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3"/>
  </p:notesMasterIdLst>
  <p:handoutMasterIdLst>
    <p:handoutMasterId r:id="rId14"/>
  </p:handoutMasterIdLst>
  <p:sldIdLst>
    <p:sldId id="309" r:id="rId3"/>
    <p:sldId id="304" r:id="rId4"/>
    <p:sldId id="311" r:id="rId5"/>
    <p:sldId id="312" r:id="rId6"/>
    <p:sldId id="313" r:id="rId7"/>
    <p:sldId id="314" r:id="rId8"/>
    <p:sldId id="315" r:id="rId9"/>
    <p:sldId id="316" r:id="rId10"/>
    <p:sldId id="319" r:id="rId11"/>
    <p:sldId id="31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03" d="100"/>
          <a:sy n="103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741D82-936D-4796-8B02-2A6C7CB9E4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92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13FF5F-9314-46E6-B576-17CD87862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143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93E71B-ECAF-4B7D-B917-17AB33724393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16E04-A37D-45C3-B0F6-224D6B1F1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B8BF6-9D83-4F90-9C8B-5FD88F22CC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76B54-1F00-4D3D-836B-23DEB50C7F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4FAD-C322-48A7-B435-840FE7C8B5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38AE-A1C6-4BDF-BEBC-6748A689CD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3386-1EFE-474A-B169-25659094B6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6C7C-F0EF-4345-8F14-FAB213D3D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1163A-A25F-49AA-A08F-22433F9794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7034C-ADBF-460D-AC84-53F2D5ABF3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16B53-BFAA-4E7D-AE36-FBC9C8A193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7A26-5A54-4A08-A4E3-DE4D78140D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E973BC47-D527-4587-AE70-4290492AC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</a:t>
            </a:r>
            <a:r>
              <a:rPr lang="cs-CZ" dirty="0" smtClean="0"/>
              <a:t>prezentace                                               jhurdik@law.muni.cz</a:t>
            </a:r>
            <a:endParaRPr lang="cs-CZ" dirty="0"/>
          </a:p>
        </p:txBody>
      </p:sp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2852738"/>
            <a:ext cx="5969000" cy="3600450"/>
          </a:xfrm>
        </p:spPr>
        <p:txBody>
          <a:bodyPr/>
          <a:lstStyle/>
          <a:p>
            <a:pPr eaLnBrk="1" hangingPunct="1"/>
            <a:r>
              <a:rPr lang="cs-CZ" dirty="0" smtClean="0"/>
              <a:t>Nový OZ</a:t>
            </a:r>
            <a:br>
              <a:rPr lang="cs-CZ" dirty="0" smtClean="0"/>
            </a:br>
            <a:r>
              <a:rPr lang="cs-CZ" dirty="0" smtClean="0"/>
              <a:t>Osoby – část první</a:t>
            </a:r>
            <a:br>
              <a:rPr lang="cs-CZ" dirty="0" smtClean="0"/>
            </a:br>
            <a:r>
              <a:rPr lang="cs-CZ" sz="2800" dirty="0" smtClean="0"/>
              <a:t>Hlava II Osoby</a:t>
            </a:r>
            <a:br>
              <a:rPr lang="cs-CZ" sz="2800" dirty="0" smtClean="0"/>
            </a:br>
            <a:r>
              <a:rPr lang="cs-CZ" sz="2800" dirty="0" smtClean="0"/>
              <a:t>Díl 1 Všeobecná ustanovení (§15-22)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Typologie osob v právním smyslu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Osoby (§ 15n.)</a:t>
            </a:r>
          </a:p>
          <a:p>
            <a:pPr lvl="1" eaLnBrk="1" hangingPunct="1"/>
            <a:r>
              <a:rPr lang="cs-CZ" smtClean="0"/>
              <a:t>Fyzické osoby (§ 23-117)</a:t>
            </a:r>
          </a:p>
          <a:p>
            <a:pPr lvl="1" eaLnBrk="1" hangingPunct="1"/>
            <a:r>
              <a:rPr lang="cs-CZ" smtClean="0"/>
              <a:t>Právnické osoby (§ 118-418)</a:t>
            </a:r>
          </a:p>
          <a:p>
            <a:pPr lvl="1" eaLnBrk="1" hangingPunct="1"/>
            <a:r>
              <a:rPr lang="cs-CZ" smtClean="0"/>
              <a:t>Spotřebitel (definice § 419)</a:t>
            </a:r>
          </a:p>
          <a:p>
            <a:pPr lvl="1" eaLnBrk="1" hangingPunct="1"/>
            <a:r>
              <a:rPr lang="cs-CZ" smtClean="0"/>
              <a:t>Podnikatel (§ 420-435)</a:t>
            </a:r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Zastoupení (§ 436-488)</a:t>
            </a:r>
          </a:p>
          <a:p>
            <a:pPr eaLnBrk="1" hangingPunct="1"/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D722B9-3C38-43E7-8B70-AAD1399C11E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7B82F5-D5E1-488F-8D07-5F1F79D0A11B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Obecná východiska</a:t>
            </a:r>
          </a:p>
        </p:txBody>
      </p:sp>
      <p:sp>
        <p:nvSpPr>
          <p:cNvPr id="28676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9688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NOZ koncipuje FO </a:t>
            </a:r>
            <a:r>
              <a:rPr lang="cs-CZ" sz="2400" dirty="0" smtClean="0">
                <a:solidFill>
                  <a:srgbClr val="FF0000"/>
                </a:solidFill>
              </a:rPr>
              <a:t>jako fikci </a:t>
            </a:r>
            <a:r>
              <a:rPr lang="cs-CZ" sz="2400" dirty="0" smtClean="0"/>
              <a:t>(§ 19 odst.1)-?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 smtClean="0"/>
              <a:t>Člověk a osoba</a:t>
            </a:r>
            <a:r>
              <a:rPr lang="cs-CZ" sz="2400" dirty="0" smtClean="0"/>
              <a:t>: Jde o synonyma 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Odpověď lze nalézt: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1)ve fylogenezi užitých pojmů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dirty="0" smtClean="0"/>
              <a:t>(I. Kant: homo </a:t>
            </a:r>
            <a:r>
              <a:rPr lang="cs-CZ" sz="2400" i="1" dirty="0" err="1" smtClean="0"/>
              <a:t>phaenomenon</a:t>
            </a:r>
            <a:r>
              <a:rPr lang="cs-CZ" sz="2400" i="1" dirty="0" smtClean="0"/>
              <a:t> – člověk jsoucí; homo noumenon – člověk povinný)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2)V pojetí  a struktuře právního vztahu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 smtClean="0"/>
              <a:t>Z toho plyne: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Člověk – </a:t>
            </a:r>
            <a:r>
              <a:rPr lang="cs-CZ" dirty="0" err="1" smtClean="0"/>
              <a:t>biosociální</a:t>
            </a:r>
            <a:r>
              <a:rPr lang="cs-CZ" dirty="0" smtClean="0"/>
              <a:t> bytost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Osoba – soubor vlastností požadovaný od nositele právní osobnosti (FO nebo PO), nositel osobnosti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Subjekt – účastník vztahu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Osoba v právním smyslu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je souborem právních charakteristik umožňujících aktivní působení lidí a jimi utvořených útvarů v systému právně významných společenských vztahů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	= právní status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Právní status podle </a:t>
            </a:r>
            <a:r>
              <a:rPr lang="cs-CZ" b="1" smtClean="0"/>
              <a:t>dosavadního OZ</a:t>
            </a:r>
            <a:r>
              <a:rPr lang="cs-CZ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pasivní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	- způsobilost k právům a povinnostem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	- základní práva a svobody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aktivní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	- způsobilost k právním úkonům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	- způsobilost k protiprávním úkonům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	- soubor právních vztahů</a:t>
            </a:r>
          </a:p>
          <a:p>
            <a:pPr eaLnBrk="1" hangingPunct="1"/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83F486-2F52-4B62-9268-B6768ED60E97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Právní status podle nového OZ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O</a:t>
            </a:r>
            <a:r>
              <a:rPr lang="cs-CZ" dirty="0" smtClean="0"/>
              <a:t>dlišnosti terminologické </a:t>
            </a:r>
            <a:r>
              <a:rPr lang="cs-CZ" dirty="0"/>
              <a:t>i </a:t>
            </a:r>
            <a:r>
              <a:rPr lang="cs-CZ" dirty="0" smtClean="0"/>
              <a:t>obsahové.</a:t>
            </a: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O</a:t>
            </a:r>
            <a:r>
              <a:rPr lang="cs-CZ" dirty="0" smtClean="0"/>
              <a:t>becný </a:t>
            </a:r>
            <a:r>
              <a:rPr lang="cs-CZ" dirty="0"/>
              <a:t>právní status osoby </a:t>
            </a:r>
            <a:r>
              <a:rPr lang="cs-CZ" dirty="0" smtClean="0"/>
              <a:t>podle NOZ </a:t>
            </a:r>
            <a:r>
              <a:rPr lang="cs-CZ" dirty="0"/>
              <a:t>tvoří:</a:t>
            </a:r>
          </a:p>
          <a:p>
            <a:pPr eaLnBrk="1" hangingPunct="1">
              <a:defRPr/>
            </a:pPr>
            <a:r>
              <a:rPr lang="cs-CZ" b="1" dirty="0"/>
              <a:t>Pasivní status</a:t>
            </a:r>
            <a:r>
              <a:rPr lang="cs-CZ" dirty="0"/>
              <a:t> </a:t>
            </a:r>
            <a:endParaRPr lang="cs-CZ" dirty="0" smtClean="0"/>
          </a:p>
          <a:p>
            <a:pPr lvl="1" eaLnBrk="1" hangingPunct="1">
              <a:defRPr/>
            </a:pPr>
            <a:r>
              <a:rPr lang="cs-CZ" b="1" dirty="0" smtClean="0">
                <a:solidFill>
                  <a:srgbClr val="FF0000"/>
                </a:solidFill>
              </a:rPr>
              <a:t>Právní osobnost</a:t>
            </a:r>
            <a:r>
              <a:rPr lang="cs-CZ" dirty="0" smtClean="0"/>
              <a:t>, </a:t>
            </a:r>
            <a:r>
              <a:rPr lang="cs-CZ" dirty="0"/>
              <a:t>tj. způsobilost mít v mezích právního řádu práva a povinnosti (§ 15 odst. 1</a:t>
            </a:r>
            <a:r>
              <a:rPr lang="cs-CZ" dirty="0" smtClean="0"/>
              <a:t>);</a:t>
            </a:r>
          </a:p>
          <a:p>
            <a:pPr lvl="1" eaLnBrk="1" hangingPunct="1">
              <a:defRPr/>
            </a:pPr>
            <a:r>
              <a:rPr lang="cs-CZ" b="1" dirty="0" smtClean="0"/>
              <a:t>Soubor </a:t>
            </a:r>
            <a:r>
              <a:rPr lang="cs-CZ" b="1" dirty="0"/>
              <a:t>základních práv a svobod</a:t>
            </a:r>
            <a:r>
              <a:rPr lang="cs-CZ" dirty="0"/>
              <a:t>, vyplývající z ústavního pořádku, jimiž je vybavena každá osoba v právním smyslu na základě pouhé své právní existence. </a:t>
            </a:r>
            <a:r>
              <a:rPr lang="cs-CZ" b="1" dirty="0"/>
              <a:t>R</a:t>
            </a:r>
            <a:r>
              <a:rPr lang="cs-CZ" b="1" dirty="0" smtClean="0"/>
              <a:t>ozdíl </a:t>
            </a:r>
            <a:r>
              <a:rPr lang="cs-CZ" b="1" dirty="0"/>
              <a:t>mezi </a:t>
            </a:r>
            <a:r>
              <a:rPr lang="cs-CZ" b="1" dirty="0" smtClean="0"/>
              <a:t>FO a PO</a:t>
            </a:r>
            <a:r>
              <a:rPr lang="cs-CZ" dirty="0" smtClean="0"/>
              <a:t>: </a:t>
            </a:r>
            <a:r>
              <a:rPr lang="cs-CZ" dirty="0"/>
              <a:t>Přirozená práva </a:t>
            </a:r>
            <a:r>
              <a:rPr lang="cs-CZ" dirty="0" smtClean="0"/>
              <a:t>dle </a:t>
            </a:r>
            <a:r>
              <a:rPr lang="cs-CZ" dirty="0"/>
              <a:t>§ 19 odst. </a:t>
            </a:r>
            <a:r>
              <a:rPr lang="cs-CZ" dirty="0" smtClean="0"/>
              <a:t>1 má pouze člověk</a:t>
            </a:r>
            <a:r>
              <a:rPr lang="cs-CZ" dirty="0"/>
              <a:t> </a:t>
            </a:r>
            <a:r>
              <a:rPr lang="cs-CZ" dirty="0" smtClean="0"/>
              <a:t>(antropocentrické </a:t>
            </a:r>
            <a:r>
              <a:rPr lang="cs-CZ" dirty="0"/>
              <a:t>pojetí </a:t>
            </a:r>
            <a:r>
              <a:rPr lang="cs-CZ" dirty="0" smtClean="0"/>
              <a:t>NOZ a odlišné </a:t>
            </a:r>
            <a:r>
              <a:rPr lang="cs-CZ" dirty="0"/>
              <a:t>postavení </a:t>
            </a:r>
            <a:r>
              <a:rPr lang="cs-CZ" dirty="0" smtClean="0"/>
              <a:t>PO </a:t>
            </a:r>
            <a:r>
              <a:rPr lang="cs-CZ" dirty="0"/>
              <a:t>jako pomocných právních </a:t>
            </a:r>
            <a:r>
              <a:rPr lang="cs-CZ" dirty="0" smtClean="0"/>
              <a:t>konstrukcí (viz DZ).</a:t>
            </a: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832830-33BE-41E7-B205-38E23C4981C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Právní status podle nového OZ II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Aktivní status </a:t>
            </a:r>
            <a:r>
              <a:rPr lang="cs-CZ" smtClean="0"/>
              <a:t>umožňuje aktivní účast v právních vztazích. Tvoří jej:</a:t>
            </a:r>
          </a:p>
          <a:p>
            <a:pPr lvl="1" eaLnBrk="1" hangingPunct="1"/>
            <a:r>
              <a:rPr lang="cs-CZ" b="1" smtClean="0">
                <a:solidFill>
                  <a:srgbClr val="FF0000"/>
                </a:solidFill>
              </a:rPr>
              <a:t>Svéprávnost</a:t>
            </a:r>
            <a:r>
              <a:rPr lang="cs-CZ" smtClean="0"/>
              <a:t>, tj. způsobilost nabývat pro sebe vlastním právním jednáním práva a zavazovat se k povinnostem (právně jednat) – § 15 odst. 2; </a:t>
            </a:r>
          </a:p>
          <a:p>
            <a:pPr lvl="1" eaLnBrk="1"/>
            <a:r>
              <a:rPr lang="cs-CZ" b="1" smtClean="0"/>
              <a:t>způsobilost k protiprávním úkonům</a:t>
            </a:r>
            <a:r>
              <a:rPr lang="cs-CZ" smtClean="0"/>
              <a:t> (deliktní způsobilost), tj. právní způsobilost nést následky svého škodného chování, které je v rozporu s právním řádem. Výslovně upravena u náhrady škody (§ 2920), u </a:t>
            </a:r>
            <a:r>
              <a:rPr lang="cs-CZ" smtClean="0">
                <a:solidFill>
                  <a:srgbClr val="FF0000"/>
                </a:solidFill>
              </a:rPr>
              <a:t>FO § 24, u PO § 167 (přičitatelnost protiprávního činu PO)</a:t>
            </a:r>
            <a:r>
              <a:rPr lang="cs-CZ" smtClean="0"/>
              <a:t>.</a:t>
            </a:r>
          </a:p>
          <a:p>
            <a:pPr eaLnBrk="1" hangingPunct="1"/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5A2410-9DCC-4AF2-9A5E-9691F7021E0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Kategorie osob v právním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cs-CZ" dirty="0" smtClean="0"/>
              <a:t>Osoby v právním smyslu jsou:</a:t>
            </a:r>
          </a:p>
          <a:p>
            <a:pPr lvl="1" eaLnBrk="1">
              <a:defRPr/>
            </a:pPr>
            <a:r>
              <a:rPr lang="cs-CZ" b="1" dirty="0"/>
              <a:t>f</a:t>
            </a:r>
            <a:r>
              <a:rPr lang="cs-CZ" b="1" dirty="0" smtClean="0"/>
              <a:t>yzické</a:t>
            </a:r>
            <a:r>
              <a:rPr lang="cs-CZ" dirty="0" smtClean="0"/>
              <a:t>, nebo </a:t>
            </a:r>
            <a:r>
              <a:rPr lang="cs-CZ" b="1" dirty="0" smtClean="0"/>
              <a:t>právnické </a:t>
            </a:r>
          </a:p>
          <a:p>
            <a:pPr lvl="2" eaLnBrk="1">
              <a:defRPr/>
            </a:pPr>
            <a:r>
              <a:rPr lang="cs-CZ" dirty="0" smtClean="0"/>
              <a:t>Stát se v oblasti SP považuje (</a:t>
            </a:r>
            <a:r>
              <a:rPr lang="cs-CZ" dirty="0" smtClean="0">
                <a:solidFill>
                  <a:srgbClr val="FF0000"/>
                </a:solidFill>
              </a:rPr>
              <a:t>fikce</a:t>
            </a:r>
            <a:r>
              <a:rPr lang="cs-CZ" dirty="0" smtClean="0"/>
              <a:t>) za PO (§ 21). Odkaz na zvl. </a:t>
            </a:r>
            <a:r>
              <a:rPr lang="cs-CZ" dirty="0"/>
              <a:t>z</a:t>
            </a:r>
            <a:r>
              <a:rPr lang="cs-CZ" dirty="0" smtClean="0"/>
              <a:t>ákon (zák. 219/2000 Sb.) </a:t>
            </a:r>
          </a:p>
          <a:p>
            <a:pPr lvl="2" eaLnBrk="1">
              <a:defRPr/>
            </a:pPr>
            <a:r>
              <a:rPr lang="cs-CZ" dirty="0" smtClean="0"/>
              <a:t>Práva </a:t>
            </a:r>
            <a:r>
              <a:rPr lang="cs-CZ" dirty="0"/>
              <a:t>a povinnosti mohou mít a realizovat pouze osoby v právním smyslu. Pokud právo a povinnost směřují něčemu jinému než osobě, je přičteno „osobě, které podle povahy případu náleží“ (§ 17 odst. 1 a 2</a:t>
            </a:r>
            <a:r>
              <a:rPr lang="cs-CZ" dirty="0" smtClean="0"/>
              <a:t>).</a:t>
            </a:r>
          </a:p>
          <a:p>
            <a:pPr marL="914400" lvl="2" indent="0" eaLnBrk="1"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Ot</a:t>
            </a:r>
            <a:r>
              <a:rPr lang="cs-CZ" dirty="0" smtClean="0"/>
              <a:t>.: § 1116-§ 1868??; </a:t>
            </a:r>
            <a:r>
              <a:rPr lang="cs-CZ" dirty="0" err="1" smtClean="0"/>
              <a:t>bezsubjektní</a:t>
            </a:r>
            <a:r>
              <a:rPr lang="cs-CZ" dirty="0" smtClean="0"/>
              <a:t> právo?)</a:t>
            </a:r>
          </a:p>
          <a:p>
            <a:pPr eaLnBrk="1">
              <a:defRPr/>
            </a:pPr>
            <a:r>
              <a:rPr lang="cs-CZ" sz="2000" b="1" dirty="0" smtClean="0"/>
              <a:t>Osoba blízká </a:t>
            </a:r>
            <a:r>
              <a:rPr lang="cs-CZ" sz="2000" dirty="0" smtClean="0"/>
              <a:t>(viz § 22: rozšířený výčet příbuzných + zapracovaná judikatura, mj. PO jako osoba blízká)</a:t>
            </a:r>
            <a:endParaRPr lang="cs-CZ" sz="20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1800" i="1" dirty="0" smtClean="0"/>
              <a:t>Viz: Eliáš</a:t>
            </a:r>
            <a:r>
              <a:rPr lang="cs-CZ" sz="1800" i="1" dirty="0"/>
              <a:t>, K.; Havel, B. Osnova občanského zákoníku. Osnova zákona o obchodních korporacích. Plzeň: Aleš Čeněk, 2009,  s. </a:t>
            </a:r>
            <a:r>
              <a:rPr lang="cs-CZ" sz="1800" i="1" dirty="0" smtClean="0"/>
              <a:t>258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7B7C47-E41B-42E8-B50C-EEBDC16987F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Identifikační znaky osob v pr. smyslu I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cs-CZ" smtClean="0"/>
              <a:t>NOZ identifikační znaky upravuje v </a:t>
            </a:r>
            <a:r>
              <a:rPr lang="cs-CZ" smtClean="0">
                <a:solidFill>
                  <a:srgbClr val="FF0000"/>
                </a:solidFill>
              </a:rPr>
              <a:t>§ 3019</a:t>
            </a:r>
            <a:r>
              <a:rPr lang="cs-CZ" smtClean="0"/>
              <a:t> (ne zcela přehledně a úplně.) </a:t>
            </a:r>
          </a:p>
          <a:p>
            <a:pPr eaLnBrk="1"/>
            <a:r>
              <a:rPr lang="cs-CZ" smtClean="0"/>
              <a:t>Identifikační znaky </a:t>
            </a:r>
            <a:r>
              <a:rPr lang="cs-CZ" b="1" smtClean="0"/>
              <a:t>člověka</a:t>
            </a:r>
            <a:r>
              <a:rPr lang="cs-CZ" smtClean="0"/>
              <a:t> demonstrativně v minimálním rozsahu:</a:t>
            </a:r>
          </a:p>
          <a:p>
            <a:pPr lvl="1" eaLnBrk="1"/>
            <a:r>
              <a:rPr lang="cs-CZ" smtClean="0"/>
              <a:t> jméno (viz § 77 n.,</a:t>
            </a:r>
          </a:p>
          <a:p>
            <a:pPr lvl="1" eaLnBrk="1"/>
            <a:r>
              <a:rPr lang="cs-CZ" smtClean="0"/>
              <a:t> bydliště a </a:t>
            </a:r>
          </a:p>
          <a:p>
            <a:pPr lvl="1" eaLnBrk="1"/>
            <a:r>
              <a:rPr lang="cs-CZ" smtClean="0"/>
              <a:t>datum narození,</a:t>
            </a:r>
          </a:p>
          <a:p>
            <a:pPr lvl="1" eaLnBrk="1"/>
            <a:r>
              <a:rPr lang="cs-CZ" smtClean="0"/>
              <a:t> popř. (je-li požadováno jiným zákonem nebo dohodou účastníků) </a:t>
            </a:r>
            <a:r>
              <a:rPr lang="cs-CZ" b="1" smtClean="0"/>
              <a:t>identifikující údaj podle jiného právního předpisu</a:t>
            </a:r>
            <a:r>
              <a:rPr lang="cs-CZ" smtClean="0"/>
              <a:t>. Tím je u fyzických osob podle dosavadní právní úpravy rodné číslo, popř. datum narození fyzické osoby</a:t>
            </a:r>
            <a:r>
              <a:rPr lang="cs-CZ" smtClean="0">
                <a:latin typeface="Arial" charset="0"/>
              </a:rPr>
              <a:t> (srov. § 79 o.s.ř.)</a:t>
            </a:r>
            <a:r>
              <a:rPr lang="cs-CZ" smtClean="0"/>
              <a:t>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03BE8D-1227-4888-A437-D7DE3352979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Identifikační znaky osob v </a:t>
            </a:r>
            <a:r>
              <a:rPr lang="cs-CZ" b="1" dirty="0" err="1" smtClean="0"/>
              <a:t>pr</a:t>
            </a:r>
            <a:r>
              <a:rPr lang="cs-CZ" b="1" dirty="0" smtClean="0"/>
              <a:t>. smyslu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08512"/>
          </a:xfrm>
        </p:spPr>
        <p:txBody>
          <a:bodyPr/>
          <a:lstStyle/>
          <a:p>
            <a:pPr lvl="1" eaLnBrk="1">
              <a:defRPr/>
            </a:pPr>
            <a:r>
              <a:rPr lang="cs-CZ" dirty="0" smtClean="0"/>
              <a:t>Identifikujícím </a:t>
            </a:r>
            <a:r>
              <a:rPr lang="cs-CZ" dirty="0"/>
              <a:t>číslem </a:t>
            </a:r>
            <a:r>
              <a:rPr lang="cs-CZ" b="1" dirty="0" smtClean="0"/>
              <a:t>PO </a:t>
            </a:r>
            <a:r>
              <a:rPr lang="cs-CZ" dirty="0"/>
              <a:t>nebo </a:t>
            </a:r>
            <a:r>
              <a:rPr lang="cs-CZ" b="1" dirty="0"/>
              <a:t>podnikatele</a:t>
            </a:r>
            <a:r>
              <a:rPr lang="cs-CZ" dirty="0"/>
              <a:t> je </a:t>
            </a:r>
            <a:r>
              <a:rPr lang="cs-CZ" dirty="0" smtClean="0"/>
              <a:t>IČ </a:t>
            </a:r>
            <a:r>
              <a:rPr lang="cs-CZ" dirty="0"/>
              <a:t>osoby, bylo-li jim </a:t>
            </a:r>
            <a:r>
              <a:rPr lang="cs-CZ" dirty="0" smtClean="0"/>
              <a:t>přiděleno (§ 3019).</a:t>
            </a:r>
          </a:p>
          <a:p>
            <a:pPr lvl="1" eaLnBrk="1">
              <a:defRPr/>
            </a:pPr>
            <a:r>
              <a:rPr lang="cs-CZ" dirty="0" smtClean="0"/>
              <a:t>Identifikační </a:t>
            </a:r>
            <a:r>
              <a:rPr lang="cs-CZ" dirty="0"/>
              <a:t>znaky </a:t>
            </a:r>
            <a:r>
              <a:rPr lang="cs-CZ" b="1" dirty="0"/>
              <a:t>PO</a:t>
            </a:r>
            <a:r>
              <a:rPr lang="cs-CZ" dirty="0"/>
              <a:t> lze dovodit, ne však výslovně a koncentrovaně zejm. z § 120 odst. 1, § 123 odst. 1, § 132n., § 136n., event. § 144n. a § 151n</a:t>
            </a:r>
            <a:r>
              <a:rPr lang="cs-CZ" dirty="0" smtClean="0"/>
              <a:t>.</a:t>
            </a:r>
            <a:endParaRPr lang="cs-CZ" dirty="0"/>
          </a:p>
          <a:p>
            <a:pPr eaLnBrk="1" hangingPunct="1">
              <a:defRPr/>
            </a:pPr>
            <a:r>
              <a:rPr lang="cs-CZ" sz="2000" b="1" dirty="0" smtClean="0"/>
              <a:t>P</a:t>
            </a:r>
            <a:r>
              <a:rPr lang="cs-CZ" sz="2000" dirty="0" smtClean="0"/>
              <a:t>říslušnost </a:t>
            </a:r>
            <a:r>
              <a:rPr lang="cs-CZ" sz="2000" dirty="0"/>
              <a:t>určité osoby k </a:t>
            </a:r>
            <a:r>
              <a:rPr lang="cs-CZ" sz="2000" dirty="0" smtClean="0"/>
              <a:t>určitému státu a jeho právnímu řádu: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za </a:t>
            </a:r>
            <a:r>
              <a:rPr lang="cs-CZ" sz="2000" dirty="0"/>
              <a:t>zahraniční osobu </a:t>
            </a:r>
            <a:r>
              <a:rPr lang="cs-CZ" sz="2000" dirty="0" smtClean="0"/>
              <a:t>považována </a:t>
            </a:r>
            <a:r>
              <a:rPr lang="cs-CZ" sz="2000" b="1" dirty="0" smtClean="0">
                <a:solidFill>
                  <a:srgbClr val="FF0000"/>
                </a:solidFill>
              </a:rPr>
              <a:t>FO </a:t>
            </a:r>
            <a:r>
              <a:rPr lang="cs-CZ" sz="2000" b="1" dirty="0">
                <a:solidFill>
                  <a:srgbClr val="FF0000"/>
                </a:solidFill>
              </a:rPr>
              <a:t>s bydlištěm nebo </a:t>
            </a:r>
            <a:r>
              <a:rPr lang="cs-CZ" sz="2000" b="1" dirty="0" smtClean="0">
                <a:solidFill>
                  <a:srgbClr val="FF0000"/>
                </a:solidFill>
              </a:rPr>
              <a:t>PO </a:t>
            </a:r>
            <a:r>
              <a:rPr lang="cs-CZ" sz="2000" b="1" dirty="0">
                <a:solidFill>
                  <a:srgbClr val="FF0000"/>
                </a:solidFill>
              </a:rPr>
              <a:t>se sídlem mimo území </a:t>
            </a:r>
            <a:r>
              <a:rPr lang="cs-CZ" sz="2000" b="1" dirty="0" smtClean="0">
                <a:solidFill>
                  <a:srgbClr val="FF0000"/>
                </a:solidFill>
              </a:rPr>
              <a:t>ČR </a:t>
            </a:r>
            <a:r>
              <a:rPr lang="cs-CZ" sz="2000" dirty="0"/>
              <a:t>(§ 3024 odst. 1). </a:t>
            </a:r>
            <a:endParaRPr lang="cs-CZ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1800" i="1" dirty="0" smtClean="0"/>
              <a:t>Viz: Eliáš</a:t>
            </a:r>
            <a:r>
              <a:rPr lang="cs-CZ" sz="1800" i="1" dirty="0"/>
              <a:t>, K.; Havel, B. Osnova občanského zákoníku. Osnova zákona o obchodních korporacích. Plzeň: Aleš Čeněk, 2009,  s. 456; </a:t>
            </a:r>
            <a:r>
              <a:rPr lang="cs-CZ" sz="1800" i="1" dirty="0" smtClean="0"/>
              <a:t> </a:t>
            </a:r>
            <a:r>
              <a:rPr lang="cs-CZ" sz="1800" i="1" dirty="0"/>
              <a:t>zařazení identifikačních údajů do společných </a:t>
            </a:r>
            <a:r>
              <a:rPr lang="cs-CZ" sz="1800" i="1" dirty="0" smtClean="0"/>
              <a:t>ustanovení odůvodněno </a:t>
            </a:r>
            <a:r>
              <a:rPr lang="cs-CZ" sz="1800" i="1" dirty="0"/>
              <a:t>předpokládanou změnou právní úpravy rodných čísel na jiná identifikační čísla</a:t>
            </a:r>
            <a:r>
              <a:rPr lang="cs-CZ" sz="1800" i="1" dirty="0" smtClean="0"/>
              <a:t>.</a:t>
            </a:r>
            <a:endParaRPr lang="cs-CZ" sz="1800" i="1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292F85-A991-4D11-9ECE-5986D1BEE92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Identifikační znaky osob v </a:t>
            </a:r>
            <a:r>
              <a:rPr lang="cs-CZ" b="1" dirty="0" err="1"/>
              <a:t>pr</a:t>
            </a:r>
            <a:r>
              <a:rPr lang="cs-CZ" b="1" dirty="0"/>
              <a:t>. smyslu </a:t>
            </a:r>
            <a:r>
              <a:rPr lang="cs-CZ" b="1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DL:</a:t>
            </a:r>
            <a:r>
              <a:rPr lang="cs-CZ" dirty="0" smtClean="0"/>
              <a:t> § </a:t>
            </a:r>
            <a:r>
              <a:rPr lang="cs-CZ" dirty="0"/>
              <a:t>79 odstavec 1 </a:t>
            </a:r>
            <a:r>
              <a:rPr lang="cs-CZ" dirty="0" smtClean="0"/>
              <a:t>o.s.ř. po novele: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Řízení se zahajuje na návrh. Návrh musí kromě obecných náležitostí (§ 42 odst. 4) obsahovat jméno, příjmení, bydliště účastníků, popřípadě rodná čísla nebo identifikační čísla účastníků (obchodní firmu nebo název a sídlo právnické osoby, identifikační číslo, označení státu a příslušné organizační složky státu, která za stát před soudem vystupuje), </a:t>
            </a:r>
            <a:r>
              <a:rPr lang="cs-CZ" dirty="0" smtClean="0"/>
              <a:t>..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984FAD-C322-48A7-B435-840FE7C8B553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907859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132</TotalTime>
  <Words>393</Words>
  <Application>Microsoft Office PowerPoint</Application>
  <PresentationFormat>Předvádění na obrazovce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3558</vt:lpstr>
      <vt:lpstr>BÉŽOVÁ TITL</vt:lpstr>
      <vt:lpstr>Nový OZ Osoby – část první Hlava II Osoby Díl 1 Všeobecná ustanovení (§15-22)  </vt:lpstr>
      <vt:lpstr>Obecná východiska</vt:lpstr>
      <vt:lpstr>Osoba v právním smyslu</vt:lpstr>
      <vt:lpstr>Právní status podle nového OZ I</vt:lpstr>
      <vt:lpstr>Právní status podle nového OZ II</vt:lpstr>
      <vt:lpstr>Kategorie osob v právním smyslu</vt:lpstr>
      <vt:lpstr>Identifikační znaky osob v pr. smyslu I</vt:lpstr>
      <vt:lpstr>Identifikační znaky osob v pr. smyslu II</vt:lpstr>
      <vt:lpstr>Identifikační znaky osob v pr. smyslu III</vt:lpstr>
      <vt:lpstr>Typologie osob v právním smyslu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OZ Osoby – část první Hlava II Osoby Díl 1 Všeobecná ustanovení (§15-22)</dc:title>
  <dc:creator>1412</dc:creator>
  <cp:lastModifiedBy>Jan Hurdík</cp:lastModifiedBy>
  <cp:revision>27</cp:revision>
  <dcterms:created xsi:type="dcterms:W3CDTF">2012-10-15T17:08:11Z</dcterms:created>
  <dcterms:modified xsi:type="dcterms:W3CDTF">2016-02-24T15:15:39Z</dcterms:modified>
</cp:coreProperties>
</file>