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6" r:id="rId3"/>
    <p:sldId id="289" r:id="rId4"/>
    <p:sldId id="29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  <p:sldId id="292" r:id="rId17"/>
    <p:sldId id="268" r:id="rId18"/>
    <p:sldId id="269" r:id="rId19"/>
    <p:sldId id="273" r:id="rId20"/>
    <p:sldId id="270" r:id="rId21"/>
    <p:sldId id="271" r:id="rId22"/>
    <p:sldId id="272" r:id="rId23"/>
    <p:sldId id="275" r:id="rId24"/>
    <p:sldId id="276" r:id="rId25"/>
    <p:sldId id="277" r:id="rId26"/>
    <p:sldId id="278" r:id="rId27"/>
    <p:sldId id="279" r:id="rId28"/>
    <p:sldId id="280" r:id="rId29"/>
    <p:sldId id="291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6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6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7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4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A5A51-46EE-3E4B-9960-6329F26D000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BI201K </a:t>
            </a:r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vlastnictví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Jakub</a:t>
            </a:r>
            <a:r>
              <a:rPr lang="en-US" dirty="0" smtClean="0"/>
              <a:t> </a:t>
            </a:r>
            <a:r>
              <a:rPr lang="en-US" dirty="0" err="1" smtClean="0"/>
              <a:t>Harašta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ekonomika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Předměty</a:t>
            </a:r>
            <a:endParaRPr lang="en-US" dirty="0" smtClean="0"/>
          </a:p>
          <a:p>
            <a:r>
              <a:rPr lang="en-US" dirty="0" err="1" smtClean="0"/>
              <a:t>Měna</a:t>
            </a:r>
            <a:endParaRPr lang="en-US" dirty="0" smtClean="0"/>
          </a:p>
          <a:p>
            <a:r>
              <a:rPr lang="en-US" dirty="0" err="1" smtClean="0"/>
              <a:t>Účty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2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Argumenty</a:t>
            </a:r>
            <a:r>
              <a:rPr lang="en-US" dirty="0" smtClean="0"/>
              <a:t> “pro”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Ekonomické</a:t>
            </a:r>
            <a:endParaRPr lang="en-US" dirty="0" smtClean="0"/>
          </a:p>
          <a:p>
            <a:r>
              <a:rPr lang="en-US" dirty="0" err="1" smtClean="0"/>
              <a:t>Sociálně-psychologické</a:t>
            </a:r>
            <a:endParaRPr lang="en-US" dirty="0" smtClean="0"/>
          </a:p>
          <a:p>
            <a:r>
              <a:rPr lang="en-US" dirty="0" err="1" smtClean="0"/>
              <a:t>Právně-teoretické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Argumenty</a:t>
            </a:r>
            <a:r>
              <a:rPr lang="en-US" dirty="0" smtClean="0"/>
              <a:t> “</a:t>
            </a:r>
            <a:r>
              <a:rPr lang="en-US" dirty="0" err="1" smtClean="0"/>
              <a:t>proti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Chaos, </a:t>
            </a:r>
            <a:r>
              <a:rPr lang="en-US" dirty="0" err="1" smtClean="0"/>
              <a:t>ztráta</a:t>
            </a:r>
            <a:r>
              <a:rPr lang="en-US" dirty="0" smtClean="0"/>
              <a:t> </a:t>
            </a:r>
            <a:r>
              <a:rPr lang="en-US" dirty="0" err="1" smtClean="0"/>
              <a:t>kontroly</a:t>
            </a:r>
            <a:endParaRPr lang="en-US" dirty="0" smtClean="0"/>
          </a:p>
          <a:p>
            <a:r>
              <a:rPr lang="en-US" dirty="0" err="1" smtClean="0"/>
              <a:t>Komodifikace</a:t>
            </a:r>
            <a:r>
              <a:rPr lang="en-US" dirty="0" smtClean="0"/>
              <a:t>, </a:t>
            </a:r>
            <a:r>
              <a:rPr lang="en-US" dirty="0" err="1" smtClean="0"/>
              <a:t>ztráta</a:t>
            </a:r>
            <a:r>
              <a:rPr lang="en-US" dirty="0" smtClean="0"/>
              <a:t> </a:t>
            </a:r>
            <a:r>
              <a:rPr lang="en-US" dirty="0" err="1" smtClean="0"/>
              <a:t>zážitku</a:t>
            </a:r>
            <a:endParaRPr lang="en-US" dirty="0" smtClean="0"/>
          </a:p>
          <a:p>
            <a:r>
              <a:rPr lang="en-US" dirty="0" err="1" smtClean="0"/>
              <a:t>Narušení</a:t>
            </a:r>
            <a:r>
              <a:rPr lang="en-US" dirty="0" smtClean="0"/>
              <a:t> </a:t>
            </a:r>
            <a:r>
              <a:rPr lang="en-US" dirty="0" err="1" smtClean="0"/>
              <a:t>komunity</a:t>
            </a:r>
            <a:r>
              <a:rPr lang="en-US" dirty="0" smtClean="0"/>
              <a:t>, </a:t>
            </a:r>
            <a:r>
              <a:rPr lang="en-US" dirty="0" err="1" smtClean="0"/>
              <a:t>ztráta</a:t>
            </a:r>
            <a:r>
              <a:rPr lang="en-US" dirty="0" smtClean="0"/>
              <a:t> </a:t>
            </a:r>
            <a:r>
              <a:rPr lang="en-US" dirty="0" err="1" smtClean="0"/>
              <a:t>respektu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2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Ekonomický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Herní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lvl="1"/>
            <a:r>
              <a:rPr lang="en-US" dirty="0" smtClean="0"/>
              <a:t>Vanity</a:t>
            </a:r>
          </a:p>
          <a:p>
            <a:pPr lvl="2"/>
            <a:r>
              <a:rPr lang="en-US" dirty="0" smtClean="0"/>
              <a:t>EVE Online</a:t>
            </a:r>
          </a:p>
          <a:p>
            <a:pPr lvl="3"/>
            <a:r>
              <a:rPr lang="en-US" dirty="0" err="1" smtClean="0"/>
              <a:t>Monokl</a:t>
            </a:r>
            <a:r>
              <a:rPr lang="en-US" dirty="0" smtClean="0"/>
              <a:t> – 60 USD</a:t>
            </a:r>
          </a:p>
          <a:p>
            <a:pPr lvl="1"/>
            <a:r>
              <a:rPr lang="en-US" dirty="0" smtClean="0"/>
              <a:t>Influence</a:t>
            </a:r>
          </a:p>
          <a:p>
            <a:pPr lvl="2"/>
            <a:r>
              <a:rPr lang="en-US" dirty="0" smtClean="0"/>
              <a:t>Diablo 3</a:t>
            </a:r>
          </a:p>
          <a:p>
            <a:pPr lvl="3"/>
            <a:r>
              <a:rPr lang="en-US" dirty="0" err="1" smtClean="0"/>
              <a:t>Manticore</a:t>
            </a:r>
            <a:r>
              <a:rPr lang="en-US" dirty="0" smtClean="0"/>
              <a:t> (</a:t>
            </a:r>
            <a:r>
              <a:rPr lang="en-US" dirty="0" err="1" smtClean="0"/>
              <a:t>kuše</a:t>
            </a:r>
            <a:r>
              <a:rPr lang="en-US" dirty="0" smtClean="0"/>
              <a:t>) – 3500 USD</a:t>
            </a:r>
          </a:p>
          <a:p>
            <a:pPr lvl="3"/>
            <a:r>
              <a:rPr lang="en-US" dirty="0" smtClean="0"/>
              <a:t>Majesty </a:t>
            </a:r>
            <a:r>
              <a:rPr lang="en-US" dirty="0" err="1" smtClean="0"/>
              <a:t>Trasher</a:t>
            </a:r>
            <a:r>
              <a:rPr lang="en-US" dirty="0" smtClean="0"/>
              <a:t> (amulet) – 200 </a:t>
            </a:r>
            <a:r>
              <a:rPr lang="en-US" dirty="0" err="1" smtClean="0"/>
              <a:t>mld</a:t>
            </a:r>
            <a:r>
              <a:rPr lang="en-US" dirty="0" smtClean="0"/>
              <a:t> </a:t>
            </a:r>
            <a:r>
              <a:rPr lang="en-US" dirty="0" err="1" smtClean="0"/>
              <a:t>zlatých</a:t>
            </a:r>
            <a:r>
              <a:rPr lang="en-US" dirty="0" smtClean="0"/>
              <a:t> (</a:t>
            </a:r>
            <a:r>
              <a:rPr lang="en-US" dirty="0" err="1" smtClean="0"/>
              <a:t>ca</a:t>
            </a:r>
            <a:r>
              <a:rPr lang="en-US" dirty="0" smtClean="0"/>
              <a:t> 8000 USD)</a:t>
            </a:r>
          </a:p>
          <a:p>
            <a:pPr lvl="2"/>
            <a:r>
              <a:rPr lang="en-US" dirty="0" smtClean="0"/>
              <a:t>Eve Online</a:t>
            </a:r>
          </a:p>
          <a:p>
            <a:pPr lvl="3"/>
            <a:r>
              <a:rPr lang="en-US" dirty="0" err="1" smtClean="0"/>
              <a:t>Vesmírné</a:t>
            </a:r>
            <a:r>
              <a:rPr lang="en-US" dirty="0" smtClean="0"/>
              <a:t> </a:t>
            </a:r>
            <a:r>
              <a:rPr lang="en-US" dirty="0" err="1" smtClean="0"/>
              <a:t>lodě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11 000 USD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Ekonomický</a:t>
            </a:r>
            <a:r>
              <a:rPr lang="en-US" dirty="0" smtClean="0"/>
              <a:t> argument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Bitva</a:t>
            </a:r>
            <a:r>
              <a:rPr lang="en-US" dirty="0" smtClean="0"/>
              <a:t> o B-R5RB, 27. 1. 2014</a:t>
            </a:r>
          </a:p>
          <a:p>
            <a:pPr lvl="1"/>
            <a:r>
              <a:rPr lang="en-US" dirty="0" err="1" smtClean="0"/>
              <a:t>Také</a:t>
            </a:r>
            <a:r>
              <a:rPr lang="en-US" dirty="0" smtClean="0"/>
              <a:t> “Bloodbath of B-R5RB”</a:t>
            </a:r>
          </a:p>
          <a:p>
            <a:pPr lvl="1"/>
            <a:r>
              <a:rPr lang="en-US" dirty="0" err="1" smtClean="0"/>
              <a:t>Zapomenutá</a:t>
            </a:r>
            <a:r>
              <a:rPr lang="en-US" dirty="0" smtClean="0"/>
              <a:t> </a:t>
            </a:r>
            <a:r>
              <a:rPr lang="en-US" dirty="0" err="1" smtClean="0"/>
              <a:t>platba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“</a:t>
            </a:r>
            <a:r>
              <a:rPr lang="en-US" dirty="0" err="1" smtClean="0"/>
              <a:t>blokaci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” (</a:t>
            </a:r>
            <a:r>
              <a:rPr lang="en-US" dirty="0" err="1" smtClean="0"/>
              <a:t>sovereignity</a:t>
            </a:r>
            <a:r>
              <a:rPr lang="en-US" dirty="0" smtClean="0"/>
              <a:t> bill)</a:t>
            </a:r>
          </a:p>
          <a:p>
            <a:pPr lvl="1"/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bitva</a:t>
            </a:r>
            <a:r>
              <a:rPr lang="en-US" dirty="0" smtClean="0"/>
              <a:t> (7500+ </a:t>
            </a:r>
            <a:r>
              <a:rPr lang="en-US" dirty="0" err="1" smtClean="0"/>
              <a:t>charakterů</a:t>
            </a:r>
            <a:r>
              <a:rPr lang="en-US" dirty="0" smtClean="0"/>
              <a:t>, 2500+ </a:t>
            </a:r>
            <a:r>
              <a:rPr lang="en-US" dirty="0" err="1" smtClean="0"/>
              <a:t>hráčů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zpomalen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desetinu</a:t>
            </a:r>
            <a:r>
              <a:rPr lang="en-US" dirty="0" smtClean="0"/>
              <a:t> </a:t>
            </a:r>
            <a:r>
              <a:rPr lang="en-US" dirty="0" err="1" smtClean="0"/>
              <a:t>normálního</a:t>
            </a:r>
            <a:r>
              <a:rPr lang="en-US" dirty="0" smtClean="0"/>
              <a:t> (22 </a:t>
            </a:r>
            <a:r>
              <a:rPr lang="en-US" dirty="0" err="1" smtClean="0"/>
              <a:t>hodin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Výsledek</a:t>
            </a:r>
            <a:r>
              <a:rPr lang="cs-CZ" dirty="0" smtClean="0"/>
              <a:t>: ztráta cca 11 000 000 000 000 ISK (in-game měna), tedy cca 330 000 USD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Ekonomický</a:t>
            </a:r>
            <a:r>
              <a:rPr lang="en-US" dirty="0" smtClean="0"/>
              <a:t> argument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lvl="1"/>
            <a:r>
              <a:rPr lang="en-US" dirty="0" err="1" smtClean="0"/>
              <a:t>Entropia</a:t>
            </a:r>
            <a:r>
              <a:rPr lang="en-US" dirty="0" smtClean="0"/>
              <a:t> Universe</a:t>
            </a:r>
          </a:p>
          <a:p>
            <a:pPr lvl="2"/>
            <a:r>
              <a:rPr lang="en-US" dirty="0" smtClean="0"/>
              <a:t> Club </a:t>
            </a:r>
            <a:r>
              <a:rPr lang="en-US" dirty="0" err="1" smtClean="0"/>
              <a:t>Neverdie</a:t>
            </a:r>
            <a:endParaRPr lang="en-US" dirty="0" smtClean="0"/>
          </a:p>
          <a:p>
            <a:pPr lvl="3"/>
            <a:r>
              <a:rPr lang="en-US" dirty="0" smtClean="0"/>
              <a:t>2008 - 100 000 USD, </a:t>
            </a:r>
            <a:r>
              <a:rPr lang="en-US" dirty="0" err="1" smtClean="0"/>
              <a:t>zpátky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, 2012 – 1 mil. USD</a:t>
            </a:r>
          </a:p>
          <a:p>
            <a:pPr lvl="2"/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nákup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635 000 USD</a:t>
            </a:r>
          </a:p>
          <a:p>
            <a:pPr lvl="3"/>
            <a:r>
              <a:rPr lang="en-US" dirty="0" err="1" smtClean="0"/>
              <a:t>Rozparcelování</a:t>
            </a:r>
            <a:r>
              <a:rPr lang="en-US" dirty="0" smtClean="0"/>
              <a:t>, </a:t>
            </a:r>
            <a:r>
              <a:rPr lang="en-US" dirty="0" err="1" smtClean="0"/>
              <a:t>prodej</a:t>
            </a:r>
            <a:r>
              <a:rPr lang="en-US" dirty="0" smtClean="0"/>
              <a:t> se </a:t>
            </a:r>
            <a:r>
              <a:rPr lang="en-US" dirty="0" err="1" smtClean="0"/>
              <a:t>ziskem</a:t>
            </a:r>
            <a:endParaRPr lang="en-US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Ekonomický argument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 lidé „investovali“, je potřeba jejich investici chránit – ochrana vlastnictví jako odstrašení zásahu do </a:t>
            </a:r>
            <a:r>
              <a:rPr lang="cs-CZ" dirty="0" err="1" smtClean="0"/>
              <a:t>investiace</a:t>
            </a:r>
            <a:r>
              <a:rPr lang="cs-CZ" dirty="0" smtClean="0"/>
              <a:t> ze strany třetích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01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EULA/</a:t>
            </a:r>
            <a:r>
              <a:rPr lang="en-US" dirty="0" err="1" smtClean="0"/>
              <a:t>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 shall have no ownership or other property interest in account”</a:t>
            </a:r>
          </a:p>
          <a:p>
            <a:r>
              <a:rPr lang="en-US" dirty="0" smtClean="0"/>
              <a:t>“account may be suspended or deleted for any reason whatsoever”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Sociálně-psychologický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k </a:t>
            </a:r>
            <a:r>
              <a:rPr lang="en-US" dirty="0" err="1" smtClean="0"/>
              <a:t>vlastním</a:t>
            </a:r>
            <a:r>
              <a:rPr lang="en-US" dirty="0" smtClean="0"/>
              <a:t> </a:t>
            </a:r>
            <a:r>
              <a:rPr lang="en-US" dirty="0" err="1" smtClean="0"/>
              <a:t>věcem</a:t>
            </a:r>
            <a:endParaRPr lang="en-US" dirty="0" smtClean="0"/>
          </a:p>
          <a:p>
            <a:pPr lvl="1"/>
            <a:r>
              <a:rPr lang="en-US" dirty="0" err="1" smtClean="0"/>
              <a:t>Reálné</a:t>
            </a:r>
            <a:r>
              <a:rPr lang="en-US" dirty="0" smtClean="0"/>
              <a:t> </a:t>
            </a:r>
            <a:r>
              <a:rPr lang="en-US" dirty="0" err="1" smtClean="0"/>
              <a:t>vraždy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poškození</a:t>
            </a:r>
            <a:r>
              <a:rPr lang="en-US" dirty="0" smtClean="0"/>
              <a:t> </a:t>
            </a:r>
            <a:r>
              <a:rPr lang="en-US" dirty="0" err="1" smtClean="0"/>
              <a:t>zájmů</a:t>
            </a:r>
            <a:endParaRPr lang="en-US" dirty="0" smtClean="0"/>
          </a:p>
          <a:p>
            <a:r>
              <a:rPr lang="en-US" dirty="0" err="1" smtClean="0"/>
              <a:t>Časová</a:t>
            </a:r>
            <a:r>
              <a:rPr lang="en-US" dirty="0" smtClean="0"/>
              <a:t> </a:t>
            </a:r>
            <a:r>
              <a:rPr lang="en-US" dirty="0" err="1" smtClean="0"/>
              <a:t>investice</a:t>
            </a:r>
            <a:endParaRPr lang="en-US" dirty="0" smtClean="0"/>
          </a:p>
          <a:p>
            <a:r>
              <a:rPr lang="en-US" dirty="0" err="1" smtClean="0"/>
              <a:t>Budování</a:t>
            </a:r>
            <a:r>
              <a:rPr lang="en-US" dirty="0" smtClean="0"/>
              <a:t> </a:t>
            </a:r>
            <a:r>
              <a:rPr lang="en-US" dirty="0" err="1" smtClean="0"/>
              <a:t>vztahů</a:t>
            </a:r>
            <a:endParaRPr lang="en-US" dirty="0" smtClean="0"/>
          </a:p>
          <a:p>
            <a:pPr lvl="1"/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aktivní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? “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</a:t>
            </a:r>
            <a:r>
              <a:rPr lang="en-US" dirty="0" err="1" smtClean="0"/>
              <a:t>internetu</a:t>
            </a:r>
            <a:r>
              <a:rPr lang="en-US" dirty="0" smtClean="0"/>
              <a:t>” (I. ÚS 22/10)</a:t>
            </a:r>
          </a:p>
          <a:p>
            <a:r>
              <a:rPr lang="en-US" dirty="0" err="1" smtClean="0"/>
              <a:t>Zásnuby</a:t>
            </a:r>
            <a:r>
              <a:rPr lang="en-US" dirty="0" smtClean="0"/>
              <a:t>, </a:t>
            </a:r>
            <a:r>
              <a:rPr lang="en-US" dirty="0" err="1" smtClean="0"/>
              <a:t>svatby</a:t>
            </a:r>
            <a:r>
              <a:rPr lang="en-US" dirty="0" smtClean="0"/>
              <a:t>, </a:t>
            </a:r>
            <a:r>
              <a:rPr lang="en-US" dirty="0" err="1" smtClean="0"/>
              <a:t>uctění</a:t>
            </a:r>
            <a:r>
              <a:rPr lang="en-US" dirty="0" smtClean="0"/>
              <a:t> </a:t>
            </a:r>
            <a:r>
              <a:rPr lang="en-US" dirty="0" err="1" smtClean="0"/>
              <a:t>památky</a:t>
            </a:r>
            <a:r>
              <a:rPr lang="en-US" dirty="0" smtClean="0"/>
              <a:t> </a:t>
            </a:r>
            <a:r>
              <a:rPr lang="en-US" dirty="0" err="1" smtClean="0"/>
              <a:t>zesnulých</a:t>
            </a:r>
            <a:endParaRPr lang="en-US" dirty="0" smtClean="0"/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apř</a:t>
            </a:r>
            <a:r>
              <a:rPr lang="en-US" dirty="0" smtClean="0"/>
              <a:t>. </a:t>
            </a:r>
            <a:r>
              <a:rPr lang="en-US" dirty="0" err="1" smtClean="0"/>
              <a:t>Skyrim</a:t>
            </a:r>
            <a:r>
              <a:rPr lang="en-US" dirty="0" smtClean="0"/>
              <a:t>: Bear Mod</a:t>
            </a:r>
          </a:p>
        </p:txBody>
      </p:sp>
    </p:spTree>
    <p:extLst>
      <p:ext uri="{BB962C8B-B14F-4D97-AF65-F5344CB8AC3E}">
        <p14:creationId xmlns:p14="http://schemas.microsoft.com/office/powerpoint/2010/main" val="20187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Sociálně-psychologický</a:t>
            </a:r>
            <a:r>
              <a:rPr lang="en-US" dirty="0" smtClean="0"/>
              <a:t> argument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Avatar</a:t>
            </a:r>
          </a:p>
          <a:p>
            <a:pPr lvl="1"/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reprezentace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lvl="2"/>
            <a:r>
              <a:rPr lang="en-US" dirty="0" err="1" smtClean="0"/>
              <a:t>Inkarnace</a:t>
            </a:r>
            <a:endParaRPr lang="en-US" dirty="0" smtClean="0"/>
          </a:p>
          <a:p>
            <a:pPr lvl="2"/>
            <a:r>
              <a:rPr lang="en-US" dirty="0" err="1" smtClean="0"/>
              <a:t>Původ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“avatar”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588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0" b="9440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668360" y="6467368"/>
            <a:ext cx="801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www.goodwp.com</a:t>
            </a:r>
            <a:r>
              <a:rPr lang="en-US" dirty="0" smtClean="0"/>
              <a:t>/other/25885-morning-owl-clock-coffee-alarm-clock.html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Právně-teoretický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Bentham</a:t>
            </a:r>
          </a:p>
          <a:p>
            <a:pPr lvl="1"/>
            <a:r>
              <a:rPr lang="en-US" dirty="0" err="1" smtClean="0"/>
              <a:t>Utilitarismus</a:t>
            </a:r>
            <a:endParaRPr lang="en-US" dirty="0"/>
          </a:p>
          <a:p>
            <a:pPr lvl="1"/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štěstí</a:t>
            </a:r>
            <a:r>
              <a:rPr lang="en-US" dirty="0" smtClean="0"/>
              <a:t> </a:t>
            </a:r>
            <a:r>
              <a:rPr lang="en-US" dirty="0" err="1" smtClean="0"/>
              <a:t>největšímu</a:t>
            </a:r>
            <a:r>
              <a:rPr lang="en-US" dirty="0" smtClean="0"/>
              <a:t> </a:t>
            </a:r>
            <a:r>
              <a:rPr lang="en-US" dirty="0" err="1" smtClean="0"/>
              <a:t>počtu</a:t>
            </a:r>
            <a:r>
              <a:rPr lang="en-US" dirty="0" smtClean="0"/>
              <a:t>, felicific calculus</a:t>
            </a:r>
          </a:p>
          <a:p>
            <a:pPr lvl="1"/>
            <a:r>
              <a:rPr lang="en-US" dirty="0" err="1" smtClean="0"/>
              <a:t>Vlastnictví</a:t>
            </a:r>
            <a:r>
              <a:rPr lang="en-US" dirty="0" smtClean="0"/>
              <a:t> je </a:t>
            </a:r>
            <a:r>
              <a:rPr lang="en-US" dirty="0" err="1" smtClean="0"/>
              <a:t>užitečné</a:t>
            </a:r>
            <a:r>
              <a:rPr lang="en-US" dirty="0" smtClean="0"/>
              <a:t> a </a:t>
            </a:r>
            <a:r>
              <a:rPr lang="en-US" dirty="0" err="1" smtClean="0"/>
              <a:t>zvyšuje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bohatství</a:t>
            </a:r>
            <a:endParaRPr lang="en-US" dirty="0" smtClean="0"/>
          </a:p>
          <a:p>
            <a:pPr lvl="1"/>
            <a:r>
              <a:rPr lang="en-US" dirty="0" err="1" smtClean="0"/>
              <a:t>Problém</a:t>
            </a:r>
            <a:r>
              <a:rPr lang="en-US" dirty="0" smtClean="0"/>
              <a:t>: </a:t>
            </a:r>
            <a:r>
              <a:rPr lang="en-US" dirty="0" err="1" smtClean="0"/>
              <a:t>prostupnost</a:t>
            </a:r>
            <a:r>
              <a:rPr lang="en-US" dirty="0" smtClean="0"/>
              <a:t> </a:t>
            </a:r>
            <a:r>
              <a:rPr lang="en-US" dirty="0" err="1" smtClean="0"/>
              <a:t>aktuálního</a:t>
            </a:r>
            <a:r>
              <a:rPr lang="en-US" dirty="0" smtClean="0"/>
              <a:t> a </a:t>
            </a:r>
            <a:r>
              <a:rPr lang="en-US" dirty="0" err="1" smtClean="0"/>
              <a:t>virtuálního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, </a:t>
            </a:r>
            <a:r>
              <a:rPr lang="en-US" dirty="0" err="1" smtClean="0"/>
              <a:t>nedostatek</a:t>
            </a:r>
            <a:r>
              <a:rPr lang="en-US" dirty="0" smtClean="0"/>
              <a:t> </a:t>
            </a:r>
            <a:r>
              <a:rPr lang="en-US" dirty="0" err="1" smtClean="0"/>
              <a:t>společenského</a:t>
            </a:r>
            <a:r>
              <a:rPr lang="en-US" dirty="0" smtClean="0"/>
              <a:t> </a:t>
            </a:r>
            <a:r>
              <a:rPr lang="en-US" dirty="0" err="1" smtClean="0"/>
              <a:t>konsenzu</a:t>
            </a:r>
            <a:endParaRPr lang="en-US" dirty="0" smtClean="0"/>
          </a:p>
          <a:p>
            <a:pPr lvl="1"/>
            <a:r>
              <a:rPr lang="en-US" dirty="0" err="1" smtClean="0"/>
              <a:t>Balkin</a:t>
            </a:r>
            <a:r>
              <a:rPr lang="en-US" dirty="0" smtClean="0"/>
              <a:t>: </a:t>
            </a:r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(</a:t>
            </a:r>
            <a:r>
              <a:rPr lang="en-US" dirty="0" err="1" smtClean="0"/>
              <a:t>hrát</a:t>
            </a:r>
            <a:r>
              <a:rPr lang="en-US" dirty="0" smtClean="0"/>
              <a:t>, </a:t>
            </a:r>
            <a:r>
              <a:rPr lang="en-US" dirty="0" err="1" smtClean="0"/>
              <a:t>tvořit</a:t>
            </a:r>
            <a:r>
              <a:rPr lang="en-US" dirty="0" smtClean="0"/>
              <a:t> a </a:t>
            </a:r>
            <a:r>
              <a:rPr lang="en-US" dirty="0" err="1" smtClean="0"/>
              <a:t>tvořit</a:t>
            </a:r>
            <a:r>
              <a:rPr lang="en-US" dirty="0" smtClean="0"/>
              <a:t> </a:t>
            </a:r>
            <a:r>
              <a:rPr lang="en-US" dirty="0" err="1" smtClean="0"/>
              <a:t>společně</a:t>
            </a:r>
            <a:r>
              <a:rPr lang="en-US" dirty="0" smtClean="0"/>
              <a:t>) – </a:t>
            </a:r>
            <a:r>
              <a:rPr lang="en-US" dirty="0" err="1" smtClean="0"/>
              <a:t>vyvažování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Právně-teoretický</a:t>
            </a:r>
            <a:r>
              <a:rPr lang="en-US" dirty="0" smtClean="0"/>
              <a:t> argument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Locke</a:t>
            </a:r>
          </a:p>
          <a:p>
            <a:pPr lvl="1"/>
            <a:r>
              <a:rPr lang="en-US" dirty="0" err="1" smtClean="0"/>
              <a:t>Právo</a:t>
            </a:r>
            <a:r>
              <a:rPr lang="en-US" dirty="0" smtClean="0"/>
              <a:t> k </a:t>
            </a:r>
            <a:r>
              <a:rPr lang="en-US" dirty="0" err="1" smtClean="0"/>
              <a:t>osobě</a:t>
            </a:r>
            <a:endParaRPr lang="en-US" dirty="0" smtClean="0"/>
          </a:p>
          <a:p>
            <a:pPr lvl="1"/>
            <a:r>
              <a:rPr lang="en-US" dirty="0" err="1" smtClean="0"/>
              <a:t>Práce</a:t>
            </a:r>
            <a:r>
              <a:rPr lang="en-US" dirty="0" smtClean="0"/>
              <a:t> (</a:t>
            </a:r>
            <a:r>
              <a:rPr lang="en-US" dirty="0" err="1" smtClean="0"/>
              <a:t>časová</a:t>
            </a:r>
            <a:r>
              <a:rPr lang="en-US" dirty="0" smtClean="0"/>
              <a:t> </a:t>
            </a:r>
            <a:r>
              <a:rPr lang="en-US" dirty="0" err="1" smtClean="0"/>
              <a:t>investice</a:t>
            </a:r>
            <a:r>
              <a:rPr lang="en-US" dirty="0" smtClean="0"/>
              <a:t>, </a:t>
            </a:r>
            <a:r>
              <a:rPr lang="en-US" dirty="0" err="1" smtClean="0"/>
              <a:t>námaha</a:t>
            </a:r>
            <a:r>
              <a:rPr lang="en-US" dirty="0" smtClean="0"/>
              <a:t>, </a:t>
            </a:r>
            <a:r>
              <a:rPr lang="en-US" dirty="0" err="1" smtClean="0"/>
              <a:t>snaha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Produkt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 smtClean="0"/>
          </a:p>
          <a:p>
            <a:pPr lvl="1"/>
            <a:r>
              <a:rPr lang="en-US" dirty="0" err="1" smtClean="0"/>
              <a:t>Výlučná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 smtClean="0"/>
          </a:p>
          <a:p>
            <a:pPr lvl="1"/>
            <a:r>
              <a:rPr lang="en-US" dirty="0" err="1" smtClean="0"/>
              <a:t>Lockean</a:t>
            </a:r>
            <a:r>
              <a:rPr lang="en-US" dirty="0" smtClean="0"/>
              <a:t> proviso (</a:t>
            </a:r>
            <a:r>
              <a:rPr lang="en-US" dirty="0" err="1" smtClean="0"/>
              <a:t>Nozick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Můžu</a:t>
            </a:r>
            <a:r>
              <a:rPr lang="en-US" dirty="0" smtClean="0"/>
              <a:t> </a:t>
            </a:r>
            <a:r>
              <a:rPr lang="en-US" dirty="0" err="1" smtClean="0"/>
              <a:t>vlastnit</a:t>
            </a:r>
            <a:r>
              <a:rPr lang="en-US" dirty="0" smtClean="0"/>
              <a:t>,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zbyde</a:t>
            </a:r>
            <a:r>
              <a:rPr lang="en-US" dirty="0" smtClean="0"/>
              <a:t> </a:t>
            </a:r>
            <a:r>
              <a:rPr lang="en-US" dirty="0" err="1" smtClean="0"/>
              <a:t>ostatním</a:t>
            </a:r>
            <a:endParaRPr lang="en-US" dirty="0"/>
          </a:p>
          <a:p>
            <a:pPr lvl="2"/>
            <a:r>
              <a:rPr lang="en-US" dirty="0" err="1" smtClean="0"/>
              <a:t>Kompetitivnost</a:t>
            </a:r>
            <a:r>
              <a:rPr lang="en-US" dirty="0" smtClean="0"/>
              <a:t>, ale </a:t>
            </a:r>
            <a:r>
              <a:rPr lang="en-US" dirty="0" err="1" smtClean="0"/>
              <a:t>nekonečnost</a:t>
            </a:r>
            <a:r>
              <a:rPr lang="en-US" dirty="0" smtClean="0"/>
              <a:t> (</a:t>
            </a:r>
            <a:r>
              <a:rPr lang="en-US" dirty="0" err="1" smtClean="0"/>
              <a:t>Lastowka</a:t>
            </a:r>
            <a:r>
              <a:rPr lang="en-US" dirty="0" smtClean="0"/>
              <a:t>, Hunter)</a:t>
            </a:r>
          </a:p>
          <a:p>
            <a:pPr lvl="3"/>
            <a:r>
              <a:rPr lang="en-US" dirty="0" err="1" smtClean="0"/>
              <a:t>Kód</a:t>
            </a:r>
            <a:r>
              <a:rPr lang="en-US" dirty="0" smtClean="0"/>
              <a:t> </a:t>
            </a:r>
            <a:r>
              <a:rPr lang="en-US" dirty="0" err="1" smtClean="0"/>
              <a:t>supluje</a:t>
            </a:r>
            <a:r>
              <a:rPr lang="en-US" dirty="0" smtClean="0"/>
              <a:t> </a:t>
            </a:r>
            <a:r>
              <a:rPr lang="en-US" dirty="0" err="1" smtClean="0"/>
              <a:t>fakticitu</a:t>
            </a:r>
            <a:r>
              <a:rPr lang="en-US" dirty="0" smtClean="0"/>
              <a:t> (</a:t>
            </a:r>
            <a:r>
              <a:rPr lang="en-US" dirty="0" err="1" smtClean="0"/>
              <a:t>Lessig</a:t>
            </a:r>
            <a:r>
              <a:rPr lang="en-US" dirty="0" smtClean="0"/>
              <a:t>, “code is law”)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Právně-teoretický</a:t>
            </a:r>
            <a:r>
              <a:rPr lang="en-US" dirty="0" smtClean="0"/>
              <a:t> argument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Hegel</a:t>
            </a:r>
          </a:p>
          <a:p>
            <a:pPr lvl="1"/>
            <a:r>
              <a:rPr lang="en-US" dirty="0" err="1" smtClean="0"/>
              <a:t>Extenze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en-US" dirty="0" smtClean="0"/>
          </a:p>
          <a:p>
            <a:pPr lvl="2"/>
            <a:r>
              <a:rPr lang="en-US" dirty="0" err="1" smtClean="0"/>
              <a:t>teleologie</a:t>
            </a:r>
            <a:endParaRPr lang="en-US" dirty="0" smtClean="0"/>
          </a:p>
          <a:p>
            <a:pPr lvl="1"/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zakládá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vlastnit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normativního</a:t>
            </a:r>
            <a:r>
              <a:rPr lang="en-US" dirty="0" smtClean="0"/>
              <a:t> </a:t>
            </a:r>
            <a:r>
              <a:rPr lang="en-US" dirty="0" err="1" smtClean="0"/>
              <a:t>rámce</a:t>
            </a:r>
            <a:endParaRPr lang="en-US" dirty="0" smtClean="0"/>
          </a:p>
          <a:p>
            <a:pPr lvl="1"/>
            <a:r>
              <a:rPr lang="en-US" dirty="0" err="1" smtClean="0"/>
              <a:t>Ukotvení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endParaRPr lang="en-US" dirty="0" smtClean="0"/>
          </a:p>
          <a:p>
            <a:pPr lvl="2"/>
            <a:r>
              <a:rPr lang="en-US" dirty="0" err="1" smtClean="0"/>
              <a:t>Sféra</a:t>
            </a:r>
            <a:r>
              <a:rPr lang="en-US" dirty="0" smtClean="0"/>
              <a:t> </a:t>
            </a:r>
            <a:r>
              <a:rPr lang="en-US" dirty="0" err="1" smtClean="0"/>
              <a:t>fyzické</a:t>
            </a:r>
            <a:r>
              <a:rPr lang="en-US" dirty="0" smtClean="0"/>
              <a:t> </a:t>
            </a:r>
            <a:r>
              <a:rPr lang="en-US" dirty="0" err="1" smtClean="0"/>
              <a:t>dispozice</a:t>
            </a:r>
            <a:endParaRPr lang="en-US" dirty="0" smtClean="0"/>
          </a:p>
          <a:p>
            <a:pPr lvl="1"/>
            <a:r>
              <a:rPr lang="en-US" dirty="0" err="1" smtClean="0"/>
              <a:t>Aspoň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inimální</a:t>
            </a:r>
            <a:r>
              <a:rPr lang="en-US" dirty="0" smtClean="0"/>
              <a:t> </a:t>
            </a:r>
            <a:r>
              <a:rPr lang="en-US" dirty="0" err="1" smtClean="0"/>
              <a:t>ochrana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Tragedy of commons</a:t>
            </a:r>
          </a:p>
          <a:p>
            <a:r>
              <a:rPr lang="en-US" dirty="0" err="1" smtClean="0"/>
              <a:t>Skončení</a:t>
            </a:r>
            <a:r>
              <a:rPr lang="en-US" dirty="0" smtClean="0"/>
              <a:t> </a:t>
            </a:r>
            <a:r>
              <a:rPr lang="en-US" dirty="0" err="1" smtClean="0"/>
              <a:t>hry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Zásah</a:t>
            </a:r>
            <a:r>
              <a:rPr lang="en-US" dirty="0" smtClean="0"/>
              <a:t> do </a:t>
            </a:r>
            <a:r>
              <a:rPr lang="en-US" dirty="0" err="1" smtClean="0"/>
              <a:t>herní</a:t>
            </a:r>
            <a:r>
              <a:rPr lang="en-US" dirty="0" smtClean="0"/>
              <a:t> </a:t>
            </a:r>
            <a:r>
              <a:rPr lang="en-US" dirty="0" err="1" smtClean="0"/>
              <a:t>mechaniky</a:t>
            </a:r>
            <a:endParaRPr lang="en-US" dirty="0" smtClean="0"/>
          </a:p>
          <a:p>
            <a:pPr lvl="1"/>
            <a:r>
              <a:rPr lang="en-US" dirty="0" err="1" smtClean="0"/>
              <a:t>Unikátní</a:t>
            </a:r>
            <a:r>
              <a:rPr lang="en-US" dirty="0" smtClean="0"/>
              <a:t> </a:t>
            </a:r>
            <a:r>
              <a:rPr lang="en-US" dirty="0" err="1" smtClean="0"/>
              <a:t>předmět</a:t>
            </a:r>
            <a:r>
              <a:rPr lang="en-US" dirty="0" smtClean="0"/>
              <a:t> – “</a:t>
            </a:r>
            <a:r>
              <a:rPr lang="en-US" dirty="0" err="1" smtClean="0"/>
              <a:t>nejmocnější</a:t>
            </a:r>
            <a:r>
              <a:rPr lang="en-US" dirty="0" smtClean="0"/>
              <a:t>” (DMG/DEF, whatever …) – </a:t>
            </a:r>
            <a:r>
              <a:rPr lang="en-US" dirty="0" err="1" smtClean="0"/>
              <a:t>vysoká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endParaRPr lang="en-US" dirty="0" smtClean="0"/>
          </a:p>
          <a:p>
            <a:pPr lvl="2"/>
            <a:r>
              <a:rPr lang="en-US" dirty="0" err="1" smtClean="0"/>
              <a:t>Uveden</a:t>
            </a:r>
            <a:r>
              <a:rPr lang="en-US" dirty="0" smtClean="0"/>
              <a:t> </a:t>
            </a:r>
            <a:r>
              <a:rPr lang="en-US" dirty="0" err="1" smtClean="0"/>
              <a:t>nový</a:t>
            </a:r>
            <a:r>
              <a:rPr lang="en-US" dirty="0" smtClean="0"/>
              <a:t>, </a:t>
            </a:r>
            <a:r>
              <a:rPr lang="en-US" dirty="0" err="1" smtClean="0"/>
              <a:t>lepší</a:t>
            </a:r>
            <a:endParaRPr lang="en-US" dirty="0" smtClean="0"/>
          </a:p>
          <a:p>
            <a:pPr lvl="2"/>
            <a:r>
              <a:rPr lang="en-US" dirty="0" err="1" smtClean="0"/>
              <a:t>Snížení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 err="1" smtClean="0"/>
              <a:t>původního</a:t>
            </a:r>
            <a:r>
              <a:rPr lang="en-US" dirty="0" smtClean="0"/>
              <a:t> </a:t>
            </a:r>
            <a:r>
              <a:rPr lang="en-US" dirty="0" err="1" smtClean="0"/>
              <a:t>předmětu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01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Komodifikace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Marx</a:t>
            </a:r>
            <a:endParaRPr lang="cs-CZ" dirty="0" smtClean="0"/>
          </a:p>
          <a:p>
            <a:pPr lvl="1"/>
            <a:r>
              <a:rPr lang="cs-CZ" dirty="0" smtClean="0"/>
              <a:t>„od produkce pro přímou spotřebu k produkci určené pro směnu“</a:t>
            </a:r>
            <a:endParaRPr lang="en-US" dirty="0" smtClean="0"/>
          </a:p>
          <a:p>
            <a:r>
              <a:rPr lang="en-US" dirty="0" err="1" smtClean="0"/>
              <a:t>Určování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endParaRPr lang="en-US" dirty="0" smtClean="0"/>
          </a:p>
          <a:p>
            <a:pPr lvl="1"/>
            <a:r>
              <a:rPr lang="en-US" dirty="0" err="1" smtClean="0"/>
              <a:t>Zábava</a:t>
            </a:r>
            <a:r>
              <a:rPr lang="en-US" dirty="0" smtClean="0"/>
              <a:t> vs. </a:t>
            </a:r>
            <a:r>
              <a:rPr lang="en-US" dirty="0" err="1" smtClean="0"/>
              <a:t>práce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25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Time-poor/Cash-rich vs. Time-rich/Cash-poor</a:t>
            </a:r>
          </a:p>
          <a:p>
            <a:pPr lvl="1"/>
            <a:r>
              <a:rPr lang="en-US" dirty="0" err="1" smtClean="0"/>
              <a:t>Hraním</a:t>
            </a:r>
            <a:r>
              <a:rPr lang="en-US" dirty="0" smtClean="0"/>
              <a:t> se </a:t>
            </a:r>
            <a:r>
              <a:rPr lang="en-US" dirty="0" err="1" smtClean="0"/>
              <a:t>fixují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endParaRPr lang="en-US" dirty="0" smtClean="0"/>
          </a:p>
          <a:p>
            <a:pPr lvl="1"/>
            <a:r>
              <a:rPr lang="en-US" dirty="0" err="1" smtClean="0"/>
              <a:t>Ultima</a:t>
            </a:r>
            <a:r>
              <a:rPr lang="en-US" dirty="0" smtClean="0"/>
              <a:t> online</a:t>
            </a:r>
          </a:p>
          <a:p>
            <a:pPr lvl="2"/>
            <a:r>
              <a:rPr lang="en-US" dirty="0" err="1" smtClean="0"/>
              <a:t>Nutnost</a:t>
            </a:r>
            <a:r>
              <a:rPr lang="en-US" dirty="0" smtClean="0"/>
              <a:t> </a:t>
            </a:r>
            <a:r>
              <a:rPr lang="en-US" dirty="0" err="1" smtClean="0"/>
              <a:t>nasbírat</a:t>
            </a:r>
            <a:r>
              <a:rPr lang="en-US" dirty="0" smtClean="0"/>
              <a:t>/</a:t>
            </a:r>
            <a:r>
              <a:rPr lang="en-US" dirty="0" err="1" smtClean="0"/>
              <a:t>natěžit</a:t>
            </a:r>
            <a:endParaRPr lang="en-US" dirty="0" smtClean="0"/>
          </a:p>
          <a:p>
            <a:pPr lvl="2"/>
            <a:r>
              <a:rPr lang="en-US" dirty="0" smtClean="0"/>
              <a:t>Sandbox</a:t>
            </a:r>
          </a:p>
          <a:p>
            <a:pPr lvl="2"/>
            <a:r>
              <a:rPr lang="en-US" dirty="0" err="1" smtClean="0"/>
              <a:t>Učení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r>
              <a:rPr lang="en-US" dirty="0" smtClean="0"/>
              <a:t> a </a:t>
            </a:r>
            <a:r>
              <a:rPr lang="en-US" dirty="0" err="1" smtClean="0"/>
              <a:t>sociálních</a:t>
            </a:r>
            <a:r>
              <a:rPr lang="en-US" dirty="0" smtClean="0"/>
              <a:t> </a:t>
            </a:r>
            <a:r>
              <a:rPr lang="en-US" dirty="0" err="1" smtClean="0"/>
              <a:t>norem</a:t>
            </a:r>
            <a:endParaRPr lang="en-US" dirty="0" smtClean="0"/>
          </a:p>
          <a:p>
            <a:pPr lvl="1"/>
            <a:r>
              <a:rPr lang="en-US" dirty="0" err="1" smtClean="0"/>
              <a:t>WoT</a:t>
            </a:r>
            <a:endParaRPr lang="en-US" dirty="0" smtClean="0"/>
          </a:p>
          <a:p>
            <a:pPr lvl="2"/>
            <a:r>
              <a:rPr lang="en-US" dirty="0" smtClean="0"/>
              <a:t>“Play enough bad games and you might find yourself owning a tier X tank.” (Mighty Jingles)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provozovatelů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KONTROLA!!!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uživatelů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Časová</a:t>
            </a:r>
            <a:r>
              <a:rPr lang="en-US" dirty="0" smtClean="0"/>
              <a:t> </a:t>
            </a:r>
            <a:r>
              <a:rPr lang="en-US" dirty="0" err="1" smtClean="0"/>
              <a:t>investice</a:t>
            </a:r>
            <a:endParaRPr lang="en-US" dirty="0" smtClean="0"/>
          </a:p>
          <a:p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investice</a:t>
            </a:r>
            <a:endParaRPr lang="en-US" dirty="0" smtClean="0"/>
          </a:p>
          <a:p>
            <a:r>
              <a:rPr lang="en-US" dirty="0" err="1" smtClean="0"/>
              <a:t>Emoční</a:t>
            </a:r>
            <a:r>
              <a:rPr lang="en-US" dirty="0" smtClean="0"/>
              <a:t> </a:t>
            </a:r>
            <a:r>
              <a:rPr lang="en-US" dirty="0" err="1" smtClean="0"/>
              <a:t>investice</a:t>
            </a:r>
            <a:endParaRPr lang="en-US" dirty="0" smtClean="0"/>
          </a:p>
          <a:p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“</a:t>
            </a:r>
            <a:r>
              <a:rPr lang="en-US" dirty="0" err="1" smtClean="0"/>
              <a:t>krádeží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1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Daně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Měnová</a:t>
            </a:r>
            <a:r>
              <a:rPr lang="en-US" dirty="0" smtClean="0"/>
              <a:t> </a:t>
            </a:r>
            <a:r>
              <a:rPr lang="en-US" dirty="0" err="1" smtClean="0"/>
              <a:t>stabilita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Čína</a:t>
            </a:r>
            <a:endParaRPr lang="en-US" dirty="0" smtClean="0"/>
          </a:p>
          <a:p>
            <a:pPr lvl="1"/>
            <a:r>
              <a:rPr lang="en-US" dirty="0" err="1" smtClean="0"/>
              <a:t>RuneScape</a:t>
            </a:r>
            <a:r>
              <a:rPr lang="en-US" dirty="0" smtClean="0"/>
              <a:t>, </a:t>
            </a:r>
            <a:r>
              <a:rPr lang="en-US" dirty="0" err="1" smtClean="0"/>
              <a:t>WoW</a:t>
            </a:r>
            <a:r>
              <a:rPr lang="en-US" dirty="0" smtClean="0"/>
              <a:t>, Guild Wars, </a:t>
            </a:r>
            <a:r>
              <a:rPr lang="en-US" dirty="0" err="1" smtClean="0"/>
              <a:t>Warhammer</a:t>
            </a:r>
            <a:r>
              <a:rPr lang="en-US" dirty="0" smtClean="0"/>
              <a:t> Online – </a:t>
            </a:r>
            <a:r>
              <a:rPr lang="en-US" dirty="0" err="1" smtClean="0"/>
              <a:t>zákaz</a:t>
            </a:r>
            <a:r>
              <a:rPr lang="en-US" dirty="0" smtClean="0"/>
              <a:t> </a:t>
            </a:r>
            <a:r>
              <a:rPr lang="en-US" dirty="0" err="1" smtClean="0"/>
              <a:t>konvertibility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Runescape</a:t>
            </a:r>
            <a:endParaRPr lang="cs-CZ" dirty="0" smtClean="0"/>
          </a:p>
          <a:p>
            <a:pPr lvl="1"/>
            <a:r>
              <a:rPr lang="cs-CZ" dirty="0" smtClean="0"/>
              <a:t>Nizozemí; virtuální předmět je věc, protože má reálnou ekonomickou hodnotu; soud uzavřel, že došlo ke krádeži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2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 smtClean="0"/>
              <a:t>Absolutní majetková práva</a:t>
            </a:r>
          </a:p>
          <a:p>
            <a:pPr lvl="1"/>
            <a:r>
              <a:rPr lang="cs-CZ" dirty="0" smtClean="0"/>
              <a:t>držet, užívat a požívat, opustit, neužívat, zcizit, upravovat, zničit</a:t>
            </a:r>
          </a:p>
          <a:p>
            <a:pPr lvl="1"/>
            <a:r>
              <a:rPr lang="cs-CZ" dirty="0" smtClean="0"/>
              <a:t>věc</a:t>
            </a:r>
            <a:endParaRPr lang="cs-CZ" dirty="0"/>
          </a:p>
          <a:p>
            <a:r>
              <a:rPr lang="cs-CZ" dirty="0" smtClean="0"/>
              <a:t>Relativní majetková práva</a:t>
            </a:r>
          </a:p>
          <a:p>
            <a:pPr lvl="1"/>
            <a:r>
              <a:rPr lang="cs-CZ" dirty="0" smtClean="0"/>
              <a:t>dát, konat, zdržet se chování, strpět chování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2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Otázky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§489</a:t>
            </a:r>
          </a:p>
          <a:p>
            <a:pPr marL="457200" lvl="1" indent="0">
              <a:buNone/>
            </a:pPr>
            <a:r>
              <a:rPr lang="en-US" dirty="0" err="1" smtClean="0"/>
              <a:t>Věc</a:t>
            </a:r>
            <a:r>
              <a:rPr lang="en-US" dirty="0" smtClean="0"/>
              <a:t> </a:t>
            </a:r>
            <a:r>
              <a:rPr lang="en-US" dirty="0" smtClean="0"/>
              <a:t>v </a:t>
            </a:r>
            <a:r>
              <a:rPr lang="en-US" dirty="0" err="1" smtClean="0"/>
              <a:t>právním</a:t>
            </a:r>
            <a:r>
              <a:rPr lang="en-US" dirty="0" smtClean="0"/>
              <a:t> </a:t>
            </a:r>
            <a:r>
              <a:rPr lang="en-US" dirty="0" err="1" smtClean="0"/>
              <a:t>smyslu</a:t>
            </a:r>
            <a:r>
              <a:rPr lang="en-US" dirty="0" smtClean="0"/>
              <a:t> je </a:t>
            </a:r>
            <a:r>
              <a:rPr lang="en-US" dirty="0" err="1" smtClean="0"/>
              <a:t>vše</a:t>
            </a:r>
            <a:r>
              <a:rPr lang="en-US" dirty="0" smtClean="0"/>
              <a:t>, co je </a:t>
            </a:r>
            <a:r>
              <a:rPr lang="en-US" dirty="0" err="1" smtClean="0"/>
              <a:t>rozdílné</a:t>
            </a:r>
            <a:r>
              <a:rPr lang="en-US" dirty="0" smtClean="0"/>
              <a:t> od </a:t>
            </a:r>
            <a:r>
              <a:rPr lang="en-US" dirty="0" err="1" smtClean="0"/>
              <a:t>osoby</a:t>
            </a:r>
            <a:r>
              <a:rPr lang="en-US" dirty="0" smtClean="0"/>
              <a:t> a </a:t>
            </a:r>
            <a:r>
              <a:rPr lang="en-US" dirty="0" err="1" smtClean="0"/>
              <a:t>slouží</a:t>
            </a:r>
            <a:r>
              <a:rPr lang="en-US" dirty="0" smtClean="0"/>
              <a:t> </a:t>
            </a:r>
            <a:r>
              <a:rPr lang="en-US" dirty="0" err="1" smtClean="0"/>
              <a:t>potřebě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§496</a:t>
            </a:r>
          </a:p>
          <a:p>
            <a:pPr marL="457200" lvl="1" indent="0">
              <a:buNone/>
            </a:pPr>
            <a:r>
              <a:rPr lang="cs-CZ" dirty="0"/>
              <a:t>(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Hmotná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 je </a:t>
            </a:r>
            <a:r>
              <a:rPr lang="en-US" dirty="0" err="1"/>
              <a:t>ovladatelná</a:t>
            </a:r>
            <a:r>
              <a:rPr lang="en-US" dirty="0"/>
              <a:t>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vnějšího</a:t>
            </a:r>
            <a:r>
              <a:rPr lang="en-US" dirty="0"/>
              <a:t> </a:t>
            </a:r>
            <a:r>
              <a:rPr lang="en-US" dirty="0" err="1"/>
              <a:t>světa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povahu</a:t>
            </a:r>
            <a:r>
              <a:rPr lang="en-US" dirty="0"/>
              <a:t> </a:t>
            </a:r>
            <a:r>
              <a:rPr lang="en-US" dirty="0" err="1"/>
              <a:t>samostatného</a:t>
            </a:r>
            <a:r>
              <a:rPr lang="en-US" dirty="0"/>
              <a:t> </a:t>
            </a:r>
            <a:r>
              <a:rPr lang="en-US" dirty="0" err="1"/>
              <a:t>předmětu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/>
              <a:t>(2) </a:t>
            </a:r>
            <a:r>
              <a:rPr lang="en-US" dirty="0" err="1"/>
              <a:t>Nehmotné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, </a:t>
            </a:r>
            <a:r>
              <a:rPr lang="en-US" dirty="0" err="1"/>
              <a:t>jejichž</a:t>
            </a:r>
            <a:r>
              <a:rPr lang="en-US" dirty="0"/>
              <a:t> </a:t>
            </a:r>
            <a:r>
              <a:rPr lang="en-US" dirty="0" err="1"/>
              <a:t>povaha</a:t>
            </a:r>
            <a:r>
              <a:rPr lang="en-US" dirty="0"/>
              <a:t> to </a:t>
            </a:r>
            <a:r>
              <a:rPr lang="en-US" dirty="0" err="1"/>
              <a:t>připouští</a:t>
            </a:r>
            <a:r>
              <a:rPr lang="en-US" dirty="0"/>
              <a:t>, a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hmotné</a:t>
            </a:r>
            <a:r>
              <a:rPr lang="en-US" dirty="0"/>
              <a:t> </a:t>
            </a:r>
            <a:r>
              <a:rPr lang="en-US" dirty="0" err="1"/>
              <a:t>podstaty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1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Herní</a:t>
            </a:r>
            <a:endParaRPr lang="en-US" dirty="0" smtClean="0"/>
          </a:p>
          <a:p>
            <a:r>
              <a:rPr lang="en-US" dirty="0" err="1" smtClean="0"/>
              <a:t>Sociální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7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Počítačové</a:t>
            </a:r>
            <a:endParaRPr lang="en-US" dirty="0" smtClean="0"/>
          </a:p>
          <a:p>
            <a:r>
              <a:rPr lang="en-US" dirty="0" err="1" smtClean="0"/>
              <a:t>Trvalé</a:t>
            </a:r>
            <a:endParaRPr lang="en-US" dirty="0" smtClean="0"/>
          </a:p>
          <a:p>
            <a:r>
              <a:rPr lang="en-US" dirty="0" err="1" smtClean="0"/>
              <a:t>Interaktivní</a:t>
            </a:r>
            <a:endParaRPr lang="en-US" dirty="0" smtClean="0"/>
          </a:p>
          <a:p>
            <a:r>
              <a:rPr lang="en-US" dirty="0" err="1" smtClean="0"/>
              <a:t>Masivní</a:t>
            </a:r>
            <a:r>
              <a:rPr lang="en-US" dirty="0" smtClean="0"/>
              <a:t> / </a:t>
            </a:r>
            <a:r>
              <a:rPr lang="en-US" dirty="0" err="1" smtClean="0"/>
              <a:t>sociální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Reálné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6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Reálnost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Virtuální</a:t>
            </a:r>
            <a:r>
              <a:rPr lang="en-US" dirty="0" smtClean="0"/>
              <a:t> vs. </a:t>
            </a:r>
            <a:r>
              <a:rPr lang="en-US" dirty="0" err="1" smtClean="0"/>
              <a:t>aktuální</a:t>
            </a:r>
            <a:endParaRPr lang="en-US" dirty="0" smtClean="0"/>
          </a:p>
          <a:p>
            <a:r>
              <a:rPr lang="en-US" dirty="0" err="1" smtClean="0"/>
              <a:t>Obojí</a:t>
            </a:r>
            <a:r>
              <a:rPr lang="en-US" dirty="0" smtClean="0"/>
              <a:t> je </a:t>
            </a:r>
            <a:r>
              <a:rPr lang="en-US" dirty="0" err="1" smtClean="0"/>
              <a:t>reálné</a:t>
            </a:r>
            <a:endParaRPr lang="en-US" dirty="0" smtClean="0"/>
          </a:p>
          <a:p>
            <a:r>
              <a:rPr lang="en-US" dirty="0" err="1" smtClean="0"/>
              <a:t>Modelace</a:t>
            </a:r>
            <a:r>
              <a:rPr lang="en-US" dirty="0" smtClean="0"/>
              <a:t> reality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ekonomika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Primární</a:t>
            </a:r>
            <a:endParaRPr lang="en-US" dirty="0" smtClean="0"/>
          </a:p>
          <a:p>
            <a:r>
              <a:rPr lang="en-US" dirty="0" err="1" smtClean="0"/>
              <a:t>Sekundární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virtuální</a:t>
            </a:r>
            <a:r>
              <a:rPr lang="en-US" dirty="0" smtClean="0"/>
              <a:t> </a:t>
            </a:r>
            <a:r>
              <a:rPr lang="en-US" dirty="0" err="1" smtClean="0"/>
              <a:t>ekonomika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In-game trading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3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710</Words>
  <Application>Microsoft Office PowerPoint</Application>
  <PresentationFormat>Předvádění na obrazovce (4:3)</PresentationFormat>
  <Paragraphs>151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Office Theme</vt:lpstr>
      <vt:lpstr>BI201K Virtuální vlastnictví</vt:lpstr>
      <vt:lpstr>Prezentace aplikace PowerPoint</vt:lpstr>
      <vt:lpstr>Základní pojmy</vt:lpstr>
      <vt:lpstr>Občanský zákoník</vt:lpstr>
      <vt:lpstr>Virtuální světy</vt:lpstr>
      <vt:lpstr>Virtuální světy II</vt:lpstr>
      <vt:lpstr>Reálnost</vt:lpstr>
      <vt:lpstr>Virtuální ekonomika</vt:lpstr>
      <vt:lpstr>Primární virtuální ekonomika</vt:lpstr>
      <vt:lpstr>Sekundární virtuální ekonomika</vt:lpstr>
      <vt:lpstr>Argumenty “pro”</vt:lpstr>
      <vt:lpstr>Argumenty “proti”</vt:lpstr>
      <vt:lpstr>Ekonomický argument</vt:lpstr>
      <vt:lpstr>Ekonomický argument II</vt:lpstr>
      <vt:lpstr>Ekonomický argument III</vt:lpstr>
      <vt:lpstr>Ekonomický argument IV</vt:lpstr>
      <vt:lpstr>EULA/ToS</vt:lpstr>
      <vt:lpstr>Sociálně-psychologický argument</vt:lpstr>
      <vt:lpstr>Sociálně-psychologický argument II</vt:lpstr>
      <vt:lpstr>Právně-teoretický argument</vt:lpstr>
      <vt:lpstr>Právně-teoretický argument II</vt:lpstr>
      <vt:lpstr>Právně-teoretický argument III</vt:lpstr>
      <vt:lpstr>Chaos</vt:lpstr>
      <vt:lpstr>Komodifikace</vt:lpstr>
      <vt:lpstr>Komunita</vt:lpstr>
      <vt:lpstr>Zájmy provozovatelů</vt:lpstr>
      <vt:lpstr>Zájmy uživatelů</vt:lpstr>
      <vt:lpstr>Zájem státu</vt:lpstr>
      <vt:lpstr>Judikatura</vt:lpstr>
      <vt:lpstr>Otázky?</vt:lpstr>
      <vt:lpstr>Děkuji Vám za pozornost!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BI201K Virtuální vlastnictví</dc:title>
  <dc:creator>Admin</dc:creator>
  <cp:lastModifiedBy>Jakub Harašta</cp:lastModifiedBy>
  <cp:revision>15</cp:revision>
  <dcterms:created xsi:type="dcterms:W3CDTF">2015-03-17T21:13:24Z</dcterms:created>
  <dcterms:modified xsi:type="dcterms:W3CDTF">2016-02-17T06:22:17Z</dcterms:modified>
</cp:coreProperties>
</file>