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</p:sldIdLst>
  <p:sldSz cy="6858000" cx="12192000"/>
  <p:notesSz cx="6858000" cy="9144000"/>
  <p:embeddedFontLst>
    <p:embeddedFont>
      <p:font typeface="Libre Baskerville"/>
      <p:regular r:id="rId53"/>
      <p:bold r:id="rId54"/>
      <p:italic r:id="rId5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font" Target="fonts/LibreBaskerville-regular.fntdata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font" Target="fonts/LibreBaskerville-italic.fntdata"/><Relationship Id="rId10" Type="http://schemas.openxmlformats.org/officeDocument/2006/relationships/slide" Target="slides/slide6.xml"/><Relationship Id="rId54" Type="http://schemas.openxmlformats.org/officeDocument/2006/relationships/font" Target="fonts/LibreBaskerville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" name="Shape 24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" name="Shape 26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1" name="Shape 30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" name="Shape 31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" name="Shape 33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0" name="Shape 35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6" name="Shape 35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2" name="Shape 36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lvl="0" algn="ctr">
              <a:spcBef>
                <a:spcPts val="0"/>
              </a:spcBef>
              <a:buSzPct val="100000"/>
              <a:defRPr sz="6900"/>
            </a:lvl1pPr>
            <a:lvl2pPr lvl="1" algn="ctr">
              <a:spcBef>
                <a:spcPts val="0"/>
              </a:spcBef>
              <a:buSzPct val="100000"/>
              <a:defRPr sz="6900"/>
            </a:lvl2pPr>
            <a:lvl3pPr lvl="2" algn="ctr">
              <a:spcBef>
                <a:spcPts val="0"/>
              </a:spcBef>
              <a:buSzPct val="100000"/>
              <a:defRPr sz="6900"/>
            </a:lvl3pPr>
            <a:lvl4pPr lvl="3" algn="ctr">
              <a:spcBef>
                <a:spcPts val="0"/>
              </a:spcBef>
              <a:buSzPct val="100000"/>
              <a:defRPr sz="6900"/>
            </a:lvl4pPr>
            <a:lvl5pPr lvl="4" algn="ctr">
              <a:spcBef>
                <a:spcPts val="0"/>
              </a:spcBef>
              <a:buSzPct val="100000"/>
              <a:defRPr sz="6900"/>
            </a:lvl5pPr>
            <a:lvl6pPr lvl="5" algn="ctr">
              <a:spcBef>
                <a:spcPts val="0"/>
              </a:spcBef>
              <a:buSzPct val="100000"/>
              <a:defRPr sz="6900"/>
            </a:lvl6pPr>
            <a:lvl7pPr lvl="6" algn="ctr">
              <a:spcBef>
                <a:spcPts val="0"/>
              </a:spcBef>
              <a:buSzPct val="100000"/>
              <a:defRPr sz="6900"/>
            </a:lvl7pPr>
            <a:lvl8pPr lvl="7" algn="ctr">
              <a:spcBef>
                <a:spcPts val="0"/>
              </a:spcBef>
              <a:buSzPct val="100000"/>
              <a:defRPr sz="6900"/>
            </a:lvl8pPr>
            <a:lvl9pPr lvl="8" algn="ctr">
              <a:spcBef>
                <a:spcPts val="0"/>
              </a:spcBef>
              <a:buSzPct val="100000"/>
              <a:defRPr sz="69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15600" y="1474833"/>
            <a:ext cx="11360700" cy="2618099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lvl="0" algn="ctr">
              <a:spcBef>
                <a:spcPts val="0"/>
              </a:spcBef>
              <a:buSzPct val="100000"/>
              <a:defRPr sz="16000"/>
            </a:lvl1pPr>
            <a:lvl2pPr lvl="1" algn="ctr">
              <a:spcBef>
                <a:spcPts val="0"/>
              </a:spcBef>
              <a:buSzPct val="100000"/>
              <a:defRPr sz="16000"/>
            </a:lvl2pPr>
            <a:lvl3pPr lvl="2" algn="ctr">
              <a:spcBef>
                <a:spcPts val="0"/>
              </a:spcBef>
              <a:buSzPct val="100000"/>
              <a:defRPr sz="16000"/>
            </a:lvl3pPr>
            <a:lvl4pPr lvl="3" algn="ctr">
              <a:spcBef>
                <a:spcPts val="0"/>
              </a:spcBef>
              <a:buSzPct val="100000"/>
              <a:defRPr sz="16000"/>
            </a:lvl4pPr>
            <a:lvl5pPr lvl="4" algn="ctr">
              <a:spcBef>
                <a:spcPts val="0"/>
              </a:spcBef>
              <a:buSzPct val="100000"/>
              <a:defRPr sz="16000"/>
            </a:lvl5pPr>
            <a:lvl6pPr lvl="5" algn="ctr">
              <a:spcBef>
                <a:spcPts val="0"/>
              </a:spcBef>
              <a:buSzPct val="100000"/>
              <a:defRPr sz="16000"/>
            </a:lvl6pPr>
            <a:lvl7pPr lvl="6" algn="ctr">
              <a:spcBef>
                <a:spcPts val="0"/>
              </a:spcBef>
              <a:buSzPct val="100000"/>
              <a:defRPr sz="16000"/>
            </a:lvl7pPr>
            <a:lvl8pPr lvl="7" algn="ctr">
              <a:spcBef>
                <a:spcPts val="0"/>
              </a:spcBef>
              <a:buSzPct val="100000"/>
              <a:defRPr sz="16000"/>
            </a:lvl8pPr>
            <a:lvl9pPr lvl="8" algn="ctr">
              <a:spcBef>
                <a:spcPts val="0"/>
              </a:spcBef>
              <a:buSzPct val="100000"/>
              <a:defRPr sz="16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15600" y="4202966"/>
            <a:ext cx="11360700" cy="17343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Nadpis a obsah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rIns="121900" tIns="121900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0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0"/>
            <a:ext cx="4114800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0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hlaví části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1261871" y="758952"/>
            <a:ext cx="9418499" cy="40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rIns="121900" tIns="121900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buClr>
                <a:schemeClr val="dk1"/>
              </a:buClr>
              <a:buFont typeface="Libre Baskerville"/>
              <a:buNone/>
              <a:defRPr b="0" i="0" sz="66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1261871" y="4800600"/>
            <a:ext cx="9418499" cy="169169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 indent="0" lvl="0" marL="0" marR="0" rtl="0" algn="l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rgbClr val="3F3F3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 rot="-5400000">
            <a:off x="10759428" y="998549"/>
            <a:ext cx="19049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D5DBE5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 rot="-5400000">
            <a:off x="9921227" y="4046550"/>
            <a:ext cx="35813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50" u="none" cap="none" strike="noStrike">
                <a:solidFill>
                  <a:srgbClr val="D5DBE5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11254739" y="6172201"/>
            <a:ext cx="914400" cy="59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425" rIns="27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3200" u="none" cap="none" strike="noStrike">
                <a:solidFill>
                  <a:srgbClr val="8296B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‹#›</a:t>
            </a:fld>
          </a:p>
        </p:txBody>
      </p:sp>
      <p:sp>
        <p:nvSpPr>
          <p:cNvPr id="62" name="Shape 62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15600" y="2867800"/>
            <a:ext cx="11360700" cy="1122299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15600" y="1536633"/>
            <a:ext cx="11360700" cy="45551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15600" y="1536633"/>
            <a:ext cx="5333099" cy="45551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6443200" y="1536633"/>
            <a:ext cx="5333099" cy="4555199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lvl="0">
              <a:spcBef>
                <a:spcPts val="0"/>
              </a:spcBef>
              <a:buSzPct val="100000"/>
              <a:defRPr sz="3200"/>
            </a:lvl1pPr>
            <a:lvl2pPr lvl="1">
              <a:spcBef>
                <a:spcPts val="0"/>
              </a:spcBef>
              <a:buSzPct val="100000"/>
              <a:defRPr sz="3200"/>
            </a:lvl2pPr>
            <a:lvl3pPr lvl="2">
              <a:spcBef>
                <a:spcPts val="0"/>
              </a:spcBef>
              <a:buSzPct val="100000"/>
              <a:defRPr sz="3200"/>
            </a:lvl3pPr>
            <a:lvl4pPr lvl="3">
              <a:spcBef>
                <a:spcPts val="0"/>
              </a:spcBef>
              <a:buSzPct val="100000"/>
              <a:defRPr sz="3200"/>
            </a:lvl4pPr>
            <a:lvl5pPr lvl="4">
              <a:spcBef>
                <a:spcPts val="0"/>
              </a:spcBef>
              <a:buSzPct val="100000"/>
              <a:defRPr sz="3200"/>
            </a:lvl5pPr>
            <a:lvl6pPr lvl="5">
              <a:spcBef>
                <a:spcPts val="0"/>
              </a:spcBef>
              <a:buSzPct val="100000"/>
              <a:defRPr sz="3200"/>
            </a:lvl6pPr>
            <a:lvl7pPr lvl="6">
              <a:spcBef>
                <a:spcPts val="0"/>
              </a:spcBef>
              <a:buSzPct val="100000"/>
              <a:defRPr sz="3200"/>
            </a:lvl7pPr>
            <a:lvl8pPr lvl="7">
              <a:spcBef>
                <a:spcPts val="0"/>
              </a:spcBef>
              <a:buSzPct val="100000"/>
              <a:defRPr sz="3200"/>
            </a:lvl8pPr>
            <a:lvl9pPr lvl="8">
              <a:spcBef>
                <a:spcPts val="0"/>
              </a:spcBef>
              <a:buSzPct val="100000"/>
              <a:defRPr sz="32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653666" y="600200"/>
            <a:ext cx="8490300" cy="5454299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 lvl="0">
              <a:spcBef>
                <a:spcPts val="0"/>
              </a:spcBef>
              <a:buSzPct val="100000"/>
              <a:defRPr sz="6400"/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6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354000" y="1644233"/>
            <a:ext cx="5393699" cy="1976400"/>
          </a:xfrm>
          <a:prstGeom prst="rect">
            <a:avLst/>
          </a:prstGeom>
        </p:spPr>
        <p:txBody>
          <a:bodyPr anchorCtr="0" anchor="b" bIns="121900" lIns="121900" rIns="121900" tIns="121900"/>
          <a:lstStyle>
            <a:lvl1pPr lvl="0" algn="ctr">
              <a:spcBef>
                <a:spcPts val="0"/>
              </a:spcBef>
              <a:buSzPct val="100000"/>
              <a:defRPr sz="5600"/>
            </a:lvl1pPr>
            <a:lvl2pPr lvl="1" algn="ctr">
              <a:spcBef>
                <a:spcPts val="0"/>
              </a:spcBef>
              <a:buSzPct val="100000"/>
              <a:defRPr sz="5600"/>
            </a:lvl2pPr>
            <a:lvl3pPr lvl="2" algn="ctr">
              <a:spcBef>
                <a:spcPts val="0"/>
              </a:spcBef>
              <a:buSzPct val="100000"/>
              <a:defRPr sz="5600"/>
            </a:lvl3pPr>
            <a:lvl4pPr lvl="3" algn="ctr">
              <a:spcBef>
                <a:spcPts val="0"/>
              </a:spcBef>
              <a:buSzPct val="100000"/>
              <a:defRPr sz="5600"/>
            </a:lvl4pPr>
            <a:lvl5pPr lvl="4" algn="ctr">
              <a:spcBef>
                <a:spcPts val="0"/>
              </a:spcBef>
              <a:buSzPct val="100000"/>
              <a:defRPr sz="5600"/>
            </a:lvl5pPr>
            <a:lvl6pPr lvl="5" algn="ctr">
              <a:spcBef>
                <a:spcPts val="0"/>
              </a:spcBef>
              <a:buSzPct val="100000"/>
              <a:defRPr sz="5600"/>
            </a:lvl6pPr>
            <a:lvl7pPr lvl="6" algn="ctr">
              <a:spcBef>
                <a:spcPts val="0"/>
              </a:spcBef>
              <a:buSzPct val="100000"/>
              <a:defRPr sz="5600"/>
            </a:lvl7pPr>
            <a:lvl8pPr lvl="7" algn="ctr">
              <a:spcBef>
                <a:spcPts val="0"/>
              </a:spcBef>
              <a:buSzPct val="100000"/>
              <a:defRPr sz="5600"/>
            </a:lvl8pPr>
            <a:lvl9pPr lvl="8" algn="ctr">
              <a:spcBef>
                <a:spcPts val="0"/>
              </a:spcBef>
              <a:buSzPct val="100000"/>
              <a:defRPr sz="56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354000" y="3737433"/>
            <a:ext cx="5393699" cy="1646700"/>
          </a:xfrm>
          <a:prstGeom prst="rect">
            <a:avLst/>
          </a:prstGeom>
        </p:spPr>
        <p:txBody>
          <a:bodyPr anchorCtr="0" anchor="t" bIns="121900" lIns="121900" rIns="121900" tIns="1219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6586000" y="965433"/>
            <a:ext cx="5115899" cy="4926900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</p:spPr>
        <p:txBody>
          <a:bodyPr anchorCtr="0" anchor="ctr" bIns="121900" lIns="121900" rIns="121900" tIns="12190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15600" y="1536633"/>
            <a:ext cx="11360700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rIns="121900" tIns="12190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11296610" y="6217622"/>
            <a:ext cx="731700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rIns="121900" tIns="12190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-CZ" sz="13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02.jp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03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00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01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Elektronická kontraktace a elektronické dokumenty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Přednáška pro studenty VUT 10. 2. 2016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Elektronická smlouva</a:t>
            </a:r>
          </a:p>
        </p:txBody>
      </p:sp>
      <p:sp>
        <p:nvSpPr>
          <p:cNvPr id="127" name="Shape 127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Specifika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Distanční -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Strany obvykle nejsou přítomny na stejném místě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Identifikace –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snadné vydávat se za někoho jiného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Průkaznost –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snadné něco popřít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Náležitosti formy –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 když zákon vyžaduje písemnou formu?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Praktický příklad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Zákon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Právní jednání vůči nepřítomné osobě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570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Právní jednání působí vůči nepřítomné osobě od okamžiku, kdy jí projev vůle dojde; zmaří-li vědomě druhá strana dojití, platí, že řádně došlo.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Elektronické formy kontraktace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Skrink wrap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wrap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through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user license agreement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Může být platná?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Kdy dojde projev vůle?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Související otázky</a:t>
            </a:r>
          </a:p>
        </p:txBody>
      </p:sp>
      <p:sp>
        <p:nvSpPr>
          <p:cNvPr id="163" name="Shape 163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Související otázky (nad rozsah této přednášky)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Soukromoprávní ochrana spotřebitele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Zejména odstoupení od smlouvy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Veřejnoprávní ochrana spotřebitele 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Reklama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Agresivní obchodní praktiky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Spam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Otázky zdanění uvnitř EU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DPH vs Svobodný pohyb služeb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Elektronické dokumenty</a:t>
            </a:r>
          </a:p>
        </p:txBody>
      </p:sp>
      <p:sp>
        <p:nvSpPr>
          <p:cNvPr id="175" name="Shape 175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Služby vytvářející důvěru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</p:spPr>
        <p:txBody>
          <a:bodyPr anchorCtr="0" anchor="b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/>
              <a:t>Technologická neutralita</a:t>
            </a:r>
          </a:p>
        </p:txBody>
      </p:sp>
      <p:sp>
        <p:nvSpPr>
          <p:cNvPr id="181" name="Shape 181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</p:spPr>
        <p:txBody>
          <a:bodyPr anchorCtr="0" anchor="t" bIns="121900" lIns="121900" rIns="121900" tIns="1219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r>
              <a:rPr b="1"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562 OZ</a:t>
            </a: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Char char="•"/>
            </a:pPr>
            <a:r>
              <a:rPr b="1"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Písemná forma je zachována i při právním jednání učiněném elektronickými nebo jinými technickými prostředky umožňujícími zachycení jeho obsahu a určení jednající osoby.</a:t>
            </a: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Char char="•"/>
            </a:pPr>
            <a:r>
              <a:rPr b="1"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(2)</a:t>
            </a: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Má se za to, že záznamy údajů o právních jednáních v elektronickém systému jsou spolehlivé, provádějí-li se systematicky a posloupně a jsou-li chráněny proti změnám. Byl-li záznam pořízen při provozu závodu a dovolá-li se jej druhá strana k svému prospěchu, má se za to, že záznam je spolehlivý.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Smlouva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Není kus papíru !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Shoda dvou (nebo více) stran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„Kus papíru“ je jenom důkaz o tom že existuje smlouva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Okamžik uzavření smlouvy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Vznik právní povinnosti ji dodržet</a:t>
            </a: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Porušení smlouvy je porušením práva 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1261871" y="758952"/>
            <a:ext cx="9418499" cy="40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66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Elektronický podpis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1261871" y="4800600"/>
            <a:ext cx="9418499" cy="1691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Elektronický podpis §2 ZOP 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údaje v elektronické podobě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připojené k datové zprávě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které slouží jako metoda k jednoznačnému ověření identity podepsané osoby 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ve vztahu k datové zprávě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 základní funkce</a:t>
            </a:r>
          </a:p>
        </p:txBody>
      </p:sp>
      <p:grpSp>
        <p:nvGrpSpPr>
          <p:cNvPr id="199" name="Shape 199"/>
          <p:cNvGrpSpPr/>
          <p:nvPr/>
        </p:nvGrpSpPr>
        <p:grpSpPr>
          <a:xfrm>
            <a:off x="609600" y="2250015"/>
            <a:ext cx="10972444" cy="4323183"/>
            <a:chOff x="0" y="526"/>
            <a:chExt cx="8229539" cy="4323183"/>
          </a:xfrm>
        </p:grpSpPr>
        <p:sp>
          <p:nvSpPr>
            <p:cNvPr id="200" name="Shape 200"/>
            <p:cNvSpPr/>
            <p:nvPr/>
          </p:nvSpPr>
          <p:spPr>
            <a:xfrm>
              <a:off x="3291839" y="526"/>
              <a:ext cx="4937700" cy="2058600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FDEEF">
                <a:alpha val="89800"/>
              </a:srgbClr>
            </a:solidFill>
            <a:ln cap="flat" cmpd="sng" w="13950">
              <a:solidFill>
                <a:srgbClr val="CFDEEF">
                  <a:alpha val="89800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1" name="Shape 201"/>
            <p:cNvSpPr txBox="1"/>
            <p:nvPr/>
          </p:nvSpPr>
          <p:spPr>
            <a:xfrm>
              <a:off x="3291839" y="257865"/>
              <a:ext cx="4165799" cy="1544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3475" lIns="23475" rIns="23475" tIns="2347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b="0" i="0" lang="cs-CZ" sz="3700" u="none" cap="none" strike="noStrik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Identifikace Autora </a:t>
              </a:r>
            </a:p>
          </p:txBody>
        </p:sp>
        <p:sp>
          <p:nvSpPr>
            <p:cNvPr id="202" name="Shape 202"/>
            <p:cNvSpPr/>
            <p:nvPr/>
          </p:nvSpPr>
          <p:spPr>
            <a:xfrm>
              <a:off x="0" y="526"/>
              <a:ext cx="3291900" cy="205860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39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3" name="Shape 203"/>
            <p:cNvSpPr txBox="1"/>
            <p:nvPr/>
          </p:nvSpPr>
          <p:spPr>
            <a:xfrm>
              <a:off x="100497" y="101025"/>
              <a:ext cx="3090900" cy="1857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152400" rIns="152400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i="0" lang="cs-CZ" sz="4000" u="none" cap="none" strike="noStrik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Autenticita 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3291839" y="2265109"/>
              <a:ext cx="4937700" cy="2058600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FDEEF">
                <a:alpha val="89800"/>
              </a:srgbClr>
            </a:solidFill>
            <a:ln cap="flat" cmpd="sng" w="13950">
              <a:solidFill>
                <a:srgbClr val="CFDEEF">
                  <a:alpha val="89800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" name="Shape 205"/>
            <p:cNvSpPr txBox="1"/>
            <p:nvPr/>
          </p:nvSpPr>
          <p:spPr>
            <a:xfrm>
              <a:off x="3291839" y="2522449"/>
              <a:ext cx="4165799" cy="1544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3475" lIns="23475" rIns="23475" tIns="2347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b="0" i="0" lang="cs-CZ" sz="3700" u="none" cap="none" strike="noStrik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Garance úplnosti dokumentu</a:t>
              </a:r>
            </a:p>
          </p:txBody>
        </p:sp>
        <p:sp>
          <p:nvSpPr>
            <p:cNvPr id="206" name="Shape 206"/>
            <p:cNvSpPr/>
            <p:nvPr/>
          </p:nvSpPr>
          <p:spPr>
            <a:xfrm>
              <a:off x="0" y="2265109"/>
              <a:ext cx="3291900" cy="205860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39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" name="Shape 207"/>
            <p:cNvSpPr txBox="1"/>
            <p:nvPr/>
          </p:nvSpPr>
          <p:spPr>
            <a:xfrm>
              <a:off x="100497" y="2365608"/>
              <a:ext cx="3090900" cy="1857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152400" rIns="152400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i="0" lang="cs-CZ" sz="4000" u="none" cap="none" strike="noStrik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Integrita 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Druhy elektronických podpisů</a:t>
            </a:r>
          </a:p>
        </p:txBody>
      </p:sp>
      <p:sp>
        <p:nvSpPr>
          <p:cNvPr id="213" name="Shape 213"/>
          <p:cNvSpPr/>
          <p:nvPr/>
        </p:nvSpPr>
        <p:spPr>
          <a:xfrm>
            <a:off x="609600" y="2249488"/>
            <a:ext cx="10972799" cy="4324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19999"/>
                </a:lnTo>
                <a:lnTo>
                  <a:pt x="0" y="119999"/>
                </a:lnTo>
                <a:close/>
              </a:path>
              <a:path extrusionOk="0" fill="none" h="120000" w="120000">
                <a:moveTo>
                  <a:pt x="-9999" y="0"/>
                </a:moveTo>
                <a:close/>
                <a:lnTo>
                  <a:pt x="-9999" y="119999"/>
                </a:lnTo>
              </a:path>
              <a:path extrusionOk="0" fill="none" h="120000" w="120000">
                <a:moveTo>
                  <a:pt x="-9999" y="22500"/>
                </a:moveTo>
                <a:lnTo>
                  <a:pt x="-45999" y="135000"/>
                </a:lnTo>
              </a:path>
            </a:pathLst>
          </a:custGeom>
          <a:noFill/>
          <a:ln>
            <a:noFill/>
          </a:ln>
        </p:spPr>
        <p:txBody>
          <a:bodyPr anchorCtr="1" anchor="ctr" bIns="45700" lIns="91425" rIns="91425" tIns="45700">
            <a:noAutofit/>
          </a:bodyPr>
          <a:lstStyle/>
          <a:p>
            <a:pPr indent="-114300" lvl="1" marL="1143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Elektronický podpis</a:t>
            </a:r>
          </a:p>
          <a:p>
            <a:pPr indent="-114300" lvl="1" marL="1143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Zaručený elektronický podpis</a:t>
            </a: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jednoznačnost</a:t>
            </a:r>
          </a:p>
          <a:p>
            <a:pPr indent="-114300" lvl="1" marL="1143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Uznávaný elektronický podpis</a:t>
            </a: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Garantovaný autoritou uznanou právem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</p:spPr>
        <p:txBody>
          <a:bodyPr anchorCtr="0" anchor="ctr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/>
              <a:t>Nový evropský právní rámec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</p:spPr>
        <p:txBody>
          <a:bodyPr anchorCtr="0" anchor="t" bIns="121900" lIns="121900" rIns="121900" tIns="1219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/>
              <a:t>Nařízení EIDAS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eIDAS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1) důvěryhodná elektronická identita fyzické osoby;</a:t>
            </a:r>
          </a:p>
          <a:p>
            <a:pPr indent="-182880" lvl="0" marL="18288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2) důvěryhodný podpis zaručující integritu a vazbu na identitu fyzické osoby;</a:t>
            </a:r>
          </a:p>
          <a:p>
            <a:pPr indent="-182880" lvl="0" marL="18288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3) důvěryhodná značka zajišťující integritu a vazbu na právnickou osobu;</a:t>
            </a:r>
          </a:p>
          <a:p>
            <a:pPr indent="-182880" lvl="0" marL="18288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4) důvěryhodné časové razítko zajišťující integritu a vazbu na čas;</a:t>
            </a:r>
          </a:p>
          <a:p>
            <a:pPr indent="-182880" lvl="0" marL="18288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5) důvěryhodná služba registrovaného elektronického doručování zajišťující integritu a vazbu na odesílatele, adresáta a čas odeslání a doručení;</a:t>
            </a:r>
          </a:p>
          <a:p>
            <a:pPr indent="-182880" lvl="0" marL="18288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6) důvěryhodný dokument se zaručenou integritou;</a:t>
            </a:r>
          </a:p>
          <a:p>
            <a:pPr indent="-182880" lvl="0" marL="18288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8352"/>
              <a:buFont typeface="Arial"/>
              <a:buChar char="•"/>
            </a:pPr>
            <a:r>
              <a:rPr b="0" i="0" lang="cs-CZ" sz="1665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7) důvěryhodnost webových stránek s vazbou na provozovatele.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Účinost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indent="0" lvl="0" marL="0" marR="0" rtl="0" algn="ctr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cs-CZ" sz="8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2016-2018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Datové schránky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Způsob doručování písemností ve veřejné správě od r. 2009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Účel elektronizace veřejné správy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Povinnost orgánů veřejné moci komunikovat výhradně prostřednictvím tohoto systému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Datové schránky vs. email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Elektronické úložiště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Není kompatibilní s emailem 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Garantuje doručení 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Ve výkonu veřejné správy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Způsoby komunikace</a:t>
            </a:r>
          </a:p>
        </p:txBody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Orgán veřejné moci - Orgán veřejné moci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Orgán veřejné moci - Občan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Občan – Občan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Datové zprávy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Faktury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Cíl dnešní přednášky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Vědět od které chvíle jste vy a „protistrana“ vázáni smlouvou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Znát zákonem definované nástroje pro identifikaci sebe a druhé strany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Mít základní povědomí o tom, jak existenci smlouvy zdokladovat a archivovat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Operace datových schránek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odesílat zprávy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přijímat zprávy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zjišťovat stavy odeslaných zpráv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přijímat doklady o dodání a doručení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ověřovat, zda adresát má datovou schránku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Datové schránky</a:t>
            </a:r>
          </a:p>
        </p:txBody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Ze zákona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Orgány veřejné moci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Právnické osoby zřízeny zákonem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Právnické osoby zapsané v OR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7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Na žádost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Právnické osoby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Fyzické osoby 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Fyzické osoby podnikatelé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§19 Správního řádu</a:t>
            </a:r>
          </a:p>
        </p:txBody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727"/>
              <a:buFont typeface="Arial"/>
              <a:buChar char="•"/>
            </a:pPr>
            <a:r>
              <a:rPr b="0" i="0" lang="cs-CZ" sz="222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Písemnost doručuje správní orgán, který ji vyhotovil. Správní orgán doručí písemnost prostřednictvím veřejné datové sítě do datové schránky. 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80727"/>
              <a:buFont typeface="Arial"/>
              <a:buChar char="•"/>
            </a:pPr>
            <a:r>
              <a:rPr b="0" i="0" lang="cs-CZ" sz="222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Nelze-li písemnost takto doručit, může ji doručit správní orgán sám; v zákonem stanovených případech může písemnost doručit prostřednictvím obecního úřadu, jemu naroveň postaveného správního orgánu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80727"/>
              <a:buFont typeface="Arial"/>
              <a:buChar char="•"/>
            </a:pPr>
            <a:r>
              <a:rPr b="0" i="0" lang="cs-CZ" sz="222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Není-li možné písemnost doručit prostřednictvím veřejné datové sítě do datové schránky 13a), lze ji doručit také prostřednictvím provozovatele poštovních služeb.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§24 SŘ Překážky pro doručování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(1) Jestliže si adresát uložené písemnosti písemnost ve </a:t>
            </a:r>
            <a:r>
              <a:rPr b="0" i="0" lang="cs-CZ" sz="1800" u="none" cap="none" strike="noStrike">
                <a:solidFill>
                  <a:srgbClr val="0099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lhůtě 10 dnů ode</a:t>
            </a: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dne, kdy byla k vyzvednutí připravena, nevyzvedne, písemnost se považuje za doručenou posledním dnem této lhůty.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 datových schránek 10 dnů ode dne doručení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Praktické následky fikce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Faktická povinnost pravidelně přistupovat do datové schránky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Zefektivnění procesů ve veřejné správě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Doručení se fakticky není možné vyhnout 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Zrychlení řízení s větším počtem účastníků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>
            <p:ph type="ctrTitle"/>
          </p:nvPr>
        </p:nvSpPr>
        <p:spPr>
          <a:xfrm>
            <a:off x="609600" y="2401888"/>
            <a:ext cx="112776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Libre Baskerville"/>
              <a:buNone/>
            </a:pPr>
            <a:r>
              <a:rPr b="0" i="0" lang="cs-CZ" sz="5940" u="none" cap="none" strike="noStrik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Přístup do datové schránky</a:t>
            </a:r>
          </a:p>
        </p:txBody>
      </p:sp>
      <p:sp>
        <p:nvSpPr>
          <p:cNvPr id="285" name="Shape 285"/>
          <p:cNvSpPr txBox="1"/>
          <p:nvPr>
            <p:ph idx="1" type="subTitle"/>
          </p:nvPr>
        </p:nvSpPr>
        <p:spPr>
          <a:xfrm>
            <a:off x="609600" y="3900487"/>
            <a:ext cx="66038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635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D8D8D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Přístup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Fyzická osoba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Statutární orgán právnické osoby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Vedoucí orgánu veřejné moci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Dále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Pověřená osoba 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Administrátor 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Osoba oprávněná dle §18a 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ctrTitle"/>
          </p:nvPr>
        </p:nvSpPr>
        <p:spPr>
          <a:xfrm>
            <a:off x="609600" y="2401888"/>
            <a:ext cx="112776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Libre Baskerville"/>
              <a:buNone/>
            </a:pPr>
            <a:r>
              <a:rPr b="0" i="0" lang="cs-CZ" sz="5940" u="none" cap="none" strike="noStrik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Právní povaha dokumentů</a:t>
            </a:r>
          </a:p>
        </p:txBody>
      </p:sp>
      <p:sp>
        <p:nvSpPr>
          <p:cNvPr id="297" name="Shape 297"/>
          <p:cNvSpPr txBox="1"/>
          <p:nvPr>
            <p:ph idx="1" type="subTitle"/>
          </p:nvPr>
        </p:nvSpPr>
        <p:spPr>
          <a:xfrm>
            <a:off x="609600" y="3900487"/>
            <a:ext cx="66038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635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D8D8D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298" name="Shape 2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84166" y="3933825"/>
            <a:ext cx="2326499" cy="26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Právní povaha dokumentů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Rozhodnutí, rozsudky, usnesení, které se vyhotovují v papírové formě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Je možné je doručovat do datových schránek?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7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18/2 - Konverzi z moci úřední provádějí orgány veřejné moci pro výkon své působnosti.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Potřeba elektronického podpisu?</a:t>
            </a:r>
          </a:p>
        </p:txBody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Fyzická osoba 18/2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Úkon  učiněný  osobou  uvedenou  v § 8 odst. 1 až 4 nebo pověřenou osobou,  pokud k tomu byla pověřena, prostřednictvím datové schránky má    stejné účinky jako úkon učiněný písemně a podepsaný, ledaže jiný právní    předpis  nebo  vnitřní  předpis požaduje společný úkon více z uvedených osob.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Smlouva !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Potřeba elektronického podpisu</a:t>
            </a:r>
          </a:p>
        </p:txBody>
      </p:sp>
      <p:sp>
        <p:nvSpPr>
          <p:cNvPr id="316" name="Shape 316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Orgán veřejné moci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Podepíše přímo el. Podpisem a odešle podepsané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Vyhotoví papírově a zkonvertuje</a:t>
            </a:r>
          </a:p>
          <a:p>
            <a:pPr indent="-185419" lvl="2" marL="7315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4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Nezbytnou součástí konverze je el. podpis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262626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type="ctrTitle"/>
          </p:nvPr>
        </p:nvSpPr>
        <p:spPr>
          <a:xfrm>
            <a:off x="415611" y="992766"/>
            <a:ext cx="11360700" cy="2736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Libre Baskerville"/>
              <a:buNone/>
            </a:pPr>
            <a:r>
              <a:rPr b="0" i="0" lang="cs-CZ" sz="6600" u="none" cap="none" strike="noStrik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Informační systém DS</a:t>
            </a:r>
          </a:p>
        </p:txBody>
      </p:sp>
      <p:sp>
        <p:nvSpPr>
          <p:cNvPr id="322" name="Shape 322"/>
          <p:cNvSpPr txBox="1"/>
          <p:nvPr>
            <p:ph idx="1" type="subTitle"/>
          </p:nvPr>
        </p:nvSpPr>
        <p:spPr>
          <a:xfrm>
            <a:off x="415600" y="3778833"/>
            <a:ext cx="11360700" cy="105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D8D8D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328" name="Shape 3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82577" y="1828800"/>
            <a:ext cx="8353499" cy="435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334" name="Shape 3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82577" y="1828800"/>
            <a:ext cx="8353499" cy="435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type="ctrTitle"/>
          </p:nvPr>
        </p:nvSpPr>
        <p:spPr>
          <a:xfrm>
            <a:off x="609600" y="2401888"/>
            <a:ext cx="112776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Libre Baskerville"/>
              <a:buNone/>
            </a:pPr>
            <a:r>
              <a:rPr b="0" i="0" lang="cs-CZ" sz="5940" u="none" cap="none" strike="noStrik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Autorizovaná konverze</a:t>
            </a:r>
          </a:p>
        </p:txBody>
      </p:sp>
      <p:sp>
        <p:nvSpPr>
          <p:cNvPr id="340" name="Shape 340"/>
          <p:cNvSpPr txBox="1"/>
          <p:nvPr>
            <p:ph idx="1" type="subTitle"/>
          </p:nvPr>
        </p:nvSpPr>
        <p:spPr>
          <a:xfrm>
            <a:off x="609600" y="3900487"/>
            <a:ext cx="66038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635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D8D8D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341" name="Shape 341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31250" y="4292600"/>
            <a:ext cx="3460799" cy="213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Autorizovaná konverze</a:t>
            </a:r>
          </a:p>
        </p:txBody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převedení dokumentu v listinné podobě do dokumentu obsaženého v datové zprávě nebo datovém souboru, ověření shody obsahu těchto dokumentů a připojení ověřovací doložky, </a:t>
            </a:r>
          </a:p>
          <a:p>
            <a:pPr indent="-182880" lvl="0" marL="18288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</a:p>
          <a:p>
            <a:pPr indent="-182880" lvl="0" marL="18288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převedení dokumentu obsaženého v datové zprávě do dokumentu v listinné podobě a ověření shody obsahu těchto dokumentů a připojení ověřovací doložky.</a:t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Subjekty provádějící konverzi</a:t>
            </a:r>
          </a:p>
        </p:txBody>
      </p:sp>
      <p:sp>
        <p:nvSpPr>
          <p:cNvPr id="353" name="Shape 353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Konverzi na žádost: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kontaktní místa veřejné správy </a:t>
            </a:r>
          </a:p>
          <a:p>
            <a:pPr indent="-185419" lvl="2" marL="7315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4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Pošty</a:t>
            </a:r>
          </a:p>
          <a:p>
            <a:pPr indent="-185419" lvl="2" marL="7315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4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Úřady</a:t>
            </a:r>
          </a:p>
          <a:p>
            <a:pPr indent="-185419" lvl="2" marL="7315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4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Notáři</a:t>
            </a:r>
          </a:p>
          <a:p>
            <a:pPr indent="-1905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</a:pPr>
            <a:r>
              <a:rPr b="0" i="0" lang="cs-CZ" sz="1600" u="none" cap="none" strike="noStrike">
                <a:solidFill>
                  <a:srgbClr val="262626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advokáti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7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 moci úřední provádějí orgány veřejné moci pro výkon své působnosti.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Platnost konvertovaného dokumentu</a:t>
            </a:r>
          </a:p>
        </p:txBody>
      </p:sp>
      <p:sp>
        <p:nvSpPr>
          <p:cNvPr id="359" name="Shape 359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Dokument, který provedením konverze vznikl (dále jen „výstup“), má stejné  právní  účinky  jako  ověřená kopie dokumentu, jehož převedením výstup vznikl</a:t>
            </a:r>
          </a:p>
          <a:p>
            <a:pPr indent="-182880" lvl="0" marL="18288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Konverzí se nepotvrzuje správnost a pravdivost údajů obsažených ve vstupu a jejich soulad s právními předpisy.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type="title"/>
          </p:nvPr>
        </p:nvSpPr>
        <p:spPr>
          <a:xfrm>
            <a:off x="838200" y="365125"/>
            <a:ext cx="10515599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Libre Baskerville"/>
              <a:buNone/>
            </a:pPr>
            <a:r>
              <a:rPr b="0" i="0" lang="cs-CZ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Postup při konverzi</a:t>
            </a:r>
          </a:p>
        </p:txBody>
      </p:sp>
      <p:sp>
        <p:nvSpPr>
          <p:cNvPr id="365" name="Shape 365"/>
          <p:cNvSpPr txBox="1"/>
          <p:nvPr>
            <p:ph idx="1" type="body"/>
          </p:nvPr>
        </p:nvSpPr>
        <p:spPr>
          <a:xfrm>
            <a:off x="838200" y="1825625"/>
            <a:ext cx="10515599" cy="435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82880" lvl="0" marL="1828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Platnost kvalifikovaného časového razítka vstupu je-li jím vstup opatřen,</a:t>
            </a:r>
          </a:p>
          <a:p>
            <a:pPr indent="-182880" lvl="0" marL="18288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ověří, že kvalifikovaný certifikát nebo kvalifikovaný systémový certifikát nebyly před okamžikem uvedeným v kvalifikovaném časovém razítku zneplatněny,</a:t>
            </a:r>
          </a:p>
          <a:p>
            <a:pPr indent="-182880" lvl="0" marL="18288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ověří platnost zaručeného elektronického podpisu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Občanský zákoník (</a:t>
            </a:r>
            <a:r>
              <a:rPr b="1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89/2012 Sb.)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1723 OZ</a:t>
            </a: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Závazek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vzniká ze smlouvy, z protiprávního činu, nebo z jiné právní skutečnosti, která je k tomu podle právního řádu způsobilá.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1724 OZ</a:t>
            </a: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Smlouvou projevují strany vůli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zřídit mezi sebou závazek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řídit se obsahem smlouvy.</a:t>
            </a: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§3 OZ</a:t>
            </a: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</a:t>
            </a:r>
            <a:r>
              <a:rPr b="0" i="0" lang="cs-CZ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daný slib zavazuje a smlouvy mají být splněny,</a:t>
            </a: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Smlouva je uzavřena, jakmile si strany ujednaly její obsah:</a:t>
            </a:r>
          </a:p>
        </p:txBody>
      </p:sp>
      <p:grpSp>
        <p:nvGrpSpPr>
          <p:cNvPr id="98" name="Shape 98"/>
          <p:cNvGrpSpPr/>
          <p:nvPr/>
        </p:nvGrpSpPr>
        <p:grpSpPr>
          <a:xfrm>
            <a:off x="2033762" y="1464467"/>
            <a:ext cx="8124473" cy="3929062"/>
            <a:chOff x="1762" y="744801"/>
            <a:chExt cx="8124473" cy="3929062"/>
          </a:xfrm>
        </p:grpSpPr>
        <p:sp>
          <p:nvSpPr>
            <p:cNvPr id="99" name="Shape 99"/>
            <p:cNvSpPr/>
            <p:nvPr/>
          </p:nvSpPr>
          <p:spPr>
            <a:xfrm rot="-5400000">
              <a:off x="1762" y="744801"/>
              <a:ext cx="3929062" cy="3929062"/>
            </a:xfrm>
            <a:prstGeom prst="downArrow">
              <a:avLst>
                <a:gd fmla="val 50000" name="adj1"/>
                <a:gd fmla="val 35000" name="adj2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0" name="Shape 100"/>
            <p:cNvSpPr txBox="1"/>
            <p:nvPr/>
          </p:nvSpPr>
          <p:spPr>
            <a:xfrm>
              <a:off x="1763" y="1727066"/>
              <a:ext cx="3241476" cy="1964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7150" lIns="327150" rIns="327150" tIns="32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i="0" lang="cs-CZ" sz="4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Nabídka</a:t>
              </a:r>
            </a:p>
          </p:txBody>
        </p:sp>
        <p:sp>
          <p:nvSpPr>
            <p:cNvPr id="101" name="Shape 101"/>
            <p:cNvSpPr/>
            <p:nvPr/>
          </p:nvSpPr>
          <p:spPr>
            <a:xfrm rot="5400000">
              <a:off x="4197173" y="744802"/>
              <a:ext cx="3929062" cy="3929062"/>
            </a:xfrm>
            <a:prstGeom prst="downArrow">
              <a:avLst>
                <a:gd fmla="val 50000" name="adj1"/>
                <a:gd fmla="val 35000" name="adj2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2" name="Shape 102"/>
            <p:cNvSpPr txBox="1"/>
            <p:nvPr/>
          </p:nvSpPr>
          <p:spPr>
            <a:xfrm>
              <a:off x="4884760" y="1727067"/>
              <a:ext cx="3241476" cy="1964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7150" lIns="327150" rIns="327150" tIns="32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i="0" lang="cs-CZ" sz="4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Přijetí nabídky</a:t>
              </a:r>
            </a:p>
          </p:txBody>
        </p:sp>
      </p:grpSp>
      <p:sp>
        <p:nvSpPr>
          <p:cNvPr id="103" name="Shape 103"/>
          <p:cNvSpPr txBox="1"/>
          <p:nvPr/>
        </p:nvSpPr>
        <p:spPr>
          <a:xfrm>
            <a:off x="5443267" y="5305244"/>
            <a:ext cx="265693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Dva projevy vůle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 vzájemné shodě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Nabídka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§1731 - Z návrhu na uzavření smlouvy (dále jen „nabídka“) musí být zřejmé,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že ten, kdo jej činí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má úmysl uzavřít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určitou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smlouvu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 osobou, vůči níž nabídku činí.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§1732 - Právní jednání směřující k uzavření smlouvy je nabídkou, pokud obsahuje podstatné náležitosti smlouvy tak,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aby smlouva mohla být uzavřena jeho jednoduchým a nepodmíněným přijetím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 pokud z něho plyne vůle navrhovatele být smlouvou vázán, bude-li nabídka přijata.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Přijetí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§1740/1 Osoba, které je nabídka určena,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nabídku přijme, projeví-li s ní včas vůči navrhovateli souhlas.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Mlčení nebo nečinnost samy o sobě přijetím nejsou.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1740/2 Projev vůle, který obsahuje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dodatky, výhrady, omezení 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nebo jiné změny, je odmítnutím nabídky a považuje se </a:t>
            </a:r>
            <a:r>
              <a:rPr b="0" i="0" lang="cs-CZ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za novou nabídku</a:t>
            </a: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1740/3 Odpověď s dodatkem nebo odchylkou, která podstatně nemění podmínky nabídky, je přijetím nabídky, pokud navrhovatel bez zbytečného odkladu takové přijetí neodmítne.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Specifická forma přijetí nabídky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Výslovně nepřijme, ale zachová se podle ní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