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9"/>
  </p:notesMasterIdLst>
  <p:handoutMasterIdLst>
    <p:handoutMasterId r:id="rId30"/>
  </p:handoutMasterIdLst>
  <p:sldIdLst>
    <p:sldId id="309" r:id="rId3"/>
    <p:sldId id="305" r:id="rId4"/>
    <p:sldId id="311" r:id="rId5"/>
    <p:sldId id="313" r:id="rId6"/>
    <p:sldId id="314" r:id="rId7"/>
    <p:sldId id="315" r:id="rId8"/>
    <p:sldId id="328" r:id="rId9"/>
    <p:sldId id="330" r:id="rId10"/>
    <p:sldId id="347" r:id="rId11"/>
    <p:sldId id="332" r:id="rId12"/>
    <p:sldId id="331" r:id="rId13"/>
    <p:sldId id="333" r:id="rId14"/>
    <p:sldId id="334" r:id="rId15"/>
    <p:sldId id="351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8" r:id="rId24"/>
    <p:sldId id="352" r:id="rId25"/>
    <p:sldId id="350" r:id="rId26"/>
    <p:sldId id="345" r:id="rId27"/>
    <p:sldId id="349" r:id="rId2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50" d="100"/>
          <a:sy n="50" d="100"/>
        </p:scale>
        <p:origin x="2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8450D-0AD2-4711-9291-02D86811D75B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9535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8450D-0AD2-4711-9291-02D86811D75B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886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8450D-0AD2-4711-9291-02D86811D75B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31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8450D-0AD2-4711-9291-02D86811D75B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408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8450D-0AD2-4711-9291-02D86811D75B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94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/>
              <a:t>BI201K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 smtClean="0"/>
              <a:t>Odpovědnost ISP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000" dirty="0" smtClean="0"/>
              <a:t>Jakub Harašta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C-324/09 L‘Oréal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14 směrnice (</a:t>
            </a:r>
            <a:r>
              <a:rPr lang="cs-CZ" dirty="0" err="1" smtClean="0"/>
              <a:t>hosting</a:t>
            </a:r>
            <a:r>
              <a:rPr lang="cs-CZ" dirty="0" smtClean="0"/>
              <a:t>) se vztahuje i na provozovatele online tržiště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23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C-236/08 až C-238/08 Google France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Ustanovení o limitaci odpovědnosti ISP (čl. 14 – </a:t>
            </a:r>
            <a:r>
              <a:rPr lang="cs-CZ" dirty="0" err="1" smtClean="0"/>
              <a:t>hosting</a:t>
            </a:r>
            <a:r>
              <a:rPr lang="cs-CZ" dirty="0" smtClean="0"/>
              <a:t>) se vztahuje i na poskytovatele optimalizace pro vyhledávání na internetu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50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C-131/12 Google </a:t>
            </a:r>
            <a:r>
              <a:rPr lang="cs-CZ" dirty="0" err="1" smtClean="0"/>
              <a:t>Spain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řízení: </a:t>
            </a:r>
            <a:r>
              <a:rPr lang="cs-CZ" i="1" dirty="0" smtClean="0"/>
              <a:t>„Google neodpovídá, protože limitace odpovědnosti“ – „OK, ale o to přišel, protože nekonal v rámci </a:t>
            </a:r>
            <a:r>
              <a:rPr lang="cs-CZ" i="1" dirty="0" err="1" smtClean="0"/>
              <a:t>notice</a:t>
            </a:r>
            <a:r>
              <a:rPr lang="cs-CZ" i="1" dirty="0" smtClean="0"/>
              <a:t>-and-</a:t>
            </a:r>
            <a:r>
              <a:rPr lang="cs-CZ" i="1" dirty="0" err="1" smtClean="0"/>
              <a:t>takedown</a:t>
            </a:r>
            <a:r>
              <a:rPr lang="cs-CZ" i="1" dirty="0" smtClean="0"/>
              <a:t>“</a:t>
            </a:r>
          </a:p>
          <a:p>
            <a:r>
              <a:rPr lang="cs-CZ" dirty="0" smtClean="0"/>
              <a:t>SDEU – </a:t>
            </a:r>
            <a:r>
              <a:rPr lang="cs-CZ" dirty="0" err="1" smtClean="0"/>
              <a:t>y‘all</a:t>
            </a:r>
            <a:r>
              <a:rPr lang="cs-CZ" dirty="0" smtClean="0"/>
              <a:t> so </a:t>
            </a:r>
            <a:r>
              <a:rPr lang="cs-CZ" dirty="0" err="1" smtClean="0"/>
              <a:t>silly</a:t>
            </a:r>
            <a:r>
              <a:rPr lang="cs-CZ" dirty="0" smtClean="0"/>
              <a:t>, Google </a:t>
            </a:r>
            <a:r>
              <a:rPr lang="cs-CZ" dirty="0" err="1" smtClean="0"/>
              <a:t>Spain</a:t>
            </a:r>
            <a:r>
              <a:rPr lang="cs-CZ" dirty="0" smtClean="0"/>
              <a:t> zpracovává osobní údaje (odpovědnost za vlastní chování)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854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C-314/12 </a:t>
            </a:r>
            <a:r>
              <a:rPr lang="cs-CZ" dirty="0" err="1" smtClean="0"/>
              <a:t>Telekabel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Poskytovateli internetového připojení je možné prostřednictvím soudního příkazu zakázat poskytovat zákazníkům přístup k webovým stránkám obsahujícím předmět(y) ochrany.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09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návaznosti na </a:t>
            </a:r>
            <a:r>
              <a:rPr lang="cs-CZ" dirty="0" err="1" smtClean="0"/>
              <a:t>Telekabel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uložit blokování přístupu k určité stránce obsahující předměty ochrany </a:t>
            </a:r>
          </a:p>
          <a:p>
            <a:r>
              <a:rPr lang="cs-CZ" dirty="0" smtClean="0"/>
              <a:t>Povinnost blokovat přístup je ultima ratio (</a:t>
            </a:r>
            <a:r>
              <a:rPr lang="cs-CZ" dirty="0" err="1" smtClean="0"/>
              <a:t>Bundesgerichsthof</a:t>
            </a:r>
            <a:r>
              <a:rPr lang="cs-CZ" dirty="0" smtClean="0"/>
              <a:t>, 26. 11. 2015)</a:t>
            </a:r>
          </a:p>
          <a:p>
            <a:pPr lvl="1"/>
            <a:r>
              <a:rPr lang="cs-CZ" dirty="0" smtClean="0"/>
              <a:t>Je potřeba nejdříve „bližšího“ k deliktu</a:t>
            </a:r>
          </a:p>
          <a:p>
            <a:r>
              <a:rPr lang="cs-CZ" dirty="0" smtClean="0"/>
              <a:t>„Nechtěné“ následky blokací</a:t>
            </a:r>
          </a:p>
          <a:p>
            <a:pPr lvl="1"/>
            <a:r>
              <a:rPr lang="cs-CZ" dirty="0" smtClean="0"/>
              <a:t>Rakousko – ISP k zablokování – Slovenský poskytovatel používá DNS z Rakouska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23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C-291/13 </a:t>
            </a:r>
            <a:r>
              <a:rPr lang="cs-CZ" dirty="0" err="1" smtClean="0"/>
              <a:t>Papasavvas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nebrání použití režimu občanskoprávní odpovědnosti za pomluvu</a:t>
            </a:r>
          </a:p>
          <a:p>
            <a:pPr lvl="1"/>
            <a:r>
              <a:rPr lang="cs-CZ" dirty="0" smtClean="0"/>
              <a:t>Ve vztahu k obsahu aktivní role takové povahy, že z ní lze usuzovat, že data zná nebo kontroluje – vydavatelská společnost zveřejňovala elektronickou verzi deníku, který publikuje (a vykonává nad ním přímou – redakční – kontrolu)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28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3DAD6E-8392-4D6B-A247-5C9F1AC2CB93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dirty="0" err="1" smtClean="0"/>
              <a:t>Delfi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505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Delfi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národní soud dospěje k názoru, že je třeba aplikovat plnou odpovědnost, nejedná se o neproporcionální omezení svobody projevu. </a:t>
            </a:r>
          </a:p>
          <a:p>
            <a:pPr lvl="1"/>
            <a:r>
              <a:rPr lang="cs-CZ" dirty="0" err="1" smtClean="0"/>
              <a:t>Delfi</a:t>
            </a:r>
            <a:r>
              <a:rPr lang="cs-CZ" dirty="0" smtClean="0"/>
              <a:t> jako aktivní (publikuje příspěvky, zná míru kontroverze, podněcuje diskuzi). Nemá opatření umožňující efektivní odstraňování komentářů podněcujících násilí. Nahlášení příspěvku je nedostatečné. </a:t>
            </a:r>
            <a:r>
              <a:rPr lang="cs-CZ" dirty="0" err="1" smtClean="0"/>
              <a:t>Delfi</a:t>
            </a:r>
            <a:r>
              <a:rPr lang="cs-CZ" dirty="0" smtClean="0"/>
              <a:t> je profesionální vydavatel s fakticky větší možností sledovat diskuze.</a:t>
            </a:r>
          </a:p>
          <a:p>
            <a:pPr lvl="1"/>
            <a:r>
              <a:rPr lang="cs-CZ" dirty="0" smtClean="0"/>
              <a:t>Estonský soud požadoval aktivní odstraňování komentářů, které jsou zjevně protiprávní.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1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3DAD6E-8392-4D6B-A247-5C9F1AC2CB93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dirty="0" err="1" smtClean="0"/>
              <a:t>Prolux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5690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Zjevná protiprávnost (MSP)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smtClean="0"/>
              <a:t>Žalovaný si musí být vědom toho, že urážlivé a hanlivé výrazy vyskytující se ve veřejné diskuzi na jeho internetových stránkách mohou poškodit dobrou pověst žalobce, tedy je podle §5 odst. 1 písm. a) i b) zákona č. 480/2004 Sb. odpovědný za obsah informací uložených na žádost uživatele, neboť mohl vzhledem k předmětu činnosti, okolnostem a povaze případu vědět, že obsah ukládaných informací uživatele je protiprávní.“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71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Protiprávní jednání</a:t>
            </a:r>
          </a:p>
          <a:p>
            <a:r>
              <a:rPr lang="cs-CZ" dirty="0" smtClean="0"/>
              <a:t>Škoda</a:t>
            </a:r>
          </a:p>
          <a:p>
            <a:r>
              <a:rPr lang="cs-CZ" dirty="0" smtClean="0"/>
              <a:t>Příčinná souvislost</a:t>
            </a:r>
          </a:p>
          <a:p>
            <a:r>
              <a:rPr lang="cs-CZ" dirty="0" smtClean="0"/>
              <a:t>Zavinění</a:t>
            </a:r>
          </a:p>
          <a:p>
            <a:endParaRPr lang="cs-CZ" dirty="0"/>
          </a:p>
          <a:p>
            <a:r>
              <a:rPr lang="cs-CZ" dirty="0" smtClean="0"/>
              <a:t>Bezdůvodné obohacení</a:t>
            </a:r>
          </a:p>
          <a:p>
            <a:pPr lvl="1"/>
            <a:r>
              <a:rPr lang="cs-CZ" dirty="0" smtClean="0"/>
              <a:t>Zavinění nehraje roli</a:t>
            </a:r>
          </a:p>
          <a:p>
            <a:pPr lvl="1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60358-2A53-4B1A-A7E4-6049335B9BE6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Zjevná protiprávnost (VSP)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smtClean="0"/>
              <a:t>„Mezi takové obsahem zjevně protiprávní informace je třeba zařadit i příspěvky, jež s cílem </a:t>
            </a:r>
            <a:r>
              <a:rPr lang="cs-CZ" i="1" dirty="0" err="1" smtClean="0"/>
              <a:t>dehonestovat</a:t>
            </a:r>
            <a:r>
              <a:rPr lang="cs-CZ" i="1" dirty="0" smtClean="0"/>
              <a:t> označeného jsou jen souhrnem vulgarit bez snahy o věcnou diskusi či kritiku.“ „…dle názoru odvolacího soudu </a:t>
            </a:r>
            <a:r>
              <a:rPr lang="en-US" i="1" dirty="0" smtClean="0"/>
              <a:t>[je] </a:t>
            </a:r>
            <a:r>
              <a:rPr lang="cs-CZ" i="1" dirty="0" smtClean="0"/>
              <a:t>podstatně širší a zahrnuje i ty případy, kdy je protiprávnost obsahu určité informace – do té doby sporná – postavena na jisto až rozhodnutím soudu.“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56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Odstraňovací nárok (VSP)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/>
              <a:t>„Pro úplnost je třeba poukázat na to, že soud prvního stupně pochybil, pokud za stavu, kdy shledal (</a:t>
            </a:r>
            <a:r>
              <a:rPr lang="cs-CZ" i="1" dirty="0" smtClean="0"/>
              <a:t>by</a:t>
            </a:r>
            <a:r>
              <a:rPr lang="cs-CZ" i="1" dirty="0"/>
              <a:t>ť</a:t>
            </a:r>
            <a:r>
              <a:rPr lang="cs-CZ" i="1" dirty="0" smtClean="0"/>
              <a:t> </a:t>
            </a:r>
            <a:r>
              <a:rPr lang="cs-CZ" i="1" dirty="0"/>
              <a:t>nesprávně) jako způsobilý zásah do dobré pověsti žalobce pouze část předmětných diskusních příspěvků, uložil žalovanému povinnost odstranit celé diskusní „vlákno“, ač jiné </a:t>
            </a:r>
            <a:r>
              <a:rPr lang="cs-CZ" i="1" dirty="0" smtClean="0"/>
              <a:t>zde uložené informace jsou z pohledu ochrany dobré pověsti žalobce zcela nezávadné.“</a:t>
            </a:r>
            <a:endParaRPr lang="cs-CZ" i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3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3DAD6E-8392-4D6B-A247-5C9F1AC2CB93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dirty="0" smtClean="0"/>
              <a:t>Parlamentní listy</a:t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3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Parlamentní listy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podstatě první případ odpovědnosti ISP za příspěvky v ČR</a:t>
            </a:r>
          </a:p>
          <a:p>
            <a:r>
              <a:rPr lang="cs-CZ" dirty="0" smtClean="0"/>
              <a:t>Proběhl </a:t>
            </a:r>
            <a:r>
              <a:rPr lang="cs-CZ" dirty="0" err="1" smtClean="0"/>
              <a:t>notice</a:t>
            </a:r>
            <a:r>
              <a:rPr lang="cs-CZ" dirty="0" smtClean="0"/>
              <a:t>, neproběhl </a:t>
            </a:r>
            <a:r>
              <a:rPr lang="cs-CZ" dirty="0" err="1" smtClean="0"/>
              <a:t>takedown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975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3DAD6E-8392-4D6B-A247-5C9F1AC2CB93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dirty="0" smtClean="0"/>
              <a:t>Seminář</a:t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7434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Specifický dohled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Recitál 47 směrnice 2000/31</a:t>
            </a:r>
          </a:p>
          <a:p>
            <a:pPr lvl="1" algn="just"/>
            <a:r>
              <a:rPr lang="cs-CZ" sz="1800" i="1" dirty="0" smtClean="0"/>
              <a:t>„Zákaz </a:t>
            </a:r>
            <a:r>
              <a:rPr lang="cs-CZ" sz="1800" i="1" dirty="0"/>
              <a:t>ukládat poskytovatelům služeb povinnost dohledu uložený členským státům platí pouze pro povinnosti obecné povahy. Zákaz se netýká povinnosti dohledu ve zvláštních případech, a zejména nebrání rozhodnutím vnitrostátních orgánů přijímaným v souladu s vnitrostátními předpisy</a:t>
            </a:r>
            <a:r>
              <a:rPr lang="cs-CZ" sz="1800" i="1" dirty="0" smtClean="0"/>
              <a:t>.“</a:t>
            </a:r>
          </a:p>
          <a:p>
            <a:r>
              <a:rPr lang="cs-CZ" dirty="0" smtClean="0"/>
              <a:t>Realizace </a:t>
            </a:r>
            <a:r>
              <a:rPr lang="cs-CZ" dirty="0"/>
              <a:t>prevenční povinnosti</a:t>
            </a:r>
          </a:p>
          <a:p>
            <a:pPr lvl="1"/>
            <a:r>
              <a:rPr lang="cs-CZ" dirty="0" err="1"/>
              <a:t>Notice</a:t>
            </a:r>
            <a:r>
              <a:rPr lang="cs-CZ" dirty="0"/>
              <a:t>-and-</a:t>
            </a:r>
            <a:r>
              <a:rPr lang="cs-CZ" dirty="0" err="1"/>
              <a:t>takedown</a:t>
            </a:r>
            <a:r>
              <a:rPr lang="cs-CZ" dirty="0"/>
              <a:t> obsahu u uživatele – existuje povinnost zabránit…</a:t>
            </a:r>
          </a:p>
          <a:p>
            <a:pPr lvl="2"/>
            <a:r>
              <a:rPr lang="cs-CZ" dirty="0"/>
              <a:t>… témuž uživateli nahrát tentýž obsah?</a:t>
            </a:r>
          </a:p>
          <a:p>
            <a:pPr lvl="2"/>
            <a:r>
              <a:rPr lang="cs-CZ" dirty="0"/>
              <a:t>… nahrát komukoli tentýž obsah?</a:t>
            </a:r>
          </a:p>
          <a:p>
            <a:pPr lvl="2"/>
            <a:r>
              <a:rPr lang="cs-CZ" dirty="0"/>
              <a:t>… témuž uživateli jakýkoli obsah?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48183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409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Limitace odpovědnosti 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Rozhodovací praxe:</a:t>
            </a:r>
          </a:p>
          <a:p>
            <a:pPr lvl="1"/>
            <a:r>
              <a:rPr lang="cs-CZ" dirty="0" err="1" smtClean="0"/>
              <a:t>Stratton</a:t>
            </a:r>
            <a:r>
              <a:rPr lang="cs-CZ" dirty="0" smtClean="0"/>
              <a:t> </a:t>
            </a:r>
            <a:r>
              <a:rPr lang="cs-CZ" dirty="0" err="1" smtClean="0"/>
              <a:t>Oakmont</a:t>
            </a:r>
            <a:r>
              <a:rPr lang="cs-CZ" dirty="0" smtClean="0"/>
              <a:t>, Inc. v. </a:t>
            </a:r>
            <a:r>
              <a:rPr lang="cs-CZ" dirty="0" err="1" smtClean="0"/>
              <a:t>Prodigy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Co. – provozovatel fóra je „</a:t>
            </a:r>
            <a:r>
              <a:rPr lang="cs-CZ" dirty="0" err="1" smtClean="0"/>
              <a:t>publisher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CompuServe</a:t>
            </a:r>
            <a:r>
              <a:rPr lang="cs-CZ" dirty="0" smtClean="0"/>
              <a:t> – 2 roky nepodmíněně za distribuci dětské pornografie na serverech společnosti</a:t>
            </a:r>
          </a:p>
          <a:p>
            <a:r>
              <a:rPr lang="cs-CZ" dirty="0" smtClean="0"/>
              <a:t>Důležitost ISP</a:t>
            </a:r>
          </a:p>
          <a:p>
            <a:r>
              <a:rPr lang="cs-CZ" dirty="0" smtClean="0"/>
              <a:t>Omezení odpovědnosti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438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použití judikatury – „odpovědnost“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pPr lvl="1"/>
            <a:r>
              <a:rPr lang="cs-CZ" i="1" dirty="0" err="1" smtClean="0"/>
              <a:t>Contributory</a:t>
            </a:r>
            <a:r>
              <a:rPr lang="cs-CZ" i="1" dirty="0" smtClean="0"/>
              <a:t> </a:t>
            </a:r>
            <a:r>
              <a:rPr lang="cs-CZ" i="1" dirty="0" err="1" smtClean="0"/>
              <a:t>liability</a:t>
            </a:r>
            <a:r>
              <a:rPr lang="cs-CZ" dirty="0" smtClean="0"/>
              <a:t> (nedbalostní účast na deliktu)</a:t>
            </a:r>
            <a:endParaRPr lang="cs-CZ" i="1" dirty="0" smtClean="0"/>
          </a:p>
          <a:p>
            <a:pPr lvl="1"/>
            <a:r>
              <a:rPr lang="cs-CZ" i="1" dirty="0" err="1" smtClean="0"/>
              <a:t>Vicarious</a:t>
            </a:r>
            <a:r>
              <a:rPr lang="cs-CZ" i="1" dirty="0" smtClean="0"/>
              <a:t> </a:t>
            </a:r>
            <a:r>
              <a:rPr lang="cs-CZ" i="1" dirty="0" err="1" smtClean="0"/>
              <a:t>liability</a:t>
            </a:r>
            <a:r>
              <a:rPr lang="cs-CZ" i="1" dirty="0" smtClean="0"/>
              <a:t> </a:t>
            </a:r>
            <a:r>
              <a:rPr lang="cs-CZ" dirty="0" smtClean="0"/>
              <a:t>(zodpovědnost za použitou osobu)</a:t>
            </a:r>
            <a:endParaRPr lang="cs-CZ" i="1" dirty="0" smtClean="0"/>
          </a:p>
          <a:p>
            <a:pPr lvl="1"/>
            <a:r>
              <a:rPr lang="cs-CZ" i="1" dirty="0" err="1" smtClean="0"/>
              <a:t>Tort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negligence</a:t>
            </a:r>
            <a:r>
              <a:rPr lang="cs-CZ" dirty="0" smtClean="0"/>
              <a:t> (protiprávní </a:t>
            </a:r>
            <a:r>
              <a:rPr lang="cs-CZ" dirty="0" err="1" smtClean="0"/>
              <a:t>omise</a:t>
            </a:r>
            <a:r>
              <a:rPr lang="cs-CZ" dirty="0" smtClean="0"/>
              <a:t>)</a:t>
            </a:r>
            <a:endParaRPr lang="cs-CZ" i="1" dirty="0" smtClean="0"/>
          </a:p>
          <a:p>
            <a:r>
              <a:rPr lang="cs-CZ" dirty="0" smtClean="0"/>
              <a:t>VB</a:t>
            </a:r>
          </a:p>
          <a:p>
            <a:pPr lvl="1"/>
            <a:r>
              <a:rPr lang="cs-CZ" i="1" dirty="0" smtClean="0"/>
              <a:t>Joint </a:t>
            </a:r>
            <a:r>
              <a:rPr lang="cs-CZ" i="1" dirty="0" err="1" smtClean="0"/>
              <a:t>tortfeasorship</a:t>
            </a:r>
            <a:r>
              <a:rPr lang="cs-CZ" i="1" dirty="0" smtClean="0"/>
              <a:t> </a:t>
            </a:r>
            <a:r>
              <a:rPr lang="cs-CZ" dirty="0" smtClean="0"/>
              <a:t>(společná odpovědnost)</a:t>
            </a:r>
          </a:p>
          <a:p>
            <a:pPr lvl="1"/>
            <a:r>
              <a:rPr lang="cs-CZ" i="1" dirty="0" err="1" smtClean="0"/>
              <a:t>Vicarious</a:t>
            </a:r>
            <a:r>
              <a:rPr lang="cs-CZ" i="1" dirty="0" smtClean="0"/>
              <a:t> </a:t>
            </a:r>
            <a:r>
              <a:rPr lang="cs-CZ" i="1" dirty="0" err="1" smtClean="0"/>
              <a:t>liability</a:t>
            </a:r>
            <a:r>
              <a:rPr lang="cs-CZ" i="1" dirty="0" smtClean="0"/>
              <a:t> </a:t>
            </a:r>
            <a:r>
              <a:rPr lang="cs-CZ" dirty="0" smtClean="0"/>
              <a:t>(zodpovědnost za použitou osobu)</a:t>
            </a:r>
            <a:endParaRPr lang="cs-CZ" i="1" dirty="0" smtClean="0"/>
          </a:p>
          <a:p>
            <a:pPr lvl="1"/>
            <a:r>
              <a:rPr lang="cs-CZ" i="1" dirty="0" err="1" smtClean="0"/>
              <a:t>Accessory</a:t>
            </a:r>
            <a:r>
              <a:rPr lang="cs-CZ" i="1" dirty="0" smtClean="0"/>
              <a:t> </a:t>
            </a:r>
            <a:r>
              <a:rPr lang="cs-CZ" i="1" dirty="0" err="1" smtClean="0"/>
              <a:t>liability</a:t>
            </a:r>
            <a:r>
              <a:rPr lang="cs-CZ" dirty="0" smtClean="0"/>
              <a:t> (účast na deliktu)</a:t>
            </a:r>
          </a:p>
          <a:p>
            <a:pPr lvl="1"/>
            <a:r>
              <a:rPr lang="cs-CZ" i="1" dirty="0" err="1" smtClean="0"/>
              <a:t>Authorization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infringement</a:t>
            </a:r>
            <a:r>
              <a:rPr lang="cs-CZ" i="1" dirty="0" smtClean="0"/>
              <a:t> </a:t>
            </a:r>
            <a:r>
              <a:rPr lang="cs-CZ" dirty="0" smtClean="0"/>
              <a:t>(schvalování)</a:t>
            </a:r>
            <a:endParaRPr lang="cs-CZ" i="1" dirty="0"/>
          </a:p>
          <a:p>
            <a:pPr lvl="1"/>
            <a:endParaRPr lang="cs-CZ" i="1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40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použití judikatury – „odpovědnost“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Německo</a:t>
            </a:r>
          </a:p>
          <a:p>
            <a:pPr lvl="1"/>
            <a:r>
              <a:rPr lang="cs-CZ" dirty="0" err="1"/>
              <a:t>Teilnehmerschaft</a:t>
            </a:r>
            <a:r>
              <a:rPr lang="cs-CZ" dirty="0"/>
              <a:t> (účast na deliktu, úmysl)</a:t>
            </a:r>
          </a:p>
          <a:p>
            <a:pPr lvl="1"/>
            <a:r>
              <a:rPr lang="cs-CZ" dirty="0"/>
              <a:t>Protiprávní </a:t>
            </a:r>
            <a:r>
              <a:rPr lang="cs-CZ" dirty="0" err="1"/>
              <a:t>omise</a:t>
            </a:r>
            <a:r>
              <a:rPr lang="cs-CZ" dirty="0"/>
              <a:t> (nekalá soutěž, patenty)</a:t>
            </a:r>
          </a:p>
          <a:p>
            <a:pPr lvl="1"/>
            <a:r>
              <a:rPr lang="cs-CZ" dirty="0" err="1"/>
              <a:t>Störerhaftung</a:t>
            </a:r>
            <a:r>
              <a:rPr lang="cs-CZ" dirty="0"/>
              <a:t> (nedeliktní; </a:t>
            </a:r>
            <a:r>
              <a:rPr lang="cs-CZ" dirty="0" err="1"/>
              <a:t>věcněprávní</a:t>
            </a:r>
            <a:r>
              <a:rPr lang="cs-CZ" dirty="0"/>
              <a:t> </a:t>
            </a:r>
            <a:r>
              <a:rPr lang="cs-CZ" dirty="0" err="1"/>
              <a:t>negatorní</a:t>
            </a:r>
            <a:r>
              <a:rPr lang="cs-CZ" dirty="0"/>
              <a:t> ochrana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Pachatel deliktu</a:t>
            </a:r>
          </a:p>
          <a:p>
            <a:pPr lvl="1"/>
            <a:r>
              <a:rPr lang="cs-CZ" dirty="0" smtClean="0"/>
              <a:t>Účastník na deliktu (přispění k deliktu jiné osoby)</a:t>
            </a:r>
          </a:p>
          <a:p>
            <a:pPr lvl="1"/>
            <a:r>
              <a:rPr lang="cs-CZ" dirty="0" smtClean="0"/>
              <a:t>Prostředník (</a:t>
            </a:r>
            <a:r>
              <a:rPr lang="cs-CZ" dirty="0" err="1" smtClean="0"/>
              <a:t>kvazidelikt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8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</a:t>
            </a:r>
            <a:r>
              <a:rPr lang="cs-CZ" dirty="0"/>
              <a:t>, jakou judikaturu používáte</a:t>
            </a:r>
          </a:p>
          <a:p>
            <a:r>
              <a:rPr lang="cs-CZ" dirty="0"/>
              <a:t>Propojenost s delikty (podvyživená doktrína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Nelze: </a:t>
            </a:r>
            <a:r>
              <a:rPr lang="cs-CZ" i="1" dirty="0" smtClean="0"/>
              <a:t>„není vyloučení odpovědnosti, tak odpovídá naplno“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984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3DAD6E-8392-4D6B-A247-5C9F1AC2CB93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dirty="0" smtClean="0"/>
              <a:t>Důležitá rozhodnutí SDEU</a:t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5268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C-70/10 </a:t>
            </a:r>
            <a:r>
              <a:rPr lang="cs-CZ" dirty="0" err="1" smtClean="0"/>
              <a:t>Scarlet</a:t>
            </a:r>
            <a:r>
              <a:rPr lang="cs-CZ" dirty="0" smtClean="0"/>
              <a:t> </a:t>
            </a:r>
            <a:r>
              <a:rPr lang="cs-CZ" dirty="0" err="1" smtClean="0"/>
              <a:t>Extended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možné uložit poskytovateli připojení povinnost zavést systém filtrování</a:t>
            </a:r>
          </a:p>
          <a:p>
            <a:pPr lvl="1"/>
            <a:r>
              <a:rPr lang="cs-CZ" dirty="0" smtClean="0"/>
              <a:t>Všech elektronických sdělení, zejména s využitím peer-to-peer programů</a:t>
            </a:r>
          </a:p>
          <a:p>
            <a:pPr lvl="1"/>
            <a:r>
              <a:rPr lang="cs-CZ" dirty="0" smtClean="0"/>
              <a:t>Použitelný vůči všem zákazníkům bez rozdílu</a:t>
            </a:r>
          </a:p>
          <a:p>
            <a:pPr lvl="1"/>
            <a:r>
              <a:rPr lang="cs-CZ" dirty="0" smtClean="0"/>
              <a:t>Preventivně</a:t>
            </a:r>
          </a:p>
          <a:p>
            <a:pPr lvl="1"/>
            <a:r>
              <a:rPr lang="cs-CZ" dirty="0" smtClean="0"/>
              <a:t>Výlučně na jeho náklady</a:t>
            </a:r>
          </a:p>
          <a:p>
            <a:pPr lvl="1"/>
            <a:r>
              <a:rPr lang="cs-CZ" dirty="0" smtClean="0"/>
              <a:t>Bez časového omezení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00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C-360/10 SABAM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EU brání vydání příkazu zavést filtrování</a:t>
            </a:r>
          </a:p>
          <a:p>
            <a:pPr lvl="1"/>
            <a:r>
              <a:rPr lang="cs-CZ" dirty="0" smtClean="0"/>
              <a:t>Informací ukládaných uživateli služeb</a:t>
            </a:r>
          </a:p>
          <a:p>
            <a:pPr lvl="1"/>
            <a:r>
              <a:rPr lang="cs-CZ" dirty="0" smtClean="0"/>
              <a:t>Který se vztahuje na všechny uživatele bez rozdílu</a:t>
            </a:r>
          </a:p>
          <a:p>
            <a:pPr lvl="1"/>
            <a:r>
              <a:rPr lang="cs-CZ" dirty="0" smtClean="0"/>
              <a:t>Preventivně</a:t>
            </a:r>
          </a:p>
          <a:p>
            <a:pPr lvl="1"/>
            <a:r>
              <a:rPr lang="cs-CZ" dirty="0" smtClean="0"/>
              <a:t>Výlučně na vlastní náklady</a:t>
            </a:r>
          </a:p>
          <a:p>
            <a:pPr lvl="1"/>
            <a:r>
              <a:rPr lang="cs-CZ" dirty="0" smtClean="0"/>
              <a:t>Bez časového omezení.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6848307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358</TotalTime>
  <Words>895</Words>
  <Application>Microsoft Office PowerPoint</Application>
  <PresentationFormat>Předvádění na obrazovce (4:3)</PresentationFormat>
  <Paragraphs>128</Paragraphs>
  <Slides>26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3558</vt:lpstr>
      <vt:lpstr>BÉŽOVÁ TITL</vt:lpstr>
      <vt:lpstr>BI201K Odpovědnost ISP  Jakub Harašta</vt:lpstr>
      <vt:lpstr>Odpovědnost</vt:lpstr>
      <vt:lpstr>Limitace odpovědnosti ISP</vt:lpstr>
      <vt:lpstr>K použití judikatury – „odpovědnost“</vt:lpstr>
      <vt:lpstr>K použití judikatury – „odpovědnost“ </vt:lpstr>
      <vt:lpstr>Obecně</vt:lpstr>
      <vt:lpstr>Důležitá rozhodnutí SDEU  </vt:lpstr>
      <vt:lpstr>C-70/10 Scarlet Extended</vt:lpstr>
      <vt:lpstr>C-360/10 SABAM </vt:lpstr>
      <vt:lpstr>C-324/09 L‘Oréal</vt:lpstr>
      <vt:lpstr>C-236/08 až C-238/08 Google France</vt:lpstr>
      <vt:lpstr>C-131/12 Google Spain</vt:lpstr>
      <vt:lpstr>C-314/12 Telekabel</vt:lpstr>
      <vt:lpstr>V návaznosti na Telekabel</vt:lpstr>
      <vt:lpstr>C-291/13 Papasavvas</vt:lpstr>
      <vt:lpstr>Delfi  </vt:lpstr>
      <vt:lpstr>Delfi</vt:lpstr>
      <vt:lpstr>Prolux  </vt:lpstr>
      <vt:lpstr>Zjevná protiprávnost (MSP)</vt:lpstr>
      <vt:lpstr>Zjevná protiprávnost (VSP)</vt:lpstr>
      <vt:lpstr>Odstraňovací nárok (VSP)</vt:lpstr>
      <vt:lpstr>Parlamentní listy  </vt:lpstr>
      <vt:lpstr>Parlamentní listy</vt:lpstr>
      <vt:lpstr>Seminář  </vt:lpstr>
      <vt:lpstr>Specifický dohled</vt:lpstr>
      <vt:lpstr>Případová studie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323070</cp:lastModifiedBy>
  <cp:revision>39</cp:revision>
  <dcterms:created xsi:type="dcterms:W3CDTF">2013-09-24T07:50:40Z</dcterms:created>
  <dcterms:modified xsi:type="dcterms:W3CDTF">2016-04-05T18:48:58Z</dcterms:modified>
</cp:coreProperties>
</file>