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7" r:id="rId2"/>
    <p:sldId id="338" r:id="rId3"/>
    <p:sldId id="256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287" r:id="rId18"/>
    <p:sldId id="289" r:id="rId19"/>
    <p:sldId id="290" r:id="rId20"/>
    <p:sldId id="291" r:id="rId21"/>
    <p:sldId id="292" r:id="rId22"/>
    <p:sldId id="334" r:id="rId23"/>
    <p:sldId id="298" r:id="rId24"/>
    <p:sldId id="335" r:id="rId25"/>
    <p:sldId id="333" r:id="rId26"/>
    <p:sldId id="336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6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0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5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6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7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1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4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7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2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A5A51-46EE-3E4B-9960-6329F26D0009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94DE1-37B3-324E-B487-2539C1C0C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0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owl-morning-illustration-silhouette-funny-3556638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82" b="24282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457200" y="6228381"/>
            <a:ext cx="8337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www.dreamstime.com</a:t>
            </a:r>
            <a:r>
              <a:rPr lang="en-US" dirty="0" smtClean="0"/>
              <a:t>/stock-images-owl-morning-illustration-silhouette-funny-image35566384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1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 deliktu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Právem chráněný zájem, který je jednáním napaden (majetek, zdraví, život, čest, soukromí…)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79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 deliktu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způsobilá k protiprávnímu jednání se dopouští protiprávního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10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stránka deliktu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Motiv</a:t>
            </a:r>
          </a:p>
          <a:p>
            <a:r>
              <a:rPr lang="cs-CZ" dirty="0" smtClean="0"/>
              <a:t>Pohnutka</a:t>
            </a:r>
          </a:p>
          <a:p>
            <a:r>
              <a:rPr lang="cs-CZ" dirty="0" smtClean="0"/>
              <a:t>Zavinění</a:t>
            </a:r>
          </a:p>
          <a:p>
            <a:pPr lvl="1"/>
            <a:r>
              <a:rPr lang="cs-CZ" dirty="0" smtClean="0"/>
              <a:t>Zkoumáme vědomí a vůli</a:t>
            </a:r>
          </a:p>
          <a:p>
            <a:pPr lvl="1"/>
            <a:r>
              <a:rPr lang="cs-CZ" dirty="0" smtClean="0"/>
              <a:t>Jednání úmyslné </a:t>
            </a:r>
            <a:r>
              <a:rPr lang="cs-CZ" i="1" dirty="0" smtClean="0"/>
              <a:t>(dolus)</a:t>
            </a:r>
          </a:p>
          <a:p>
            <a:pPr lvl="2"/>
            <a:r>
              <a:rPr lang="cs-CZ" dirty="0" smtClean="0"/>
              <a:t>Přímý / nepřímý</a:t>
            </a:r>
          </a:p>
          <a:p>
            <a:pPr lvl="1"/>
            <a:r>
              <a:rPr lang="cs-CZ" dirty="0" smtClean="0"/>
              <a:t>Nedbalostní jednání </a:t>
            </a:r>
            <a:r>
              <a:rPr lang="cs-CZ" i="1" dirty="0" smtClean="0"/>
              <a:t>(culpa)</a:t>
            </a:r>
          </a:p>
          <a:p>
            <a:pPr lvl="2"/>
            <a:r>
              <a:rPr lang="cs-CZ" dirty="0" smtClean="0"/>
              <a:t>Vědomá nedbalost  - věděl, že může způsobit škodlivý následek a nepřiměřeně spoléhal, že se to nestane</a:t>
            </a:r>
          </a:p>
          <a:p>
            <a:pPr lvl="2"/>
            <a:r>
              <a:rPr lang="cs-CZ" dirty="0" smtClean="0"/>
              <a:t>Nevědomá nedbalost – nevěděl, že může způsobit škodlivý následek, ale měl a mohl to vědět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6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 Service Provider [</a:t>
            </a:r>
            <a:r>
              <a:rPr lang="en-US" dirty="0" err="1"/>
              <a:t>poskytovatel</a:t>
            </a:r>
            <a:r>
              <a:rPr lang="en-US" dirty="0"/>
              <a:t> </a:t>
            </a:r>
            <a:r>
              <a:rPr lang="en-US" dirty="0" err="1"/>
              <a:t>internetového</a:t>
            </a:r>
            <a:r>
              <a:rPr lang="en-US" dirty="0"/>
              <a:t> </a:t>
            </a:r>
            <a:r>
              <a:rPr lang="en-US" dirty="0" err="1"/>
              <a:t>připojení</a:t>
            </a:r>
            <a:r>
              <a:rPr lang="en-US" dirty="0"/>
              <a:t>]</a:t>
            </a:r>
          </a:p>
          <a:p>
            <a:r>
              <a:rPr lang="en-US" dirty="0" err="1"/>
              <a:t>Poskytovatel</a:t>
            </a:r>
            <a:r>
              <a:rPr lang="en-US" dirty="0"/>
              <a:t> </a:t>
            </a:r>
            <a:r>
              <a:rPr lang="en-US" dirty="0" err="1"/>
              <a:t>služby</a:t>
            </a:r>
            <a:r>
              <a:rPr lang="en-US" dirty="0"/>
              <a:t> </a:t>
            </a:r>
            <a:r>
              <a:rPr lang="en-US" dirty="0" err="1"/>
              <a:t>informační</a:t>
            </a:r>
            <a:r>
              <a:rPr lang="en-US" dirty="0"/>
              <a:t> </a:t>
            </a:r>
            <a:r>
              <a:rPr lang="en-US" dirty="0" err="1"/>
              <a:t>společnosti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2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ISP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Odpovědnost za vlastní obsah (vytvořený, převzatý, publikovaný)</a:t>
            </a:r>
          </a:p>
          <a:p>
            <a:r>
              <a:rPr lang="cs-CZ" dirty="0" smtClean="0"/>
              <a:t>Odpovědnost za cizí obsah (přímý pachatel, účastník na deliktu, odpovědnost za nezakročení na ochranu jiného)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63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Kdyby ISP odpovídal…</a:t>
            </a:r>
          </a:p>
          <a:p>
            <a:pPr lvl="1"/>
            <a:r>
              <a:rPr lang="cs-CZ" dirty="0" smtClean="0"/>
              <a:t>za fóra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a úložiště</a:t>
            </a:r>
          </a:p>
          <a:p>
            <a:r>
              <a:rPr lang="cs-CZ" dirty="0" smtClean="0"/>
              <a:t>…musel by sledovat.</a:t>
            </a:r>
          </a:p>
          <a:p>
            <a:r>
              <a:rPr lang="cs-CZ" dirty="0" smtClean="0"/>
              <a:t>Existuje společenská poptávka, aby nesledoval.</a:t>
            </a:r>
          </a:p>
        </p:txBody>
      </p:sp>
    </p:spTree>
    <p:extLst>
      <p:ext uri="{BB962C8B-B14F-4D97-AF65-F5344CB8AC3E}">
        <p14:creationId xmlns:p14="http://schemas.microsoft.com/office/powerpoint/2010/main" val="239923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Limitace odpovědnosti ISP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„Bezpečný přístav“</a:t>
            </a:r>
          </a:p>
          <a:p>
            <a:pPr lvl="1"/>
            <a:r>
              <a:rPr lang="cs-CZ" dirty="0" smtClean="0"/>
              <a:t>DMCA (pouze PDV)</a:t>
            </a:r>
          </a:p>
          <a:p>
            <a:pPr lvl="1"/>
            <a:r>
              <a:rPr lang="cs-CZ" dirty="0" smtClean="0"/>
              <a:t>Směrnice 2000/31/ES</a:t>
            </a:r>
          </a:p>
          <a:p>
            <a:pPr lvl="1"/>
            <a:r>
              <a:rPr lang="cs-CZ" dirty="0" smtClean="0"/>
              <a:t>Zákon č. 480/2004 Sb.</a:t>
            </a:r>
          </a:p>
        </p:txBody>
      </p:sp>
    </p:spTree>
    <p:extLst>
      <p:ext uri="{BB962C8B-B14F-4D97-AF65-F5344CB8AC3E}">
        <p14:creationId xmlns:p14="http://schemas.microsoft.com/office/powerpoint/2010/main" val="82082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ISP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cs-CZ" b="1" dirty="0">
                <a:latin typeface="Trebuchet MS" pitchFamily="34" charset="0"/>
              </a:rPr>
              <a:t>Pojem </a:t>
            </a:r>
            <a:r>
              <a:rPr lang="cs-CZ" b="1" dirty="0" smtClean="0">
                <a:latin typeface="Trebuchet MS" pitchFamily="34" charset="0"/>
              </a:rPr>
              <a:t>ISP - </a:t>
            </a:r>
            <a:r>
              <a:rPr lang="cs-CZ" dirty="0" smtClean="0">
                <a:latin typeface="Trebuchet MS" pitchFamily="34" charset="0"/>
              </a:rPr>
              <a:t>čl</a:t>
            </a:r>
            <a:r>
              <a:rPr lang="cs-CZ" dirty="0">
                <a:latin typeface="Trebuchet MS" pitchFamily="34" charset="0"/>
              </a:rPr>
              <a:t>. 1(2) směrnice 98/34/ES ve znění 98/48/ES</a:t>
            </a:r>
          </a:p>
          <a:p>
            <a:pPr marL="0" indent="0">
              <a:buNone/>
              <a:defRPr/>
            </a:pPr>
            <a:r>
              <a:rPr lang="cs-CZ" b="1" dirty="0" smtClean="0"/>
              <a:t>Služba </a:t>
            </a:r>
            <a:r>
              <a:rPr lang="cs-CZ" b="1" dirty="0" err="1"/>
              <a:t>inf</a:t>
            </a:r>
            <a:r>
              <a:rPr lang="cs-CZ" b="1" dirty="0"/>
              <a:t>. společnosti - Jakákoli služba informační společnosti, tj. každá služba poskytovaná zpravidla za úplatu, na dálku, elektronicky a na individuální žádost příjemce služeb</a:t>
            </a:r>
            <a:r>
              <a:rPr lang="cs-CZ" b="1" dirty="0" smtClean="0"/>
              <a:t>.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r>
              <a:rPr lang="cs-CZ" dirty="0"/>
              <a:t>Pro účely této definice se rozumí:</a:t>
            </a:r>
          </a:p>
          <a:p>
            <a:pPr marL="0" indent="0">
              <a:buNone/>
              <a:defRPr/>
            </a:pPr>
            <a:r>
              <a:rPr lang="cs-CZ" dirty="0"/>
              <a:t>— </a:t>
            </a:r>
            <a:r>
              <a:rPr lang="cs-CZ" b="1" dirty="0"/>
              <a:t>„službou poskytovanou na dálku“ </a:t>
            </a:r>
            <a:r>
              <a:rPr lang="cs-CZ" dirty="0"/>
              <a:t>služba poskytovaná bez současné přítomnosti stran,</a:t>
            </a:r>
          </a:p>
          <a:p>
            <a:pPr marL="0" indent="0">
              <a:buNone/>
              <a:defRPr/>
            </a:pPr>
            <a:r>
              <a:rPr lang="cs-CZ" dirty="0"/>
              <a:t>— </a:t>
            </a:r>
            <a:r>
              <a:rPr lang="cs-CZ" b="1" dirty="0"/>
              <a:t>„službou poskytovanou elektronicky“</a:t>
            </a:r>
            <a:r>
              <a:rPr lang="cs-CZ" dirty="0"/>
              <a:t> služba odeslaná z výchozího místa a přijatá v místě jejího určení prostřednictvím elektronického zařízení pro zpracování a uchovávání dat (včetně digitální komprese) a jako celek odeslaná, přenesená nebo přijatá drátově, rádiově, opticky nebo jinými elektromagnetickými prostředky,</a:t>
            </a:r>
          </a:p>
          <a:p>
            <a:pPr marL="0" indent="0">
              <a:buNone/>
              <a:defRPr/>
            </a:pPr>
            <a:r>
              <a:rPr lang="cs-CZ" dirty="0"/>
              <a:t>— </a:t>
            </a:r>
            <a:r>
              <a:rPr lang="cs-CZ" b="1" dirty="0"/>
              <a:t>„službou na individuální žádost příjemce služeb“ </a:t>
            </a:r>
            <a:r>
              <a:rPr lang="cs-CZ" dirty="0"/>
              <a:t>služba poskytovaná přenosem dat na individuální žádost.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9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základní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Mere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conduit</a:t>
            </a:r>
            <a:r>
              <a:rPr lang="cs-CZ" dirty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(</a:t>
            </a:r>
            <a:r>
              <a:rPr lang="cs-CZ" dirty="0" err="1" smtClean="0">
                <a:latin typeface="+mj-lt"/>
              </a:rPr>
              <a:t>access</a:t>
            </a:r>
            <a:r>
              <a:rPr lang="cs-CZ" dirty="0" smtClean="0">
                <a:latin typeface="+mj-lt"/>
              </a:rPr>
              <a:t>)</a:t>
            </a:r>
          </a:p>
          <a:p>
            <a:r>
              <a:rPr lang="cs-CZ" dirty="0" err="1" smtClean="0">
                <a:latin typeface="+mj-lt"/>
              </a:rPr>
              <a:t>Meziukládání</a:t>
            </a:r>
            <a:r>
              <a:rPr lang="cs-CZ" dirty="0" smtClean="0">
                <a:latin typeface="+mj-lt"/>
              </a:rPr>
              <a:t> dat (</a:t>
            </a:r>
            <a:r>
              <a:rPr lang="cs-CZ" dirty="0" err="1" smtClean="0">
                <a:latin typeface="+mj-lt"/>
              </a:rPr>
              <a:t>caching</a:t>
            </a:r>
            <a:r>
              <a:rPr lang="cs-CZ" dirty="0" smtClean="0">
                <a:latin typeface="+mj-lt"/>
              </a:rPr>
              <a:t>)</a:t>
            </a:r>
          </a:p>
          <a:p>
            <a:r>
              <a:rPr lang="cs-CZ" dirty="0" smtClean="0">
                <a:latin typeface="+mj-lt"/>
              </a:rPr>
              <a:t>Ukládání dat (</a:t>
            </a:r>
            <a:r>
              <a:rPr lang="cs-CZ" dirty="0" err="1" smtClean="0">
                <a:latin typeface="+mj-lt"/>
              </a:rPr>
              <a:t>hosting</a:t>
            </a:r>
            <a:r>
              <a:rPr lang="cs-CZ" dirty="0" smtClean="0">
                <a:latin typeface="+mj-lt"/>
              </a:rPr>
              <a:t>)</a:t>
            </a:r>
          </a:p>
          <a:p>
            <a:endParaRPr lang="cs-CZ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86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Mere</a:t>
            </a:r>
            <a:r>
              <a:rPr lang="cs-CZ" dirty="0" smtClean="0"/>
              <a:t> </a:t>
            </a:r>
            <a:r>
              <a:rPr lang="cs-CZ" dirty="0" err="1" smtClean="0"/>
              <a:t>conduit</a:t>
            </a:r>
            <a:r>
              <a:rPr lang="cs-CZ" dirty="0" smtClean="0"/>
              <a:t> (</a:t>
            </a:r>
            <a:r>
              <a:rPr lang="cs-CZ" dirty="0" err="1" smtClean="0"/>
              <a:t>access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  <a:defRPr/>
            </a:pPr>
            <a:r>
              <a:rPr lang="cs-CZ" dirty="0"/>
              <a:t>§ </a:t>
            </a:r>
            <a:r>
              <a:rPr lang="cs-CZ" dirty="0" smtClean="0"/>
              <a:t>3</a:t>
            </a:r>
            <a:r>
              <a:rPr lang="en-US" dirty="0" smtClean="0"/>
              <a:t> </a:t>
            </a:r>
            <a:r>
              <a:rPr lang="cs-CZ" dirty="0" smtClean="0"/>
              <a:t>(čl. 12 Směrnice)</a:t>
            </a:r>
            <a:endParaRPr lang="cs-CZ" dirty="0"/>
          </a:p>
          <a:p>
            <a:pPr marL="0" indent="0" algn="ctr">
              <a:buNone/>
              <a:defRPr/>
            </a:pPr>
            <a:r>
              <a:rPr lang="cs-CZ" dirty="0"/>
              <a:t>Odpovědnost poskytovatele služby za obsah </a:t>
            </a:r>
            <a:r>
              <a:rPr lang="cs-CZ" b="1" dirty="0">
                <a:solidFill>
                  <a:srgbClr val="FF0000"/>
                </a:solidFill>
              </a:rPr>
              <a:t>přenášených informací</a:t>
            </a:r>
          </a:p>
          <a:p>
            <a:pPr marL="0" indent="0" algn="ctr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(1) Poskytovatel služby, jež spočívá v přenosu informací poskytnutých uživatelem prostřednictvím sítí elektronických komunikací nebo ve zprostředkování přístupu k sítím elektronických komunikací za účelem přenosu informací, odpovídá za obsah přenášených informací, jen pokud</a:t>
            </a:r>
          </a:p>
          <a:p>
            <a:pPr marL="0" indent="0">
              <a:buNone/>
              <a:defRPr/>
            </a:pPr>
            <a:r>
              <a:rPr lang="cs-CZ" dirty="0"/>
              <a:t>a) přenos </a:t>
            </a:r>
            <a:r>
              <a:rPr lang="cs-CZ" b="1" dirty="0">
                <a:solidFill>
                  <a:srgbClr val="FF0000"/>
                </a:solidFill>
              </a:rPr>
              <a:t>sám iniciuje</a:t>
            </a:r>
            <a:r>
              <a:rPr lang="cs-CZ" dirty="0"/>
              <a:t>,</a:t>
            </a:r>
          </a:p>
          <a:p>
            <a:pPr marL="0" indent="0">
              <a:buNone/>
              <a:defRPr/>
            </a:pPr>
            <a:r>
              <a:rPr lang="cs-CZ" dirty="0"/>
              <a:t>b) </a:t>
            </a:r>
            <a:r>
              <a:rPr lang="cs-CZ" b="1" dirty="0">
                <a:solidFill>
                  <a:srgbClr val="FF0000"/>
                </a:solidFill>
              </a:rPr>
              <a:t>zvolí uživatele </a:t>
            </a:r>
            <a:r>
              <a:rPr lang="cs-CZ" dirty="0"/>
              <a:t>přenášené informace, nebo</a:t>
            </a:r>
          </a:p>
          <a:p>
            <a:pPr marL="0" indent="0">
              <a:buNone/>
              <a:defRPr/>
            </a:pPr>
            <a:r>
              <a:rPr lang="cs-CZ" dirty="0"/>
              <a:t>c) </a:t>
            </a:r>
            <a:r>
              <a:rPr lang="cs-CZ" b="1" dirty="0">
                <a:solidFill>
                  <a:srgbClr val="FF0000"/>
                </a:solidFill>
              </a:rPr>
              <a:t>zvolí nebo změní obsah </a:t>
            </a:r>
            <a:r>
              <a:rPr lang="cs-CZ" dirty="0"/>
              <a:t>přenášené informace.</a:t>
            </a:r>
          </a:p>
          <a:p>
            <a:pPr marL="0" indent="0">
              <a:buNone/>
              <a:defRPr/>
            </a:pPr>
            <a:r>
              <a:rPr lang="cs-CZ" dirty="0"/>
              <a:t> </a:t>
            </a:r>
          </a:p>
          <a:p>
            <a:pPr marL="0" indent="0">
              <a:buNone/>
              <a:defRPr/>
            </a:pPr>
            <a:r>
              <a:rPr lang="cs-CZ" dirty="0"/>
              <a:t>(2) Přenos informací a zprostředkování přístupu podle odstavce 1 zahrnuje také automatické krátkodobě dočasné ukládání přenášených informací.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4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2588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40" b="9440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668360" y="6467368"/>
            <a:ext cx="8018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www.goodwp.com</a:t>
            </a:r>
            <a:r>
              <a:rPr lang="en-US" dirty="0" smtClean="0"/>
              <a:t>/other/25885-morning-owl-clock-coffee-alarm-clock.html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4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Meziukládání</a:t>
            </a:r>
            <a:r>
              <a:rPr lang="cs-CZ" dirty="0" smtClean="0"/>
              <a:t> dat (</a:t>
            </a:r>
            <a:r>
              <a:rPr lang="cs-CZ" dirty="0" err="1"/>
              <a:t>c</a:t>
            </a:r>
            <a:r>
              <a:rPr lang="cs-CZ" dirty="0" err="1" smtClean="0"/>
              <a:t>aching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  <a:defRPr/>
            </a:pPr>
            <a:r>
              <a:rPr lang="cs-CZ" dirty="0"/>
              <a:t>§ 4</a:t>
            </a:r>
          </a:p>
          <a:p>
            <a:pPr marL="0" indent="0" algn="ctr">
              <a:buNone/>
              <a:defRPr/>
            </a:pPr>
            <a:r>
              <a:rPr lang="cs-CZ" dirty="0"/>
              <a:t>Odpovědnost poskytovatele služby za obsah automaticky dočasně </a:t>
            </a:r>
            <a:r>
              <a:rPr lang="cs-CZ" dirty="0" err="1"/>
              <a:t>meziukládaných</a:t>
            </a:r>
            <a:r>
              <a:rPr lang="cs-CZ" dirty="0"/>
              <a:t> informací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Poskytovatel služby, jež spočívá v přenosu informací poskytnutých uživatelem, odpovídá za obsah informací </a:t>
            </a:r>
            <a:r>
              <a:rPr lang="cs-CZ" b="1" dirty="0">
                <a:solidFill>
                  <a:srgbClr val="FF0000"/>
                </a:solidFill>
              </a:rPr>
              <a:t>automaticky dočasně </a:t>
            </a:r>
            <a:r>
              <a:rPr lang="cs-CZ" b="1" dirty="0" err="1">
                <a:solidFill>
                  <a:srgbClr val="FF0000"/>
                </a:solidFill>
              </a:rPr>
              <a:t>meziukládaných</a:t>
            </a:r>
            <a:r>
              <a:rPr lang="cs-CZ" dirty="0"/>
              <a:t>, jen pokud</a:t>
            </a:r>
          </a:p>
          <a:p>
            <a:pPr marL="0" indent="0">
              <a:buNone/>
              <a:defRPr/>
            </a:pPr>
            <a:r>
              <a:rPr lang="cs-CZ" dirty="0"/>
              <a:t>a) </a:t>
            </a:r>
            <a:r>
              <a:rPr lang="cs-CZ" b="1" dirty="0">
                <a:solidFill>
                  <a:srgbClr val="FF0000"/>
                </a:solidFill>
              </a:rPr>
              <a:t>změní obsah </a:t>
            </a:r>
            <a:r>
              <a:rPr lang="cs-CZ" dirty="0"/>
              <a:t>informace,</a:t>
            </a:r>
          </a:p>
          <a:p>
            <a:pPr marL="0" indent="0">
              <a:buNone/>
              <a:defRPr/>
            </a:pPr>
            <a:r>
              <a:rPr lang="cs-CZ" dirty="0"/>
              <a:t>b) </a:t>
            </a:r>
            <a:r>
              <a:rPr lang="cs-CZ" b="1" dirty="0">
                <a:solidFill>
                  <a:srgbClr val="FF0000"/>
                </a:solidFill>
              </a:rPr>
              <a:t>nevyhoví podmínkám přístupu </a:t>
            </a:r>
            <a:r>
              <a:rPr lang="cs-CZ" dirty="0"/>
              <a:t>k informaci,</a:t>
            </a:r>
          </a:p>
          <a:p>
            <a:pPr marL="0" indent="0">
              <a:buNone/>
              <a:defRPr/>
            </a:pPr>
            <a:r>
              <a:rPr lang="cs-CZ" dirty="0"/>
              <a:t>c) </a:t>
            </a:r>
            <a:r>
              <a:rPr lang="cs-CZ" b="1" dirty="0">
                <a:solidFill>
                  <a:srgbClr val="FF0000"/>
                </a:solidFill>
              </a:rPr>
              <a:t>nedodržuje pravidla o aktualizaci </a:t>
            </a:r>
            <a:r>
              <a:rPr lang="cs-CZ" dirty="0"/>
              <a:t>informace, která jsou obecně uznávána a používána v příslušném odvětví,</a:t>
            </a:r>
          </a:p>
          <a:p>
            <a:pPr marL="0" indent="0">
              <a:buNone/>
              <a:defRPr/>
            </a:pPr>
            <a:r>
              <a:rPr lang="cs-CZ" dirty="0"/>
              <a:t>d) </a:t>
            </a:r>
            <a:r>
              <a:rPr lang="cs-CZ" b="1" dirty="0">
                <a:solidFill>
                  <a:srgbClr val="FF0000"/>
                </a:solidFill>
              </a:rPr>
              <a:t>překročí povolené používání technologie </a:t>
            </a:r>
            <a:r>
              <a:rPr lang="cs-CZ" dirty="0"/>
              <a:t>obecně uznávané a používané v příslušném odvětví s cílem získat údaje o užívání informace, nebo</a:t>
            </a:r>
          </a:p>
          <a:p>
            <a:pPr marL="0" indent="0">
              <a:buNone/>
              <a:defRPr/>
            </a:pPr>
            <a:r>
              <a:rPr lang="cs-CZ" dirty="0"/>
              <a:t>e) ihned </a:t>
            </a:r>
            <a:r>
              <a:rPr lang="cs-CZ" b="1" dirty="0">
                <a:solidFill>
                  <a:srgbClr val="FF0000"/>
                </a:solidFill>
              </a:rPr>
              <a:t>nepřijme opatření vedoucí k odstranění jím uložené informace </a:t>
            </a:r>
            <a:r>
              <a:rPr lang="cs-CZ" dirty="0"/>
              <a:t>nebo ke znemožnění přístupu k ní, jakmile zjistí, že informace byla na výchozím místě přenosu ze sítě odstraněna nebo k ní byl znemožněn přístup nebo soud nařídil stažení či znemožnění přístupu k této informaci.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71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Ukládání dat (</a:t>
            </a:r>
            <a:r>
              <a:rPr lang="cs-CZ" dirty="0" err="1" smtClean="0"/>
              <a:t>hosting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  <a:defRPr/>
            </a:pPr>
            <a:r>
              <a:rPr lang="cs-CZ" dirty="0"/>
              <a:t>§ </a:t>
            </a:r>
            <a:r>
              <a:rPr lang="cs-CZ" dirty="0" smtClean="0"/>
              <a:t>5 (14, 15)</a:t>
            </a:r>
            <a:endParaRPr lang="cs-CZ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Odpovědnost poskytovatele služby za </a:t>
            </a:r>
            <a:r>
              <a:rPr lang="cs-CZ" b="1" dirty="0">
                <a:solidFill>
                  <a:srgbClr val="FF0000"/>
                </a:solidFill>
              </a:rPr>
              <a:t>ukládání obsahu informací poskytovaných uživatelem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(1) Poskytovatel služby, jež spočívá v ukládání informací poskytnutých uživatelem, odpovídá za obsah informací uložených na žádost uživatele, jen</a:t>
            </a:r>
          </a:p>
          <a:p>
            <a:pPr marL="0" indent="0">
              <a:buNone/>
              <a:defRPr/>
            </a:pPr>
            <a:r>
              <a:rPr lang="cs-CZ" dirty="0"/>
              <a:t>a) </a:t>
            </a:r>
            <a:r>
              <a:rPr lang="cs-CZ" b="1" dirty="0">
                <a:solidFill>
                  <a:srgbClr val="FF0000"/>
                </a:solidFill>
              </a:rPr>
              <a:t>mohl-li vzhledem k předmětu své činnosti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a okolnostem a povaze případu vědět</a:t>
            </a:r>
            <a:r>
              <a:rPr lang="cs-CZ" dirty="0"/>
              <a:t>, že obsah ukládaných informací nebo jednání uživatele jsou protiprávní, nebo</a:t>
            </a:r>
          </a:p>
          <a:p>
            <a:pPr marL="0" indent="0">
              <a:buNone/>
              <a:defRPr/>
            </a:pPr>
            <a:r>
              <a:rPr lang="cs-CZ" dirty="0"/>
              <a:t>b) </a:t>
            </a:r>
            <a:r>
              <a:rPr lang="cs-CZ" b="1" dirty="0">
                <a:solidFill>
                  <a:srgbClr val="FF0000"/>
                </a:solidFill>
              </a:rPr>
              <a:t>dozvěděl-li se prokazatelně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o protiprávní povaze obsahu ukládaných informací nebo o protiprávním jednání uživatele a neprodleně neučinil veškeré kroky, které lze po něm požadovat, k odstranění nebo znepřístupnění takovýchto informací.</a:t>
            </a:r>
          </a:p>
          <a:p>
            <a:pPr marL="0" indent="0">
              <a:buNone/>
              <a:defRPr/>
            </a:pPr>
            <a:r>
              <a:rPr lang="cs-CZ" dirty="0"/>
              <a:t>(2) Poskytovatel služby uvedený v odstavci 1 odpovídá </a:t>
            </a:r>
            <a:r>
              <a:rPr lang="cs-CZ" b="1" dirty="0"/>
              <a:t>vždy za obsah</a:t>
            </a:r>
            <a:r>
              <a:rPr lang="cs-CZ" dirty="0"/>
              <a:t> uložených informací v případě, že vykonává </a:t>
            </a:r>
            <a:r>
              <a:rPr lang="cs-CZ" b="1" dirty="0">
                <a:solidFill>
                  <a:srgbClr val="FF0000"/>
                </a:solidFill>
              </a:rPr>
              <a:t>přímo nebo nepřímo rozhodující vliv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na činnost uživatele.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NEVĚDOMÁ NEDBALOST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96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 ISP povinnost monitorovat?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7 – ISP nejsou povinni</a:t>
            </a:r>
          </a:p>
          <a:p>
            <a:pPr lvl="1"/>
            <a:r>
              <a:rPr lang="cs-CZ" dirty="0"/>
              <a:t>dohlížet na obsah jimi přenášených nebo ukládaných informací,</a:t>
            </a:r>
          </a:p>
          <a:p>
            <a:pPr lvl="1"/>
            <a:r>
              <a:rPr lang="cs-CZ" dirty="0"/>
              <a:t>aktivně vyhledávat skutečnosti a okolnosti poukazující na protiprávní obsah informace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619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Notice</a:t>
            </a:r>
            <a:r>
              <a:rPr lang="cs-CZ" dirty="0" smtClean="0"/>
              <a:t> and </a:t>
            </a:r>
            <a:r>
              <a:rPr lang="cs-CZ" dirty="0" err="1" smtClean="0"/>
              <a:t>takedown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Regulace?</a:t>
            </a:r>
          </a:p>
          <a:p>
            <a:pPr lvl="1"/>
            <a:r>
              <a:rPr lang="cs-CZ" dirty="0" smtClean="0"/>
              <a:t>není</a:t>
            </a:r>
          </a:p>
          <a:p>
            <a:r>
              <a:rPr lang="cs-CZ" dirty="0" smtClean="0"/>
              <a:t>KDO?</a:t>
            </a:r>
          </a:p>
          <a:p>
            <a:pPr lvl="1"/>
            <a:r>
              <a:rPr lang="cs-CZ" dirty="0" smtClean="0"/>
              <a:t>Kdokoliv</a:t>
            </a:r>
          </a:p>
          <a:p>
            <a:r>
              <a:rPr lang="cs-CZ" dirty="0" smtClean="0"/>
              <a:t>JAK?</a:t>
            </a:r>
          </a:p>
          <a:p>
            <a:pPr lvl="1"/>
            <a:r>
              <a:rPr lang="cs-CZ" dirty="0" smtClean="0"/>
              <a:t>Jakkoliv</a:t>
            </a:r>
          </a:p>
          <a:p>
            <a:pPr lvl="2"/>
            <a:r>
              <a:rPr lang="cs-CZ" dirty="0" smtClean="0"/>
              <a:t>Kvalita informace</a:t>
            </a:r>
          </a:p>
          <a:p>
            <a:pPr lvl="2"/>
            <a:r>
              <a:rPr lang="cs-CZ" dirty="0" smtClean="0"/>
              <a:t>Protiprávnost informace</a:t>
            </a:r>
          </a:p>
          <a:p>
            <a:r>
              <a:rPr lang="cs-CZ" dirty="0" smtClean="0"/>
              <a:t>FORMA?</a:t>
            </a:r>
          </a:p>
          <a:p>
            <a:pPr lvl="1"/>
            <a:r>
              <a:rPr lang="cs-CZ" dirty="0" smtClean="0"/>
              <a:t>libovolná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0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Určení odpovědnosti ISP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Odpovídal by subjekt v pozici ISP?</a:t>
            </a:r>
          </a:p>
          <a:p>
            <a:pPr lvl="1"/>
            <a:r>
              <a:rPr lang="cs-CZ" dirty="0" smtClean="0"/>
              <a:t>Umožnil? Přispěl?</a:t>
            </a:r>
          </a:p>
          <a:p>
            <a:r>
              <a:rPr lang="cs-CZ" dirty="0" smtClean="0"/>
              <a:t>Věděl o protiprávnosti obsahu?</a:t>
            </a:r>
          </a:p>
          <a:p>
            <a:pPr lvl="1"/>
            <a:r>
              <a:rPr lang="cs-CZ" dirty="0" err="1" smtClean="0"/>
              <a:t>Notice</a:t>
            </a:r>
            <a:endParaRPr lang="cs-CZ" dirty="0" smtClean="0"/>
          </a:p>
          <a:p>
            <a:r>
              <a:rPr lang="cs-CZ" dirty="0" smtClean="0"/>
              <a:t>Reagoval?</a:t>
            </a:r>
          </a:p>
          <a:p>
            <a:pPr lvl="1"/>
            <a:r>
              <a:rPr lang="cs-CZ" dirty="0" err="1" smtClean="0"/>
              <a:t>Takedown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9510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Existence prevenční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Re-</a:t>
            </a:r>
            <a:r>
              <a:rPr lang="cs-CZ" dirty="0" err="1" smtClean="0"/>
              <a:t>upload</a:t>
            </a:r>
            <a:r>
              <a:rPr lang="cs-CZ" dirty="0" smtClean="0"/>
              <a:t> obsahu stejným uživatelem</a:t>
            </a:r>
          </a:p>
          <a:p>
            <a:r>
              <a:rPr lang="cs-CZ" dirty="0" smtClean="0"/>
              <a:t>Re-</a:t>
            </a:r>
            <a:r>
              <a:rPr lang="cs-CZ" dirty="0" err="1" smtClean="0"/>
              <a:t>upload</a:t>
            </a:r>
            <a:r>
              <a:rPr lang="cs-CZ" dirty="0" smtClean="0"/>
              <a:t> obsahu jiným uživatelem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10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Otázky?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88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Děkuji</a:t>
            </a:r>
            <a:r>
              <a:rPr lang="en-US" dirty="0" smtClean="0"/>
              <a:t> </a:t>
            </a:r>
            <a:r>
              <a:rPr lang="en-US" dirty="0" err="1" smtClean="0"/>
              <a:t>Vám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5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BI201</a:t>
            </a:r>
            <a:r>
              <a:rPr lang="cs-CZ" dirty="0" smtClean="0"/>
              <a:t>K</a:t>
            </a:r>
            <a:br>
              <a:rPr lang="cs-CZ" dirty="0" smtClean="0"/>
            </a:br>
            <a:r>
              <a:rPr lang="cs-CZ" dirty="0" smtClean="0"/>
              <a:t>Úvod do odpovědnosti ISP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Jakub</a:t>
            </a:r>
            <a:r>
              <a:rPr lang="en-US" dirty="0" smtClean="0"/>
              <a:t> </a:t>
            </a:r>
            <a:r>
              <a:rPr lang="en-US" dirty="0" err="1" smtClean="0"/>
              <a:t>Harašta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2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Dát </a:t>
            </a:r>
            <a:r>
              <a:rPr lang="cs-CZ" i="1" dirty="0" smtClean="0"/>
              <a:t>(dare)</a:t>
            </a:r>
          </a:p>
          <a:p>
            <a:r>
              <a:rPr lang="cs-CZ" dirty="0" smtClean="0"/>
              <a:t>Jednat </a:t>
            </a:r>
            <a:r>
              <a:rPr lang="cs-CZ" i="1" dirty="0" smtClean="0"/>
              <a:t>(</a:t>
            </a:r>
            <a:r>
              <a:rPr lang="cs-CZ" i="1" dirty="0" err="1" smtClean="0"/>
              <a:t>facere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Zdržet se </a:t>
            </a:r>
            <a:r>
              <a:rPr lang="cs-CZ" i="1" dirty="0" smtClean="0"/>
              <a:t>(</a:t>
            </a:r>
            <a:r>
              <a:rPr lang="cs-CZ" i="1" dirty="0" err="1" smtClean="0"/>
              <a:t>omittere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Strpět </a:t>
            </a:r>
            <a:r>
              <a:rPr lang="cs-CZ" i="1" dirty="0" smtClean="0"/>
              <a:t>(</a:t>
            </a:r>
            <a:r>
              <a:rPr lang="cs-CZ" i="1" dirty="0" err="1" smtClean="0"/>
              <a:t>pati</a:t>
            </a:r>
            <a:r>
              <a:rPr lang="cs-CZ" i="1" dirty="0" smtClean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458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Nesení následků (sankcí) za své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94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Deliktní způsobilost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</a:t>
            </a:r>
          </a:p>
          <a:p>
            <a:r>
              <a:rPr lang="cs-CZ" dirty="0" smtClean="0"/>
              <a:t>FO</a:t>
            </a:r>
          </a:p>
        </p:txBody>
      </p:sp>
    </p:spTree>
    <p:extLst>
      <p:ext uri="{BB962C8B-B14F-4D97-AF65-F5344CB8AC3E}">
        <p14:creationId xmlns:p14="http://schemas.microsoft.com/office/powerpoint/2010/main" val="157344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Soukromoprávní</a:t>
            </a:r>
          </a:p>
          <a:p>
            <a:pPr lvl="1"/>
            <a:r>
              <a:rPr lang="cs-CZ" dirty="0" smtClean="0"/>
              <a:t>Uvedení do původního stavu</a:t>
            </a:r>
            <a:r>
              <a:rPr lang="cs-CZ" dirty="0"/>
              <a:t> (</a:t>
            </a:r>
            <a:r>
              <a:rPr lang="cs-CZ" dirty="0" smtClean="0"/>
              <a:t>restituce) – omluva apod.</a:t>
            </a:r>
          </a:p>
          <a:p>
            <a:pPr lvl="1"/>
            <a:r>
              <a:rPr lang="cs-CZ" dirty="0" smtClean="0"/>
              <a:t>Náhrada (reparace) – peněžitá náhrada apod.</a:t>
            </a:r>
          </a:p>
          <a:p>
            <a:r>
              <a:rPr lang="cs-CZ" dirty="0" smtClean="0"/>
              <a:t>Veřejnoprávní</a:t>
            </a:r>
          </a:p>
          <a:p>
            <a:pPr lvl="1"/>
            <a:r>
              <a:rPr lang="cs-CZ" dirty="0" smtClean="0"/>
              <a:t>Trestní</a:t>
            </a:r>
          </a:p>
          <a:p>
            <a:pPr lvl="2"/>
            <a:r>
              <a:rPr lang="cs-CZ" dirty="0" smtClean="0"/>
              <a:t>trest</a:t>
            </a:r>
          </a:p>
          <a:p>
            <a:pPr lvl="1"/>
            <a:r>
              <a:rPr lang="cs-CZ" dirty="0" smtClean="0"/>
              <a:t>Přestupková</a:t>
            </a:r>
          </a:p>
          <a:p>
            <a:pPr lvl="2"/>
            <a:r>
              <a:rPr lang="cs-CZ" dirty="0" smtClean="0"/>
              <a:t>sankce</a:t>
            </a:r>
          </a:p>
          <a:p>
            <a:pPr lvl="1"/>
            <a:r>
              <a:rPr lang="cs-CZ" dirty="0" smtClean="0"/>
              <a:t>Jiný správní delikt</a:t>
            </a:r>
          </a:p>
          <a:p>
            <a:pPr lvl="2"/>
            <a:r>
              <a:rPr lang="cs-CZ" dirty="0" smtClean="0"/>
              <a:t>sankce</a:t>
            </a:r>
          </a:p>
        </p:txBody>
      </p:sp>
    </p:spTree>
    <p:extLst>
      <p:ext uri="{BB962C8B-B14F-4D97-AF65-F5344CB8AC3E}">
        <p14:creationId xmlns:p14="http://schemas.microsoft.com/office/powerpoint/2010/main" val="351568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Objektivní stránka deliktu</a:t>
            </a:r>
          </a:p>
          <a:p>
            <a:r>
              <a:rPr lang="cs-CZ" dirty="0" smtClean="0"/>
              <a:t>Objekt deliktu</a:t>
            </a:r>
          </a:p>
          <a:p>
            <a:r>
              <a:rPr lang="cs-CZ" dirty="0" smtClean="0"/>
              <a:t>Subjekt deliktu</a:t>
            </a:r>
          </a:p>
          <a:p>
            <a:r>
              <a:rPr lang="cs-CZ" dirty="0" smtClean="0"/>
              <a:t>Subjektivní stránka deliktu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49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stránka deliktu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Jednání (projev vůle ve vnějším světě), které způsobuje určitý následek, který je právem hodnocen jako důvod pro vznik odpovědnostního vztahu</a:t>
            </a:r>
          </a:p>
          <a:p>
            <a:r>
              <a:rPr lang="cs-CZ" dirty="0" smtClean="0"/>
              <a:t>Příčinná souvislost mezi jednáním a následkem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28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912</Words>
  <Application>Microsoft Office PowerPoint</Application>
  <PresentationFormat>Předvádění na obrazovce (4:3)</PresentationFormat>
  <Paragraphs>134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Office Theme</vt:lpstr>
      <vt:lpstr>Prezentace aplikace PowerPoint</vt:lpstr>
      <vt:lpstr>Prezentace aplikace PowerPoint</vt:lpstr>
      <vt:lpstr>BI201K Úvod do odpovědnosti ISP</vt:lpstr>
      <vt:lpstr>Právní povinnosti</vt:lpstr>
      <vt:lpstr>Právní odpovědnost</vt:lpstr>
      <vt:lpstr>Deliktní způsobilost</vt:lpstr>
      <vt:lpstr>Obecná odpovědnost</vt:lpstr>
      <vt:lpstr>Subjektivní právní odpovědnost</vt:lpstr>
      <vt:lpstr>Objektivní stránka deliktu</vt:lpstr>
      <vt:lpstr>Objekt deliktu</vt:lpstr>
      <vt:lpstr>Subjekt deliktu</vt:lpstr>
      <vt:lpstr>Subjektivní stránka deliktu</vt:lpstr>
      <vt:lpstr>ISP</vt:lpstr>
      <vt:lpstr>Odpovědnost ISP</vt:lpstr>
      <vt:lpstr>Úvaha</vt:lpstr>
      <vt:lpstr>Limitace odpovědnosti ISP</vt:lpstr>
      <vt:lpstr>Pojem ISP</vt:lpstr>
      <vt:lpstr>3 základní typy</vt:lpstr>
      <vt:lpstr>Mere conduit (access)</vt:lpstr>
      <vt:lpstr>Meziukládání dat (caching)</vt:lpstr>
      <vt:lpstr>Ukládání dat (hosting)</vt:lpstr>
      <vt:lpstr>Má ISP povinnost monitorovat?</vt:lpstr>
      <vt:lpstr>Notice and takedown</vt:lpstr>
      <vt:lpstr>Určení odpovědnosti ISP</vt:lpstr>
      <vt:lpstr>Existence prevenční povinnosti</vt:lpstr>
      <vt:lpstr>Otázky?</vt:lpstr>
      <vt:lpstr>Děkuji Vám za pozornost!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BI201K Virtuální vlastnictví</dc:title>
  <dc:creator>Admin</dc:creator>
  <cp:lastModifiedBy>Jakub Harašta</cp:lastModifiedBy>
  <cp:revision>25</cp:revision>
  <dcterms:created xsi:type="dcterms:W3CDTF">2015-03-17T21:13:24Z</dcterms:created>
  <dcterms:modified xsi:type="dcterms:W3CDTF">2016-03-30T12:19:41Z</dcterms:modified>
</cp:coreProperties>
</file>