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0"/>
  </p:notesMasterIdLst>
  <p:sldIdLst>
    <p:sldId id="343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256" r:id="rId13"/>
    <p:sldId id="327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2" r:id="rId22"/>
    <p:sldId id="351" r:id="rId23"/>
    <p:sldId id="362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5" r:id="rId32"/>
    <p:sldId id="376" r:id="rId33"/>
    <p:sldId id="377" r:id="rId34"/>
    <p:sldId id="378" r:id="rId35"/>
    <p:sldId id="379" r:id="rId36"/>
    <p:sldId id="380" r:id="rId37"/>
    <p:sldId id="382" r:id="rId38"/>
    <p:sldId id="383" r:id="rId39"/>
    <p:sldId id="387" r:id="rId40"/>
    <p:sldId id="388" r:id="rId41"/>
    <p:sldId id="389" r:id="rId42"/>
    <p:sldId id="390" r:id="rId43"/>
    <p:sldId id="391" r:id="rId44"/>
    <p:sldId id="393" r:id="rId45"/>
    <p:sldId id="394" r:id="rId46"/>
    <p:sldId id="395" r:id="rId47"/>
    <p:sldId id="396" r:id="rId48"/>
    <p:sldId id="397" r:id="rId49"/>
    <p:sldId id="402" r:id="rId50"/>
    <p:sldId id="403" r:id="rId51"/>
    <p:sldId id="404" r:id="rId52"/>
    <p:sldId id="405" r:id="rId53"/>
    <p:sldId id="409" r:id="rId54"/>
    <p:sldId id="410" r:id="rId55"/>
    <p:sldId id="411" r:id="rId56"/>
    <p:sldId id="413" r:id="rId57"/>
    <p:sldId id="414" r:id="rId58"/>
    <p:sldId id="417" r:id="rId59"/>
    <p:sldId id="418" r:id="rId60"/>
    <p:sldId id="361" r:id="rId61"/>
    <p:sldId id="354" r:id="rId62"/>
    <p:sldId id="355" r:id="rId63"/>
    <p:sldId id="356" r:id="rId64"/>
    <p:sldId id="357" r:id="rId65"/>
    <p:sldId id="358" r:id="rId66"/>
    <p:sldId id="359" r:id="rId67"/>
    <p:sldId id="360" r:id="rId68"/>
    <p:sldId id="332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D47FB-1914-2944-B45F-A8ADE48B7772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60625-0068-644D-B23F-CBC588D67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7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1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3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8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8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1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8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4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0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9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10BB1-590A-8C4A-BEB6-91195DB176C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16096-3BBA-AB4D-95FD-CC6B4CD13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2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bc-comics.com/index.php?id=4083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BI201K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Dojezd z minula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Jakub</a:t>
            </a:r>
            <a:r>
              <a:rPr lang="en-US" dirty="0" smtClean="0"/>
              <a:t> </a:t>
            </a:r>
            <a:r>
              <a:rPr lang="en-US" dirty="0" err="1" smtClean="0"/>
              <a:t>Harašta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270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Zákonné omezení práva na soukromí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a výlučně v zájmu ochrany demokratické společnosti nebo ústavně zaručených práv</a:t>
            </a:r>
          </a:p>
          <a:p>
            <a:pPr lvl="1"/>
            <a:r>
              <a:rPr lang="cs-CZ" dirty="0" smtClean="0"/>
              <a:t>Např. obecný zájem na ochraně před trestnou činností (uvěznění) nebo hospodářském blahobytu země (daně) nebo ochrana zdraví (věk obyvatel pro očkování)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152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soukromí v. osobní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Soukromoprávní vs. veřejnoprávní</a:t>
            </a:r>
          </a:p>
          <a:p>
            <a:r>
              <a:rPr lang="cs-CZ" dirty="0" smtClean="0"/>
              <a:t>Restituční vs. Prevenční</a:t>
            </a:r>
          </a:p>
          <a:p>
            <a:r>
              <a:rPr lang="cs-CZ" dirty="0" smtClean="0"/>
              <a:t>Soud vs. Úřad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017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BI201K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Výzvy soukromí v informační společnosti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Jakub</a:t>
            </a:r>
            <a:r>
              <a:rPr lang="en-US" dirty="0" smtClean="0"/>
              <a:t> </a:t>
            </a:r>
            <a:r>
              <a:rPr lang="en-US" dirty="0" err="1" smtClean="0"/>
              <a:t>Harašta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869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b="1" dirty="0" smtClean="0"/>
              <a:t>Co je </a:t>
            </a:r>
            <a:r>
              <a:rPr lang="cs-CZ" sz="2800" b="1" dirty="0" smtClean="0"/>
              <a:t>„</a:t>
            </a:r>
            <a:r>
              <a:rPr lang="cs-CZ" sz="2800" b="1" dirty="0" smtClean="0"/>
              <a:t>informační společnost</a:t>
            </a:r>
            <a:r>
              <a:rPr lang="cs-CZ" sz="2800" b="1" dirty="0" smtClean="0"/>
              <a:t>“?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3384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Entropie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není organizující informace, dochází k entropii.</a:t>
            </a:r>
          </a:p>
          <a:p>
            <a:r>
              <a:rPr lang="cs-CZ" dirty="0" smtClean="0"/>
              <a:t>Právo, zdravotní péče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363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Rozšíření ICT</a:t>
            </a:r>
          </a:p>
          <a:p>
            <a:pPr lvl="1"/>
            <a:r>
              <a:rPr lang="cs-CZ" dirty="0" smtClean="0"/>
              <a:t>Výkon a dostupnost</a:t>
            </a:r>
          </a:p>
          <a:p>
            <a:pPr lvl="1"/>
            <a:r>
              <a:rPr lang="cs-CZ" dirty="0" smtClean="0"/>
              <a:t>Využití potenciálu k distribuci informací</a:t>
            </a:r>
          </a:p>
          <a:p>
            <a:r>
              <a:rPr lang="cs-CZ" dirty="0" smtClean="0"/>
              <a:t>Změny v</a:t>
            </a:r>
          </a:p>
          <a:p>
            <a:pPr lvl="1"/>
            <a:r>
              <a:rPr lang="cs-CZ" dirty="0" smtClean="0"/>
              <a:t>Geografii a vnímání vzdálenosti</a:t>
            </a:r>
          </a:p>
          <a:p>
            <a:pPr lvl="1"/>
            <a:r>
              <a:rPr lang="cs-CZ" dirty="0" smtClean="0"/>
              <a:t>Mezilidských vztazích</a:t>
            </a:r>
          </a:p>
          <a:p>
            <a:pPr lvl="1"/>
            <a:r>
              <a:rPr lang="cs-CZ" dirty="0" smtClean="0"/>
              <a:t>Obchodních vztazích</a:t>
            </a:r>
          </a:p>
          <a:p>
            <a:pPr lvl="1"/>
            <a:r>
              <a:rPr lang="cs-CZ" dirty="0" smtClean="0"/>
              <a:t>Zábavě</a:t>
            </a:r>
          </a:p>
        </p:txBody>
      </p:sp>
    </p:spTree>
    <p:extLst>
      <p:ext uri="{BB962C8B-B14F-4D97-AF65-F5344CB8AC3E}">
        <p14:creationId xmlns:p14="http://schemas.microsoft.com/office/powerpoint/2010/main" val="2374280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konstituují naše vnímání reality </a:t>
            </a:r>
          </a:p>
          <a:p>
            <a:pPr lvl="1"/>
            <a:r>
              <a:rPr lang="cs-CZ" dirty="0" smtClean="0"/>
              <a:t>Pokud SW vyhodnotí chování člověka jako riziko, vnímáme ho jako riziko</a:t>
            </a:r>
          </a:p>
          <a:p>
            <a:pPr lvl="1"/>
            <a:r>
              <a:rPr lang="cs-CZ" dirty="0" smtClean="0"/>
              <a:t>Zprostředkování ICT přímo ustavuje to, co vnímáme jako reálné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412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b="1" dirty="0" smtClean="0"/>
              <a:t>Jaké výzvy</a:t>
            </a:r>
            <a:r>
              <a:rPr lang="cs-CZ" sz="2800" b="1" dirty="0" smtClean="0"/>
              <a:t>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7076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Nic neskrýváte – ničeho se nebojte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</a:t>
            </a:r>
            <a:r>
              <a:rPr lang="cs-CZ" sz="1800" dirty="0" smtClean="0">
                <a:hlinkClick r:id="rId2"/>
              </a:rPr>
              <a:t>http</a:t>
            </a:r>
            <a:r>
              <a:rPr lang="cs-CZ" sz="1800" dirty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www.smbc-comics.com/index.php?id=4083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464122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o Vás dá zjistit?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err="1" smtClean="0"/>
              <a:t>Facebook</a:t>
            </a:r>
            <a:r>
              <a:rPr lang="cs-CZ" dirty="0" smtClean="0"/>
              <a:t>, </a:t>
            </a:r>
            <a:r>
              <a:rPr lang="cs-CZ" dirty="0" err="1" smtClean="0"/>
              <a:t>LinkedIn</a:t>
            </a:r>
            <a:endParaRPr lang="cs-CZ" dirty="0" smtClean="0"/>
          </a:p>
          <a:p>
            <a:pPr lvl="1"/>
            <a:r>
              <a:rPr lang="cs-CZ" dirty="0" err="1" smtClean="0"/>
              <a:t>Twitter</a:t>
            </a:r>
            <a:r>
              <a:rPr lang="cs-CZ" dirty="0" smtClean="0"/>
              <a:t>, </a:t>
            </a:r>
            <a:r>
              <a:rPr lang="cs-CZ" dirty="0" err="1" smtClean="0"/>
              <a:t>Pinterest</a:t>
            </a:r>
            <a:r>
              <a:rPr lang="cs-CZ" dirty="0" smtClean="0"/>
              <a:t>, </a:t>
            </a:r>
            <a:r>
              <a:rPr lang="cs-CZ" dirty="0" err="1" smtClean="0"/>
              <a:t>Instagram</a:t>
            </a:r>
            <a:endParaRPr lang="cs-CZ" dirty="0" smtClean="0"/>
          </a:p>
          <a:p>
            <a:pPr lvl="1"/>
            <a:r>
              <a:rPr lang="cs-CZ" dirty="0" smtClean="0"/>
              <a:t>Gmail, </a:t>
            </a:r>
            <a:r>
              <a:rPr lang="cs-CZ" dirty="0" err="1" smtClean="0"/>
              <a:t>Dropbox</a:t>
            </a:r>
            <a:r>
              <a:rPr lang="cs-CZ" dirty="0" smtClean="0"/>
              <a:t>, Google Drive</a:t>
            </a:r>
          </a:p>
          <a:p>
            <a:pPr lvl="1"/>
            <a:r>
              <a:rPr lang="cs-CZ" dirty="0" err="1" smtClean="0"/>
              <a:t>YouTube</a:t>
            </a:r>
            <a:r>
              <a:rPr lang="cs-CZ" dirty="0" smtClean="0"/>
              <a:t>, </a:t>
            </a:r>
            <a:r>
              <a:rPr lang="cs-CZ" dirty="0" err="1" smtClean="0"/>
              <a:t>RedTube</a:t>
            </a:r>
            <a:endParaRPr lang="cs-CZ" dirty="0" smtClean="0"/>
          </a:p>
          <a:p>
            <a:pPr lvl="1"/>
            <a:r>
              <a:rPr lang="cs-CZ" dirty="0" smtClean="0"/>
              <a:t>Tesco, </a:t>
            </a:r>
            <a:r>
              <a:rPr lang="cs-CZ" dirty="0" err="1" smtClean="0"/>
              <a:t>Lidl</a:t>
            </a:r>
            <a:r>
              <a:rPr lang="cs-CZ" dirty="0" smtClean="0"/>
              <a:t>, věrnostní a slevové karty</a:t>
            </a:r>
          </a:p>
          <a:p>
            <a:pPr lvl="1"/>
            <a:r>
              <a:rPr lang="cs-CZ" dirty="0" smtClean="0"/>
              <a:t>CCTV (venku, uvnitř)</a:t>
            </a:r>
          </a:p>
          <a:p>
            <a:pPr lvl="1"/>
            <a:r>
              <a:rPr lang="cs-CZ" dirty="0" smtClean="0"/>
              <a:t>VPN, </a:t>
            </a:r>
            <a:r>
              <a:rPr lang="cs-CZ" dirty="0" err="1" smtClean="0"/>
              <a:t>Eduroam</a:t>
            </a:r>
            <a:endParaRPr lang="cs-CZ" dirty="0" smtClean="0"/>
          </a:p>
          <a:p>
            <a:pPr lvl="1"/>
            <a:r>
              <a:rPr lang="cs-CZ" dirty="0"/>
              <a:t>Komunikační </a:t>
            </a:r>
            <a:r>
              <a:rPr lang="cs-CZ" dirty="0" err="1" smtClean="0"/>
              <a:t>metadata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2195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Nelze zasáhnout do soukromí bez souhlasu</a:t>
            </a:r>
          </a:p>
          <a:p>
            <a:pPr lvl="1"/>
            <a:r>
              <a:rPr lang="cs-CZ" dirty="0" smtClean="0"/>
              <a:t>Zákonné výjimky</a:t>
            </a:r>
          </a:p>
          <a:p>
            <a:pPr lvl="1"/>
            <a:r>
              <a:rPr lang="cs-CZ" dirty="0" smtClean="0"/>
              <a:t>Proporcionální posouzení</a:t>
            </a:r>
          </a:p>
        </p:txBody>
      </p:sp>
    </p:spTree>
    <p:extLst>
      <p:ext uri="{BB962C8B-B14F-4D97-AF65-F5344CB8AC3E}">
        <p14:creationId xmlns:p14="http://schemas.microsoft.com/office/powerpoint/2010/main" val="3244505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Vás můžeme identifikovat?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Chůze, hlas, sítnice, tvar obličeje</a:t>
            </a:r>
          </a:p>
          <a:p>
            <a:r>
              <a:rPr lang="cs-CZ" dirty="0" smtClean="0"/>
              <a:t>Vaši přátelé a rodina</a:t>
            </a:r>
          </a:p>
          <a:p>
            <a:r>
              <a:rPr lang="cs-CZ" dirty="0" smtClean="0"/>
              <a:t>Používání platební karty</a:t>
            </a:r>
          </a:p>
          <a:p>
            <a:pPr lvl="1"/>
            <a:r>
              <a:rPr lang="cs-CZ" dirty="0" smtClean="0"/>
              <a:t>Na základě čeho Vám banka zablokuje kartu?</a:t>
            </a:r>
          </a:p>
          <a:p>
            <a:r>
              <a:rPr lang="cs-CZ" dirty="0" smtClean="0"/>
              <a:t>Vzorce v chování v domácnosti (</a:t>
            </a:r>
            <a:r>
              <a:rPr lang="cs-CZ" dirty="0" err="1" smtClean="0"/>
              <a:t>smart</a:t>
            </a:r>
            <a:r>
              <a:rPr lang="cs-CZ" dirty="0" smtClean="0"/>
              <a:t> </a:t>
            </a:r>
            <a:r>
              <a:rPr lang="cs-CZ" dirty="0" err="1" smtClean="0"/>
              <a:t>grid</a:t>
            </a:r>
            <a:r>
              <a:rPr lang="cs-CZ" dirty="0" smtClean="0"/>
              <a:t>, </a:t>
            </a:r>
            <a:r>
              <a:rPr lang="cs-CZ" dirty="0" err="1" smtClean="0"/>
              <a:t>smart</a:t>
            </a:r>
            <a:r>
              <a:rPr lang="cs-CZ" dirty="0" smtClean="0"/>
              <a:t> </a:t>
            </a:r>
            <a:r>
              <a:rPr lang="cs-CZ" dirty="0" err="1" smtClean="0"/>
              <a:t>metering</a:t>
            </a:r>
            <a:r>
              <a:rPr lang="cs-CZ" dirty="0" smtClean="0"/>
              <a:t>) i jinde (přihlašování na PC v pořadí služeb, omyly v heslech; „otisky prohlížečů“)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39054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když už jsme u toho, tak…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Cílené používání slabého šifrování nebo </a:t>
            </a:r>
            <a:r>
              <a:rPr lang="cs-CZ" dirty="0" err="1" smtClean="0"/>
              <a:t>backdoorů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27748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Soukromí v. 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Všechno by mělo být přístupné zpravodajským službám, orgánům činným v trestním řízení, finančním úřadům (vč. FAÚ)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688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b="1" dirty="0" smtClean="0"/>
              <a:t>Data </a:t>
            </a:r>
            <a:r>
              <a:rPr lang="cs-CZ" sz="2800" b="1" dirty="0" err="1" smtClean="0"/>
              <a:t>retention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2171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DR?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Blanketní</a:t>
            </a:r>
            <a:r>
              <a:rPr lang="cs-CZ" dirty="0" smtClean="0"/>
              <a:t> uchovávání provozních a lokalizačních údajů</a:t>
            </a:r>
          </a:p>
          <a:p>
            <a:pPr lvl="1"/>
            <a:r>
              <a:rPr lang="cs-CZ" dirty="0" smtClean="0"/>
              <a:t>Preventivní</a:t>
            </a:r>
          </a:p>
          <a:p>
            <a:pPr lvl="1"/>
            <a:r>
              <a:rPr lang="cs-CZ" dirty="0" smtClean="0"/>
              <a:t>Celoplošné</a:t>
            </a:r>
          </a:p>
          <a:p>
            <a:pPr lvl="1"/>
            <a:r>
              <a:rPr lang="cs-CZ" dirty="0" smtClean="0"/>
              <a:t>Do minulosti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202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Provozní a lokalizační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Metadata</a:t>
            </a:r>
            <a:endParaRPr lang="cs-CZ" dirty="0" smtClean="0"/>
          </a:p>
          <a:p>
            <a:r>
              <a:rPr lang="cs-CZ" dirty="0" smtClean="0"/>
              <a:t>Provozní údaje</a:t>
            </a:r>
          </a:p>
          <a:p>
            <a:pPr lvl="1"/>
            <a:r>
              <a:rPr lang="cs-CZ" dirty="0" smtClean="0"/>
              <a:t>§90 </a:t>
            </a:r>
            <a:r>
              <a:rPr lang="cs-CZ" dirty="0" err="1" smtClean="0"/>
              <a:t>ZoEK</a:t>
            </a:r>
            <a:r>
              <a:rPr lang="cs-CZ" dirty="0" smtClean="0"/>
              <a:t> – údaje zpracovávané pro potřeby přenosu zpráv sítí el. komunikací nebo pro její účtování</a:t>
            </a:r>
          </a:p>
          <a:p>
            <a:r>
              <a:rPr lang="cs-CZ" dirty="0" smtClean="0"/>
              <a:t>Lokalizační údaje</a:t>
            </a:r>
          </a:p>
          <a:p>
            <a:pPr lvl="1"/>
            <a:r>
              <a:rPr lang="cs-CZ" dirty="0" smtClean="0"/>
              <a:t>§91 </a:t>
            </a:r>
            <a:r>
              <a:rPr lang="cs-CZ" dirty="0" err="1" smtClean="0"/>
              <a:t>ZoeK</a:t>
            </a:r>
            <a:r>
              <a:rPr lang="cs-CZ" dirty="0" smtClean="0"/>
              <a:t> – údaje určující polohu telekomunikačního koncového zařízení uživatele veřejné služby el. komunikací </a:t>
            </a:r>
          </a:p>
        </p:txBody>
      </p:sp>
    </p:spTree>
    <p:extLst>
      <p:ext uri="{BB962C8B-B14F-4D97-AF65-F5344CB8AC3E}">
        <p14:creationId xmlns:p14="http://schemas.microsoft.com/office/powerpoint/2010/main" val="36786416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 vs. odposlech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Preventivní vs. konkrétní</a:t>
            </a:r>
          </a:p>
          <a:p>
            <a:endParaRPr lang="cs-CZ" dirty="0"/>
          </a:p>
          <a:p>
            <a:r>
              <a:rPr lang="cs-CZ" dirty="0" smtClean="0"/>
              <a:t>Celoplošné vs. striktně omezené</a:t>
            </a:r>
          </a:p>
          <a:p>
            <a:endParaRPr lang="cs-CZ" dirty="0"/>
          </a:p>
          <a:p>
            <a:r>
              <a:rPr lang="cs-CZ" dirty="0" smtClean="0"/>
              <a:t>Do minulosti vs. do budoucnosti</a:t>
            </a:r>
          </a:p>
          <a:p>
            <a:endParaRPr lang="cs-CZ" dirty="0"/>
          </a:p>
          <a:p>
            <a:r>
              <a:rPr lang="cs-CZ" dirty="0" err="1" smtClean="0"/>
              <a:t>Metadata</a:t>
            </a:r>
            <a:r>
              <a:rPr lang="cs-CZ" dirty="0" smtClean="0"/>
              <a:t> vs. obsah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717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Kontroverze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Narativ</a:t>
            </a:r>
            <a:r>
              <a:rPr lang="cs-CZ" dirty="0" smtClean="0"/>
              <a:t> bezpečnosti – Efektivní </a:t>
            </a:r>
            <a:r>
              <a:rPr lang="cs-CZ" dirty="0" smtClean="0"/>
              <a:t>nástroj využívaný při odhalování pachatelů širokého spektra trestné činnosti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vs.</a:t>
            </a:r>
            <a:endParaRPr lang="cs-CZ" dirty="0"/>
          </a:p>
          <a:p>
            <a:r>
              <a:rPr lang="cs-CZ" dirty="0" err="1" smtClean="0"/>
              <a:t>Narativ</a:t>
            </a:r>
            <a:r>
              <a:rPr lang="cs-CZ" dirty="0" smtClean="0"/>
              <a:t> soukromí – Bezdůvodné </a:t>
            </a:r>
            <a:r>
              <a:rPr lang="cs-CZ" dirty="0" smtClean="0"/>
              <a:t>a neefektivní šmírování a špiclování běžných občanů</a:t>
            </a:r>
          </a:p>
        </p:txBody>
      </p:sp>
    </p:spTree>
    <p:extLst>
      <p:ext uri="{BB962C8B-B14F-4D97-AF65-F5344CB8AC3E}">
        <p14:creationId xmlns:p14="http://schemas.microsoft.com/office/powerpoint/2010/main" val="31829299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Kontroverze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Veřejný zájem na odhalování a vyšetřování TČ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vs.</a:t>
            </a:r>
            <a:endParaRPr lang="cs-CZ" dirty="0"/>
          </a:p>
          <a:p>
            <a:r>
              <a:rPr lang="cs-CZ" dirty="0" smtClean="0"/>
              <a:t>Ochrana soukromí jednotlivce, ochrana telekomunikačního tajemství</a:t>
            </a:r>
          </a:p>
        </p:txBody>
      </p:sp>
    </p:spTree>
    <p:extLst>
      <p:ext uri="{BB962C8B-B14F-4D97-AF65-F5344CB8AC3E}">
        <p14:creationId xmlns:p14="http://schemas.microsoft.com/office/powerpoint/2010/main" val="3282991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Provozní údaj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 – kdo – s kým – jak dlouho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92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Zákonné výjimky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Užití podobizny, zvukového nebo obrazového záznamu pro </a:t>
            </a:r>
          </a:p>
          <a:p>
            <a:pPr lvl="1"/>
            <a:r>
              <a:rPr lang="cs-CZ" dirty="0" smtClean="0"/>
              <a:t>Tiskové, rozhlasové, televizní nebo obdobné zpravodajství</a:t>
            </a:r>
          </a:p>
          <a:p>
            <a:pPr lvl="1"/>
            <a:r>
              <a:rPr lang="cs-CZ" dirty="0" smtClean="0"/>
              <a:t>Vědecký účel</a:t>
            </a:r>
          </a:p>
          <a:p>
            <a:pPr lvl="1"/>
            <a:r>
              <a:rPr lang="cs-CZ" dirty="0" smtClean="0"/>
              <a:t>Umělecký 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428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Lokalizační údaj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</a:t>
            </a:r>
          </a:p>
          <a:p>
            <a:r>
              <a:rPr lang="cs-CZ" dirty="0" smtClean="0"/>
              <a:t>„V některých případech jsou (lokalizační údaje) cennější, než samotný obsah hovoru“</a:t>
            </a:r>
          </a:p>
          <a:p>
            <a:pPr lvl="1"/>
            <a:r>
              <a:rPr lang="cs-CZ" dirty="0" smtClean="0"/>
              <a:t>Jan Šubert (mluvčí BIS)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6596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DR?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Harmonizace trhu</a:t>
            </a:r>
          </a:p>
          <a:p>
            <a:r>
              <a:rPr lang="cs-CZ" dirty="0" smtClean="0"/>
              <a:t>Vymahatelnost práva</a:t>
            </a:r>
          </a:p>
          <a:p>
            <a:r>
              <a:rPr lang="cs-CZ" dirty="0" smtClean="0"/>
              <a:t>Terorismus</a:t>
            </a:r>
          </a:p>
          <a:p>
            <a:pPr lvl="1"/>
            <a:r>
              <a:rPr lang="cs-CZ" dirty="0" smtClean="0"/>
              <a:t>New York 2001, Madrid 2004, Londýn </a:t>
            </a:r>
            <a:r>
              <a:rPr lang="cs-CZ" dirty="0" smtClean="0"/>
              <a:t>2005, Paříž 2015 (leden, listopad), Brusel 2016</a:t>
            </a:r>
            <a:endParaRPr lang="cs-CZ" dirty="0" smtClean="0"/>
          </a:p>
          <a:p>
            <a:r>
              <a:rPr lang="cs-CZ" dirty="0" err="1" smtClean="0"/>
              <a:t>Kyberkriminalita</a:t>
            </a:r>
            <a:endParaRPr lang="cs-CZ" dirty="0" smtClean="0"/>
          </a:p>
          <a:p>
            <a:pPr lvl="1"/>
            <a:r>
              <a:rPr lang="cs-CZ" dirty="0" smtClean="0"/>
              <a:t>Anonymita vs. digitální </a:t>
            </a:r>
            <a:r>
              <a:rPr lang="cs-CZ" dirty="0" smtClean="0"/>
              <a:t>stopy </a:t>
            </a:r>
            <a:r>
              <a:rPr lang="cs-CZ" sz="1600" dirty="0" smtClean="0"/>
              <a:t>(„</a:t>
            </a:r>
            <a:r>
              <a:rPr lang="cs-CZ" sz="1600" dirty="0" err="1" smtClean="0"/>
              <a:t>Going</a:t>
            </a:r>
            <a:r>
              <a:rPr lang="cs-CZ" sz="1600" dirty="0" smtClean="0"/>
              <a:t> </a:t>
            </a:r>
            <a:r>
              <a:rPr lang="cs-CZ" sz="1600" dirty="0" err="1" smtClean="0"/>
              <a:t>dark</a:t>
            </a:r>
            <a:r>
              <a:rPr lang="cs-CZ" sz="1600" dirty="0" smtClean="0"/>
              <a:t>“ dále)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7862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Směrnice Evropského parlamentu a Rady 2006/24/ES ze dne 15. března 2006 o uchovávání údajů vytvářených nebo zpracovávaných v souvislosti s poskytováním veřejně dostupných služeb elektronických komunikací nebo veřejných komunikačních sítí a o změně směrnice 2002/58/ES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5788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21. 9. 2005 – návrh</a:t>
            </a:r>
          </a:p>
          <a:p>
            <a:r>
              <a:rPr lang="cs-CZ" dirty="0" smtClean="0"/>
              <a:t>14. 12. 2005 – souhlas EP</a:t>
            </a:r>
          </a:p>
          <a:p>
            <a:r>
              <a:rPr lang="cs-CZ" dirty="0" smtClean="0"/>
              <a:t>21. 1. 2006 – souhlas RM</a:t>
            </a:r>
          </a:p>
          <a:p>
            <a:r>
              <a:rPr lang="cs-CZ" dirty="0" smtClean="0"/>
              <a:t>15. 3. 2006 – vyhlášení v ÚV</a:t>
            </a:r>
          </a:p>
          <a:p>
            <a:r>
              <a:rPr lang="cs-CZ" dirty="0" smtClean="0"/>
              <a:t>15. 6. 2006 – žaloba na neplatnost</a:t>
            </a:r>
          </a:p>
          <a:p>
            <a:r>
              <a:rPr lang="cs-CZ" dirty="0" smtClean="0"/>
              <a:t>15. 9. 2007 – provedení</a:t>
            </a:r>
          </a:p>
          <a:p>
            <a:r>
              <a:rPr lang="cs-CZ" dirty="0" smtClean="0"/>
              <a:t>10. 2. 2009 – C-301/06</a:t>
            </a:r>
          </a:p>
          <a:p>
            <a:pPr lvl="1"/>
            <a:r>
              <a:rPr lang="cs-CZ" dirty="0" smtClean="0"/>
              <a:t>Formální přezkum před ESD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02511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dostupnosti údajů pro účely vyšetřování, odhalování a stíhání závažných trestných činů</a:t>
            </a:r>
          </a:p>
          <a:p>
            <a:r>
              <a:rPr lang="cs-CZ" dirty="0" smtClean="0"/>
              <a:t>Harmonizace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633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Údaje k</a:t>
            </a:r>
          </a:p>
          <a:p>
            <a:pPr lvl="1"/>
            <a:r>
              <a:rPr lang="cs-CZ" dirty="0" smtClean="0"/>
              <a:t>Dohledání a identifikaci zdroje sdělení</a:t>
            </a:r>
          </a:p>
          <a:p>
            <a:pPr lvl="1"/>
            <a:r>
              <a:rPr lang="cs-CZ" dirty="0" smtClean="0"/>
              <a:t>Identifikaci adresáta sdělení</a:t>
            </a:r>
          </a:p>
          <a:p>
            <a:pPr lvl="1"/>
            <a:r>
              <a:rPr lang="cs-CZ" dirty="0" smtClean="0"/>
              <a:t>Zjištění data, času a doby trvání komunikace</a:t>
            </a:r>
          </a:p>
          <a:p>
            <a:pPr lvl="1"/>
            <a:r>
              <a:rPr lang="cs-CZ" dirty="0" smtClean="0"/>
              <a:t>Určení typu sdělení</a:t>
            </a:r>
          </a:p>
          <a:p>
            <a:pPr lvl="1"/>
            <a:r>
              <a:rPr lang="cs-CZ" dirty="0" smtClean="0"/>
              <a:t>Identifikaci komunikačního vybavení uživatelů nebo jejich údajného komunikačního vybavení</a:t>
            </a:r>
          </a:p>
          <a:p>
            <a:pPr lvl="1"/>
            <a:r>
              <a:rPr lang="cs-CZ" dirty="0" smtClean="0"/>
              <a:t>Zjištění polohy mobilního komunikačního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0673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 – vyšetřování, odhalování a stíhání závažných trestných činů</a:t>
            </a:r>
          </a:p>
          <a:p>
            <a:r>
              <a:rPr lang="cs-CZ" dirty="0" smtClean="0"/>
              <a:t>Přístup – poskytování pouze příslušným vnitrostátním orgánům v konkrétních případech a v souladu s vnitrostátními právními předpisy; nezbytnost a přiměřenost</a:t>
            </a:r>
          </a:p>
          <a:p>
            <a:r>
              <a:rPr lang="cs-CZ" dirty="0" smtClean="0"/>
              <a:t>Doba – 6 až 24 měsíců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9855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12/2008 – bulharský NSS</a:t>
            </a:r>
          </a:p>
          <a:p>
            <a:r>
              <a:rPr lang="cs-CZ" dirty="0" smtClean="0"/>
              <a:t>11/2009 – rumunský Ústavní soud</a:t>
            </a:r>
          </a:p>
          <a:p>
            <a:r>
              <a:rPr lang="cs-CZ" dirty="0" smtClean="0"/>
              <a:t>3/2010 – německý Spolkový ústavní </a:t>
            </a:r>
            <a:r>
              <a:rPr lang="cs-CZ" dirty="0" smtClean="0"/>
              <a:t>soud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5824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Neproporcionální zásah do práva na soukromí</a:t>
            </a:r>
          </a:p>
          <a:p>
            <a:r>
              <a:rPr lang="cs-CZ" dirty="0" smtClean="0"/>
              <a:t>Permanentní sledování všech občanů</a:t>
            </a:r>
          </a:p>
          <a:p>
            <a:r>
              <a:rPr lang="cs-CZ" dirty="0" smtClean="0"/>
              <a:t>Absence podezření</a:t>
            </a:r>
          </a:p>
          <a:p>
            <a:r>
              <a:rPr lang="cs-CZ" dirty="0" smtClean="0"/>
              <a:t>Nedostatečné procesní záruky</a:t>
            </a:r>
          </a:p>
          <a:p>
            <a:r>
              <a:rPr lang="cs-CZ" dirty="0" smtClean="0"/>
              <a:t>Neinformování o přistoupení k údajům</a:t>
            </a:r>
          </a:p>
          <a:p>
            <a:r>
              <a:rPr lang="cs-CZ" dirty="0" smtClean="0"/>
              <a:t>Nejasné vymezení doby uchovávání</a:t>
            </a:r>
          </a:p>
          <a:p>
            <a:pPr marL="0" indent="0">
              <a:buNone/>
            </a:pPr>
            <a:r>
              <a:rPr lang="cs-CZ" dirty="0" smtClean="0"/>
              <a:t>	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9604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§97, odst.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Právnická nebo fyzická osoba zajišťující veřejnou komunikační síť nebo poskytující veřejně dostupnou službu elektronických komunikací je povinna uchovávat provozní a lokalizační údaje, kter</a:t>
            </a:r>
            <a:r>
              <a:rPr lang="cs-CZ" dirty="0"/>
              <a:t>é</a:t>
            </a:r>
            <a:r>
              <a:rPr lang="cs-CZ" dirty="0" smtClean="0"/>
              <a:t> jsou vytvářeny nebo zpracovávány při zajišťování jejích veřejných komunikačních sítí a při poskytování jejích veřejně dostupný služeb elektronických komunikací 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36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Proporcionalita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Kolize subjektivních práv – práva nejsou obecně „větší“ nebo „menší“</a:t>
            </a:r>
          </a:p>
          <a:p>
            <a:r>
              <a:rPr lang="cs-CZ" dirty="0" smtClean="0"/>
              <a:t>Princip: momentálně hodnotnější právo musí převážit a musí se minimalizovat zásah do méně hodnotného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5291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PO/FO zajišťující veřejnou komunikační síť nebo poskytující veřejně dostupnou službu elektronických komunikací</a:t>
            </a:r>
          </a:p>
          <a:p>
            <a:r>
              <a:rPr lang="cs-CZ" dirty="0" smtClean="0"/>
              <a:t>! Poskytovatel služby informační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5272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Policie ČR</a:t>
            </a:r>
          </a:p>
          <a:p>
            <a:r>
              <a:rPr lang="cs-CZ" dirty="0" smtClean="0"/>
              <a:t>Bezpečnostní informační služba</a:t>
            </a:r>
          </a:p>
          <a:p>
            <a:r>
              <a:rPr lang="cs-CZ" dirty="0" smtClean="0"/>
              <a:t>Vojenské zpravodajství</a:t>
            </a:r>
          </a:p>
          <a:p>
            <a:r>
              <a:rPr lang="cs-CZ" dirty="0" smtClean="0"/>
              <a:t>+ Policie ČR předává zpravodajským službám, ministerstvu, Vězeňské službě, Celní správa a dalším orgánům Veřejné správy, je-li to nezbytné</a:t>
            </a:r>
          </a:p>
          <a:p>
            <a:r>
              <a:rPr lang="cs-CZ" dirty="0" smtClean="0"/>
              <a:t>+ pátrání po osobách</a:t>
            </a:r>
          </a:p>
          <a:p>
            <a:r>
              <a:rPr lang="cs-CZ" dirty="0" smtClean="0"/>
              <a:t>+ boj proti terorismu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34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jakých podmínek?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objasnění skutečností důležitých pro trestní řízení</a:t>
            </a:r>
          </a:p>
          <a:p>
            <a:r>
              <a:rPr lang="cs-CZ" dirty="0" smtClean="0"/>
              <a:t>§88a odst. 1 TŘ</a:t>
            </a:r>
          </a:p>
        </p:txBody>
      </p:sp>
    </p:spTree>
    <p:extLst>
      <p:ext uri="{BB962C8B-B14F-4D97-AF65-F5344CB8AC3E}">
        <p14:creationId xmlns:p14="http://schemas.microsoft.com/office/powerpoint/2010/main" val="3867012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 vs. odposlech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DR (§88a)</a:t>
            </a:r>
          </a:p>
          <a:p>
            <a:pPr lvl="1"/>
            <a:r>
              <a:rPr lang="cs-CZ" dirty="0" smtClean="0"/>
              <a:t>K objasnění skutečností důležitých pro trestní řízení</a:t>
            </a:r>
          </a:p>
          <a:p>
            <a:pPr lvl="1"/>
            <a:r>
              <a:rPr lang="cs-CZ" dirty="0" smtClean="0"/>
              <a:t>Nemusí být kontrola ze strany SZ</a:t>
            </a:r>
          </a:p>
          <a:p>
            <a:r>
              <a:rPr lang="cs-CZ" dirty="0" smtClean="0"/>
              <a:t>Odposlech (§88)</a:t>
            </a:r>
          </a:p>
          <a:p>
            <a:pPr lvl="1"/>
            <a:r>
              <a:rPr lang="cs-CZ" dirty="0" smtClean="0"/>
              <a:t>Zvlášť závažný zločin nebo jiný úmyslný trestný čin k jehož stíhání zavazuje vyhlášená MS; významné skutečnosti pro trestní řízení, které nelze získat jinak; na návrh SZ soudci; ex post informační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0450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– DR přes ÚS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Stížnost vypracovávána od počátku DR</a:t>
            </a:r>
          </a:p>
          <a:p>
            <a:pPr lvl="1"/>
            <a:r>
              <a:rPr lang="cs-CZ" dirty="0" err="1" smtClean="0"/>
              <a:t>IuRe</a:t>
            </a:r>
            <a:r>
              <a:rPr lang="cs-CZ" dirty="0" smtClean="0"/>
              <a:t> (Jan Vobořil)</a:t>
            </a:r>
          </a:p>
          <a:p>
            <a:pPr lvl="1"/>
            <a:r>
              <a:rPr lang="cs-CZ" dirty="0" smtClean="0"/>
              <a:t>Skupina 51 poslanců (Marek Benda)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2023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Porušená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Čl. 7 odst. 1 – nedotknutelnost soukromí</a:t>
            </a:r>
          </a:p>
          <a:p>
            <a:r>
              <a:rPr lang="cs-CZ" b="1" dirty="0" smtClean="0"/>
              <a:t>Čl. 10 odst. 2 a 3 – ochrana před zasahováním do soukromí</a:t>
            </a:r>
          </a:p>
          <a:p>
            <a:r>
              <a:rPr lang="cs-CZ" b="1" dirty="0" smtClean="0"/>
              <a:t>Čl. 13 – telekomunikační tajemství</a:t>
            </a:r>
          </a:p>
          <a:p>
            <a:r>
              <a:rPr lang="cs-CZ" dirty="0" smtClean="0"/>
              <a:t>Čl. 8 Úmluvy</a:t>
            </a:r>
          </a:p>
          <a:p>
            <a:pPr lvl="1"/>
            <a:r>
              <a:rPr lang="cs-CZ" dirty="0" smtClean="0"/>
              <a:t>Porušení zásady proporcionality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4345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Shromažďování údajů o komunikaci jako zásah do soukromého života</a:t>
            </a:r>
          </a:p>
          <a:p>
            <a:r>
              <a:rPr lang="cs-CZ" dirty="0" smtClean="0"/>
              <a:t>Závažnost a rozsah zásahu do práva na soukromí</a:t>
            </a:r>
          </a:p>
          <a:p>
            <a:r>
              <a:rPr lang="cs-CZ" dirty="0" smtClean="0"/>
              <a:t>Legitimita cíle a přínos zásahu do základních práv</a:t>
            </a:r>
          </a:p>
          <a:p>
            <a:r>
              <a:rPr lang="cs-CZ" dirty="0" smtClean="0"/>
              <a:t>Nebezpečí zneužití uchovávaných údajů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5689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ÚS – 24/10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„Směrnice o data </a:t>
            </a:r>
            <a:r>
              <a:rPr lang="cs-CZ" dirty="0" err="1" smtClean="0"/>
              <a:t>retention</a:t>
            </a:r>
            <a:r>
              <a:rPr lang="cs-CZ" dirty="0" smtClean="0"/>
              <a:t>… ponechává České republice dostatečný prostor pro její ústavně konformní transpozici do domácího právního řádu.“ (</a:t>
            </a:r>
            <a:r>
              <a:rPr lang="cs-CZ" dirty="0" err="1" smtClean="0"/>
              <a:t>Pl</a:t>
            </a:r>
            <a:r>
              <a:rPr lang="cs-CZ" dirty="0" smtClean="0"/>
              <a:t>. ÚS 24/10 ze dne 22. 3. 2011)</a:t>
            </a:r>
          </a:p>
          <a:p>
            <a:r>
              <a:rPr lang="cs-CZ" dirty="0" smtClean="0"/>
              <a:t>Proporcionalita?</a:t>
            </a:r>
          </a:p>
          <a:p>
            <a:pPr lvl="1"/>
            <a:r>
              <a:rPr lang="cs-CZ" dirty="0" smtClean="0"/>
              <a:t>Nejasné vymezení orgánů, nedostatečné záruky</a:t>
            </a:r>
          </a:p>
          <a:p>
            <a:r>
              <a:rPr lang="cs-CZ" dirty="0" smtClean="0"/>
              <a:t>§97 odst. 3 a odst. 4 zákona č. 127/2005 Sb. se ruší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51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ÚS – 24/11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Zrušení §88a</a:t>
            </a:r>
          </a:p>
          <a:p>
            <a:pPr lvl="1"/>
            <a:r>
              <a:rPr lang="cs-CZ" dirty="0" smtClean="0"/>
              <a:t>Příliš mnoho oprávněných subjektů</a:t>
            </a:r>
          </a:p>
          <a:p>
            <a:pPr lvl="1"/>
            <a:r>
              <a:rPr lang="cs-CZ" dirty="0" smtClean="0"/>
              <a:t>Příliš nízko nastavený práh pro přístup k informacím</a:t>
            </a:r>
          </a:p>
        </p:txBody>
      </p:sp>
    </p:spTree>
    <p:extLst>
      <p:ext uri="{BB962C8B-B14F-4D97-AF65-F5344CB8AC3E}">
        <p14:creationId xmlns:p14="http://schemas.microsoft.com/office/powerpoint/2010/main" val="28253052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Taxativní výčet oprávněných orgánů</a:t>
            </a:r>
          </a:p>
          <a:p>
            <a:r>
              <a:rPr lang="cs-CZ" dirty="0" smtClean="0"/>
              <a:t>Úmyslné trestné činy</a:t>
            </a:r>
          </a:p>
          <a:p>
            <a:pPr lvl="1"/>
            <a:r>
              <a:rPr lang="cs-CZ" dirty="0" smtClean="0"/>
              <a:t>3 roky</a:t>
            </a:r>
          </a:p>
          <a:p>
            <a:r>
              <a:rPr lang="cs-CZ" dirty="0" smtClean="0"/>
              <a:t>Trestné činy (vyhlášené MS) + taxativní výjimky</a:t>
            </a:r>
          </a:p>
          <a:p>
            <a:r>
              <a:rPr lang="cs-CZ" dirty="0" smtClean="0"/>
              <a:t>Zdůraznění principu subsidiarity</a:t>
            </a:r>
          </a:p>
          <a:p>
            <a:r>
              <a:rPr lang="cs-CZ" dirty="0" smtClean="0"/>
              <a:t>Příkaz státního zástupce</a:t>
            </a:r>
          </a:p>
          <a:p>
            <a:r>
              <a:rPr lang="cs-CZ" dirty="0" smtClean="0"/>
              <a:t>Povinnost zlikvidovat data neobnovitelným způsobem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54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Kritérium vhodnosti</a:t>
            </a:r>
          </a:p>
          <a:p>
            <a:pPr lvl="1"/>
            <a:r>
              <a:rPr lang="cs-CZ" dirty="0" smtClean="0"/>
              <a:t>Umožňuje institut omezující základní právo dosáhnout cíle?</a:t>
            </a:r>
          </a:p>
          <a:p>
            <a:r>
              <a:rPr lang="cs-CZ" dirty="0" smtClean="0"/>
              <a:t>Kritérium potřebnosti</a:t>
            </a:r>
          </a:p>
          <a:p>
            <a:pPr lvl="1"/>
            <a:r>
              <a:rPr lang="cs-CZ" dirty="0" smtClean="0"/>
              <a:t>Lze cíle dosáhnout jiným opatřením, které by se nedotýkalo základních práv a svobod?</a:t>
            </a:r>
          </a:p>
          <a:p>
            <a:r>
              <a:rPr lang="cs-CZ" dirty="0" smtClean="0"/>
              <a:t>Kritérium poměřování</a:t>
            </a:r>
          </a:p>
          <a:p>
            <a:pPr lvl="1"/>
            <a:r>
              <a:rPr lang="cs-CZ" dirty="0" smtClean="0"/>
              <a:t>Zvažování empirických, systémových, kontextových a hodnotových argumentů v kolizi stojících 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1503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„Nová“ DR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Ústavně konformní</a:t>
            </a:r>
          </a:p>
          <a:p>
            <a:r>
              <a:rPr lang="cs-CZ" dirty="0" smtClean="0"/>
              <a:t>Vyhláška č. 357/2012 Sb., o uchovávání, předávání a likvidaci provozních a lokalizačních údajů</a:t>
            </a:r>
          </a:p>
        </p:txBody>
      </p:sp>
    </p:spTree>
    <p:extLst>
      <p:ext uri="{BB962C8B-B14F-4D97-AF65-F5344CB8AC3E}">
        <p14:creationId xmlns:p14="http://schemas.microsoft.com/office/powerpoint/2010/main" val="25531526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Telefonní operátoři, poskytovatelé připojení</a:t>
            </a:r>
          </a:p>
          <a:p>
            <a:r>
              <a:rPr lang="cs-CZ" dirty="0" smtClean="0"/>
              <a:t>Spor o poskytovatele veřejných </a:t>
            </a:r>
            <a:r>
              <a:rPr lang="cs-CZ" dirty="0" err="1" smtClean="0"/>
              <a:t>wi-fi</a:t>
            </a:r>
            <a:r>
              <a:rPr lang="cs-CZ" dirty="0" smtClean="0"/>
              <a:t> připojení</a:t>
            </a:r>
          </a:p>
          <a:p>
            <a:r>
              <a:rPr lang="cs-CZ" dirty="0" smtClean="0"/>
              <a:t>99,5</a:t>
            </a:r>
            <a:r>
              <a:rPr lang="cs-CZ" dirty="0" smtClean="0"/>
              <a:t>% žádostí </a:t>
            </a:r>
            <a:r>
              <a:rPr lang="cs-CZ" dirty="0" smtClean="0"/>
              <a:t>za 10 největšími subjekty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128766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 připojení</a:t>
            </a:r>
          </a:p>
          <a:p>
            <a:r>
              <a:rPr lang="cs-CZ" dirty="0" smtClean="0"/>
              <a:t>Identifikátor uživatelského účtu</a:t>
            </a:r>
          </a:p>
          <a:p>
            <a:r>
              <a:rPr lang="cs-CZ" dirty="0" smtClean="0"/>
              <a:t>Identifikátor zařízení uživatele služby (MAC adresa, telefonní číslo u </a:t>
            </a:r>
            <a:r>
              <a:rPr lang="cs-CZ" dirty="0" err="1" smtClean="0"/>
              <a:t>dial</a:t>
            </a:r>
            <a:r>
              <a:rPr lang="cs-CZ" dirty="0" smtClean="0"/>
              <a:t>-up připojení)</a:t>
            </a:r>
          </a:p>
          <a:p>
            <a:r>
              <a:rPr lang="cs-CZ" dirty="0" smtClean="0"/>
              <a:t>Datum a čas zahájení a doba trvání přístupu k internetu</a:t>
            </a:r>
          </a:p>
          <a:p>
            <a:r>
              <a:rPr lang="cs-CZ" dirty="0" smtClean="0"/>
              <a:t>Síťový identifikátor zdrojové strany komunikace (IP adresa, číslo portu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35592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Padá Směrnice… něco si přej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SDEU ve spojených věcech C-293 a </a:t>
            </a:r>
            <a:r>
              <a:rPr lang="cs-CZ" dirty="0" smtClean="0"/>
              <a:t>C-594 (populární název </a:t>
            </a:r>
            <a:r>
              <a:rPr lang="cs-CZ" i="1" dirty="0" smtClean="0"/>
              <a:t>Digital </a:t>
            </a:r>
            <a:r>
              <a:rPr lang="cs-CZ" i="1" dirty="0" err="1" smtClean="0"/>
              <a:t>Right</a:t>
            </a:r>
            <a:r>
              <a:rPr lang="cs-CZ" i="1" dirty="0" smtClean="0"/>
              <a:t> </a:t>
            </a:r>
            <a:r>
              <a:rPr lang="cs-CZ" i="1" dirty="0" err="1" smtClean="0"/>
              <a:t>Ireland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8</a:t>
            </a:r>
            <a:r>
              <a:rPr lang="cs-CZ" dirty="0" smtClean="0"/>
              <a:t>. duben 2014</a:t>
            </a:r>
          </a:p>
          <a:p>
            <a:r>
              <a:rPr lang="cs-CZ" dirty="0"/>
              <a:t>TL</a:t>
            </a:r>
            <a:r>
              <a:rPr lang="en-US" dirty="0"/>
              <a:t>;DR</a:t>
            </a:r>
            <a:r>
              <a:rPr lang="cs-CZ" dirty="0"/>
              <a:t> – Směrnici 2006/24/ES si okamžitě strčte do </a:t>
            </a:r>
            <a:r>
              <a:rPr lang="cs-CZ" dirty="0" smtClean="0"/>
              <a:t>špic!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8484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Zásadní narušení čl. 7 a 8 Charty, které nebylo náležitě odůvodněno podle čl. 52 odst. 1</a:t>
            </a:r>
          </a:p>
          <a:p>
            <a:r>
              <a:rPr lang="cs-CZ" dirty="0" smtClean="0"/>
              <a:t>Proporcionalita</a:t>
            </a:r>
          </a:p>
          <a:p>
            <a:pPr lvl="1"/>
            <a:r>
              <a:rPr lang="cs-CZ" dirty="0" smtClean="0"/>
              <a:t>Cíl je legitimní a zvolený nástroj je vhodný, ale…</a:t>
            </a:r>
          </a:p>
          <a:p>
            <a:pPr lvl="1"/>
            <a:r>
              <a:rPr lang="cs-CZ" dirty="0" smtClean="0"/>
              <a:t>Rozsah – příliš velký</a:t>
            </a:r>
          </a:p>
          <a:p>
            <a:pPr lvl="1"/>
            <a:r>
              <a:rPr lang="cs-CZ" dirty="0" smtClean="0"/>
              <a:t>Limity – nedostatečně specifikované</a:t>
            </a:r>
          </a:p>
          <a:p>
            <a:pPr lvl="1"/>
            <a:r>
              <a:rPr lang="cs-CZ" dirty="0" smtClean="0"/>
              <a:t>Doba uchovávání – nedostatečně specifikovaná</a:t>
            </a:r>
          </a:p>
        </p:txBody>
      </p:sp>
    </p:spTree>
    <p:extLst>
      <p:ext uri="{BB962C8B-B14F-4D97-AF65-F5344CB8AC3E}">
        <p14:creationId xmlns:p14="http://schemas.microsoft.com/office/powerpoint/2010/main" val="41240521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(zjednodušeně)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Blanketní</a:t>
            </a:r>
            <a:r>
              <a:rPr lang="cs-CZ" dirty="0" smtClean="0"/>
              <a:t> uchovávání provozních a lokalizačních údajů na úrovni unijního předpisu již není možné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7935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WP29</a:t>
            </a:r>
          </a:p>
          <a:p>
            <a:pPr lvl="1"/>
            <a:r>
              <a:rPr lang="cs-CZ" dirty="0" smtClean="0"/>
              <a:t>Je nutné jednoznačně instruovat státy, co mají dělat</a:t>
            </a:r>
          </a:p>
          <a:p>
            <a:r>
              <a:rPr lang="cs-CZ" dirty="0" smtClean="0"/>
              <a:t>EU</a:t>
            </a:r>
          </a:p>
          <a:p>
            <a:pPr lvl="1"/>
            <a:r>
              <a:rPr lang="cs-CZ" dirty="0" err="1" smtClean="0"/>
              <a:t>Meh</a:t>
            </a:r>
            <a:r>
              <a:rPr lang="cs-CZ" dirty="0" smtClean="0"/>
              <a:t>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3724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Přej si něco národně…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Slovensko</a:t>
            </a:r>
          </a:p>
          <a:p>
            <a:pPr lvl="1"/>
            <a:r>
              <a:rPr lang="cs-CZ" dirty="0" smtClean="0"/>
              <a:t>23. 4. 2014 – pozastavení </a:t>
            </a:r>
            <a:r>
              <a:rPr lang="cs-CZ" dirty="0" smtClean="0"/>
              <a:t>účinnosti</a:t>
            </a:r>
          </a:p>
          <a:p>
            <a:pPr lvl="1"/>
            <a:r>
              <a:rPr lang="cs-CZ" dirty="0" smtClean="0"/>
              <a:t>29. 4. 2015</a:t>
            </a:r>
            <a:endParaRPr lang="cs-CZ" dirty="0" smtClean="0"/>
          </a:p>
          <a:p>
            <a:r>
              <a:rPr lang="cs-CZ" dirty="0" smtClean="0"/>
              <a:t>Rakousko</a:t>
            </a:r>
          </a:p>
          <a:p>
            <a:pPr lvl="1"/>
            <a:r>
              <a:rPr lang="cs-CZ" dirty="0" smtClean="0"/>
              <a:t>27. 6. 2014</a:t>
            </a:r>
          </a:p>
          <a:p>
            <a:r>
              <a:rPr lang="cs-CZ" dirty="0" smtClean="0"/>
              <a:t>Slovinsko</a:t>
            </a:r>
          </a:p>
          <a:p>
            <a:pPr lvl="1"/>
            <a:r>
              <a:rPr lang="cs-CZ" dirty="0" smtClean="0"/>
              <a:t>3. 7. 2014</a:t>
            </a:r>
          </a:p>
          <a:p>
            <a:r>
              <a:rPr lang="cs-CZ" dirty="0" smtClean="0"/>
              <a:t>Rumunsko</a:t>
            </a:r>
          </a:p>
          <a:p>
            <a:pPr lvl="1"/>
            <a:r>
              <a:rPr lang="cs-CZ" dirty="0" smtClean="0"/>
              <a:t>8. 7. 2014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2213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dál v ČR?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Blanketnost</a:t>
            </a:r>
            <a:r>
              <a:rPr lang="cs-CZ" dirty="0" smtClean="0"/>
              <a:t> – porušení Charty</a:t>
            </a:r>
          </a:p>
          <a:p>
            <a:r>
              <a:rPr lang="cs-CZ" dirty="0" smtClean="0"/>
              <a:t>Profesní tajemství – porušení Charty</a:t>
            </a:r>
          </a:p>
          <a:p>
            <a:r>
              <a:rPr lang="cs-CZ" dirty="0" smtClean="0"/>
              <a:t>Ex post informování dle §88a odst. 2 TŘ, ale §88a odst. 3 TŘ – porušení Charty?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6446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dál v ČR?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Nebudeme vědět, dokud se k problematice nevyjádří </a:t>
            </a:r>
            <a:r>
              <a:rPr lang="cs-CZ" dirty="0" smtClean="0"/>
              <a:t>Ústavní </a:t>
            </a:r>
            <a:r>
              <a:rPr lang="cs-CZ" dirty="0" smtClean="0"/>
              <a:t>soud</a:t>
            </a:r>
          </a:p>
          <a:p>
            <a:r>
              <a:rPr lang="cs-CZ" dirty="0" smtClean="0"/>
              <a:t>Osobně: měl by to udělat co nejdřív</a:t>
            </a:r>
          </a:p>
          <a:p>
            <a:pPr lvl="1"/>
            <a:r>
              <a:rPr lang="cs-CZ" dirty="0" smtClean="0"/>
              <a:t>Náklady operátorů</a:t>
            </a:r>
          </a:p>
          <a:p>
            <a:pPr lvl="1"/>
            <a:r>
              <a:rPr lang="cs-CZ" dirty="0" smtClean="0"/>
              <a:t>Již shromážděné důkazy</a:t>
            </a:r>
          </a:p>
        </p:txBody>
      </p:sp>
    </p:spTree>
    <p:extLst>
      <p:ext uri="{BB962C8B-B14F-4D97-AF65-F5344CB8AC3E}">
        <p14:creationId xmlns:p14="http://schemas.microsoft.com/office/powerpoint/2010/main" val="260229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kolize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Zveřejňování platů zaměstnanců státní správy v odpovědi na žádost dle zákona č. 106/1999 Sb.</a:t>
            </a:r>
          </a:p>
          <a:p>
            <a:pPr lvl="1"/>
            <a:r>
              <a:rPr lang="cs-CZ" dirty="0" smtClean="0"/>
              <a:t>Právo zaměstnanců na soukromí – plat je důvěrná informace</a:t>
            </a:r>
          </a:p>
          <a:p>
            <a:pPr lvl="1"/>
            <a:r>
              <a:rPr lang="cs-CZ" dirty="0" smtClean="0"/>
              <a:t>Právo veřejnosti na informace – prostředky jdou ze „společného“</a:t>
            </a:r>
          </a:p>
          <a:p>
            <a:pPr lvl="1"/>
            <a:r>
              <a:rPr lang="cs-CZ" dirty="0" smtClean="0"/>
              <a:t>Řešení: např. zveřejňování platů zaměstnanců od náměstků výše nebo pouze nefixní složky mzdy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6621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b="1" dirty="0" smtClean="0"/>
              <a:t>„</a:t>
            </a:r>
            <a:r>
              <a:rPr lang="cs-CZ" sz="2800" b="1" dirty="0" err="1" smtClean="0"/>
              <a:t>Going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dark</a:t>
            </a:r>
            <a:r>
              <a:rPr lang="cs-CZ" sz="2800" b="1" dirty="0" smtClean="0"/>
              <a:t>“ </a:t>
            </a:r>
            <a:r>
              <a:rPr lang="cs-CZ" sz="2800" b="1" dirty="0" err="1" smtClean="0"/>
              <a:t>narativ</a:t>
            </a:r>
            <a:r>
              <a:rPr lang="cs-CZ" sz="2800" b="1" dirty="0" smtClean="0"/>
              <a:t> FBI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019247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FBI v. Apple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Prosinec 2015: útok </a:t>
            </a:r>
            <a:r>
              <a:rPr lang="cs-CZ" dirty="0" err="1" smtClean="0"/>
              <a:t>Syeda</a:t>
            </a:r>
            <a:r>
              <a:rPr lang="cs-CZ" dirty="0" smtClean="0"/>
              <a:t> </a:t>
            </a:r>
            <a:r>
              <a:rPr lang="cs-CZ" dirty="0" err="1" smtClean="0"/>
              <a:t>Farooka</a:t>
            </a:r>
            <a:r>
              <a:rPr lang="cs-CZ" dirty="0" smtClean="0"/>
              <a:t> a </a:t>
            </a:r>
            <a:r>
              <a:rPr lang="cs-CZ" dirty="0" err="1" smtClean="0"/>
              <a:t>Tashfeen</a:t>
            </a:r>
            <a:r>
              <a:rPr lang="cs-CZ" dirty="0" smtClean="0"/>
              <a:t> </a:t>
            </a:r>
            <a:r>
              <a:rPr lang="cs-CZ" dirty="0" err="1" smtClean="0"/>
              <a:t>Malik</a:t>
            </a:r>
            <a:r>
              <a:rPr lang="cs-CZ" dirty="0" smtClean="0"/>
              <a:t> za sebou nechává v San Bernardinu 14 mrtvých</a:t>
            </a:r>
          </a:p>
          <a:p>
            <a:r>
              <a:rPr lang="cs-CZ" dirty="0" smtClean="0"/>
              <a:t>Únor 2016: soud předběžně přikazuje společnosti Apple pomoci s odblokováním zajištěného telefonu. Vydáno na základě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Writs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 (1789). Nakonec soud 29. 2. 2016 vydání </a:t>
            </a:r>
            <a:r>
              <a:rPr lang="cs-CZ" dirty="0" err="1" smtClean="0"/>
              <a:t>writu</a:t>
            </a:r>
            <a:r>
              <a:rPr lang="cs-CZ" dirty="0" smtClean="0"/>
              <a:t> odmítá.</a:t>
            </a:r>
          </a:p>
          <a:p>
            <a:r>
              <a:rPr lang="cs-CZ" dirty="0" smtClean="0"/>
              <a:t>Březen 2016: FBI zvládla telefon odblokovat sama (resp. za pomoci třetí osoby – spekulace směřují k izraelské společnost </a:t>
            </a:r>
            <a:r>
              <a:rPr lang="cs-CZ" dirty="0" err="1" smtClean="0"/>
              <a:t>Cellebrite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81875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Google?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2015 – státní zástupce v New Yorku prozradil, že Google má možnost na dálku resetovat heslo pro Android (starší verze než Android 5.0 </a:t>
            </a:r>
            <a:r>
              <a:rPr lang="cs-CZ" dirty="0" err="1" smtClean="0"/>
              <a:t>Lollipop</a:t>
            </a:r>
            <a:r>
              <a:rPr lang="cs-CZ" dirty="0" smtClean="0"/>
              <a:t>, které nemají šifrování celého disku)</a:t>
            </a:r>
          </a:p>
          <a:p>
            <a:r>
              <a:rPr lang="cs-CZ" dirty="0" smtClean="0"/>
              <a:t>Z dostupných informací plyne, že to v minulosti udělal pro DHS (vyšetřování dětské pornografie v Kalifornii), FBI (vyšetřování distribuční sítě kokainu v Novém Mexiku), </a:t>
            </a:r>
            <a:r>
              <a:rPr lang="cs-CZ" dirty="0" err="1" smtClean="0"/>
              <a:t>Bureau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Land Management (vyšetřování pěstíren marihuany v Oregonu) a </a:t>
            </a:r>
            <a:r>
              <a:rPr lang="cs-CZ" dirty="0" err="1" smtClean="0"/>
              <a:t>Secret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(detaily nejsou známy)</a:t>
            </a:r>
          </a:p>
          <a:p>
            <a:r>
              <a:rPr lang="cs-CZ" dirty="0" smtClean="0"/>
              <a:t>Operace vyžadovala využití existujících nástrojů ze strany Google/LEA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2289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Význam FBI v. Apple – </a:t>
            </a:r>
            <a:r>
              <a:rPr lang="cs-CZ" dirty="0" err="1" smtClean="0"/>
              <a:t>Going</a:t>
            </a:r>
            <a:r>
              <a:rPr lang="cs-CZ" dirty="0" smtClean="0"/>
              <a:t> </a:t>
            </a:r>
            <a:r>
              <a:rPr lang="cs-CZ" dirty="0" err="1" smtClean="0"/>
              <a:t>Dark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Going</a:t>
            </a:r>
            <a:r>
              <a:rPr lang="cs-CZ" dirty="0" smtClean="0"/>
              <a:t> </a:t>
            </a:r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narativ</a:t>
            </a:r>
            <a:r>
              <a:rPr lang="cs-CZ" dirty="0" smtClean="0"/>
              <a:t> od roku 2014</a:t>
            </a:r>
            <a:endParaRPr lang="cs-CZ" dirty="0"/>
          </a:p>
          <a:p>
            <a:r>
              <a:rPr lang="cs-CZ" dirty="0" smtClean="0"/>
              <a:t>Vystoupení na </a:t>
            </a:r>
            <a:r>
              <a:rPr lang="cs-CZ" dirty="0" err="1" smtClean="0"/>
              <a:t>Brooking</a:t>
            </a:r>
            <a:r>
              <a:rPr lang="cs-CZ" dirty="0" smtClean="0"/>
              <a:t> </a:t>
            </a:r>
            <a:r>
              <a:rPr lang="cs-CZ" dirty="0" err="1" smtClean="0"/>
              <a:t>Institution</a:t>
            </a:r>
            <a:r>
              <a:rPr lang="cs-CZ" dirty="0" smtClean="0"/>
              <a:t>, ředitel FBI James B. </a:t>
            </a:r>
            <a:r>
              <a:rPr lang="cs-CZ" dirty="0" err="1" smtClean="0"/>
              <a:t>Comey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FBI je konfrontována s vážnými hrozbami a k jejich potlačování potřebuje efektivní právní nástroje. V minulosti byl jedním z nástrojů soudní příkaz k odposlechu komunikace („data in </a:t>
            </a:r>
            <a:r>
              <a:rPr lang="cs-CZ" dirty="0" err="1" smtClean="0"/>
              <a:t>motion</a:t>
            </a:r>
            <a:r>
              <a:rPr lang="cs-CZ" dirty="0" smtClean="0"/>
              <a:t>“) a soudní příkaz umožňující přístup k zařízením („data </a:t>
            </a:r>
            <a:r>
              <a:rPr lang="cs-CZ" dirty="0" err="1" smtClean="0"/>
              <a:t>at</a:t>
            </a:r>
            <a:r>
              <a:rPr lang="cs-CZ" dirty="0" smtClean="0"/>
              <a:t> rest“).</a:t>
            </a:r>
          </a:p>
          <a:p>
            <a:pPr lvl="1"/>
            <a:r>
              <a:rPr lang="cs-CZ" dirty="0" smtClean="0"/>
              <a:t>Mnoho subjektů, které poskytují komunikační prostředky nepodléhá povinnostem umožnit odposlech. Dostupnost kryptografie pak může způsobit, že soudní příkaz může být nevykonatelným kusem papíru.</a:t>
            </a:r>
          </a:p>
          <a:p>
            <a:r>
              <a:rPr lang="cs-CZ" dirty="0" err="1" smtClean="0"/>
              <a:t>Comey</a:t>
            </a:r>
            <a:r>
              <a:rPr lang="cs-CZ" dirty="0" smtClean="0"/>
              <a:t> postoj zopakoval před </a:t>
            </a:r>
            <a:r>
              <a:rPr lang="cs-CZ" dirty="0" err="1" smtClean="0"/>
              <a:t>Senate</a:t>
            </a:r>
            <a:r>
              <a:rPr lang="cs-CZ" dirty="0" smtClean="0"/>
              <a:t> </a:t>
            </a:r>
            <a:r>
              <a:rPr lang="cs-CZ" dirty="0" err="1" smtClean="0"/>
              <a:t>Select</a:t>
            </a:r>
            <a:r>
              <a:rPr lang="cs-CZ" dirty="0" smtClean="0"/>
              <a:t> </a:t>
            </a:r>
            <a:r>
              <a:rPr lang="cs-CZ" dirty="0" err="1" smtClean="0"/>
              <a:t>Committee</a:t>
            </a:r>
            <a:r>
              <a:rPr lang="cs-CZ" dirty="0" smtClean="0"/>
              <a:t> on </a:t>
            </a:r>
            <a:r>
              <a:rPr lang="cs-CZ" dirty="0" err="1" smtClean="0"/>
              <a:t>Intelligence</a:t>
            </a:r>
            <a:r>
              <a:rPr lang="cs-CZ" dirty="0" smtClean="0"/>
              <a:t> a před </a:t>
            </a:r>
            <a:r>
              <a:rPr lang="cs-CZ" dirty="0" err="1" smtClean="0"/>
              <a:t>Senate</a:t>
            </a:r>
            <a:r>
              <a:rPr lang="cs-CZ" dirty="0" smtClean="0"/>
              <a:t> </a:t>
            </a:r>
            <a:r>
              <a:rPr lang="cs-CZ" dirty="0" err="1" smtClean="0"/>
              <a:t>Judiciary</a:t>
            </a:r>
            <a:r>
              <a:rPr lang="cs-CZ" dirty="0" smtClean="0"/>
              <a:t> </a:t>
            </a:r>
            <a:r>
              <a:rPr lang="cs-CZ" dirty="0" err="1" smtClean="0"/>
              <a:t>Committee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680641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Dva rozměry </a:t>
            </a:r>
            <a:r>
              <a:rPr lang="cs-CZ" dirty="0" err="1" smtClean="0"/>
              <a:t>Going</a:t>
            </a:r>
            <a:r>
              <a:rPr lang="cs-CZ" dirty="0" smtClean="0"/>
              <a:t> </a:t>
            </a:r>
            <a:r>
              <a:rPr lang="cs-CZ" dirty="0" err="1" smtClean="0"/>
              <a:t>Dark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Data in </a:t>
            </a:r>
            <a:r>
              <a:rPr lang="cs-CZ" dirty="0" err="1" smtClean="0"/>
              <a:t>motion</a:t>
            </a:r>
            <a:r>
              <a:rPr lang="cs-CZ" dirty="0" smtClean="0"/>
              <a:t> – FBI není schopna zajistit příkaz k odposlechu pro všechny služby, přes které probíhá </a:t>
            </a:r>
            <a:r>
              <a:rPr lang="cs-CZ" dirty="0" smtClean="0"/>
              <a:t>komunikace</a:t>
            </a:r>
            <a:endParaRPr lang="cs-CZ" dirty="0" smtClean="0"/>
          </a:p>
          <a:p>
            <a:r>
              <a:rPr lang="cs-CZ" dirty="0" smtClean="0"/>
              <a:t>Data </a:t>
            </a:r>
            <a:r>
              <a:rPr lang="cs-CZ" dirty="0" err="1" smtClean="0"/>
              <a:t>at</a:t>
            </a:r>
            <a:r>
              <a:rPr lang="cs-CZ" dirty="0" smtClean="0"/>
              <a:t> rest – šifrování způsobuje, že FBI není fakticky schopna vykonat soudní příkaz</a:t>
            </a:r>
          </a:p>
          <a:p>
            <a:endParaRPr lang="cs-CZ" dirty="0"/>
          </a:p>
          <a:p>
            <a:r>
              <a:rPr lang="cs-CZ" dirty="0" smtClean="0"/>
              <a:t>Řešení: vhodná legislativní změna rozšiřující okruh povinných subjektů pro data in </a:t>
            </a:r>
            <a:r>
              <a:rPr lang="cs-CZ" dirty="0" err="1" smtClean="0"/>
              <a:t>motion</a:t>
            </a:r>
            <a:r>
              <a:rPr lang="cs-CZ" dirty="0" smtClean="0"/>
              <a:t> a umožňující v odůvodněných situacích nahlédnout pod pokličku pro data </a:t>
            </a:r>
            <a:r>
              <a:rPr lang="cs-CZ" dirty="0" err="1" smtClean="0"/>
              <a:t>at</a:t>
            </a:r>
            <a:r>
              <a:rPr lang="cs-CZ" dirty="0" smtClean="0"/>
              <a:t> rest</a:t>
            </a:r>
          </a:p>
        </p:txBody>
      </p:sp>
    </p:spTree>
    <p:extLst>
      <p:ext uri="{BB962C8B-B14F-4D97-AF65-F5344CB8AC3E}">
        <p14:creationId xmlns:p14="http://schemas.microsoft.com/office/powerpoint/2010/main" val="151332304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FBI v. Apple v médiích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Široká pozornost</a:t>
            </a:r>
          </a:p>
          <a:p>
            <a:r>
              <a:rPr lang="cs-CZ" dirty="0" smtClean="0"/>
              <a:t>FBI dokázala, že má své limity a usnadnila si pozici pro lobbing</a:t>
            </a:r>
          </a:p>
          <a:p>
            <a:r>
              <a:rPr lang="cs-CZ" dirty="0" smtClean="0"/>
              <a:t>Apple ukázal veřejnosti, jak fungují některé bezpečnostní prvky</a:t>
            </a:r>
          </a:p>
          <a:p>
            <a:pPr lvl="1"/>
            <a:r>
              <a:rPr lang="cs-CZ" dirty="0" err="1" smtClean="0"/>
              <a:t>Fire</a:t>
            </a:r>
            <a:r>
              <a:rPr lang="cs-CZ" dirty="0" smtClean="0"/>
              <a:t> OS má šifrování teprve od loňského podzimu, ale nikoho to moc nezaujalo</a:t>
            </a:r>
          </a:p>
          <a:p>
            <a:r>
              <a:rPr lang="cs-CZ" dirty="0" smtClean="0"/>
              <a:t>Demonstrace nových technologií na hmatatelném telefonu namísto abstraktních </a:t>
            </a:r>
            <a:r>
              <a:rPr lang="cs-CZ" dirty="0" err="1" smtClean="0"/>
              <a:t>metadat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5514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Nepanikařte – ručník si brát nemusíte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Don‘t</a:t>
            </a:r>
            <a:r>
              <a:rPr lang="cs-CZ" dirty="0" smtClean="0"/>
              <a:t> Panic. </a:t>
            </a:r>
            <a:r>
              <a:rPr lang="cs-CZ" dirty="0" err="1" smtClean="0"/>
              <a:t>Making</a:t>
            </a:r>
            <a:r>
              <a:rPr lang="cs-CZ" dirty="0" smtClean="0"/>
              <a:t> </a:t>
            </a:r>
            <a:r>
              <a:rPr lang="cs-CZ" dirty="0" err="1" smtClean="0"/>
              <a:t>Progress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smtClean="0"/>
              <a:t>„</a:t>
            </a:r>
            <a:r>
              <a:rPr lang="cs-CZ" dirty="0" err="1" smtClean="0"/>
              <a:t>Going</a:t>
            </a:r>
            <a:r>
              <a:rPr lang="cs-CZ" dirty="0" smtClean="0"/>
              <a:t> </a:t>
            </a:r>
            <a:r>
              <a:rPr lang="cs-CZ" dirty="0" err="1" smtClean="0"/>
              <a:t>Dark</a:t>
            </a:r>
            <a:r>
              <a:rPr lang="cs-CZ" dirty="0" smtClean="0"/>
              <a:t>“ </a:t>
            </a:r>
            <a:r>
              <a:rPr lang="cs-CZ" dirty="0" err="1" smtClean="0"/>
              <a:t>Debate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Berkman</a:t>
            </a:r>
            <a:r>
              <a:rPr lang="cs-CZ" dirty="0" smtClean="0"/>
              <a:t> Center </a:t>
            </a:r>
            <a:r>
              <a:rPr lang="cs-CZ" dirty="0" err="1" smtClean="0"/>
              <a:t>for</a:t>
            </a:r>
            <a:r>
              <a:rPr lang="cs-CZ" dirty="0" smtClean="0"/>
              <a:t> Internet </a:t>
            </a:r>
            <a:r>
              <a:rPr lang="en-US" dirty="0" smtClean="0"/>
              <a:t>&amp; Society</a:t>
            </a:r>
            <a:r>
              <a:rPr lang="cs-CZ" dirty="0" smtClean="0"/>
              <a:t> při Harvardské univerzitě – </a:t>
            </a:r>
            <a:r>
              <a:rPr lang="cs-CZ" dirty="0" err="1" smtClean="0"/>
              <a:t>Urs</a:t>
            </a:r>
            <a:r>
              <a:rPr lang="cs-CZ" dirty="0" smtClean="0"/>
              <a:t> </a:t>
            </a:r>
            <a:r>
              <a:rPr lang="cs-CZ" dirty="0" err="1" smtClean="0"/>
              <a:t>Gasser</a:t>
            </a:r>
            <a:r>
              <a:rPr lang="cs-CZ" dirty="0" smtClean="0"/>
              <a:t>, Jack </a:t>
            </a:r>
            <a:r>
              <a:rPr lang="cs-CZ" dirty="0" err="1" smtClean="0"/>
              <a:t>Goldsmith</a:t>
            </a:r>
            <a:r>
              <a:rPr lang="cs-CZ" dirty="0" smtClean="0"/>
              <a:t>, Susan </a:t>
            </a:r>
            <a:r>
              <a:rPr lang="cs-CZ" dirty="0" err="1" smtClean="0"/>
              <a:t>Landau</a:t>
            </a:r>
            <a:r>
              <a:rPr lang="cs-CZ" dirty="0" smtClean="0"/>
              <a:t>, </a:t>
            </a:r>
            <a:r>
              <a:rPr lang="cs-CZ" dirty="0" err="1" smtClean="0"/>
              <a:t>Bruce</a:t>
            </a:r>
            <a:r>
              <a:rPr lang="cs-CZ" dirty="0" smtClean="0"/>
              <a:t> </a:t>
            </a:r>
            <a:r>
              <a:rPr lang="cs-CZ" dirty="0" err="1" smtClean="0"/>
              <a:t>Schneier</a:t>
            </a:r>
            <a:r>
              <a:rPr lang="cs-CZ" dirty="0" smtClean="0"/>
              <a:t>, Jonathan </a:t>
            </a:r>
            <a:r>
              <a:rPr lang="cs-CZ" dirty="0" err="1" smtClean="0"/>
              <a:t>Zittrain</a:t>
            </a:r>
            <a:r>
              <a:rPr lang="cs-CZ" dirty="0" smtClean="0"/>
              <a:t> a další.</a:t>
            </a:r>
          </a:p>
          <a:p>
            <a:r>
              <a:rPr lang="cs-CZ" dirty="0" smtClean="0"/>
              <a:t>Závěry:</a:t>
            </a:r>
          </a:p>
          <a:p>
            <a:pPr lvl="1"/>
            <a:r>
              <a:rPr lang="cs-CZ" dirty="0" smtClean="0"/>
              <a:t>Je nepravděpodobné, že end-to-end šifrování přijmou všechny společnosti.</a:t>
            </a:r>
          </a:p>
          <a:p>
            <a:pPr lvl="1"/>
            <a:r>
              <a:rPr lang="cs-CZ" dirty="0" smtClean="0"/>
              <a:t>Možnost monitorovat zabezpečený kanál (data in </a:t>
            </a:r>
            <a:r>
              <a:rPr lang="cs-CZ" dirty="0" err="1" smtClean="0"/>
              <a:t>motion</a:t>
            </a:r>
            <a:r>
              <a:rPr lang="cs-CZ" dirty="0" smtClean="0"/>
              <a:t>, data </a:t>
            </a:r>
            <a:r>
              <a:rPr lang="cs-CZ" dirty="0" err="1" smtClean="0"/>
              <a:t>at</a:t>
            </a:r>
            <a:r>
              <a:rPr lang="cs-CZ" dirty="0" smtClean="0"/>
              <a:t> rest) může být snížena, pokud technologický vývoj nabídne alternativu (</a:t>
            </a:r>
            <a:r>
              <a:rPr lang="cs-CZ" dirty="0" err="1" smtClean="0"/>
              <a:t>IoT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Metadata</a:t>
            </a:r>
            <a:r>
              <a:rPr lang="cs-CZ" dirty="0" smtClean="0"/>
              <a:t> nejsou šifrována a většina nikdy nebude – naučte se je používat.</a:t>
            </a:r>
          </a:p>
          <a:p>
            <a:pPr lvl="1"/>
            <a:r>
              <a:rPr lang="cs-CZ" dirty="0" err="1" smtClean="0"/>
              <a:t>Patrikulární</a:t>
            </a:r>
            <a:r>
              <a:rPr lang="cs-CZ" dirty="0" smtClean="0"/>
              <a:t> diskuze musí být následována širší diskuzí nad proměnou individuálního soukromí a kolektivní bezpečnosti.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02860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jsme na tom v ČR?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Zakázka </a:t>
            </a:r>
            <a:r>
              <a:rPr lang="cs-CZ" dirty="0" smtClean="0"/>
              <a:t>„Dekódování šifrovaných datových komunikací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Zřejmě směřuje k efektivní alokaci zdrojů</a:t>
            </a:r>
          </a:p>
          <a:p>
            <a:r>
              <a:rPr lang="cs-CZ" dirty="0" smtClean="0"/>
              <a:t>Stanovisko ÚZČ:</a:t>
            </a:r>
          </a:p>
          <a:p>
            <a:pPr lvl="1"/>
            <a:r>
              <a:rPr lang="cs-CZ" dirty="0" smtClean="0"/>
              <a:t>postupem </a:t>
            </a:r>
            <a:r>
              <a:rPr lang="cs-CZ" dirty="0" smtClean="0"/>
              <a:t>dle §158d TŘ je možné sbírat informace utajovaně. Aby mohly prostředky sloužit k utajovanému použití, je nutné utajovat jejich princip, funkci a provedení. Ve chvíli, kdy je PČR umožněno se s obsahem zákonně seznámit, musí mít okamžitě k dispozici nástroje. PČR tedy nepotřebuje zvláštní zákonné zmocnění k dešifrování komunikace, kterou je oprávněna zachytit (obdoba překladu z neznámého jazyka).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6330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b="1" dirty="0" smtClean="0"/>
              <a:t>Dotazy?</a:t>
            </a:r>
            <a:endParaRPr lang="en-US" b="1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91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kolize práv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Zveřejňování údajů o členství soudců v KSČ</a:t>
            </a:r>
          </a:p>
          <a:p>
            <a:pPr lvl="1"/>
            <a:r>
              <a:rPr lang="cs-CZ" dirty="0" smtClean="0"/>
              <a:t>Právo soudce na soukromí – členství v politické straně</a:t>
            </a:r>
          </a:p>
          <a:p>
            <a:pPr lvl="1"/>
            <a:r>
              <a:rPr lang="cs-CZ" dirty="0" smtClean="0"/>
              <a:t>Právo veřejnosti na informace – pochyby o morálním profilu bývalých členů KSČ</a:t>
            </a:r>
          </a:p>
          <a:p>
            <a:pPr lvl="1"/>
            <a:r>
              <a:rPr lang="cs-CZ" dirty="0" smtClean="0"/>
              <a:t>Řešení: např. u soudce ustupuje soukromí ohledně členství v KSČ do pozadí.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3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kolize práv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jsou zvědaví – zveřejnění fotografie náhodné osoby, která dělá něco zvláštního, aby došlo k ukojení zvědavosti čtenářů.</a:t>
            </a:r>
          </a:p>
          <a:p>
            <a:pPr marL="457200" lvl="1" indent="0">
              <a:buNone/>
            </a:pPr>
            <a:r>
              <a:rPr lang="cs-CZ" dirty="0" smtClean="0"/>
              <a:t>vs.</a:t>
            </a:r>
          </a:p>
          <a:p>
            <a:r>
              <a:rPr lang="cs-CZ" dirty="0" smtClean="0"/>
              <a:t>Zachycení politika při podobné situaci se společností.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016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kolize práv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Využívám pracovní mail pro soukromou korespondenci.</a:t>
            </a:r>
          </a:p>
          <a:p>
            <a:pPr lvl="1"/>
            <a:r>
              <a:rPr lang="cs-CZ" dirty="0" smtClean="0"/>
              <a:t>Právo na soukromí – ochrana soukromé korespondence</a:t>
            </a:r>
          </a:p>
          <a:p>
            <a:pPr lvl="1"/>
            <a:r>
              <a:rPr lang="cs-CZ" dirty="0" smtClean="0"/>
              <a:t>Právo vlastnit majetek / právo podnikat – využívám k tomu majetek zaměstnavatele</a:t>
            </a:r>
          </a:p>
          <a:p>
            <a:r>
              <a:rPr lang="cs-CZ" dirty="0" smtClean="0"/>
              <a:t>Zákoník práce specifikuje, kdy lze sledovat komunikaci zaměstnance (obsah vs. hlavičky)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719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2286</Words>
  <Application>Microsoft Office PowerPoint</Application>
  <PresentationFormat>Předvádění na obrazovce (4:3)</PresentationFormat>
  <Paragraphs>308</Paragraphs>
  <Slides>68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1" baseType="lpstr">
      <vt:lpstr>Arial</vt:lpstr>
      <vt:lpstr>Calibri</vt:lpstr>
      <vt:lpstr>Office Theme</vt:lpstr>
      <vt:lpstr>BI201K Dojezd z minula</vt:lpstr>
      <vt:lpstr>Soukromí</vt:lpstr>
      <vt:lpstr>Zákonné výjimky</vt:lpstr>
      <vt:lpstr>Proporcionalita</vt:lpstr>
      <vt:lpstr>Test proporcionality</vt:lpstr>
      <vt:lpstr>Příklad kolize práv</vt:lpstr>
      <vt:lpstr>Příklad kolize práv II</vt:lpstr>
      <vt:lpstr>Příklad kolize práv III</vt:lpstr>
      <vt:lpstr>Příklady kolize práv IV</vt:lpstr>
      <vt:lpstr>Zákonné omezení práva na soukromí</vt:lpstr>
      <vt:lpstr>Právo na soukromí v. osobní údaje</vt:lpstr>
      <vt:lpstr>BI201K Výzvy soukromí v informační společnosti</vt:lpstr>
      <vt:lpstr>Co je „informační společnost“?</vt:lpstr>
      <vt:lpstr>Entropie</vt:lpstr>
      <vt:lpstr>Informační společnost</vt:lpstr>
      <vt:lpstr>Post-informační společnost</vt:lpstr>
      <vt:lpstr>Jaké výzvy?</vt:lpstr>
      <vt:lpstr>Nic neskrýváte – ničeho se nebojte</vt:lpstr>
      <vt:lpstr>Co se o Vás dá zjistit?</vt:lpstr>
      <vt:lpstr>Čím Vás můžeme identifikovat?</vt:lpstr>
      <vt:lpstr>A když už jsme u toho, tak…</vt:lpstr>
      <vt:lpstr>Soukromí v. bezpečnost</vt:lpstr>
      <vt:lpstr>Data retention</vt:lpstr>
      <vt:lpstr>Co je DR?</vt:lpstr>
      <vt:lpstr>Provozní a lokalizační údaje</vt:lpstr>
      <vt:lpstr>DR vs. odposlech</vt:lpstr>
      <vt:lpstr>Kontroverze</vt:lpstr>
      <vt:lpstr>Kontroverze II</vt:lpstr>
      <vt:lpstr>Provozní údaj</vt:lpstr>
      <vt:lpstr>Lokalizační údaj</vt:lpstr>
      <vt:lpstr>Proč DR?</vt:lpstr>
      <vt:lpstr>Směrnice</vt:lpstr>
      <vt:lpstr>Vývoj</vt:lpstr>
      <vt:lpstr>Cíl</vt:lpstr>
      <vt:lpstr>Obsah</vt:lpstr>
      <vt:lpstr>Provedení směrnice</vt:lpstr>
      <vt:lpstr>Prezentace aplikace PowerPoint</vt:lpstr>
      <vt:lpstr>Prezentace aplikace PowerPoint</vt:lpstr>
      <vt:lpstr>§97, odst. 3</vt:lpstr>
      <vt:lpstr>Kdo?</vt:lpstr>
      <vt:lpstr>Komu?</vt:lpstr>
      <vt:lpstr>Za jakých podmínek?</vt:lpstr>
      <vt:lpstr>DR vs. odposlech</vt:lpstr>
      <vt:lpstr>Návrh – DR přes ÚS</vt:lpstr>
      <vt:lpstr>Porušená ustanovení</vt:lpstr>
      <vt:lpstr>Argumentace</vt:lpstr>
      <vt:lpstr>Rozhodnutí ÚS – 24/10</vt:lpstr>
      <vt:lpstr>Rozhodnutí ÚS – 24/11</vt:lpstr>
      <vt:lpstr>Úpravy</vt:lpstr>
      <vt:lpstr>„Nová“ DR</vt:lpstr>
      <vt:lpstr>Kdo?</vt:lpstr>
      <vt:lpstr>Co?</vt:lpstr>
      <vt:lpstr>Padá Směrnice… něco si přej</vt:lpstr>
      <vt:lpstr>Důvody</vt:lpstr>
      <vt:lpstr>Důsledky (zjednodušeně)</vt:lpstr>
      <vt:lpstr>Důsledky</vt:lpstr>
      <vt:lpstr>Přej si něco národně…</vt:lpstr>
      <vt:lpstr>Co dál v ČR?</vt:lpstr>
      <vt:lpstr>Co dál v ČR? II</vt:lpstr>
      <vt:lpstr>„Going dark“ narativ FBI</vt:lpstr>
      <vt:lpstr>FBI v. Apple</vt:lpstr>
      <vt:lpstr>Google?</vt:lpstr>
      <vt:lpstr>Význam FBI v. Apple – Going Dark</vt:lpstr>
      <vt:lpstr>Dva rozměry Going Dark</vt:lpstr>
      <vt:lpstr>FBI v. Apple v médiích</vt:lpstr>
      <vt:lpstr>Nepanikařte – ručník si brát nemusíte</vt:lpstr>
      <vt:lpstr>Jak jsme na tom v ČR?</vt:lpstr>
      <vt:lpstr>Dotazy?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</dc:title>
  <dc:creator>Admin</dc:creator>
  <cp:lastModifiedBy>323070</cp:lastModifiedBy>
  <cp:revision>33</cp:revision>
  <dcterms:created xsi:type="dcterms:W3CDTF">2014-08-15T08:41:07Z</dcterms:created>
  <dcterms:modified xsi:type="dcterms:W3CDTF">2016-04-19T19:53:23Z</dcterms:modified>
</cp:coreProperties>
</file>