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2"/>
  </p:notesMasterIdLst>
  <p:sldIdLst>
    <p:sldId id="460" r:id="rId2"/>
    <p:sldId id="488" r:id="rId3"/>
    <p:sldId id="498" r:id="rId4"/>
    <p:sldId id="499" r:id="rId5"/>
    <p:sldId id="500" r:id="rId6"/>
    <p:sldId id="521" r:id="rId7"/>
    <p:sldId id="520" r:id="rId8"/>
    <p:sldId id="519" r:id="rId9"/>
    <p:sldId id="510" r:id="rId10"/>
    <p:sldId id="522" r:id="rId11"/>
    <p:sldId id="511" r:id="rId12"/>
    <p:sldId id="512" r:id="rId13"/>
    <p:sldId id="523" r:id="rId14"/>
    <p:sldId id="513" r:id="rId15"/>
    <p:sldId id="514" r:id="rId16"/>
    <p:sldId id="515" r:id="rId17"/>
    <p:sldId id="516" r:id="rId18"/>
    <p:sldId id="517" r:id="rId19"/>
    <p:sldId id="518" r:id="rId20"/>
    <p:sldId id="397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FD4443E-F989-4FC4-A0C8-D5A2AF1F390B}" styleName="Tmavý styl 1 – zvýraznění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12" autoAdjust="0"/>
    <p:restoredTop sz="94660"/>
  </p:normalViewPr>
  <p:slideViewPr>
    <p:cSldViewPr>
      <p:cViewPr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9558F8-2D44-4F3B-AAB0-C97E62BED06A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4FC9CF4-D5E3-46FD-8468-759A87E02B3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9725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Volný tvar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50DB62B-4B40-4279-A671-BB4AFBCB9195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42936-4018-4186-BD82-BE678BA36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5F446-5D1D-452D-844C-70B34AC38A04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1A782-745A-4FCC-B7C7-73B09F5447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BB273-2EA3-4702-A79A-80C0F4121275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DDEE-96C2-4092-A980-6C46E08FDC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CB150-15E9-4F55-87C0-87B584E0E54F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FFFB-B379-494A-9B8E-B3CCAED42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Dvojitá šipka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F934B7-5052-48B0-9174-878A4E912A71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C309C9-5224-48BA-B932-4EE5A987BE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1D21FF-B358-435D-928D-1033A31E1734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A1857A-CA31-4EA0-A5EC-93AEC99A5A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656F9E-EBAC-4E04-A428-9E244130F0F4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5AD151-784C-4B31-8089-3D6911ECFA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A0534E-0565-4FD0-9F8C-107882A61773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0C7F8E1-DFC3-49AB-A34A-69A6C07BE0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FBE60-035C-46ED-9A86-1F51E8C7350E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65F18-E622-4991-A644-880D87033D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3AD256-3241-4C82-90F5-CF5B967EDCC5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B0ADF19-D0DE-4D1E-BD5F-21AFC028D6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Volný tvar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Dvojitá šipka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CE97920-41EA-40EB-A507-7510AC71FBD3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7DE4004-E4C3-4FEB-906D-5A1C15B547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A58B1E1-B943-4FC1-8F3A-A42D17F99853}" type="datetimeFigureOut">
              <a:rPr lang="cs-CZ"/>
              <a:pPr>
                <a:defRPr/>
              </a:pPr>
              <a:t>31.3.2016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7223FB2-B87C-49F7-81C3-5AC559D300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4" r:id="rId2"/>
    <p:sldLayoutId id="2147483889" r:id="rId3"/>
    <p:sldLayoutId id="2147483890" r:id="rId4"/>
    <p:sldLayoutId id="2147483891" r:id="rId5"/>
    <p:sldLayoutId id="2147483892" r:id="rId6"/>
    <p:sldLayoutId id="2147483885" r:id="rId7"/>
    <p:sldLayoutId id="2147483893" r:id="rId8"/>
    <p:sldLayoutId id="2147483894" r:id="rId9"/>
    <p:sldLayoutId id="2147483886" r:id="rId10"/>
    <p:sldLayoutId id="214748388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5216" y="1066800"/>
            <a:ext cx="8046720" cy="2819400"/>
          </a:xfrm>
        </p:spPr>
        <p:txBody>
          <a:bodyPr/>
          <a:lstStyle/>
          <a:p>
            <a:pPr eaLnBrk="1" hangingPunct="1">
              <a:defRPr/>
            </a:pPr>
            <a: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Registrace </a:t>
            </a:r>
            <a:b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7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a nalézací řízení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437063"/>
            <a:ext cx="7169150" cy="990600"/>
          </a:xfrm>
        </p:spPr>
        <p:txBody>
          <a:bodyPr/>
          <a:lstStyle/>
          <a:p>
            <a:pPr marR="0"/>
            <a:r>
              <a:rPr lang="cs-CZ" sz="2000" smtClean="0"/>
              <a:t>Mgr. Karel Šimek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539750" y="5876925"/>
            <a:ext cx="48963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</a:rPr>
              <a:t>9. 11. 2015</a:t>
            </a:r>
            <a:endParaRPr lang="cs-CZ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710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776BA7B-5689-47AA-AF22-9A0BE931BAEC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956056" y="997970"/>
            <a:ext cx="3240360" cy="502331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Řádné daňové tvrzení</a:t>
            </a:r>
          </a:p>
          <a:p>
            <a:pPr algn="ctr"/>
            <a:endParaRPr lang="cs-CZ" sz="2000" b="1" dirty="0" smtClean="0"/>
          </a:p>
          <a:p>
            <a:pPr algn="ctr"/>
            <a:endParaRPr lang="cs-CZ" b="1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</p:txBody>
      </p:sp>
      <p:sp>
        <p:nvSpPr>
          <p:cNvPr id="10" name="Zaoblený obdélník 9"/>
          <p:cNvSpPr/>
          <p:nvPr/>
        </p:nvSpPr>
        <p:spPr>
          <a:xfrm>
            <a:off x="1316096" y="2082146"/>
            <a:ext cx="2579063" cy="1107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Daňové přiznání</a:t>
            </a:r>
            <a:endParaRPr lang="cs-CZ" sz="20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1300680" y="4670378"/>
            <a:ext cx="2579063" cy="1107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Vyúčtování</a:t>
            </a:r>
            <a:endParaRPr lang="cs-CZ" sz="2000" b="1" dirty="0"/>
          </a:p>
        </p:txBody>
      </p:sp>
      <p:sp>
        <p:nvSpPr>
          <p:cNvPr id="12" name="Zaoblený obdélník 11"/>
          <p:cNvSpPr/>
          <p:nvPr/>
        </p:nvSpPr>
        <p:spPr>
          <a:xfrm>
            <a:off x="1291755" y="3374234"/>
            <a:ext cx="2579063" cy="11073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Hlášení</a:t>
            </a:r>
            <a:endParaRPr lang="cs-CZ" sz="2000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4844488" y="980728"/>
            <a:ext cx="3240360" cy="504056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daňové tvrzení</a:t>
            </a:r>
          </a:p>
          <a:p>
            <a:pPr algn="ctr"/>
            <a:endParaRPr lang="cs-CZ" sz="2000" b="1" dirty="0" smtClean="0"/>
          </a:p>
          <a:p>
            <a:pPr algn="ctr"/>
            <a:endParaRPr lang="cs-CZ" b="1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  <a:p>
            <a:pPr algn="ctr"/>
            <a:endParaRPr lang="cs-CZ" sz="1600" dirty="0" smtClean="0"/>
          </a:p>
          <a:p>
            <a:pPr algn="ctr"/>
            <a:endParaRPr lang="cs-CZ" sz="1600" dirty="0"/>
          </a:p>
        </p:txBody>
      </p:sp>
      <p:sp>
        <p:nvSpPr>
          <p:cNvPr id="14" name="Zaoblený obdélník 13"/>
          <p:cNvSpPr/>
          <p:nvPr/>
        </p:nvSpPr>
        <p:spPr>
          <a:xfrm>
            <a:off x="5204528" y="2064904"/>
            <a:ext cx="2579063" cy="1107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daňové přiznání</a:t>
            </a:r>
            <a:endParaRPr lang="cs-CZ" sz="2000" b="1" dirty="0"/>
          </a:p>
        </p:txBody>
      </p:sp>
      <p:sp>
        <p:nvSpPr>
          <p:cNvPr id="15" name="Zaoblený obdélník 14"/>
          <p:cNvSpPr/>
          <p:nvPr/>
        </p:nvSpPr>
        <p:spPr>
          <a:xfrm>
            <a:off x="5189112" y="4653136"/>
            <a:ext cx="2579063" cy="1107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Dodatečné vyúčtování</a:t>
            </a:r>
            <a:endParaRPr lang="cs-CZ" sz="2000" b="1" dirty="0"/>
          </a:p>
        </p:txBody>
      </p:sp>
      <p:sp>
        <p:nvSpPr>
          <p:cNvPr id="16" name="Zaoblený obdélník 15"/>
          <p:cNvSpPr/>
          <p:nvPr/>
        </p:nvSpPr>
        <p:spPr>
          <a:xfrm>
            <a:off x="5180187" y="3356992"/>
            <a:ext cx="2579063" cy="11073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Následné hlášení</a:t>
            </a:r>
            <a:endParaRPr lang="cs-CZ" sz="2000" b="1" dirty="0"/>
          </a:p>
        </p:txBody>
      </p:sp>
      <p:sp>
        <p:nvSpPr>
          <p:cNvPr id="17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70609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Daňové tvrzení</a:t>
            </a:r>
          </a:p>
        </p:txBody>
      </p:sp>
    </p:spTree>
    <p:extLst>
      <p:ext uri="{BB962C8B-B14F-4D97-AF65-F5344CB8AC3E}">
        <p14:creationId xmlns:p14="http://schemas.microsoft.com/office/powerpoint/2010/main" val="13279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cs-CZ" sz="2100" b="1" dirty="0" smtClean="0"/>
              <a:t>Řádné daňové tvrzení:</a:t>
            </a:r>
          </a:p>
          <a:p>
            <a:pPr>
              <a:lnSpc>
                <a:spcPct val="90000"/>
              </a:lnSpc>
            </a:pPr>
            <a:endParaRPr lang="cs-CZ" sz="400" b="1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Povinnost</a:t>
            </a:r>
            <a:r>
              <a:rPr lang="cs-CZ" sz="1900" dirty="0" smtClean="0"/>
              <a:t> k podání:</a:t>
            </a:r>
            <a:r>
              <a:rPr lang="cs-CZ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1400" b="1" dirty="0" smtClean="0"/>
              <a:t>ze zákona </a:t>
            </a:r>
          </a:p>
          <a:p>
            <a:pPr lvl="1">
              <a:lnSpc>
                <a:spcPct val="90000"/>
              </a:lnSpc>
            </a:pPr>
            <a:r>
              <a:rPr lang="cs-CZ" sz="1400" b="1" dirty="0" smtClean="0"/>
              <a:t>na základě výzvy</a:t>
            </a:r>
          </a:p>
          <a:p>
            <a:pPr lvl="1">
              <a:lnSpc>
                <a:spcPct val="90000"/>
              </a:lnSpc>
            </a:pPr>
            <a:endParaRPr lang="cs-CZ" sz="300" b="1" dirty="0" smtClean="0"/>
          </a:p>
          <a:p>
            <a:pPr>
              <a:lnSpc>
                <a:spcPct val="90000"/>
              </a:lnSpc>
            </a:pPr>
            <a:r>
              <a:rPr lang="cs-CZ" sz="2100" dirty="0" smtClean="0"/>
              <a:t>Musí </a:t>
            </a:r>
            <a:r>
              <a:rPr lang="cs-CZ" sz="1900" b="1" dirty="0" smtClean="0"/>
              <a:t>obsahovat</a:t>
            </a:r>
            <a:r>
              <a:rPr lang="cs-CZ" sz="1900" dirty="0" smtClean="0"/>
              <a:t>:</a:t>
            </a:r>
            <a:r>
              <a:rPr lang="cs-CZ" sz="16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vyčíslenou daň </a:t>
            </a:r>
            <a:r>
              <a:rPr lang="cs-CZ" sz="1200" dirty="0" smtClean="0"/>
              <a:t>(ne vždy)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předepsané údaje </a:t>
            </a:r>
            <a:r>
              <a:rPr lang="cs-CZ" sz="1200" dirty="0" smtClean="0"/>
              <a:t>(vyplývající z formuláře)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další okolnosti rozhodné pro vyměření daně</a:t>
            </a:r>
          </a:p>
          <a:p>
            <a:pPr lvl="1">
              <a:lnSpc>
                <a:spcPct val="90000"/>
              </a:lnSpc>
            </a:pPr>
            <a:r>
              <a:rPr lang="cs-CZ" sz="1400" dirty="0" smtClean="0"/>
              <a:t>údaje, které vyžaduje zvláštní zákon </a:t>
            </a:r>
          </a:p>
          <a:p>
            <a:pPr lvl="1">
              <a:lnSpc>
                <a:spcPct val="90000"/>
              </a:lnSpc>
            </a:pPr>
            <a:endParaRPr lang="cs-CZ" sz="300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Splatnost daně</a:t>
            </a:r>
            <a:r>
              <a:rPr lang="cs-CZ" sz="1600" dirty="0" smtClean="0"/>
              <a:t> - v poslední den lhůty stanovené pro podání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endParaRPr lang="cs-CZ" sz="300" dirty="0" smtClean="0"/>
          </a:p>
          <a:p>
            <a:pPr>
              <a:lnSpc>
                <a:spcPct val="90000"/>
              </a:lnSpc>
            </a:pPr>
            <a:r>
              <a:rPr lang="cs-CZ" sz="1900" b="1" dirty="0" smtClean="0"/>
              <a:t>Lhůty pro podání</a:t>
            </a:r>
            <a:endParaRPr lang="cs-CZ" sz="1900" dirty="0" smtClean="0"/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obecně v daňovém řádu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speciální úprava v jednotlivých daňových zákonech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speciální úprava u insolvence a při přechodu daňové povinnosti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lze prodloužit (není-li vyloučeno), nelze navrátit v předešlý stav</a:t>
            </a:r>
            <a:endParaRPr lang="cs-CZ" sz="1600" dirty="0" smtClean="0"/>
          </a:p>
        </p:txBody>
      </p:sp>
      <p:sp>
        <p:nvSpPr>
          <p:cNvPr id="4710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710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776BA7B-5689-47AA-AF22-9A0BE931BAEC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11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8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Tvrzení daně 				2/5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z="2100" b="1" dirty="0" smtClean="0"/>
              <a:t>Dodatečné daňové tvrzení:</a:t>
            </a:r>
          </a:p>
          <a:p>
            <a:endParaRPr lang="cs-CZ" sz="800" b="1" dirty="0" smtClean="0"/>
          </a:p>
          <a:p>
            <a:r>
              <a:rPr lang="cs-CZ" sz="2000" dirty="0" smtClean="0"/>
              <a:t>Pouze pro dodatečné daňové přiznání a dodatečné vyúčtování</a:t>
            </a:r>
          </a:p>
          <a:p>
            <a:endParaRPr lang="cs-CZ" sz="700" b="1" i="1" dirty="0" smtClean="0"/>
          </a:p>
          <a:p>
            <a:r>
              <a:rPr lang="cs-CZ" sz="2000" b="1" dirty="0" smtClean="0"/>
              <a:t>Povinnost </a:t>
            </a:r>
            <a:r>
              <a:rPr lang="cs-CZ" sz="2000" dirty="0" smtClean="0"/>
              <a:t>podat</a:t>
            </a:r>
            <a:r>
              <a:rPr lang="cs-CZ" sz="1800" dirty="0" smtClean="0"/>
              <a:t>: v případě zjištění, že </a:t>
            </a:r>
            <a:r>
              <a:rPr lang="cs-CZ" sz="1800" b="1" dirty="0" smtClean="0"/>
              <a:t>daň má být </a:t>
            </a:r>
            <a:r>
              <a:rPr lang="cs-CZ" sz="1800" b="1" u="sng" dirty="0" smtClean="0"/>
              <a:t>vyšší</a:t>
            </a:r>
            <a:r>
              <a:rPr lang="cs-CZ" sz="1800" dirty="0" smtClean="0"/>
              <a:t> </a:t>
            </a:r>
            <a:r>
              <a:rPr lang="cs-CZ" sz="1400" dirty="0" smtClean="0"/>
              <a:t>(tj. daňový odpočet nebo daňová ztráta </a:t>
            </a:r>
            <a:r>
              <a:rPr lang="cs-CZ" sz="1400" u="sng" dirty="0" smtClean="0"/>
              <a:t>nižší</a:t>
            </a:r>
            <a:r>
              <a:rPr lang="cs-CZ" sz="1400" dirty="0" smtClean="0"/>
              <a:t>)</a:t>
            </a:r>
            <a:r>
              <a:rPr lang="cs-CZ" sz="1800" dirty="0" smtClean="0"/>
              <a:t> než poslední známá daň</a:t>
            </a:r>
          </a:p>
          <a:p>
            <a:pPr lvl="1">
              <a:buFont typeface="Wingdings" pitchFamily="2" charset="2"/>
              <a:buNone/>
            </a:pPr>
            <a:endParaRPr lang="cs-CZ" sz="700" dirty="0" smtClean="0"/>
          </a:p>
          <a:p>
            <a:r>
              <a:rPr lang="cs-CZ" sz="2000" b="1" dirty="0" smtClean="0"/>
              <a:t>Právo</a:t>
            </a:r>
            <a:r>
              <a:rPr lang="cs-CZ" sz="2000" dirty="0" smtClean="0"/>
              <a:t> podat</a:t>
            </a:r>
            <a:r>
              <a:rPr lang="cs-CZ" sz="1800" dirty="0" smtClean="0"/>
              <a:t>: v případě zjištění, že </a:t>
            </a:r>
            <a:r>
              <a:rPr lang="cs-CZ" sz="1800" b="1" dirty="0" smtClean="0"/>
              <a:t>daň má být </a:t>
            </a:r>
            <a:r>
              <a:rPr lang="cs-CZ" sz="1800" b="1" u="sng" dirty="0" smtClean="0"/>
              <a:t>nižší</a:t>
            </a:r>
            <a:r>
              <a:rPr lang="cs-CZ" sz="1800" u="sng" dirty="0" smtClean="0"/>
              <a:t> </a:t>
            </a:r>
            <a:r>
              <a:rPr lang="cs-CZ" sz="1400" dirty="0" smtClean="0"/>
              <a:t>(tj. daňový odpočet nebo daňová ztráta </a:t>
            </a:r>
            <a:r>
              <a:rPr lang="cs-CZ" sz="1400" u="sng" dirty="0" smtClean="0"/>
              <a:t>vyšší</a:t>
            </a:r>
            <a:r>
              <a:rPr lang="cs-CZ" sz="1400" dirty="0" smtClean="0"/>
              <a:t>)</a:t>
            </a:r>
            <a:r>
              <a:rPr lang="cs-CZ" sz="1800" dirty="0" smtClean="0"/>
              <a:t> než poslední známá daň</a:t>
            </a:r>
          </a:p>
          <a:p>
            <a:pPr lvl="1">
              <a:buFont typeface="Times New Roman" pitchFamily="18" charset="0"/>
              <a:buChar char="–"/>
            </a:pPr>
            <a:r>
              <a:rPr lang="cs-CZ" sz="1600" dirty="0" smtClean="0"/>
              <a:t>nelze namítat vady postupu správce daně</a:t>
            </a:r>
          </a:p>
          <a:p>
            <a:pPr lvl="1">
              <a:buFont typeface="Times New Roman" pitchFamily="18" charset="0"/>
              <a:buChar char="–"/>
            </a:pPr>
            <a:r>
              <a:rPr lang="cs-CZ" sz="1600" dirty="0" smtClean="0"/>
              <a:t>daňový subjekt toto právo ztrácí, pokud daň byla stanovena podle pomůcek </a:t>
            </a:r>
            <a:r>
              <a:rPr lang="cs-CZ" sz="1600" smtClean="0"/>
              <a:t>nebo sjednána</a:t>
            </a:r>
            <a:endParaRPr lang="cs-CZ" sz="1600" dirty="0" smtClean="0"/>
          </a:p>
          <a:p>
            <a:pPr lvl="1">
              <a:buFontTx/>
              <a:buChar char="•"/>
            </a:pPr>
            <a:endParaRPr lang="cs-CZ" sz="700" dirty="0" smtClean="0"/>
          </a:p>
          <a:p>
            <a:r>
              <a:rPr lang="cs-CZ" sz="2000" b="1" dirty="0" smtClean="0"/>
              <a:t>Právo</a:t>
            </a:r>
            <a:r>
              <a:rPr lang="cs-CZ" sz="2000" dirty="0" smtClean="0"/>
              <a:t> podat</a:t>
            </a:r>
            <a:r>
              <a:rPr lang="cs-CZ" sz="1800" dirty="0" smtClean="0"/>
              <a:t>: v případě, že jsou </a:t>
            </a:r>
            <a:r>
              <a:rPr lang="cs-CZ" sz="1800" b="1" dirty="0" smtClean="0"/>
              <a:t>měněny tvrzené údaje </a:t>
            </a:r>
            <a:r>
              <a:rPr lang="cs-CZ" sz="1800" dirty="0" smtClean="0"/>
              <a:t>bez</a:t>
            </a:r>
            <a:r>
              <a:rPr lang="cs-CZ" sz="1800" b="1" dirty="0" smtClean="0"/>
              <a:t> </a:t>
            </a:r>
            <a:r>
              <a:rPr lang="cs-CZ" sz="1800" dirty="0" smtClean="0"/>
              <a:t>vlivu na daň</a:t>
            </a:r>
          </a:p>
          <a:p>
            <a:pPr>
              <a:lnSpc>
                <a:spcPct val="95000"/>
              </a:lnSpc>
            </a:pPr>
            <a:endParaRPr lang="cs-CZ" sz="800" dirty="0" smtClean="0"/>
          </a:p>
        </p:txBody>
      </p:sp>
      <p:sp>
        <p:nvSpPr>
          <p:cNvPr id="48132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8133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A6AFD4F-28BE-4E9F-A578-3DE9F78891C5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Tvrzení daně 				3/5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sz="2100" b="1" dirty="0" smtClean="0"/>
              <a:t>Dodatečné daňové tvrzení:</a:t>
            </a:r>
          </a:p>
          <a:p>
            <a:endParaRPr lang="cs-CZ" sz="100" dirty="0" smtClean="0"/>
          </a:p>
          <a:p>
            <a:r>
              <a:rPr lang="cs-CZ" sz="2000" b="1" dirty="0" smtClean="0"/>
              <a:t>Lhůta</a:t>
            </a:r>
            <a:r>
              <a:rPr lang="cs-CZ" sz="2000" dirty="0" smtClean="0"/>
              <a:t> pro podání:</a:t>
            </a:r>
          </a:p>
          <a:p>
            <a:pPr lvl="1">
              <a:spcBef>
                <a:spcPct val="25000"/>
              </a:spcBef>
            </a:pPr>
            <a:r>
              <a:rPr lang="cs-CZ" sz="1600" b="1" dirty="0" smtClean="0"/>
              <a:t>Subjektivní </a:t>
            </a:r>
            <a:r>
              <a:rPr lang="cs-CZ" sz="1600" dirty="0" smtClean="0"/>
              <a:t>– do konce </a:t>
            </a:r>
            <a:r>
              <a:rPr lang="cs-CZ" sz="1050" dirty="0" smtClean="0"/>
              <a:t>(kalendářního)</a:t>
            </a:r>
            <a:r>
              <a:rPr lang="cs-CZ" sz="1600" dirty="0" smtClean="0"/>
              <a:t> měsíce následující po </a:t>
            </a:r>
            <a:r>
              <a:rPr lang="cs-CZ" sz="1050" dirty="0" smtClean="0"/>
              <a:t>(kalendářním)</a:t>
            </a:r>
            <a:r>
              <a:rPr lang="cs-CZ" sz="1600" dirty="0" smtClean="0"/>
              <a:t> měsíci, ve kterém daňový subjekt zjistil, že daň nebyla stanovena ve správné výši.</a:t>
            </a:r>
          </a:p>
          <a:p>
            <a:pPr lvl="1">
              <a:spcBef>
                <a:spcPct val="25000"/>
              </a:spcBef>
            </a:pPr>
            <a:r>
              <a:rPr lang="cs-CZ" sz="1600" b="1" dirty="0" smtClean="0"/>
              <a:t>Objektivní </a:t>
            </a:r>
            <a:r>
              <a:rPr lang="cs-CZ" sz="1600" dirty="0" smtClean="0"/>
              <a:t>– do uplynutí lhůty pro stanovení daně</a:t>
            </a:r>
          </a:p>
          <a:p>
            <a:pPr lvl="1">
              <a:spcBef>
                <a:spcPct val="25000"/>
              </a:spcBef>
            </a:pPr>
            <a:r>
              <a:rPr lang="cs-CZ" sz="1600" dirty="0" smtClean="0"/>
              <a:t>propadná ano/ne ?</a:t>
            </a:r>
            <a:endParaRPr lang="cs-CZ" sz="1050" dirty="0" smtClean="0"/>
          </a:p>
          <a:p>
            <a:endParaRPr lang="cs-CZ" sz="100" dirty="0" smtClean="0"/>
          </a:p>
          <a:p>
            <a:r>
              <a:rPr lang="cs-CZ" sz="2000" dirty="0" smtClean="0"/>
              <a:t>Obsahové </a:t>
            </a:r>
            <a:r>
              <a:rPr lang="cs-CZ" sz="2000" b="1" dirty="0" smtClean="0"/>
              <a:t>náležitosti:</a:t>
            </a:r>
            <a:r>
              <a:rPr lang="cs-CZ" sz="2000" dirty="0" smtClean="0"/>
              <a:t> </a:t>
            </a:r>
          </a:p>
          <a:p>
            <a:pPr lvl="1"/>
            <a:r>
              <a:rPr lang="cs-CZ" sz="1600" dirty="0" smtClean="0"/>
              <a:t>pokud se mění výše daně – </a:t>
            </a:r>
            <a:r>
              <a:rPr lang="cs-CZ" sz="1600" b="1" dirty="0" smtClean="0"/>
              <a:t>rozdíl </a:t>
            </a:r>
            <a:r>
              <a:rPr lang="cs-CZ" sz="1600" dirty="0" smtClean="0"/>
              <a:t>oproti poslední známé dani a </a:t>
            </a:r>
            <a:r>
              <a:rPr lang="cs-CZ" sz="1600" b="1" dirty="0" smtClean="0"/>
              <a:t>den jeho zjištění</a:t>
            </a:r>
          </a:p>
          <a:p>
            <a:pPr lvl="2">
              <a:buFont typeface="Wingdings" pitchFamily="2" charset="2"/>
              <a:buChar char="Ø"/>
            </a:pPr>
            <a:r>
              <a:rPr lang="cs-CZ" sz="1400" dirty="0" smtClean="0"/>
              <a:t>ne vždy jde o rozdíl – uvádí se nově tvrzená daň</a:t>
            </a:r>
          </a:p>
          <a:p>
            <a:pPr lvl="1"/>
            <a:r>
              <a:rPr lang="cs-CZ" sz="1600" dirty="0" smtClean="0"/>
              <a:t>pokud jde o právo podat – </a:t>
            </a:r>
            <a:r>
              <a:rPr lang="cs-CZ" sz="1600" b="1" dirty="0" smtClean="0"/>
              <a:t>důvody </a:t>
            </a:r>
            <a:r>
              <a:rPr lang="cs-CZ" sz="1600" dirty="0" smtClean="0"/>
              <a:t> pro podání</a:t>
            </a:r>
          </a:p>
          <a:p>
            <a:pPr lvl="1"/>
            <a:endParaRPr lang="cs-CZ" sz="100" dirty="0" smtClean="0"/>
          </a:p>
          <a:p>
            <a:r>
              <a:rPr lang="cs-CZ" sz="2000" b="1" dirty="0"/>
              <a:t>Nepřípustnost </a:t>
            </a:r>
            <a:r>
              <a:rPr lang="cs-CZ" sz="2000" dirty="0"/>
              <a:t>podání </a:t>
            </a:r>
            <a:r>
              <a:rPr lang="cs-CZ" sz="1400" dirty="0"/>
              <a:t>(subjektivní lhůta pro podání se po tuto dobu přerušuje)</a:t>
            </a:r>
            <a:r>
              <a:rPr lang="cs-CZ" sz="1800" dirty="0"/>
              <a:t>:</a:t>
            </a:r>
            <a:r>
              <a:rPr lang="cs-CZ" sz="1600" dirty="0"/>
              <a:t> </a:t>
            </a:r>
          </a:p>
          <a:p>
            <a:pPr lvl="1"/>
            <a:r>
              <a:rPr lang="cs-CZ" sz="1400" dirty="0"/>
              <a:t>probíhá daňová kontrola </a:t>
            </a:r>
            <a:r>
              <a:rPr lang="cs-CZ" sz="1000" dirty="0"/>
              <a:t>(postačí, že byla vydána výzva k jejímu zahájení)</a:t>
            </a:r>
          </a:p>
          <a:p>
            <a:pPr lvl="1"/>
            <a:r>
              <a:rPr lang="cs-CZ" sz="1400" dirty="0"/>
              <a:t>zahájeno řízení o mimořádném opravném prostředku či dozorčím prostředku</a:t>
            </a:r>
          </a:p>
          <a:p>
            <a:pPr lvl="1"/>
            <a:r>
              <a:rPr lang="cs-CZ" sz="1400" dirty="0"/>
              <a:t>zahájen soudní přezkum</a:t>
            </a:r>
            <a:endParaRPr lang="cs-CZ" sz="1600" dirty="0"/>
          </a:p>
          <a:p>
            <a:pPr lvl="1"/>
            <a:endParaRPr lang="cs-CZ" sz="1600" dirty="0" smtClean="0"/>
          </a:p>
        </p:txBody>
      </p:sp>
      <p:sp>
        <p:nvSpPr>
          <p:cNvPr id="48132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8133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5A6AFD4F-28BE-4E9F-A578-3DE9F78891C5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Tvrzení daně 				4/5</a:t>
            </a:r>
          </a:p>
        </p:txBody>
      </p:sp>
    </p:spTree>
    <p:extLst>
      <p:ext uri="{BB962C8B-B14F-4D97-AF65-F5344CB8AC3E}">
        <p14:creationId xmlns:p14="http://schemas.microsoft.com/office/powerpoint/2010/main" val="337483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r>
              <a:rPr lang="cs-CZ" sz="2000" b="1" dirty="0" smtClean="0"/>
              <a:t>Předčasné </a:t>
            </a:r>
            <a:r>
              <a:rPr lang="cs-CZ" sz="2000" dirty="0" smtClean="0"/>
              <a:t>podání:</a:t>
            </a:r>
          </a:p>
          <a:p>
            <a:pPr lvl="1">
              <a:buFontTx/>
              <a:buNone/>
            </a:pPr>
            <a:r>
              <a:rPr lang="cs-CZ" sz="1800" dirty="0" smtClean="0"/>
              <a:t>a) před vyměřením daně</a:t>
            </a:r>
          </a:p>
          <a:p>
            <a:pPr lvl="2">
              <a:buFontTx/>
              <a:buChar char="–"/>
            </a:pPr>
            <a:r>
              <a:rPr lang="cs-CZ" sz="1600" dirty="0" smtClean="0"/>
              <a:t>situace, kdy bylo podáno řádné daňové tvrzení a již uplynula lhůta pro jeho podání</a:t>
            </a:r>
            <a:r>
              <a:rPr lang="cs-CZ" sz="1400" dirty="0" smtClean="0"/>
              <a:t> (tzn. nelze jej již opravovat), </a:t>
            </a:r>
            <a:r>
              <a:rPr lang="cs-CZ" sz="1600" dirty="0" smtClean="0"/>
              <a:t>avšak ještě nebylo vyměřeno</a:t>
            </a:r>
          </a:p>
          <a:p>
            <a:pPr lvl="1">
              <a:buFontTx/>
              <a:buNone/>
            </a:pPr>
            <a:r>
              <a:rPr lang="cs-CZ" sz="1800" dirty="0" smtClean="0"/>
              <a:t>b) před doměřením daně</a:t>
            </a:r>
          </a:p>
          <a:p>
            <a:pPr lvl="2">
              <a:buFontTx/>
              <a:buChar char="–"/>
            </a:pPr>
            <a:r>
              <a:rPr lang="cs-CZ" sz="1600" dirty="0" smtClean="0"/>
              <a:t>situace, kdy bylo podáno starší dodatečné daňové tvrzení a již uplynula subjektivní lhůta pro jeho podání</a:t>
            </a:r>
            <a:r>
              <a:rPr lang="cs-CZ" sz="1400" dirty="0" smtClean="0"/>
              <a:t> (tzn. nelze jej již opravovat), </a:t>
            </a:r>
            <a:r>
              <a:rPr lang="cs-CZ" sz="1600" dirty="0" smtClean="0"/>
              <a:t>avšak ještě nebylo doměřeno</a:t>
            </a:r>
          </a:p>
          <a:p>
            <a:pPr lvl="1">
              <a:spcBef>
                <a:spcPts val="600"/>
              </a:spcBef>
              <a:buFontTx/>
              <a:buNone/>
            </a:pPr>
            <a:r>
              <a:rPr lang="cs-CZ" sz="1800" dirty="0" smtClean="0"/>
              <a:t>Následek</a:t>
            </a:r>
            <a:r>
              <a:rPr lang="cs-CZ" sz="1600" dirty="0" smtClean="0"/>
              <a:t> : </a:t>
            </a:r>
            <a:r>
              <a:rPr lang="cs-CZ" sz="1600" b="1" dirty="0" smtClean="0"/>
              <a:t>zastavení</a:t>
            </a:r>
            <a:r>
              <a:rPr lang="cs-CZ" sz="1600" dirty="0" smtClean="0"/>
              <a:t> (nového) doměřovacího řízení (ex lege)</a:t>
            </a:r>
            <a:endParaRPr lang="cs-CZ" sz="1600" b="1" dirty="0" smtClean="0"/>
          </a:p>
          <a:p>
            <a:pPr lvl="1">
              <a:buFont typeface="Wingdings" pitchFamily="2" charset="2"/>
              <a:buChar char="Ø"/>
            </a:pPr>
            <a:r>
              <a:rPr lang="cs-CZ" sz="1600" dirty="0" smtClean="0"/>
              <a:t>uvedené </a:t>
            </a:r>
            <a:r>
              <a:rPr lang="cs-CZ" sz="1600" b="1" dirty="0" smtClean="0"/>
              <a:t>údaje se využijí</a:t>
            </a:r>
            <a:r>
              <a:rPr lang="cs-CZ" sz="1600" dirty="0" smtClean="0"/>
              <a:t> v rámci probíhajícího vyměřovacího nebo doměřovacího řízení</a:t>
            </a:r>
          </a:p>
          <a:p>
            <a:endParaRPr lang="cs-CZ" sz="900" dirty="0" smtClean="0"/>
          </a:p>
          <a:p>
            <a:r>
              <a:rPr lang="cs-CZ" sz="2000" b="1" dirty="0" smtClean="0"/>
              <a:t>Opravné tvrzení</a:t>
            </a:r>
            <a:endParaRPr lang="cs-CZ" sz="2000" dirty="0" smtClean="0"/>
          </a:p>
          <a:p>
            <a:pPr lvl="1"/>
            <a:r>
              <a:rPr lang="cs-CZ" sz="1800" dirty="0" smtClean="0"/>
              <a:t>před uplynutím zákonné lhůty pro podání tvrzení lze již podané tvrzení nahradit opravným </a:t>
            </a:r>
            <a:r>
              <a:rPr lang="cs-CZ" sz="1600" dirty="0" smtClean="0"/>
              <a:t>(k předchozímu podání se nepřihlíží)</a:t>
            </a:r>
          </a:p>
        </p:txBody>
      </p:sp>
      <p:sp>
        <p:nvSpPr>
          <p:cNvPr id="4915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915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8C2FAA14-76C5-4422-B670-49E233EEF11E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Tvrzení daně 				5/5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Stanovení daně 				1/3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cs-CZ" sz="2200" b="1" dirty="0" smtClean="0"/>
              <a:t>Stanovení daně</a:t>
            </a:r>
            <a:r>
              <a:rPr lang="cs-CZ" sz="2200" dirty="0" smtClean="0"/>
              <a:t> </a:t>
            </a:r>
            <a:r>
              <a:rPr lang="cs-CZ" sz="1800" dirty="0" smtClean="0"/>
              <a:t>= vyměření nebo doměření daně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1600" b="1" dirty="0" smtClean="0"/>
              <a:t>vyměření daně</a:t>
            </a:r>
            <a:r>
              <a:rPr lang="cs-CZ" sz="1600" dirty="0" smtClean="0"/>
              <a:t> = první stanovení daně v daném daňovém řízení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1600" b="1" dirty="0" smtClean="0"/>
              <a:t>doměření daně</a:t>
            </a:r>
            <a:r>
              <a:rPr lang="cs-CZ" sz="1600" dirty="0" smtClean="0"/>
              <a:t> = následné stanovení daně v daném daňovém řízení</a:t>
            </a:r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b="1" dirty="0" smtClean="0"/>
              <a:t>poslední známá daň </a:t>
            </a:r>
            <a:r>
              <a:rPr lang="cs-CZ" sz="1400" dirty="0" smtClean="0"/>
              <a:t>(daňová povinnost) může být snížena nebo zvýšena                (i opakovaně!)</a:t>
            </a:r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b="1" dirty="0" smtClean="0"/>
              <a:t>právní moc</a:t>
            </a:r>
            <a:r>
              <a:rPr lang="cs-CZ" sz="1400" dirty="0" smtClean="0"/>
              <a:t> dosavadních rozhodnutí o stanovení daně </a:t>
            </a:r>
            <a:r>
              <a:rPr lang="cs-CZ" sz="1400" b="1" dirty="0" smtClean="0"/>
              <a:t>není</a:t>
            </a:r>
            <a:r>
              <a:rPr lang="cs-CZ" sz="1400" dirty="0" smtClean="0"/>
              <a:t> jejímu doměření </a:t>
            </a:r>
            <a:r>
              <a:rPr lang="cs-CZ" sz="1400" b="1" dirty="0" smtClean="0"/>
              <a:t>na překážku</a:t>
            </a:r>
            <a:endParaRPr lang="cs-CZ" sz="1400" dirty="0" smtClean="0"/>
          </a:p>
          <a:p>
            <a:pPr lvl="2">
              <a:lnSpc>
                <a:spcPct val="95000"/>
              </a:lnSpc>
              <a:spcBef>
                <a:spcPct val="45000"/>
              </a:spcBef>
              <a:buFont typeface="Wingdings" pitchFamily="2" charset="2"/>
              <a:buChar char="Ø"/>
            </a:pPr>
            <a:r>
              <a:rPr lang="cs-CZ" sz="1400" dirty="0" smtClean="0"/>
              <a:t>doměřit z moci úřední lze pouze </a:t>
            </a:r>
            <a:r>
              <a:rPr lang="cs-CZ" sz="1400" b="1" dirty="0" smtClean="0"/>
              <a:t>po provedené daňové kontrole</a:t>
            </a:r>
            <a:endParaRPr lang="cs-CZ" sz="1400" dirty="0" smtClean="0"/>
          </a:p>
          <a:p>
            <a:pPr>
              <a:lnSpc>
                <a:spcPct val="95000"/>
              </a:lnSpc>
              <a:spcBef>
                <a:spcPct val="45000"/>
              </a:spcBef>
            </a:pPr>
            <a:endParaRPr lang="cs-CZ" sz="400" dirty="0" smtClean="0"/>
          </a:p>
          <a:p>
            <a:pPr>
              <a:lnSpc>
                <a:spcPct val="95000"/>
              </a:lnSpc>
              <a:spcBef>
                <a:spcPct val="45000"/>
              </a:spcBef>
            </a:pPr>
            <a:r>
              <a:rPr lang="cs-CZ" sz="2200" dirty="0" smtClean="0"/>
              <a:t>Daň lze stanovit:</a:t>
            </a:r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2100" b="1" dirty="0" smtClean="0"/>
              <a:t>na základě tvrzení daňového subjektu  </a:t>
            </a:r>
            <a:r>
              <a:rPr lang="cs-CZ" sz="2100" dirty="0" smtClean="0"/>
              <a:t>– </a:t>
            </a:r>
            <a:r>
              <a:rPr lang="cs-CZ" sz="2100" i="1" dirty="0" smtClean="0"/>
              <a:t>primárně</a:t>
            </a:r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cs-CZ" sz="1600" dirty="0" smtClean="0"/>
              <a:t>daňové přiznání nebo vyúčtování </a:t>
            </a:r>
            <a:r>
              <a:rPr lang="cs-CZ" sz="1600" dirty="0" smtClean="0">
                <a:sym typeface="Symbol" pitchFamily="18" charset="2"/>
              </a:rPr>
              <a:t> vyměření</a:t>
            </a:r>
            <a:endParaRPr lang="cs-CZ" sz="1600" dirty="0" smtClean="0"/>
          </a:p>
          <a:p>
            <a:pPr lvl="2">
              <a:lnSpc>
                <a:spcPct val="95000"/>
              </a:lnSpc>
              <a:spcBef>
                <a:spcPct val="45000"/>
              </a:spcBef>
            </a:pPr>
            <a:r>
              <a:rPr lang="cs-CZ" sz="1600" dirty="0" smtClean="0"/>
              <a:t>dodatečné přiznání nebo dodatečné vyúčtování </a:t>
            </a:r>
            <a:r>
              <a:rPr lang="cs-CZ" sz="1600" dirty="0" smtClean="0">
                <a:sym typeface="Symbol" pitchFamily="18" charset="2"/>
              </a:rPr>
              <a:t> doměření</a:t>
            </a:r>
            <a:endParaRPr lang="cs-CZ" sz="1600" dirty="0" smtClean="0"/>
          </a:p>
          <a:p>
            <a:pPr lvl="1">
              <a:lnSpc>
                <a:spcPct val="95000"/>
              </a:lnSpc>
              <a:spcBef>
                <a:spcPct val="45000"/>
              </a:spcBef>
            </a:pPr>
            <a:r>
              <a:rPr lang="cs-CZ" sz="2100" b="1" dirty="0" smtClean="0"/>
              <a:t>z moci úřední</a:t>
            </a:r>
            <a:r>
              <a:rPr lang="cs-CZ" sz="2100" dirty="0" smtClean="0"/>
              <a:t> – </a:t>
            </a:r>
            <a:r>
              <a:rPr lang="cs-CZ" sz="2100" i="1" dirty="0" smtClean="0"/>
              <a:t>sekundárně</a:t>
            </a:r>
            <a:r>
              <a:rPr lang="cs-CZ" sz="2100" dirty="0" smtClean="0"/>
              <a:t> </a:t>
            </a:r>
            <a:r>
              <a:rPr lang="cs-CZ" sz="1600" dirty="0" smtClean="0"/>
              <a:t>(při nesplnění povinnosti tvrzení)</a:t>
            </a:r>
          </a:p>
        </p:txBody>
      </p:sp>
      <p:sp>
        <p:nvSpPr>
          <p:cNvPr id="5018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018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E4606B6-E8FC-4946-A52E-2338A5A72D7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35000"/>
              </a:spcBef>
            </a:pPr>
            <a:r>
              <a:rPr lang="cs-CZ" sz="2200" dirty="0" smtClean="0"/>
              <a:t>Daň se v nalézacím řízení stanovuje:</a:t>
            </a:r>
            <a:r>
              <a:rPr lang="cs-CZ" sz="1800" dirty="0" smtClean="0"/>
              <a:t> pouze rozhodnutím, které může mít podobu: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b="1" dirty="0" smtClean="0"/>
              <a:t>platebního výměru 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b="1" dirty="0" smtClean="0"/>
              <a:t>dodatečného platebního výměru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hromadného předpisného seznamu</a:t>
            </a:r>
          </a:p>
          <a:p>
            <a:pPr lvl="1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600" dirty="0" smtClean="0"/>
              <a:t>Zákon explicitně nepředpokládá možnost stanovení daně bez vydání rozhodnutí (tj. </a:t>
            </a:r>
            <a:r>
              <a:rPr lang="cs-CZ" sz="1600" b="1" dirty="0" smtClean="0"/>
              <a:t>samovyměření</a:t>
            </a:r>
            <a:r>
              <a:rPr lang="cs-CZ" sz="1600" dirty="0" smtClean="0"/>
              <a:t>) </a:t>
            </a:r>
            <a:r>
              <a:rPr lang="cs-CZ" sz="1400" dirty="0" smtClean="0"/>
              <a:t>– </a:t>
            </a:r>
            <a:r>
              <a:rPr lang="cs-CZ" sz="1300" dirty="0" smtClean="0"/>
              <a:t>výjimka u záloh na pojistné na důchodové spoření, </a:t>
            </a:r>
            <a:br>
              <a:rPr lang="cs-CZ" sz="1300" dirty="0" smtClean="0"/>
            </a:br>
            <a:r>
              <a:rPr lang="cs-CZ" sz="1300" dirty="0" smtClean="0"/>
              <a:t>v zákoně o DPH – </a:t>
            </a:r>
            <a:r>
              <a:rPr lang="cs-CZ" sz="1300" i="1" dirty="0" smtClean="0"/>
              <a:t>tzv. mini </a:t>
            </a:r>
            <a:r>
              <a:rPr lang="cs-CZ" sz="1300" i="1" dirty="0" err="1" smtClean="0"/>
              <a:t>one</a:t>
            </a:r>
            <a:r>
              <a:rPr lang="cs-CZ" sz="1300" i="1" dirty="0" smtClean="0"/>
              <a:t> stop </a:t>
            </a:r>
            <a:r>
              <a:rPr lang="cs-CZ" sz="1300" i="1" dirty="0" err="1" smtClean="0"/>
              <a:t>shop</a:t>
            </a:r>
            <a:r>
              <a:rPr lang="cs-CZ" sz="1300" i="1" dirty="0" smtClean="0"/>
              <a:t>, </a:t>
            </a:r>
            <a:r>
              <a:rPr lang="cs-CZ" sz="1300" dirty="0" smtClean="0">
                <a:solidFill>
                  <a:srgbClr val="C00000"/>
                </a:solidFill>
              </a:rPr>
              <a:t>v návrhu zákona o dani z hazardních her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None/>
            </a:pPr>
            <a:endParaRPr lang="cs-CZ" sz="300" dirty="0" smtClean="0"/>
          </a:p>
          <a:p>
            <a:pPr>
              <a:lnSpc>
                <a:spcPct val="95000"/>
              </a:lnSpc>
              <a:spcBef>
                <a:spcPct val="35000"/>
              </a:spcBef>
            </a:pPr>
            <a:r>
              <a:rPr lang="cs-CZ" sz="2200" dirty="0" smtClean="0"/>
              <a:t>Tato rozhodnutí se </a:t>
            </a:r>
            <a:r>
              <a:rPr lang="cs-CZ" sz="2200" b="1" dirty="0" smtClean="0"/>
              <a:t>neodůvodňují</a:t>
            </a:r>
            <a:r>
              <a:rPr lang="cs-CZ" sz="1800" b="1" dirty="0" smtClean="0"/>
              <a:t> </a:t>
            </a:r>
            <a:r>
              <a:rPr lang="cs-CZ" sz="1800" dirty="0" smtClean="0"/>
              <a:t>– s výjimkou: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stanovená daň se </a:t>
            </a:r>
            <a:r>
              <a:rPr lang="cs-CZ" sz="1600" b="1" dirty="0" smtClean="0"/>
              <a:t>odchyluje</a:t>
            </a:r>
            <a:r>
              <a:rPr lang="cs-CZ" sz="1600" dirty="0" smtClean="0"/>
              <a:t> od daně tvrzené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300" dirty="0" smtClean="0"/>
              <a:t>odůvodňuje se pouze rozdíl stanovený nad rámec tvrzení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daň je stanovena </a:t>
            </a:r>
            <a:r>
              <a:rPr lang="cs-CZ" sz="1600" b="1" dirty="0" smtClean="0"/>
              <a:t>z moci úřední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daň je stanovena na základě výsledku </a:t>
            </a:r>
            <a:r>
              <a:rPr lang="cs-CZ" sz="1600" b="1" dirty="0" smtClean="0"/>
              <a:t>daňové kontroly</a:t>
            </a:r>
            <a:r>
              <a:rPr lang="cs-CZ" sz="1600" dirty="0" smtClean="0"/>
              <a:t> 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200" dirty="0" smtClean="0"/>
              <a:t>za odůvodnění se považuje zpráva o daňové kontrole</a:t>
            </a:r>
          </a:p>
          <a:p>
            <a:pPr lvl="2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§"/>
            </a:pPr>
            <a:r>
              <a:rPr lang="cs-CZ" sz="1600" dirty="0" smtClean="0"/>
              <a:t>daň je stanovena na základě výsledku </a:t>
            </a:r>
            <a:r>
              <a:rPr lang="cs-CZ" sz="1600" b="1" dirty="0" smtClean="0"/>
              <a:t>postupu k odstranění pochybností</a:t>
            </a:r>
            <a:r>
              <a:rPr lang="cs-CZ" sz="1600" dirty="0" smtClean="0"/>
              <a:t> </a:t>
            </a:r>
          </a:p>
          <a:p>
            <a:pPr lvl="3">
              <a:lnSpc>
                <a:spcPct val="95000"/>
              </a:lnSpc>
              <a:spcBef>
                <a:spcPct val="35000"/>
              </a:spcBef>
              <a:buFont typeface="Wingdings" pitchFamily="2" charset="2"/>
              <a:buChar char="Ø"/>
            </a:pPr>
            <a:r>
              <a:rPr lang="cs-CZ" sz="1200" dirty="0" smtClean="0"/>
              <a:t>za odůvodnění </a:t>
            </a:r>
            <a:r>
              <a:rPr lang="cs-CZ" sz="1300" dirty="0" smtClean="0"/>
              <a:t>se</a:t>
            </a:r>
            <a:r>
              <a:rPr lang="cs-CZ" sz="1200" dirty="0" smtClean="0"/>
              <a:t> považuje protokol o projednání výsledku postupu</a:t>
            </a:r>
            <a:endParaRPr lang="cs-CZ" sz="1300" dirty="0" smtClean="0"/>
          </a:p>
        </p:txBody>
      </p:sp>
      <p:sp>
        <p:nvSpPr>
          <p:cNvPr id="51204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1205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6AC3EFBA-C393-4AE9-A448-8142135DA33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Stanovení daně 				2/3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Daň může být stanovena i plátci daně </a:t>
            </a:r>
            <a:r>
              <a:rPr lang="cs-CZ" sz="2200" b="1" dirty="0" smtClean="0"/>
              <a:t>k přímé úhradě</a:t>
            </a:r>
            <a:r>
              <a:rPr lang="cs-CZ" sz="2200" dirty="0" smtClean="0"/>
              <a:t> 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dirty="0" smtClean="0"/>
              <a:t>při nesplnění jeho povinnosti srazit a odvést daň ve správné výši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cs-CZ" sz="800" dirty="0" smtClean="0"/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Stanovená daň může být: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cs-CZ" sz="1600" b="1" dirty="0" smtClean="0"/>
              <a:t>shodná s tvrzením </a:t>
            </a:r>
            <a:r>
              <a:rPr lang="cs-CZ" sz="1600" dirty="0" smtClean="0">
                <a:sym typeface="Symbol" pitchFamily="18" charset="2"/>
              </a:rPr>
              <a:t> nemusí se doručovat (právní fikce doručení)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někdy nazýváno jako „</a:t>
            </a:r>
            <a:r>
              <a:rPr lang="cs-CZ" sz="1400" b="1" dirty="0" smtClean="0"/>
              <a:t>konkludentní stanovení daně</a:t>
            </a:r>
            <a:r>
              <a:rPr lang="cs-CZ" sz="1400" dirty="0" smtClean="0"/>
              <a:t>“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nelze se odvolat – výjimka u závazného posouzení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§"/>
            </a:pPr>
            <a:r>
              <a:rPr lang="cs-CZ" sz="1600" b="1" dirty="0" smtClean="0"/>
              <a:t>rozdílná </a:t>
            </a:r>
            <a:r>
              <a:rPr lang="cs-CZ" sz="1600" dirty="0" smtClean="0"/>
              <a:t>(zcela nebo z části) </a:t>
            </a:r>
            <a:r>
              <a:rPr lang="cs-CZ" sz="1600" dirty="0" smtClean="0">
                <a:sym typeface="Symbol" pitchFamily="18" charset="2"/>
              </a:rPr>
              <a:t> doručuje se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lze se odvolat </a:t>
            </a:r>
            <a:r>
              <a:rPr lang="cs-CZ" sz="1400" dirty="0" smtClean="0">
                <a:sym typeface="Symbol" pitchFamily="18" charset="2"/>
              </a:rPr>
              <a:t> posunutí náhradního dne splatnosti až za právní moc rozhodnutí</a:t>
            </a:r>
          </a:p>
          <a:p>
            <a:pPr lvl="2">
              <a:lnSpc>
                <a:spcPct val="95000"/>
              </a:lnSpc>
              <a:spcBef>
                <a:spcPct val="30000"/>
              </a:spcBef>
              <a:buFont typeface="Times New Roman" pitchFamily="18" charset="0"/>
              <a:buChar char="–"/>
            </a:pPr>
            <a:r>
              <a:rPr lang="cs-CZ" sz="1400" dirty="0" smtClean="0"/>
              <a:t>nemá vliv na běh úroku z prodlení (ten se počítá vždy od původního dne splatnosti)</a:t>
            </a:r>
          </a:p>
          <a:p>
            <a:pPr>
              <a:lnSpc>
                <a:spcPct val="95000"/>
              </a:lnSpc>
              <a:spcBef>
                <a:spcPct val="30000"/>
              </a:spcBef>
            </a:pPr>
            <a:endParaRPr lang="cs-CZ" sz="900" dirty="0" smtClean="0"/>
          </a:p>
          <a:p>
            <a:pPr>
              <a:lnSpc>
                <a:spcPct val="95000"/>
              </a:lnSpc>
              <a:spcBef>
                <a:spcPct val="30000"/>
              </a:spcBef>
            </a:pPr>
            <a:r>
              <a:rPr lang="cs-CZ" sz="2200" dirty="0" smtClean="0"/>
              <a:t>Zákon </a:t>
            </a:r>
            <a:r>
              <a:rPr lang="cs-CZ" sz="2200" b="1" dirty="0" smtClean="0"/>
              <a:t>nestanoví konkrétní lhůtu</a:t>
            </a:r>
            <a:r>
              <a:rPr lang="cs-CZ" sz="2200" dirty="0" smtClean="0"/>
              <a:t>, do kdy má být rozhodnutí o stanovení daně vydáno</a:t>
            </a:r>
          </a:p>
          <a:p>
            <a:pPr lvl="1">
              <a:lnSpc>
                <a:spcPct val="95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cs-CZ" sz="1600" dirty="0" smtClean="0"/>
              <a:t>obecné mantinely představuje pouze lhůta pro stanovení daně</a:t>
            </a:r>
          </a:p>
        </p:txBody>
      </p:sp>
      <p:sp>
        <p:nvSpPr>
          <p:cNvPr id="52228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2229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21CBC957-A599-4952-BC28-D021E6B4C22D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Stanovení daně 				3/3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Lhůta pro stanovení daně 		1/2</a:t>
            </a:r>
          </a:p>
        </p:txBody>
      </p:sp>
      <p:sp>
        <p:nvSpPr>
          <p:cNvPr id="53251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900" b="1" dirty="0" smtClean="0"/>
          </a:p>
          <a:p>
            <a:pPr>
              <a:lnSpc>
                <a:spcPct val="90000"/>
              </a:lnSpc>
            </a:pPr>
            <a:r>
              <a:rPr lang="cs-CZ" sz="2500" b="1" dirty="0" smtClean="0"/>
              <a:t>Prekluzivní</a:t>
            </a:r>
            <a:r>
              <a:rPr lang="cs-CZ" sz="2500" dirty="0" smtClean="0"/>
              <a:t> (propadná) lhůta 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uplynutím této lhůty již nelze měnit poslední známou daň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navazují na ní další ustanovení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cs-CZ" sz="600" dirty="0" smtClean="0"/>
          </a:p>
          <a:p>
            <a:pPr>
              <a:lnSpc>
                <a:spcPct val="90000"/>
              </a:lnSpc>
            </a:pPr>
            <a:r>
              <a:rPr lang="cs-CZ" sz="2500" b="1" dirty="0" smtClean="0"/>
              <a:t>Délka </a:t>
            </a:r>
            <a:r>
              <a:rPr lang="cs-CZ" sz="2500" dirty="0" smtClean="0"/>
              <a:t>lhůty:  	</a:t>
            </a:r>
            <a:r>
              <a:rPr lang="cs-CZ" sz="2000" dirty="0" smtClean="0"/>
              <a:t>základní </a:t>
            </a:r>
            <a:r>
              <a:rPr lang="cs-CZ" sz="2000" b="1" dirty="0" smtClean="0"/>
              <a:t>3 roky</a:t>
            </a:r>
            <a:r>
              <a:rPr lang="cs-CZ" sz="18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1800" dirty="0" smtClean="0"/>
              <a:t>			    	</a:t>
            </a:r>
            <a:r>
              <a:rPr lang="cs-CZ" sz="2000" dirty="0" smtClean="0"/>
              <a:t>maximální (absolutní) </a:t>
            </a:r>
            <a:r>
              <a:rPr lang="cs-CZ" sz="2000" b="1" dirty="0" smtClean="0"/>
              <a:t>10 let</a:t>
            </a:r>
          </a:p>
          <a:p>
            <a:pPr>
              <a:lnSpc>
                <a:spcPct val="90000"/>
              </a:lnSpc>
            </a:pPr>
            <a:endParaRPr lang="cs-CZ" sz="1600" b="1" dirty="0" smtClean="0"/>
          </a:p>
          <a:p>
            <a:pPr>
              <a:lnSpc>
                <a:spcPct val="90000"/>
              </a:lnSpc>
            </a:pPr>
            <a:r>
              <a:rPr lang="cs-CZ" sz="2500" b="1" dirty="0" smtClean="0"/>
              <a:t>Počátek</a:t>
            </a:r>
            <a:r>
              <a:rPr lang="cs-CZ" sz="2500" dirty="0" smtClean="0"/>
              <a:t> běhu lhůty: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dnem v němž uplynula lhůta pro podání řádného daňového tvrzení, </a:t>
            </a:r>
            <a:r>
              <a:rPr lang="cs-CZ" sz="1600" dirty="0" smtClean="0"/>
              <a:t>nebo</a:t>
            </a:r>
          </a:p>
          <a:p>
            <a:pPr lvl="1">
              <a:lnSpc>
                <a:spcPct val="90000"/>
              </a:lnSpc>
              <a:spcBef>
                <a:spcPts val="700"/>
              </a:spcBef>
            </a:pPr>
            <a:r>
              <a:rPr lang="cs-CZ" sz="1800" dirty="0" smtClean="0"/>
              <a:t>dnem v němž se stala daň splatnou, aniž by zde byla současně povinnost podat řádné daňové tvrzení</a:t>
            </a:r>
          </a:p>
          <a:p>
            <a:pPr lvl="3">
              <a:lnSpc>
                <a:spcPct val="95000"/>
              </a:lnSpc>
              <a:spcBef>
                <a:spcPts val="500"/>
              </a:spcBef>
              <a:buFont typeface="Wingdings" pitchFamily="2" charset="2"/>
              <a:buChar char="Ø"/>
            </a:pPr>
            <a:r>
              <a:rPr lang="cs-CZ" sz="1600" dirty="0" smtClean="0">
                <a:sym typeface="Symbol" pitchFamily="18" charset="2"/>
              </a:rPr>
              <a:t>x § 47 ZSDP (teorie 3+0 a 3+1) - </a:t>
            </a:r>
            <a:r>
              <a:rPr lang="cs-CZ" sz="1600" dirty="0" smtClean="0"/>
              <a:t>I. ÚS 1611/07</a:t>
            </a:r>
            <a:r>
              <a:rPr lang="cs-CZ" sz="1800" dirty="0" smtClean="0"/>
              <a:t> </a:t>
            </a:r>
            <a:endParaRPr lang="cs-CZ" sz="1500" dirty="0" smtClean="0"/>
          </a:p>
        </p:txBody>
      </p:sp>
      <p:sp>
        <p:nvSpPr>
          <p:cNvPr id="53252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3253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E68F0002-EA1F-43B3-8860-AB1D686177E3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dirty="0" smtClean="0"/>
              <a:t>Úkony</a:t>
            </a:r>
            <a:r>
              <a:rPr lang="cs-CZ" sz="2000" b="1" dirty="0" smtClean="0"/>
              <a:t> přerušující </a:t>
            </a:r>
            <a:r>
              <a:rPr lang="cs-CZ" sz="2000" dirty="0" smtClean="0"/>
              <a:t>lhůtu 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tříletá lhůta běží znovu od daného okamžiku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dirty="0" smtClean="0"/>
              <a:t>Úkony </a:t>
            </a:r>
            <a:r>
              <a:rPr lang="cs-CZ" sz="2000" b="1" dirty="0" smtClean="0"/>
              <a:t>prodlužující </a:t>
            </a:r>
            <a:r>
              <a:rPr lang="cs-CZ" sz="2000" dirty="0" smtClean="0"/>
              <a:t>lhůtu o 1 rok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pokud k nim došlo v posledních 12ti měsících před uplynutím dosavadní lhůty</a:t>
            </a:r>
            <a:endParaRPr lang="cs-CZ" sz="30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b="1" dirty="0" smtClean="0"/>
              <a:t>Stavění </a:t>
            </a:r>
            <a:r>
              <a:rPr lang="cs-CZ" sz="2000" dirty="0" smtClean="0"/>
              <a:t>lhůty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lhůta po určitou dobu neběží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princip účelnosti úkonu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dirty="0" smtClean="0"/>
              <a:t>Možnost </a:t>
            </a:r>
            <a:r>
              <a:rPr lang="cs-CZ" sz="2000" b="1" dirty="0" smtClean="0"/>
              <a:t>stanovení daně i po uplynutí lhůty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účinná lítost, daňový trestný čin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endParaRPr lang="cs-CZ" sz="300" dirty="0" smtClean="0"/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cs-CZ" sz="2000" b="1" dirty="0" smtClean="0"/>
              <a:t>Přechodná ustanovení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cs-CZ" sz="1800" dirty="0" smtClean="0"/>
              <a:t>otázka retroaktivity – </a:t>
            </a:r>
            <a:r>
              <a:rPr lang="cs-CZ" sz="1600" dirty="0" smtClean="0"/>
              <a:t>judikováno Ústavním soudem - </a:t>
            </a:r>
            <a:r>
              <a:rPr lang="cs-CZ" sz="1600" dirty="0" err="1"/>
              <a:t>Pl</a:t>
            </a:r>
            <a:r>
              <a:rPr lang="cs-CZ" sz="1600" dirty="0"/>
              <a:t>. ÚS </a:t>
            </a:r>
            <a:r>
              <a:rPr lang="cs-CZ" sz="1600" dirty="0" smtClean="0"/>
              <a:t>18/14</a:t>
            </a:r>
          </a:p>
        </p:txBody>
      </p:sp>
      <p:sp>
        <p:nvSpPr>
          <p:cNvPr id="54276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54277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D4022DC-E486-4E78-8810-20FE61CC09F7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19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Lhůta pro stanovení daně 		2/2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700" dirty="0" smtClean="0">
                <a:effectLst/>
              </a:rPr>
              <a:t>Osnova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Registrační 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Obecně k nalézacímu řízení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Tvrzení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Stanovení daně</a:t>
            </a:r>
          </a:p>
          <a:p>
            <a:pPr marL="623888" indent="-514350">
              <a:lnSpc>
                <a:spcPct val="130000"/>
              </a:lnSpc>
              <a:buFontTx/>
              <a:buAutoNum type="arabicPeriod"/>
            </a:pPr>
            <a:r>
              <a:rPr lang="cs-CZ" sz="2800" dirty="0" smtClean="0"/>
              <a:t>Lhůta pro stanovení daně</a:t>
            </a:r>
            <a:endParaRPr lang="cs-CZ" dirty="0" smtClean="0"/>
          </a:p>
        </p:txBody>
      </p:sp>
      <p:sp>
        <p:nvSpPr>
          <p:cNvPr id="15363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15364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15DA4785-F5AE-4736-8F1D-2F73FDCAD6C0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/>
          </p:cNvSpPr>
          <p:nvPr>
            <p:ph type="title"/>
          </p:nvPr>
        </p:nvSpPr>
        <p:spPr bwMode="auto">
          <a:xfrm>
            <a:off x="323528" y="2132856"/>
            <a:ext cx="8229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dirty="0" smtClean="0">
                <a:effectLst/>
                <a:latin typeface="Arial" charset="0"/>
              </a:rPr>
              <a:t>Děkuji za pozornost !</a:t>
            </a:r>
          </a:p>
        </p:txBody>
      </p:sp>
      <p:sp>
        <p:nvSpPr>
          <p:cNvPr id="37891" name="Rectangle 3"/>
          <p:cNvSpPr>
            <a:spLocks/>
          </p:cNvSpPr>
          <p:nvPr/>
        </p:nvSpPr>
        <p:spPr bwMode="auto">
          <a:xfrm>
            <a:off x="468313" y="148431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</a:pPr>
            <a:endParaRPr lang="cs-CZ" sz="280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cs-CZ" sz="280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cs-CZ" sz="280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endParaRPr lang="cs-CZ" sz="2800"/>
          </a:p>
          <a:p>
            <a:pPr marL="365125" indent="-255588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cs-CZ" sz="2800"/>
              <a:t>	</a:t>
            </a:r>
          </a:p>
          <a:p>
            <a:pPr marL="365125" indent="-255588" algn="ctr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None/>
            </a:pPr>
            <a:r>
              <a:rPr lang="cs-CZ" sz="2400"/>
              <a:t>Mgr. Karel Šimek</a:t>
            </a:r>
            <a:br>
              <a:rPr lang="cs-CZ" sz="2400"/>
            </a:br>
            <a:endParaRPr lang="cs-CZ" sz="2400"/>
          </a:p>
        </p:txBody>
      </p:sp>
      <p:sp>
        <p:nvSpPr>
          <p:cNvPr id="37892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7894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C0F6E420-C42E-4ED3-811E-8D068211ED9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20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			1/4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468313" y="1340768"/>
            <a:ext cx="8229600" cy="4669507"/>
          </a:xfrm>
        </p:spPr>
        <p:txBody>
          <a:bodyPr/>
          <a:lstStyle/>
          <a:p>
            <a:pPr>
              <a:lnSpc>
                <a:spcPct val="105000"/>
              </a:lnSpc>
            </a:pPr>
            <a:r>
              <a:rPr lang="cs-CZ" sz="2400" dirty="0" smtClean="0"/>
              <a:t>Registrace </a:t>
            </a:r>
            <a:r>
              <a:rPr lang="cs-CZ" sz="2400" b="1" dirty="0" smtClean="0"/>
              <a:t>k dani </a:t>
            </a:r>
            <a:r>
              <a:rPr lang="cs-CZ" sz="2400" dirty="0" smtClean="0"/>
              <a:t>či </a:t>
            </a:r>
            <a:r>
              <a:rPr lang="cs-CZ" sz="2400" b="1" dirty="0" smtClean="0"/>
              <a:t>ke správci daně</a:t>
            </a:r>
            <a:r>
              <a:rPr lang="cs-CZ" sz="2400" dirty="0" smtClean="0"/>
              <a:t>?</a:t>
            </a:r>
          </a:p>
          <a:p>
            <a:pPr>
              <a:lnSpc>
                <a:spcPct val="105000"/>
              </a:lnSpc>
            </a:pPr>
            <a:endParaRPr lang="cs-CZ" sz="900" dirty="0" smtClean="0"/>
          </a:p>
          <a:p>
            <a:pPr>
              <a:lnSpc>
                <a:spcPct val="105000"/>
              </a:lnSpc>
            </a:pPr>
            <a:r>
              <a:rPr lang="cs-CZ" sz="2400" dirty="0" smtClean="0"/>
              <a:t>Okruh </a:t>
            </a:r>
            <a:r>
              <a:rPr lang="cs-CZ" sz="2400" b="1" dirty="0" smtClean="0"/>
              <a:t>osob povinných k registraci:</a:t>
            </a:r>
            <a:endParaRPr lang="cs-CZ" sz="2400" dirty="0" smtClean="0"/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800" dirty="0" smtClean="0"/>
              <a:t>stanoví jednotlivé daňové zákony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800" dirty="0" smtClean="0"/>
              <a:t>daň z příjmů </a:t>
            </a:r>
            <a:r>
              <a:rPr lang="cs-CZ" sz="1400" dirty="0" smtClean="0"/>
              <a:t>(§ 39 a násl.) </a:t>
            </a:r>
            <a:r>
              <a:rPr lang="cs-CZ" sz="1800" dirty="0"/>
              <a:t>, DPH </a:t>
            </a:r>
            <a:r>
              <a:rPr lang="cs-CZ" sz="1400" dirty="0"/>
              <a:t>(§ </a:t>
            </a:r>
            <a:r>
              <a:rPr lang="cs-CZ" sz="1400" dirty="0" smtClean="0"/>
              <a:t>94 </a:t>
            </a:r>
            <a:r>
              <a:rPr lang="cs-CZ" sz="1400" dirty="0"/>
              <a:t>a násl.) </a:t>
            </a:r>
            <a:r>
              <a:rPr lang="cs-CZ" sz="1800" dirty="0"/>
              <a:t>, spotřební daně 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(§ 4 odst. 2.)</a:t>
            </a:r>
            <a:r>
              <a:rPr lang="cs-CZ" sz="1800" dirty="0" smtClean="0"/>
              <a:t>, silniční daň </a:t>
            </a:r>
            <a:r>
              <a:rPr lang="cs-CZ" sz="1400" dirty="0"/>
              <a:t>(§ </a:t>
            </a:r>
            <a:r>
              <a:rPr lang="cs-CZ" sz="1400" dirty="0" smtClean="0"/>
              <a:t>16 odst. 4) 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r>
              <a:rPr lang="cs-CZ" sz="1800" dirty="0" smtClean="0"/>
              <a:t>zákon o pohonných hmotách (od 1. října 2013), zákon </a:t>
            </a:r>
            <a:br>
              <a:rPr lang="cs-CZ" sz="1800" dirty="0" smtClean="0"/>
            </a:br>
            <a:r>
              <a:rPr lang="cs-CZ" sz="1800" dirty="0" smtClean="0"/>
              <a:t>o povinném značení lihu (od 1. prosince 2013)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endParaRPr lang="cs-CZ" sz="900" dirty="0" smtClean="0">
              <a:solidFill>
                <a:srgbClr val="C00000"/>
              </a:solidFill>
            </a:endParaRPr>
          </a:p>
          <a:p>
            <a:r>
              <a:rPr lang="cs-CZ" sz="2400" dirty="0"/>
              <a:t>Povinnost podat </a:t>
            </a:r>
            <a:r>
              <a:rPr lang="cs-CZ" sz="2400" b="1" dirty="0"/>
              <a:t>přihlášku k </a:t>
            </a:r>
            <a:r>
              <a:rPr lang="cs-CZ" sz="2400" b="1" dirty="0" smtClean="0"/>
              <a:t>registraci</a:t>
            </a:r>
            <a:r>
              <a:rPr lang="cs-CZ" sz="1800" dirty="0" smtClean="0"/>
              <a:t>.</a:t>
            </a:r>
            <a:endParaRPr lang="cs-CZ" sz="1800" dirty="0"/>
          </a:p>
          <a:p>
            <a:pPr lvl="1">
              <a:buFont typeface="Wingdings" pitchFamily="2" charset="2"/>
              <a:buChar char="Ø"/>
            </a:pPr>
            <a:r>
              <a:rPr lang="cs-CZ" sz="1800" dirty="0" smtClean="0"/>
              <a:t>tzv. formulářové podání</a:t>
            </a:r>
            <a:endParaRPr lang="cs-CZ" sz="1800" dirty="0" smtClean="0">
              <a:sym typeface="Wingdings 3" pitchFamily="18" charset="2"/>
            </a:endParaRPr>
          </a:p>
          <a:p>
            <a:pPr lvl="1">
              <a:buFont typeface="Wingdings" pitchFamily="2" charset="2"/>
              <a:buChar char="Ø"/>
            </a:pPr>
            <a:r>
              <a:rPr lang="cs-CZ" sz="1800" dirty="0" smtClean="0"/>
              <a:t>obsahové </a:t>
            </a:r>
            <a:r>
              <a:rPr lang="cs-CZ" sz="1800" dirty="0"/>
              <a:t>náležitosti stanoví primárně formulář (určité údaje stanoví jednotlivé daňové zákony)</a:t>
            </a:r>
          </a:p>
          <a:p>
            <a:pPr lvl="1">
              <a:buFont typeface="Wingdings" pitchFamily="2" charset="2"/>
              <a:buChar char="Ø"/>
            </a:pPr>
            <a:r>
              <a:rPr lang="cs-CZ" sz="1800" dirty="0"/>
              <a:t>postup k odstranění pochybností v registračních údajích</a:t>
            </a:r>
          </a:p>
          <a:p>
            <a:pPr lvl="1">
              <a:lnSpc>
                <a:spcPct val="105000"/>
              </a:lnSpc>
              <a:spcBef>
                <a:spcPts val="600"/>
              </a:spcBef>
              <a:buFontTx/>
              <a:buChar char="-"/>
            </a:pPr>
            <a:endParaRPr lang="cs-CZ" sz="1700" dirty="0" smtClean="0">
              <a:solidFill>
                <a:srgbClr val="C00000"/>
              </a:solidFill>
            </a:endParaRPr>
          </a:p>
          <a:p>
            <a:pPr lvl="1">
              <a:lnSpc>
                <a:spcPct val="105000"/>
              </a:lnSpc>
              <a:buFontTx/>
              <a:buChar char="-"/>
            </a:pPr>
            <a:endParaRPr lang="cs-CZ" sz="1000" dirty="0" smtClean="0"/>
          </a:p>
        </p:txBody>
      </p:sp>
      <p:sp>
        <p:nvSpPr>
          <p:cNvPr id="25603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5604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987D791B-F528-4429-9C82-3D66C9E6186A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3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			2/4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68313" y="1412776"/>
            <a:ext cx="8229600" cy="4597499"/>
          </a:xfrm>
        </p:spPr>
        <p:txBody>
          <a:bodyPr/>
          <a:lstStyle/>
          <a:p>
            <a:r>
              <a:rPr lang="cs-CZ" sz="2400" b="1" dirty="0" smtClean="0"/>
              <a:t>Lhůta</a:t>
            </a:r>
            <a:r>
              <a:rPr lang="cs-CZ" sz="2400" dirty="0" smtClean="0"/>
              <a:t> pro podání přihlášky k registraci</a:t>
            </a:r>
            <a:endParaRPr lang="cs-CZ" sz="1800" dirty="0" smtClean="0"/>
          </a:p>
          <a:p>
            <a:pPr lvl="1"/>
            <a:r>
              <a:rPr lang="cs-CZ" sz="1800" dirty="0" smtClean="0"/>
              <a:t>stanoví jednotlivé daňové zákony</a:t>
            </a:r>
          </a:p>
          <a:p>
            <a:pPr lvl="1"/>
            <a:r>
              <a:rPr lang="cs-CZ" sz="1800" dirty="0" smtClean="0"/>
              <a:t>daň z příjmů - </a:t>
            </a:r>
            <a:r>
              <a:rPr lang="cs-CZ" sz="1600" dirty="0" smtClean="0"/>
              <a:t>poplatník 15 dnů, plátce daně 8 dnů</a:t>
            </a:r>
          </a:p>
          <a:p>
            <a:pPr lvl="1"/>
            <a:r>
              <a:rPr lang="cs-CZ" sz="1800" dirty="0" smtClean="0"/>
              <a:t>DPH – povinná - </a:t>
            </a:r>
            <a:r>
              <a:rPr lang="cs-CZ" sz="1600" dirty="0" smtClean="0"/>
              <a:t>do </a:t>
            </a:r>
            <a:r>
              <a:rPr lang="cs-CZ" sz="1600" dirty="0"/>
              <a:t>15 dnů po skončení kalendářního měsíce, ve kterém překročila stanovený </a:t>
            </a:r>
            <a:r>
              <a:rPr lang="cs-CZ" sz="1600" dirty="0" smtClean="0"/>
              <a:t>obrat / dobrovolná</a:t>
            </a:r>
          </a:p>
          <a:p>
            <a:pPr lvl="1"/>
            <a:r>
              <a:rPr lang="cs-CZ" sz="1800" dirty="0" smtClean="0"/>
              <a:t>spotřební </a:t>
            </a:r>
            <a:r>
              <a:rPr lang="cs-CZ" sz="1800" dirty="0"/>
              <a:t>daň - </a:t>
            </a:r>
            <a:r>
              <a:rPr lang="cs-CZ" sz="1600" dirty="0"/>
              <a:t>do dne vzniku první povinnosti daň přiznat a zaplatit</a:t>
            </a:r>
          </a:p>
          <a:p>
            <a:pPr lvl="1"/>
            <a:r>
              <a:rPr lang="cs-CZ" sz="1800" dirty="0" smtClean="0"/>
              <a:t>silniční daň </a:t>
            </a:r>
            <a:r>
              <a:rPr lang="cs-CZ" sz="1800" dirty="0"/>
              <a:t>- </a:t>
            </a:r>
            <a:r>
              <a:rPr lang="cs-CZ" sz="1600" dirty="0"/>
              <a:t>ve lhůtě splatnosti nejbližší zálohy na daň </a:t>
            </a:r>
            <a:endParaRPr lang="cs-CZ" sz="1600" dirty="0" smtClean="0"/>
          </a:p>
          <a:p>
            <a:pPr lvl="1"/>
            <a:endParaRPr lang="cs-CZ" sz="800" dirty="0" smtClean="0"/>
          </a:p>
          <a:p>
            <a:r>
              <a:rPr lang="cs-CZ" sz="2400" b="1" dirty="0" smtClean="0"/>
              <a:t>Oznamovací povinnost</a:t>
            </a:r>
            <a:r>
              <a:rPr lang="cs-CZ" sz="2400" dirty="0" smtClean="0"/>
              <a:t> do 15 dnů</a:t>
            </a:r>
            <a:r>
              <a:rPr lang="cs-CZ" sz="2000" dirty="0" smtClean="0"/>
              <a:t> </a:t>
            </a:r>
          </a:p>
          <a:p>
            <a:pPr lvl="1"/>
            <a:r>
              <a:rPr lang="cs-CZ" sz="1800" dirty="0" smtClean="0"/>
              <a:t>změny v registrovaných údajích</a:t>
            </a:r>
          </a:p>
          <a:p>
            <a:pPr lvl="1"/>
            <a:r>
              <a:rPr lang="cs-CZ" sz="1800" dirty="0" smtClean="0"/>
              <a:t>důvody pro zánik registrace</a:t>
            </a:r>
          </a:p>
          <a:p>
            <a:pPr lvl="1"/>
            <a:r>
              <a:rPr lang="cs-CZ" sz="1800" dirty="0" smtClean="0"/>
              <a:t>povinnost předkládat vybrané listiny </a:t>
            </a:r>
            <a:r>
              <a:rPr lang="cs-CZ" sz="1600" dirty="0" smtClean="0"/>
              <a:t>(zrušení, zánik, prodej podniku)</a:t>
            </a:r>
          </a:p>
          <a:p>
            <a:pPr lvl="1"/>
            <a:r>
              <a:rPr lang="cs-CZ" sz="1800" dirty="0" smtClean="0"/>
              <a:t>formulářové podání – </a:t>
            </a:r>
            <a:r>
              <a:rPr lang="cs-CZ" sz="1800" b="1" dirty="0" smtClean="0"/>
              <a:t>oznámení o změně registračních údajů</a:t>
            </a:r>
          </a:p>
          <a:p>
            <a:pPr lvl="1"/>
            <a:r>
              <a:rPr lang="cs-CZ" sz="1800" dirty="0" smtClean="0"/>
              <a:t>nevztahuje se na údaje, jejichž změnu si může správce daně automatizovaným způsobem zjistit sám</a:t>
            </a:r>
          </a:p>
          <a:p>
            <a:pPr lvl="1"/>
            <a:endParaRPr lang="cs-CZ" sz="1600" b="1" dirty="0" smtClean="0"/>
          </a:p>
        </p:txBody>
      </p:sp>
      <p:sp>
        <p:nvSpPr>
          <p:cNvPr id="26627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6628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BC6AD386-AB52-43C5-8BB5-437D75DA667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4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			3/4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468313" y="1412776"/>
            <a:ext cx="8229600" cy="459749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K registraci dochází </a:t>
            </a:r>
            <a:r>
              <a:rPr lang="cs-CZ" sz="2400" b="1" dirty="0" smtClean="0"/>
              <a:t>rozhodnutím</a:t>
            </a:r>
            <a:endParaRPr lang="cs-CZ" sz="2000" dirty="0" smtClean="0"/>
          </a:p>
          <a:p>
            <a:pPr lvl="1">
              <a:lnSpc>
                <a:spcPct val="80000"/>
              </a:lnSpc>
            </a:pPr>
            <a:r>
              <a:rPr lang="cs-CZ" sz="1800" dirty="0" smtClean="0"/>
              <a:t>primárně – na základě přihlášky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sekundárně – z moci úřední</a:t>
            </a:r>
          </a:p>
          <a:p>
            <a:pPr lvl="1">
              <a:lnSpc>
                <a:spcPct val="80000"/>
              </a:lnSpc>
            </a:pPr>
            <a:r>
              <a:rPr lang="cs-CZ" sz="1800" dirty="0" smtClean="0"/>
              <a:t>deklaratorní / konstitutivní</a:t>
            </a:r>
          </a:p>
          <a:p>
            <a:pPr lvl="1">
              <a:lnSpc>
                <a:spcPct val="80000"/>
              </a:lnSpc>
            </a:pPr>
            <a:endParaRPr lang="cs-CZ" sz="1000" dirty="0" smtClean="0"/>
          </a:p>
          <a:p>
            <a:pPr>
              <a:lnSpc>
                <a:spcPct val="80000"/>
              </a:lnSpc>
            </a:pPr>
            <a:r>
              <a:rPr lang="cs-CZ" sz="2400" b="1" dirty="0" smtClean="0"/>
              <a:t>Lhůta pro vydání</a:t>
            </a:r>
            <a:r>
              <a:rPr lang="cs-CZ" sz="2400" dirty="0" smtClean="0"/>
              <a:t> rozhodnutí o registraci 30 dnů 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0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Rozhodnutí o registraci se </a:t>
            </a:r>
            <a:r>
              <a:rPr lang="cs-CZ" sz="2400" b="1" dirty="0" smtClean="0"/>
              <a:t>neodůvodňuje</a:t>
            </a:r>
            <a:r>
              <a:rPr lang="cs-CZ" sz="2000" dirty="0" smtClean="0"/>
              <a:t>, výjimky: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800" dirty="0" smtClean="0"/>
              <a:t>     - rozhodnutí o zamítnutí registrace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800" dirty="0" smtClean="0"/>
              <a:t>     -</a:t>
            </a:r>
            <a:r>
              <a:rPr lang="cs-CZ" sz="1800" dirty="0" smtClean="0">
                <a:solidFill>
                  <a:schemeClr val="accent2"/>
                </a:solidFill>
              </a:rPr>
              <a:t> </a:t>
            </a:r>
            <a:r>
              <a:rPr lang="cs-CZ" sz="1800" dirty="0" smtClean="0"/>
              <a:t>rozhodnutí o registraci ex offo</a:t>
            </a:r>
          </a:p>
          <a:p>
            <a:pPr>
              <a:lnSpc>
                <a:spcPct val="80000"/>
              </a:lnSpc>
            </a:pPr>
            <a:endParaRPr lang="cs-CZ" sz="10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Správce daně přidělí </a:t>
            </a:r>
            <a:r>
              <a:rPr lang="cs-CZ" sz="2400" b="1" dirty="0" smtClean="0"/>
              <a:t>DIČ </a:t>
            </a:r>
            <a:r>
              <a:rPr lang="cs-CZ" sz="2000" dirty="0" smtClean="0"/>
              <a:t>– tvoří jej kód „CZ“ a obecný identifikátor</a:t>
            </a:r>
          </a:p>
          <a:p>
            <a:pPr lvl="1">
              <a:lnSpc>
                <a:spcPct val="80000"/>
              </a:lnSpc>
            </a:pPr>
            <a:r>
              <a:rPr lang="cs-CZ" sz="1800" dirty="0"/>
              <a:t>pouze pokud nebylo dosud přiděleno</a:t>
            </a:r>
          </a:p>
          <a:p>
            <a:pPr>
              <a:lnSpc>
                <a:spcPct val="80000"/>
              </a:lnSpc>
            </a:pPr>
            <a:endParaRPr lang="cs-CZ" sz="1050" dirty="0" smtClean="0"/>
          </a:p>
          <a:p>
            <a:pPr>
              <a:lnSpc>
                <a:spcPct val="80000"/>
              </a:lnSpc>
            </a:pPr>
            <a:r>
              <a:rPr lang="cs-CZ" sz="2400" b="1" dirty="0" smtClean="0"/>
              <a:t>Změna </a:t>
            </a:r>
            <a:r>
              <a:rPr lang="cs-CZ" sz="2400" dirty="0" smtClean="0"/>
              <a:t>či </a:t>
            </a:r>
            <a:r>
              <a:rPr lang="cs-CZ" sz="2400" b="1" dirty="0" smtClean="0"/>
              <a:t>zrušení</a:t>
            </a:r>
            <a:r>
              <a:rPr lang="cs-CZ" sz="2400" dirty="0" smtClean="0"/>
              <a:t> rozhodnutí</a:t>
            </a:r>
            <a:endParaRPr lang="cs-CZ" sz="1000" dirty="0" smtClean="0"/>
          </a:p>
          <a:p>
            <a:pPr>
              <a:lnSpc>
                <a:spcPct val="80000"/>
              </a:lnSpc>
              <a:buFontTx/>
              <a:buNone/>
            </a:pPr>
            <a:endParaRPr lang="cs-CZ" sz="600" dirty="0" smtClean="0"/>
          </a:p>
        </p:txBody>
      </p:sp>
      <p:sp>
        <p:nvSpPr>
          <p:cNvPr id="27651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7652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160B78-A06D-4928-A69D-24B06974588F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5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cs-CZ" sz="3300" dirty="0" smtClean="0">
                <a:effectLst/>
              </a:rPr>
              <a:t>Registrační řízení 			4/4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468313" y="1412777"/>
            <a:ext cx="8229600" cy="4597498"/>
          </a:xfrm>
        </p:spPr>
        <p:txBody>
          <a:bodyPr/>
          <a:lstStyle/>
          <a:p>
            <a:r>
              <a:rPr lang="cs-CZ" sz="2400" b="1" dirty="0" smtClean="0"/>
              <a:t>Změna registračních údajů</a:t>
            </a:r>
          </a:p>
          <a:p>
            <a:pPr lvl="1">
              <a:spcBef>
                <a:spcPts val="400"/>
              </a:spcBef>
            </a:pPr>
            <a:r>
              <a:rPr lang="cs-CZ" sz="1800" dirty="0" smtClean="0"/>
              <a:t>nejde-li o údaje, které by vyvolaly změnu rozhodnutí (např. zrušení registrace), postačí </a:t>
            </a:r>
            <a:r>
              <a:rPr lang="cs-CZ" sz="1800" b="1" dirty="0" smtClean="0"/>
              <a:t>úřední záznam</a:t>
            </a:r>
          </a:p>
          <a:p>
            <a:pPr lvl="1">
              <a:spcBef>
                <a:spcPts val="400"/>
              </a:spcBef>
            </a:pPr>
            <a:endParaRPr lang="cs-CZ" sz="1050" b="1" dirty="0" smtClean="0"/>
          </a:p>
          <a:p>
            <a:r>
              <a:rPr lang="cs-CZ" sz="2400" b="1" dirty="0" smtClean="0"/>
              <a:t>Přeregistrace</a:t>
            </a:r>
            <a:r>
              <a:rPr lang="cs-CZ" sz="2400" dirty="0" smtClean="0"/>
              <a:t> </a:t>
            </a:r>
            <a:r>
              <a:rPr lang="cs-CZ" sz="2000" dirty="0" smtClean="0"/>
              <a:t>– při změně podmínek pro určení místní příslušnosti</a:t>
            </a:r>
          </a:p>
          <a:p>
            <a:pPr lvl="1">
              <a:spcBef>
                <a:spcPts val="400"/>
              </a:spcBef>
            </a:pPr>
            <a:r>
              <a:rPr lang="cs-CZ" sz="1800" dirty="0" smtClean="0"/>
              <a:t>konstitutivní</a:t>
            </a:r>
          </a:p>
          <a:p>
            <a:pPr lvl="1">
              <a:spcBef>
                <a:spcPts val="400"/>
              </a:spcBef>
            </a:pPr>
            <a:r>
              <a:rPr lang="cs-CZ" sz="1800" dirty="0" smtClean="0"/>
              <a:t>speciální úprava změny místní příslušnosti</a:t>
            </a:r>
          </a:p>
          <a:p>
            <a:pPr lvl="1">
              <a:spcBef>
                <a:spcPts val="400"/>
              </a:spcBef>
            </a:pPr>
            <a:r>
              <a:rPr lang="cs-CZ" sz="1800" dirty="0" smtClean="0"/>
              <a:t>vydává dosavadní správce daně</a:t>
            </a:r>
          </a:p>
          <a:p>
            <a:endParaRPr lang="cs-CZ" sz="1050" dirty="0"/>
          </a:p>
          <a:p>
            <a:pPr marL="365125" lvl="1" indent="-255588">
              <a:spcBef>
                <a:spcPts val="400"/>
              </a:spcBef>
              <a:buSzPct val="68000"/>
              <a:buFont typeface="Wingdings 3" pitchFamily="18" charset="2"/>
              <a:buChar char=""/>
            </a:pPr>
            <a:r>
              <a:rPr lang="cs-CZ" sz="2400" b="1" dirty="0" smtClean="0"/>
              <a:t>Sankce</a:t>
            </a:r>
            <a:r>
              <a:rPr lang="cs-CZ" sz="2400" dirty="0" smtClean="0"/>
              <a:t> – pokuta až do 500 000 Kč podle </a:t>
            </a:r>
            <a:r>
              <a:rPr lang="cs-CZ" sz="2400" dirty="0"/>
              <a:t>§ 247a daňového řádu</a:t>
            </a:r>
            <a:endParaRPr lang="cs-CZ" sz="2400" b="1" dirty="0"/>
          </a:p>
          <a:p>
            <a:pPr lvl="1"/>
            <a:r>
              <a:rPr lang="cs-CZ" sz="1800" dirty="0" smtClean="0"/>
              <a:t>účinné od 1. ledna 2015</a:t>
            </a:r>
            <a:endParaRPr lang="cs-CZ" sz="600" dirty="0" smtClean="0"/>
          </a:p>
        </p:txBody>
      </p:sp>
      <p:sp>
        <p:nvSpPr>
          <p:cNvPr id="27651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27652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160B78-A06D-4928-A69D-24B06974588F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6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96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5000"/>
              </a:lnSpc>
            </a:pPr>
            <a:r>
              <a:rPr lang="cs-CZ" sz="2500" b="1" dirty="0" smtClean="0"/>
              <a:t>nalézací řízení 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společné označení pro vyměřovací a doměřovací řízení</a:t>
            </a:r>
          </a:p>
          <a:p>
            <a:pPr lvl="1">
              <a:lnSpc>
                <a:spcPct val="105000"/>
              </a:lnSpc>
            </a:pPr>
            <a:endParaRPr lang="cs-CZ" sz="2200" dirty="0" smtClean="0"/>
          </a:p>
          <a:p>
            <a:pPr>
              <a:lnSpc>
                <a:spcPct val="105000"/>
              </a:lnSpc>
            </a:pPr>
            <a:r>
              <a:rPr lang="cs-CZ" sz="2500" b="1" dirty="0" smtClean="0"/>
              <a:t>cíl nalézacího řízení 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správné zjištění a stanovení daně, tj. „nalezení správné výše daně“</a:t>
            </a:r>
          </a:p>
          <a:p>
            <a:pPr lvl="1">
              <a:lnSpc>
                <a:spcPct val="95000"/>
              </a:lnSpc>
              <a:buFontTx/>
              <a:buChar char="•"/>
            </a:pPr>
            <a:endParaRPr lang="cs-CZ" sz="800" dirty="0" smtClean="0"/>
          </a:p>
          <a:p>
            <a:pPr>
              <a:lnSpc>
                <a:spcPct val="80000"/>
              </a:lnSpc>
            </a:pPr>
            <a:endParaRPr lang="cs-CZ" sz="1800" dirty="0" smtClean="0"/>
          </a:p>
          <a:p>
            <a:pPr>
              <a:lnSpc>
                <a:spcPct val="105000"/>
              </a:lnSpc>
            </a:pPr>
            <a:r>
              <a:rPr lang="cs-CZ" sz="2500" b="1" dirty="0" smtClean="0"/>
              <a:t>začátek a konec nalézacího řízení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začátek</a:t>
            </a:r>
            <a:r>
              <a:rPr lang="cs-CZ" sz="2000" dirty="0" smtClean="0"/>
              <a:t> - § 91 odst.1 daňového řádu </a:t>
            </a:r>
            <a:r>
              <a:rPr lang="cs-CZ" sz="1700" dirty="0" smtClean="0"/>
              <a:t>(novela 1. ledna 2015)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formálně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600" dirty="0" smtClean="0"/>
              <a:t>(formální)</a:t>
            </a:r>
            <a:r>
              <a:rPr lang="cs-CZ" sz="1800" dirty="0" smtClean="0"/>
              <a:t> právní mocí rozhodnutí o stanovení daně či zastavením vyměřovacího nebo doměřovacího řízení</a:t>
            </a:r>
          </a:p>
          <a:p>
            <a:pPr lvl="1">
              <a:lnSpc>
                <a:spcPct val="105000"/>
              </a:lnSpc>
            </a:pPr>
            <a:r>
              <a:rPr lang="cs-CZ" sz="2200" dirty="0" smtClean="0"/>
              <a:t>materiálně končí:</a:t>
            </a:r>
          </a:p>
          <a:p>
            <a:pPr lvl="2">
              <a:lnSpc>
                <a:spcPct val="105000"/>
              </a:lnSpc>
              <a:buFont typeface="Wingdings" pitchFamily="2" charset="2"/>
              <a:buChar char="§"/>
            </a:pPr>
            <a:r>
              <a:rPr lang="cs-CZ" sz="1800" dirty="0" smtClean="0"/>
              <a:t>uplynutím prekluzívní lhůty pro stanovení daně </a:t>
            </a:r>
            <a:r>
              <a:rPr lang="cs-CZ" sz="1600" dirty="0" smtClean="0"/>
              <a:t>(tj. okamžikem, kdy se poslední známá daň stává nezměnitelnou)</a:t>
            </a:r>
          </a:p>
          <a:p>
            <a:pPr>
              <a:lnSpc>
                <a:spcPct val="80000"/>
              </a:lnSpc>
            </a:pPr>
            <a:endParaRPr lang="cs-CZ" sz="1800" dirty="0" smtClean="0"/>
          </a:p>
        </p:txBody>
      </p:sp>
      <p:sp>
        <p:nvSpPr>
          <p:cNvPr id="46084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6085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1743EF3-1D4B-4003-81BD-6E6F276BE25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7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7" name="Rectangle 2"/>
          <p:cNvSpPr txBox="1">
            <a:spLocks/>
          </p:cNvSpPr>
          <p:nvPr/>
        </p:nvSpPr>
        <p:spPr bwMode="auto">
          <a:xfrm>
            <a:off x="457200" y="476672"/>
            <a:ext cx="8229600" cy="720080"/>
          </a:xfrm>
          <a:prstGeom prst="rect">
            <a:avLst/>
          </a:prstGeo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Obecně k nalézacímu řízení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31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FE160B78-A06D-4928-A69D-24B06974588F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8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68312" y="981075"/>
            <a:ext cx="6119911" cy="4895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800" b="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b="1" dirty="0"/>
              <a:t>Nalézací rovina</a:t>
            </a: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6876256" y="981075"/>
            <a:ext cx="2016918" cy="4895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600" b="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2000" b="1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b="1" dirty="0" smtClean="0"/>
              <a:t>Platební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b="1" dirty="0" smtClean="0"/>
              <a:t>rovina</a:t>
            </a:r>
            <a:endParaRPr lang="cs-CZ" sz="2000" b="1" dirty="0"/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879846" y="3789040"/>
            <a:ext cx="5281462" cy="8639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dirty="0" smtClean="0"/>
              <a:t>Není vyloučeno další </a:t>
            </a:r>
            <a:r>
              <a:rPr lang="cs-CZ" sz="2000" dirty="0" err="1" smtClean="0"/>
              <a:t>doměřovací</a:t>
            </a:r>
            <a:r>
              <a:rPr lang="cs-CZ" sz="2000" dirty="0" smtClean="0"/>
              <a:t> řízení</a:t>
            </a: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874712" y="1630363"/>
            <a:ext cx="5281463" cy="86253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dirty="0"/>
              <a:t>Vyměřovací </a:t>
            </a:r>
            <a:r>
              <a:rPr lang="cs-CZ" sz="2000" dirty="0" smtClean="0"/>
              <a:t>řízení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 smtClean="0"/>
              <a:t>(obligatorní)</a:t>
            </a:r>
            <a:endParaRPr lang="cs-CZ" sz="1600" dirty="0"/>
          </a:p>
        </p:txBody>
      </p:sp>
      <p:sp>
        <p:nvSpPr>
          <p:cNvPr id="21" name="Rectangle 58"/>
          <p:cNvSpPr>
            <a:spLocks noChangeArrowheads="1"/>
          </p:cNvSpPr>
          <p:nvPr/>
        </p:nvSpPr>
        <p:spPr bwMode="auto">
          <a:xfrm>
            <a:off x="874713" y="4868863"/>
            <a:ext cx="5281462" cy="7667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dirty="0">
                <a:solidFill>
                  <a:srgbClr val="FFFFFF"/>
                </a:solidFill>
              </a:rPr>
              <a:t>Nalézací řízení je </a:t>
            </a:r>
            <a:r>
              <a:rPr lang="cs-CZ" dirty="0" smtClean="0">
                <a:solidFill>
                  <a:srgbClr val="FFFFFF"/>
                </a:solidFill>
              </a:rPr>
              <a:t>ukončeno uplynutím </a:t>
            </a:r>
            <a:endParaRPr lang="cs-CZ" dirty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dirty="0">
                <a:solidFill>
                  <a:srgbClr val="FFFFFF"/>
                </a:solidFill>
              </a:rPr>
              <a:t>lhůty pro stanovení daně</a:t>
            </a:r>
          </a:p>
        </p:txBody>
      </p:sp>
      <p:sp>
        <p:nvSpPr>
          <p:cNvPr id="23" name="Rectangle 24"/>
          <p:cNvSpPr>
            <a:spLocks/>
          </p:cNvSpPr>
          <p:nvPr/>
        </p:nvSpPr>
        <p:spPr bwMode="auto">
          <a:xfrm>
            <a:off x="457200" y="274638"/>
            <a:ext cx="8435975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cs-CZ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Daňové řízení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874712" y="2708920"/>
            <a:ext cx="5281462" cy="86397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2000" dirty="0" err="1"/>
              <a:t>Doměřovací</a:t>
            </a:r>
            <a:r>
              <a:rPr lang="cs-CZ" sz="2000" dirty="0"/>
              <a:t> </a:t>
            </a:r>
            <a:r>
              <a:rPr lang="cs-CZ" sz="2000" dirty="0" smtClean="0"/>
              <a:t>řízení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cs-CZ" sz="1600" dirty="0" smtClean="0"/>
              <a:t>(fakultativní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1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sz="3300" dirty="0" smtClean="0">
                <a:effectLst/>
              </a:rPr>
              <a:t>Tvrzení daně 				1/5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1"/>
          </p:nvPr>
        </p:nvSpPr>
        <p:spPr>
          <a:xfrm>
            <a:off x="468313" y="1341438"/>
            <a:ext cx="8229600" cy="4824412"/>
          </a:xfrm>
        </p:spPr>
        <p:txBody>
          <a:bodyPr/>
          <a:lstStyle/>
          <a:p>
            <a:pPr lvl="1">
              <a:lnSpc>
                <a:spcPct val="95000"/>
              </a:lnSpc>
              <a:buFontTx/>
              <a:buChar char="•"/>
            </a:pPr>
            <a:endParaRPr lang="cs-CZ" sz="800" dirty="0" smtClean="0"/>
          </a:p>
          <a:p>
            <a:pPr>
              <a:lnSpc>
                <a:spcPct val="95000"/>
              </a:lnSpc>
              <a:buFontTx/>
              <a:buChar char="•"/>
            </a:pPr>
            <a:r>
              <a:rPr lang="cs-CZ" sz="2400" b="1" dirty="0" smtClean="0"/>
              <a:t>Základem</a:t>
            </a:r>
            <a:r>
              <a:rPr lang="cs-CZ" sz="2400" dirty="0" smtClean="0"/>
              <a:t> pro správné zjištění a stanovení daně je:</a:t>
            </a:r>
          </a:p>
          <a:p>
            <a:pPr lvl="1">
              <a:lnSpc>
                <a:spcPct val="95000"/>
              </a:lnSpc>
              <a:buFont typeface="Times New Roman" pitchFamily="18" charset="0"/>
              <a:buChar char="−"/>
            </a:pPr>
            <a:r>
              <a:rPr lang="cs-CZ" sz="1800" dirty="0" smtClean="0"/>
              <a:t>řádné daňové tvrzení a dodatečné daňové tvrzení</a:t>
            </a:r>
          </a:p>
          <a:p>
            <a:pPr lvl="2">
              <a:lnSpc>
                <a:spcPct val="95000"/>
              </a:lnSpc>
              <a:buFont typeface="Times New Roman" pitchFamily="18" charset="0"/>
              <a:buNone/>
            </a:pPr>
            <a:endParaRPr lang="cs-CZ" sz="800" dirty="0" smtClean="0"/>
          </a:p>
          <a:p>
            <a:pPr lvl="1">
              <a:lnSpc>
                <a:spcPct val="95000"/>
              </a:lnSpc>
              <a:buFont typeface="Wingdings" pitchFamily="2" charset="2"/>
              <a:buChar char="Ø"/>
            </a:pPr>
            <a:r>
              <a:rPr lang="cs-CZ" sz="1800" dirty="0" smtClean="0"/>
              <a:t>Tomu odpovídá:</a:t>
            </a:r>
          </a:p>
          <a:p>
            <a:pPr lvl="2">
              <a:lnSpc>
                <a:spcPct val="95000"/>
              </a:lnSpc>
              <a:buFont typeface="Wingdings" pitchFamily="2" charset="2"/>
              <a:buChar char="§"/>
            </a:pPr>
            <a:r>
              <a:rPr lang="cs-CZ" sz="1800" b="1" dirty="0" smtClean="0"/>
              <a:t>povinnost tvrzení</a:t>
            </a:r>
            <a:r>
              <a:rPr lang="cs-CZ" sz="1800" dirty="0" smtClean="0"/>
              <a:t> (tj. povinnost uvést skutečnosti důležité pro rozhodnutí)</a:t>
            </a:r>
          </a:p>
          <a:p>
            <a:pPr lvl="2">
              <a:lnSpc>
                <a:spcPct val="95000"/>
              </a:lnSpc>
              <a:buFont typeface="Wingdings" pitchFamily="2" charset="2"/>
              <a:buChar char="§"/>
            </a:pPr>
            <a:r>
              <a:rPr lang="cs-CZ" sz="1800" b="1" dirty="0" smtClean="0"/>
              <a:t>břemeno</a:t>
            </a:r>
            <a:r>
              <a:rPr lang="cs-CZ" sz="1800" dirty="0" smtClean="0"/>
              <a:t> </a:t>
            </a:r>
            <a:r>
              <a:rPr lang="cs-CZ" sz="1800" b="1" dirty="0" smtClean="0"/>
              <a:t>tvrzení</a:t>
            </a:r>
            <a:r>
              <a:rPr lang="cs-CZ" sz="1800" dirty="0" smtClean="0"/>
              <a:t> (tj. procesní odpovědnost za to, že se správce daně tvrzenou skutečnost dozví)</a:t>
            </a:r>
          </a:p>
          <a:p>
            <a:pPr lvl="1">
              <a:lnSpc>
                <a:spcPct val="95000"/>
              </a:lnSpc>
              <a:buFontTx/>
              <a:buChar char="•"/>
            </a:pPr>
            <a:endParaRPr lang="cs-CZ" sz="1000" dirty="0" smtClean="0"/>
          </a:p>
          <a:p>
            <a:pPr>
              <a:lnSpc>
                <a:spcPct val="95000"/>
              </a:lnSpc>
              <a:buFontTx/>
              <a:buChar char="•"/>
            </a:pPr>
            <a:r>
              <a:rPr lang="cs-CZ" sz="2400" b="1" dirty="0" smtClean="0"/>
              <a:t>Výzva</a:t>
            </a:r>
            <a:r>
              <a:rPr lang="cs-CZ" sz="2400" dirty="0" smtClean="0"/>
              <a:t> k podání daňového tvrzení</a:t>
            </a:r>
          </a:p>
          <a:p>
            <a:pPr lvl="2">
              <a:lnSpc>
                <a:spcPct val="95000"/>
              </a:lnSpc>
              <a:buFont typeface="Times New Roman" pitchFamily="18" charset="0"/>
              <a:buChar char="–"/>
            </a:pPr>
            <a:r>
              <a:rPr lang="cs-CZ" sz="2000" dirty="0" smtClean="0"/>
              <a:t>správce daně pokud možno nejprve vyzývá k dobrovolnému splnění povinnosti tvrzení, než přistoupí ke stanovení daně z moci úřední</a:t>
            </a:r>
          </a:p>
          <a:p>
            <a:pPr>
              <a:lnSpc>
                <a:spcPct val="80000"/>
              </a:lnSpc>
            </a:pPr>
            <a:endParaRPr lang="cs-CZ" sz="1800" dirty="0" smtClean="0"/>
          </a:p>
        </p:txBody>
      </p:sp>
      <p:sp>
        <p:nvSpPr>
          <p:cNvPr id="46084" name="TextovéPole 3"/>
          <p:cNvSpPr txBox="1">
            <a:spLocks noChangeArrowheads="1"/>
          </p:cNvSpPr>
          <p:nvPr/>
        </p:nvSpPr>
        <p:spPr bwMode="auto">
          <a:xfrm>
            <a:off x="4500563" y="6215063"/>
            <a:ext cx="4429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cs-CZ" sz="1400" dirty="0">
                <a:latin typeface="+mj-lt"/>
              </a:rPr>
              <a:t>Registrace a nalézací řízení</a:t>
            </a:r>
          </a:p>
          <a:p>
            <a:pPr algn="r"/>
            <a:r>
              <a:rPr lang="cs-CZ" sz="1400" dirty="0">
                <a:latin typeface="Lucida Sans Unicode" pitchFamily="34" charset="0"/>
              </a:rPr>
              <a:t>Mgr. Karel Šimek</a:t>
            </a:r>
          </a:p>
        </p:txBody>
      </p:sp>
      <p:sp>
        <p:nvSpPr>
          <p:cNvPr id="46085" name="TextovéPole 4"/>
          <p:cNvSpPr txBox="1">
            <a:spLocks noChangeArrowheads="1"/>
          </p:cNvSpPr>
          <p:nvPr/>
        </p:nvSpPr>
        <p:spPr bwMode="auto">
          <a:xfrm>
            <a:off x="323850" y="6308725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01743EF3-1D4B-4003-81BD-6E6F276BE259}" type="slidenum">
              <a:rPr lang="cs-CZ" sz="2000" b="1">
                <a:solidFill>
                  <a:schemeClr val="bg1"/>
                </a:solidFill>
                <a:latin typeface="Lucida Sans Unicode" pitchFamily="34" charset="0"/>
              </a:rPr>
              <a:pPr/>
              <a:t>9</a:t>
            </a:fld>
            <a:endParaRPr lang="cs-CZ" sz="2800">
              <a:solidFill>
                <a:schemeClr val="bg1"/>
              </a:solidFill>
              <a:latin typeface="Lucida Sans Unicode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1148</TotalTime>
  <Words>1392</Words>
  <Application>Microsoft Office PowerPoint</Application>
  <PresentationFormat>Předvádění na obrazovce (4:3)</PresentationFormat>
  <Paragraphs>336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Shluk</vt:lpstr>
      <vt:lpstr>Registrace  a nalézací řízení</vt:lpstr>
      <vt:lpstr>Osnova</vt:lpstr>
      <vt:lpstr>Registrační řízení    1/4</vt:lpstr>
      <vt:lpstr>Registrační řízení    2/4</vt:lpstr>
      <vt:lpstr>Registrační řízení    3/4</vt:lpstr>
      <vt:lpstr>Registrační řízení    4/4</vt:lpstr>
      <vt:lpstr>Prezentace aplikace PowerPoint</vt:lpstr>
      <vt:lpstr>Prezentace aplikace PowerPoint</vt:lpstr>
      <vt:lpstr>Tvrzení daně     1/5</vt:lpstr>
      <vt:lpstr>Daňové tvrzení</vt:lpstr>
      <vt:lpstr>Tvrzení daně     2/5</vt:lpstr>
      <vt:lpstr>Tvrzení daně     3/5</vt:lpstr>
      <vt:lpstr>Tvrzení daně     4/5</vt:lpstr>
      <vt:lpstr>Tvrzení daně     5/5</vt:lpstr>
      <vt:lpstr>Stanovení daně     1/3</vt:lpstr>
      <vt:lpstr>Stanovení daně     2/3</vt:lpstr>
      <vt:lpstr>Stanovení daně     3/3</vt:lpstr>
      <vt:lpstr>Lhůta pro stanovení daně   1/2</vt:lpstr>
      <vt:lpstr>Lhůta pro stanovení daně   2/2</vt:lpstr>
      <vt:lpstr>Děkuji za pozornost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Registrace a nalézací řízení</dc:title>
  <dc:creator>Mgr. Karel Šimek</dc:creator>
  <cp:lastModifiedBy>Dana Šramková</cp:lastModifiedBy>
  <cp:revision>171</cp:revision>
  <dcterms:created xsi:type="dcterms:W3CDTF">2010-01-10T10:53:02Z</dcterms:created>
  <dcterms:modified xsi:type="dcterms:W3CDTF">2016-03-31T13:05:52Z</dcterms:modified>
</cp:coreProperties>
</file>