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5"/>
  </p:notesMasterIdLst>
  <p:sldIdLst>
    <p:sldId id="488" r:id="rId2"/>
    <p:sldId id="508" r:id="rId3"/>
    <p:sldId id="524" r:id="rId4"/>
    <p:sldId id="525" r:id="rId5"/>
    <p:sldId id="527" r:id="rId6"/>
    <p:sldId id="528" r:id="rId7"/>
    <p:sldId id="509" r:id="rId8"/>
    <p:sldId id="521" r:id="rId9"/>
    <p:sldId id="511" r:id="rId10"/>
    <p:sldId id="512" r:id="rId11"/>
    <p:sldId id="513" r:id="rId12"/>
    <p:sldId id="514" r:id="rId13"/>
    <p:sldId id="515" r:id="rId14"/>
    <p:sldId id="517" r:id="rId15"/>
    <p:sldId id="518" r:id="rId16"/>
    <p:sldId id="522" r:id="rId17"/>
    <p:sldId id="534" r:id="rId18"/>
    <p:sldId id="533" r:id="rId19"/>
    <p:sldId id="530" r:id="rId20"/>
    <p:sldId id="529" r:id="rId21"/>
    <p:sldId id="532" r:id="rId22"/>
    <p:sldId id="535" r:id="rId23"/>
    <p:sldId id="397" r:id="rId24"/>
  </p:sldIdLst>
  <p:sldSz cx="9144000" cy="6858000" type="screen4x3"/>
  <p:notesSz cx="6858000" cy="98726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A5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3852" y="1"/>
            <a:ext cx="297254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5A8897-753D-4786-894F-4742C8F03C64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871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480" y="4689476"/>
            <a:ext cx="5487041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7254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3852" y="9377363"/>
            <a:ext cx="297254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87B75A-0937-49EF-904B-6FF4E55DC5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501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C6CAD0-3D94-4EF0-8EC6-E4311C0F6CD2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5C286C9-68D4-40BE-B8D2-4F6A354B39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701DF-5BD9-4A10-9385-FB49528A8DCD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C4C99-9266-4378-B4AA-F153A0A68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100C9-2C69-4605-9607-9884A56CFE76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13781-1C65-40A5-9383-CC10E81FD1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438F6-FA86-458F-8EA7-ADDF9CE73E2F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F6589-E5AB-4F06-A6E6-EF26508F7B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A0DE8F-71A8-45B0-A699-7D1D154EEC87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438107-7484-4430-9573-0D87CCCFA2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36DC99-0F64-416F-A1E2-A6B4111607C7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F7362D-1DDC-45E7-AE1E-7F2E305A32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F68A9D-AA79-4162-BBBC-0F103B42382E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065692-173B-403F-96E3-2D6D9CBBAC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A2B817-5794-4D28-A7A3-554C8E59A6A5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EB1BE1-8889-4695-9220-5B90FE13F0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8D0FD-F565-40EA-925F-8058B0965619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327F8-2FCE-45E2-964E-B36D93396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B85555-21A7-4B2C-96DA-5F34A0A33A4F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BFEAC3-B038-40A2-BDC2-DFCD14D235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567B71-3A09-4344-A0CA-1BB1DB6637AE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DBD0BE8-215B-4AA6-AB7C-D40EF47012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58B642-E50F-44BA-9D86-3B832C47F908}" type="datetimeFigureOut">
              <a:rPr lang="cs-CZ"/>
              <a:pPr>
                <a:defRPr/>
              </a:pPr>
              <a:t>21.4.2016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33F3AA3-A082-4FDF-BBB4-AF80EB62B6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90" r:id="rId4"/>
    <p:sldLayoutId id="2147483891" r:id="rId5"/>
    <p:sldLayoutId id="2147483892" r:id="rId6"/>
    <p:sldLayoutId id="2147483886" r:id="rId7"/>
    <p:sldLayoutId id="2147483893" r:id="rId8"/>
    <p:sldLayoutId id="2147483894" r:id="rId9"/>
    <p:sldLayoutId id="2147483885" r:id="rId10"/>
    <p:sldLayoutId id="21474838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5216" y="1066800"/>
            <a:ext cx="8046720" cy="2819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Prostředky ochrany </a:t>
            </a:r>
            <a:b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7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při správě daní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437063"/>
            <a:ext cx="7169150" cy="990600"/>
          </a:xfrm>
        </p:spPr>
        <p:txBody>
          <a:bodyPr/>
          <a:lstStyle/>
          <a:p>
            <a:pPr marR="0"/>
            <a:r>
              <a:rPr lang="cs-CZ" sz="2000" dirty="0" smtClean="0"/>
              <a:t>Mgr. Karel Šimek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39750" y="5876925"/>
            <a:ext cx="3887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+mn-lt"/>
              </a:rPr>
              <a:t>23. 11. 2015</a:t>
            </a: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</a:rPr>
              <a:t>Opravné a dozorčí prostředky 3/8</a:t>
            </a:r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90000"/>
              </a:lnSpc>
            </a:pPr>
            <a:r>
              <a:rPr lang="cs-CZ" sz="2000" b="1" dirty="0" smtClean="0">
                <a:sym typeface="Wingdings 3" pitchFamily="18" charset="2"/>
              </a:rPr>
              <a:t>náležitosti</a:t>
            </a:r>
            <a:r>
              <a:rPr lang="cs-CZ" sz="2000" dirty="0" smtClean="0">
                <a:sym typeface="Wingdings 3" pitchFamily="18" charset="2"/>
              </a:rPr>
              <a:t> odvolání </a:t>
            </a:r>
            <a:endParaRPr lang="cs-CZ" sz="1800" dirty="0" smtClean="0">
              <a:sym typeface="Wingdings 3" pitchFamily="18" charset="2"/>
            </a:endParaRPr>
          </a:p>
          <a:p>
            <a:pPr marL="830263" lvl="1" indent="-438150">
              <a:lnSpc>
                <a:spcPct val="90000"/>
              </a:lnSpc>
              <a:buFontTx/>
              <a:buChar char="•"/>
            </a:pPr>
            <a:endParaRPr lang="cs-CZ" sz="800" dirty="0" smtClean="0">
              <a:sym typeface="Wingdings 3" pitchFamily="18" charset="2"/>
            </a:endParaRPr>
          </a:p>
          <a:p>
            <a:pPr marL="623888" indent="-514350">
              <a:lnSpc>
                <a:spcPct val="90000"/>
              </a:lnSpc>
            </a:pPr>
            <a:r>
              <a:rPr lang="cs-CZ" sz="2000" b="1" dirty="0" smtClean="0">
                <a:sym typeface="Wingdings 3" pitchFamily="18" charset="2"/>
              </a:rPr>
              <a:t>vady</a:t>
            </a:r>
            <a:r>
              <a:rPr lang="cs-CZ" sz="2000" dirty="0" smtClean="0">
                <a:sym typeface="Wingdings 3" pitchFamily="18" charset="2"/>
              </a:rPr>
              <a:t> odvolání</a:t>
            </a:r>
            <a:endParaRPr lang="cs-CZ" sz="1800" dirty="0" smtClean="0">
              <a:sym typeface="Wingdings 3" pitchFamily="18" charset="2"/>
            </a:endParaRPr>
          </a:p>
          <a:p>
            <a:pPr marL="623888" indent="-514350">
              <a:lnSpc>
                <a:spcPct val="90000"/>
              </a:lnSpc>
            </a:pPr>
            <a:endParaRPr lang="cs-CZ" sz="600" dirty="0" smtClean="0">
              <a:sym typeface="Wingdings 3" pitchFamily="18" charset="2"/>
            </a:endParaRPr>
          </a:p>
          <a:p>
            <a:pPr marL="623888" indent="-514350">
              <a:lnSpc>
                <a:spcPct val="90000"/>
              </a:lnSpc>
            </a:pPr>
            <a:r>
              <a:rPr lang="cs-CZ" sz="2000" dirty="0" smtClean="0">
                <a:sym typeface="Wingdings 3" pitchFamily="18" charset="2"/>
              </a:rPr>
              <a:t>postup správce daně </a:t>
            </a:r>
            <a:r>
              <a:rPr lang="cs-CZ" sz="2000" b="1" dirty="0" smtClean="0">
                <a:sym typeface="Wingdings 3" pitchFamily="18" charset="2"/>
              </a:rPr>
              <a:t>prvního stupně</a:t>
            </a:r>
            <a:endParaRPr lang="cs-CZ" sz="2000" dirty="0" smtClean="0">
              <a:sym typeface="Wingdings 3" pitchFamily="18" charset="2"/>
            </a:endParaRPr>
          </a:p>
          <a:p>
            <a:pPr marL="830263" lvl="1" indent="-438150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600" b="1" dirty="0" smtClean="0">
                <a:sym typeface="Wingdings 3" pitchFamily="18" charset="2"/>
              </a:rPr>
              <a:t>zamítne</a:t>
            </a:r>
          </a:p>
          <a:p>
            <a:pPr marL="830263" lvl="1" indent="-438150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600" b="1" dirty="0" smtClean="0">
                <a:sym typeface="Wingdings 3" pitchFamily="18" charset="2"/>
              </a:rPr>
              <a:t>vyhoví </a:t>
            </a:r>
            <a:r>
              <a:rPr lang="cs-CZ" sz="1600" dirty="0" smtClean="0">
                <a:sym typeface="Wingdings 3" pitchFamily="18" charset="2"/>
              </a:rPr>
              <a:t>(</a:t>
            </a:r>
            <a:r>
              <a:rPr lang="cs-CZ" sz="1600" i="1" dirty="0" err="1" smtClean="0">
                <a:sym typeface="Wingdings 3" pitchFamily="18" charset="2"/>
              </a:rPr>
              <a:t>autoremedura</a:t>
            </a:r>
            <a:r>
              <a:rPr lang="cs-CZ" sz="1600" dirty="0" smtClean="0">
                <a:sym typeface="Wingdings 3" pitchFamily="18" charset="2"/>
              </a:rPr>
              <a:t>) </a:t>
            </a:r>
            <a:r>
              <a:rPr lang="cs-CZ" sz="1400" dirty="0" smtClean="0">
                <a:sym typeface="Wingdings 3" pitchFamily="18" charset="2"/>
              </a:rPr>
              <a:t>– lze i zčásti</a:t>
            </a:r>
          </a:p>
          <a:p>
            <a:pPr marL="830263" lvl="1" indent="-438150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600" b="1" dirty="0" smtClean="0">
                <a:sym typeface="Wingdings 3" pitchFamily="18" charset="2"/>
              </a:rPr>
              <a:t>postoupí</a:t>
            </a:r>
            <a:r>
              <a:rPr lang="cs-CZ" sz="1600" dirty="0" smtClean="0">
                <a:sym typeface="Wingdings 3" pitchFamily="18" charset="2"/>
              </a:rPr>
              <a:t> odvolacímu orgánu </a:t>
            </a:r>
            <a:r>
              <a:rPr lang="cs-CZ" sz="1400" dirty="0" smtClean="0">
                <a:sym typeface="Wingdings 3" pitchFamily="18" charset="2"/>
              </a:rPr>
              <a:t>(se stanoviskem) – </a:t>
            </a:r>
            <a:r>
              <a:rPr lang="cs-CZ" sz="1600" i="1" dirty="0" smtClean="0">
                <a:sym typeface="Wingdings 3" pitchFamily="18" charset="2"/>
              </a:rPr>
              <a:t>devolutivní účinek</a:t>
            </a:r>
          </a:p>
          <a:p>
            <a:pPr marL="830263" lvl="1" indent="-438150">
              <a:lnSpc>
                <a:spcPct val="90000"/>
              </a:lnSpc>
              <a:buFontTx/>
              <a:buChar char="•"/>
            </a:pPr>
            <a:endParaRPr lang="cs-CZ" sz="1600" dirty="0" smtClean="0">
              <a:sym typeface="Wingdings 3" pitchFamily="18" charset="2"/>
            </a:endParaRPr>
          </a:p>
          <a:p>
            <a:pPr marL="623888" indent="-514350">
              <a:lnSpc>
                <a:spcPct val="90000"/>
              </a:lnSpc>
            </a:pPr>
            <a:r>
              <a:rPr lang="cs-CZ" sz="2000" dirty="0" smtClean="0">
                <a:sym typeface="Wingdings 3" pitchFamily="18" charset="2"/>
              </a:rPr>
              <a:t>postup správce daně </a:t>
            </a:r>
            <a:r>
              <a:rPr lang="cs-CZ" sz="2000" b="1" dirty="0" smtClean="0">
                <a:sym typeface="Wingdings 3" pitchFamily="18" charset="2"/>
              </a:rPr>
              <a:t>druhého stupně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>
                <a:sym typeface="Wingdings 3" pitchFamily="18" charset="2"/>
              </a:rPr>
              <a:t>princip </a:t>
            </a:r>
            <a:r>
              <a:rPr lang="cs-CZ" sz="1800" b="1" dirty="0" smtClean="0">
                <a:sym typeface="Wingdings 3" pitchFamily="18" charset="2"/>
              </a:rPr>
              <a:t>úplné apelace</a:t>
            </a:r>
            <a:r>
              <a:rPr lang="cs-CZ" sz="1800" dirty="0" smtClean="0">
                <a:sym typeface="Wingdings 3" pitchFamily="18" charset="2"/>
              </a:rPr>
              <a:t> 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>
                <a:sym typeface="Wingdings 3" pitchFamily="18" charset="2"/>
              </a:rPr>
              <a:t>dokazování před odvolacím orgánem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>
                <a:sym typeface="Wingdings 3" pitchFamily="18" charset="2"/>
              </a:rPr>
              <a:t>může dojít ke změně i v neprospěch odvolatele</a:t>
            </a:r>
          </a:p>
          <a:p>
            <a:pPr marL="1030288" lvl="2" indent="-400050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600" dirty="0" smtClean="0">
                <a:sym typeface="Wingdings 3" pitchFamily="18" charset="2"/>
              </a:rPr>
              <a:t>napadené rozhodnutí </a:t>
            </a:r>
            <a:r>
              <a:rPr lang="cs-CZ" sz="1600" b="1" dirty="0" smtClean="0">
                <a:sym typeface="Wingdings 3" pitchFamily="18" charset="2"/>
              </a:rPr>
              <a:t>změní</a:t>
            </a:r>
          </a:p>
          <a:p>
            <a:pPr marL="1030288" lvl="2" indent="-400050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600" dirty="0" smtClean="0">
                <a:sym typeface="Wingdings 3" pitchFamily="18" charset="2"/>
              </a:rPr>
              <a:t>napadené rozhodnutí </a:t>
            </a:r>
            <a:r>
              <a:rPr lang="cs-CZ" sz="1600" b="1" dirty="0" smtClean="0">
                <a:sym typeface="Wingdings 3" pitchFamily="18" charset="2"/>
              </a:rPr>
              <a:t>zruší</a:t>
            </a:r>
            <a:r>
              <a:rPr lang="cs-CZ" sz="1600" dirty="0" smtClean="0">
                <a:sym typeface="Wingdings 3" pitchFamily="18" charset="2"/>
              </a:rPr>
              <a:t> </a:t>
            </a:r>
            <a:r>
              <a:rPr lang="cs-CZ" sz="1400" dirty="0" smtClean="0">
                <a:sym typeface="Wingdings 3" pitchFamily="18" charset="2"/>
              </a:rPr>
              <a:t>(a zastaví řízení)</a:t>
            </a:r>
          </a:p>
          <a:p>
            <a:pPr marL="1030288" lvl="2" indent="-400050">
              <a:lnSpc>
                <a:spcPct val="90000"/>
              </a:lnSpc>
              <a:buFont typeface="Times New Roman" pitchFamily="18" charset="0"/>
              <a:buChar char="–"/>
            </a:pPr>
            <a:r>
              <a:rPr lang="cs-CZ" sz="1600" dirty="0" smtClean="0">
                <a:sym typeface="Wingdings 3" pitchFamily="18" charset="2"/>
              </a:rPr>
              <a:t>odvolání </a:t>
            </a:r>
            <a:r>
              <a:rPr lang="cs-CZ" sz="1600" b="1" dirty="0" smtClean="0">
                <a:sym typeface="Wingdings 3" pitchFamily="18" charset="2"/>
              </a:rPr>
              <a:t>zamítne</a:t>
            </a:r>
            <a:r>
              <a:rPr lang="cs-CZ" sz="1600" dirty="0" smtClean="0">
                <a:sym typeface="Wingdings 3" pitchFamily="18" charset="2"/>
              </a:rPr>
              <a:t> a napadené rozhodnutí </a:t>
            </a:r>
            <a:r>
              <a:rPr lang="cs-CZ" sz="1600" b="1" dirty="0" smtClean="0">
                <a:sym typeface="Wingdings 3" pitchFamily="18" charset="2"/>
              </a:rPr>
              <a:t>potvrdí</a:t>
            </a:r>
            <a:endParaRPr lang="cs-CZ" sz="1700" b="1" dirty="0" smtClean="0"/>
          </a:p>
        </p:txBody>
      </p:sp>
      <p:sp>
        <p:nvSpPr>
          <p:cNvPr id="58372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8373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B7895BA-0210-4B32-9F06-7127A629F6C2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</a:rPr>
              <a:t>Opravné a dozorčí prostředky 4/8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cs-CZ" sz="2000" b="1" dirty="0" smtClean="0"/>
              <a:t>Obnova řízení:</a:t>
            </a:r>
          </a:p>
          <a:p>
            <a:pPr marL="623888" indent="-514350">
              <a:lnSpc>
                <a:spcPct val="80000"/>
              </a:lnSpc>
            </a:pPr>
            <a:endParaRPr lang="cs-CZ" sz="1000" b="1" dirty="0" smtClean="0"/>
          </a:p>
          <a:p>
            <a:pPr marL="623888" indent="-514350">
              <a:lnSpc>
                <a:spcPct val="80000"/>
              </a:lnSpc>
            </a:pPr>
            <a:r>
              <a:rPr lang="cs-CZ" sz="1800" dirty="0" smtClean="0"/>
              <a:t>nástroj iniciovaný mimořádným opravným nebo dozorčím prostředkem umožňující skutkové přehodnocení pravomocně ukončeného řízení</a:t>
            </a:r>
          </a:p>
          <a:p>
            <a:pPr marL="623888" indent="-514350">
              <a:lnSpc>
                <a:spcPct val="80000"/>
              </a:lnSpc>
            </a:pPr>
            <a:endParaRPr lang="cs-CZ" sz="900" dirty="0" smtClean="0"/>
          </a:p>
          <a:p>
            <a:pPr marL="623888" indent="-514350">
              <a:lnSpc>
                <a:spcPct val="80000"/>
              </a:lnSpc>
            </a:pPr>
            <a:r>
              <a:rPr lang="cs-CZ" sz="1800" dirty="0" smtClean="0"/>
              <a:t>I. fáze - </a:t>
            </a:r>
            <a:r>
              <a:rPr lang="cs-CZ" sz="1800" b="1" dirty="0" smtClean="0"/>
              <a:t>obnovovací řízení</a:t>
            </a:r>
            <a:endParaRPr lang="cs-CZ" sz="1300" b="1" dirty="0" smtClean="0"/>
          </a:p>
          <a:p>
            <a:pPr marL="830263" lvl="1" indent="-438150">
              <a:lnSpc>
                <a:spcPct val="105000"/>
              </a:lnSpc>
            </a:pPr>
            <a:r>
              <a:rPr lang="cs-CZ" sz="1400" dirty="0" smtClean="0"/>
              <a:t>správce daně rozhoduje, za obnovu povolí či nikoli, anebo zda ji nařídí ex offo</a:t>
            </a:r>
          </a:p>
          <a:p>
            <a:pPr marL="830263" lvl="1" indent="-438150">
              <a:lnSpc>
                <a:spcPct val="105000"/>
              </a:lnSpc>
            </a:pPr>
            <a:r>
              <a:rPr lang="cs-CZ" sz="1500" dirty="0" smtClean="0"/>
              <a:t>návrh se podává u správce daně, který ve věci rozhodl v prvním stupni</a:t>
            </a:r>
          </a:p>
          <a:p>
            <a:pPr marL="830263" lvl="1" indent="-438150">
              <a:lnSpc>
                <a:spcPct val="105000"/>
              </a:lnSpc>
            </a:pPr>
            <a:r>
              <a:rPr lang="cs-CZ" sz="1500" dirty="0" smtClean="0"/>
              <a:t>subjektivní lhůta 6 měsíců </a:t>
            </a:r>
            <a:r>
              <a:rPr lang="cs-CZ" sz="1300" dirty="0" smtClean="0"/>
              <a:t>(+ objektivní lhůta)</a:t>
            </a:r>
          </a:p>
          <a:p>
            <a:pPr marL="830263" lvl="1" indent="-438150">
              <a:lnSpc>
                <a:spcPct val="105000"/>
              </a:lnSpc>
            </a:pPr>
            <a:r>
              <a:rPr lang="cs-CZ" sz="1500" dirty="0" smtClean="0"/>
              <a:t>předpoklady (důvody):</a:t>
            </a:r>
          </a:p>
          <a:p>
            <a:pPr marL="1030288" lvl="2" indent="-400050">
              <a:lnSpc>
                <a:spcPct val="105000"/>
              </a:lnSpc>
            </a:pPr>
            <a:r>
              <a:rPr lang="cs-CZ" sz="1300" dirty="0" smtClean="0"/>
              <a:t>vyšly na jeho nové skutečnosti nebo důkazy, které nemohly být bez zavinění příjemce rozhodnutí uplatněny dříve</a:t>
            </a:r>
            <a:r>
              <a:rPr lang="en-US" sz="1300" dirty="0" smtClean="0"/>
              <a:t>*</a:t>
            </a:r>
            <a:endParaRPr lang="cs-CZ" sz="1300" dirty="0" smtClean="0"/>
          </a:p>
          <a:p>
            <a:pPr marL="1030288" lvl="2" indent="-400050">
              <a:lnSpc>
                <a:spcPct val="105000"/>
              </a:lnSpc>
            </a:pPr>
            <a:r>
              <a:rPr lang="cs-CZ" sz="1300" dirty="0" smtClean="0"/>
              <a:t>rozhodováno na základě pozměněného dokladu či dokladu s nepravdivým údajem</a:t>
            </a:r>
          </a:p>
          <a:p>
            <a:pPr marL="1030288" lvl="2" indent="-400050">
              <a:lnSpc>
                <a:spcPct val="105000"/>
              </a:lnSpc>
            </a:pPr>
            <a:r>
              <a:rPr lang="cs-CZ" sz="1300" dirty="0" smtClean="0"/>
              <a:t>rozhodnutí bylo dosaženo trestným činem</a:t>
            </a:r>
          </a:p>
          <a:p>
            <a:pPr marL="1030288" lvl="2" indent="-400050">
              <a:lnSpc>
                <a:spcPct val="105000"/>
              </a:lnSpc>
            </a:pPr>
            <a:r>
              <a:rPr lang="cs-CZ" sz="1300" dirty="0" smtClean="0"/>
              <a:t>změna výsledku předběžné otázky</a:t>
            </a:r>
          </a:p>
          <a:p>
            <a:pPr marL="623888" indent="-514350">
              <a:lnSpc>
                <a:spcPct val="90000"/>
              </a:lnSpc>
              <a:buFont typeface="Wingdings 2" pitchFamily="18" charset="2"/>
              <a:buNone/>
            </a:pPr>
            <a:r>
              <a:rPr lang="cs-CZ" sz="500" dirty="0" smtClean="0"/>
              <a:t>                </a:t>
            </a:r>
          </a:p>
          <a:p>
            <a:pPr marL="623888" indent="-514350">
              <a:lnSpc>
                <a:spcPct val="90000"/>
              </a:lnSpc>
              <a:buFont typeface="Wingdings 2" pitchFamily="18" charset="2"/>
              <a:buNone/>
            </a:pPr>
            <a:r>
              <a:rPr lang="cs-CZ" sz="1600" dirty="0" smtClean="0"/>
              <a:t>        	</a:t>
            </a:r>
            <a:r>
              <a:rPr lang="en-US" sz="1400" b="1" dirty="0" smtClean="0"/>
              <a:t>*</a:t>
            </a:r>
            <a:r>
              <a:rPr lang="cs-CZ" sz="1400" b="1" dirty="0" smtClean="0"/>
              <a:t> </a:t>
            </a:r>
            <a:r>
              <a:rPr lang="cs-CZ" sz="1300" b="1" dirty="0" smtClean="0"/>
              <a:t>v nalézacím řízení má přednost dodatečné přiznání nebo dodatečné vyúčtování</a:t>
            </a:r>
          </a:p>
        </p:txBody>
      </p:sp>
      <p:sp>
        <p:nvSpPr>
          <p:cNvPr id="5939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939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778DA9B-9553-447E-A6D4-37B5F01B6066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11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</a:rPr>
              <a:t>Opravné a dozorčí prostředky 5/8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4675" indent="-438150">
              <a:lnSpc>
                <a:spcPct val="95000"/>
              </a:lnSpc>
            </a:pPr>
            <a:r>
              <a:rPr lang="cs-CZ" sz="2000" dirty="0" smtClean="0"/>
              <a:t>správce daně, který ve věci rozhodl v posledním stupni, obnovu řízení:</a:t>
            </a:r>
          </a:p>
          <a:p>
            <a:pPr marL="992188" lvl="2" indent="-361950">
              <a:lnSpc>
                <a:spcPct val="95000"/>
              </a:lnSpc>
              <a:buFontTx/>
              <a:buAutoNum type="arabicPeriod"/>
            </a:pPr>
            <a:r>
              <a:rPr lang="cs-CZ" sz="1600" b="1" dirty="0" smtClean="0"/>
              <a:t>zamítne</a:t>
            </a:r>
            <a:r>
              <a:rPr lang="cs-CZ" sz="1400" dirty="0" smtClean="0"/>
              <a:t>, </a:t>
            </a:r>
            <a:r>
              <a:rPr lang="cs-CZ" sz="1200" dirty="0" smtClean="0"/>
              <a:t>neshledá-li důvody</a:t>
            </a:r>
          </a:p>
          <a:p>
            <a:pPr marL="992188" lvl="2" indent="-361950">
              <a:lnSpc>
                <a:spcPct val="95000"/>
              </a:lnSpc>
              <a:buFontTx/>
              <a:buAutoNum type="arabicPeriod"/>
            </a:pPr>
            <a:r>
              <a:rPr lang="cs-CZ" sz="1600" b="1" dirty="0" smtClean="0"/>
              <a:t>povolí</a:t>
            </a:r>
            <a:r>
              <a:rPr lang="cs-CZ" sz="1400" dirty="0" smtClean="0"/>
              <a:t> </a:t>
            </a:r>
            <a:r>
              <a:rPr lang="cs-CZ" sz="1200" dirty="0" smtClean="0"/>
              <a:t>(návrh)</a:t>
            </a:r>
          </a:p>
          <a:p>
            <a:pPr marL="992188" lvl="2" indent="-361950">
              <a:lnSpc>
                <a:spcPct val="95000"/>
              </a:lnSpc>
              <a:buFontTx/>
              <a:buAutoNum type="arabicPeriod"/>
            </a:pPr>
            <a:r>
              <a:rPr lang="cs-CZ" sz="1600" b="1" dirty="0" smtClean="0"/>
              <a:t>nařídí</a:t>
            </a:r>
            <a:r>
              <a:rPr lang="cs-CZ" sz="1400" dirty="0" smtClean="0"/>
              <a:t> </a:t>
            </a:r>
            <a:r>
              <a:rPr lang="cs-CZ" sz="1200" dirty="0" smtClean="0"/>
              <a:t>(ex offo)</a:t>
            </a:r>
          </a:p>
          <a:p>
            <a:pPr marL="623888" indent="-514350">
              <a:lnSpc>
                <a:spcPct val="95000"/>
              </a:lnSpc>
              <a:spcAft>
                <a:spcPct val="25000"/>
              </a:spcAft>
              <a:buFontTx/>
              <a:buNone/>
            </a:pPr>
            <a:endParaRPr lang="cs-CZ" sz="1200" b="1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II. fáze - </a:t>
            </a:r>
            <a:r>
              <a:rPr lang="cs-CZ" sz="2000" b="1" dirty="0" smtClean="0"/>
              <a:t>obnovené řízení</a:t>
            </a:r>
          </a:p>
          <a:p>
            <a:pPr marL="830263" lvl="1" indent="-438150">
              <a:lnSpc>
                <a:spcPct val="95000"/>
              </a:lnSpc>
              <a:spcBef>
                <a:spcPct val="50000"/>
              </a:spcBef>
            </a:pPr>
            <a:r>
              <a:rPr lang="cs-CZ" sz="1600" dirty="0" smtClean="0"/>
              <a:t>zahájeno</a:t>
            </a:r>
            <a:r>
              <a:rPr lang="cs-CZ" sz="1400" dirty="0" smtClean="0"/>
              <a:t> </a:t>
            </a:r>
            <a:r>
              <a:rPr lang="cs-CZ" sz="1600" dirty="0" smtClean="0"/>
              <a:t>vydáním rozhodnutí o povolení nebo nařízení obnovy řízení</a:t>
            </a:r>
          </a:p>
          <a:p>
            <a:pPr marL="830263" lvl="1" indent="-438150">
              <a:lnSpc>
                <a:spcPct val="95000"/>
              </a:lnSpc>
              <a:spcBef>
                <a:spcPct val="50000"/>
              </a:spcBef>
            </a:pPr>
            <a:r>
              <a:rPr lang="cs-CZ" sz="1600" dirty="0" smtClean="0"/>
              <a:t>příslušný k provedení obnoveného řízení je správce daně, který ve věci rozhodoval v prvním stupni</a:t>
            </a:r>
            <a:endParaRPr lang="cs-CZ" sz="1400" dirty="0" smtClean="0"/>
          </a:p>
          <a:p>
            <a:pPr marL="1030288" lvl="2" indent="-400050">
              <a:lnSpc>
                <a:spcPct val="9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1400" dirty="0" smtClean="0"/>
              <a:t>je vázán důvody nařízení obnovy (implicitně)</a:t>
            </a:r>
          </a:p>
          <a:p>
            <a:pPr marL="830263" lvl="1" indent="-438150">
              <a:lnSpc>
                <a:spcPct val="95000"/>
              </a:lnSpc>
              <a:spcBef>
                <a:spcPct val="50000"/>
              </a:spcBef>
            </a:pPr>
            <a:r>
              <a:rPr lang="cs-CZ" sz="1600" dirty="0" smtClean="0"/>
              <a:t>výsledek řízení:</a:t>
            </a:r>
            <a:r>
              <a:rPr lang="cs-CZ" sz="1000" dirty="0" smtClean="0"/>
              <a:t> </a:t>
            </a:r>
            <a:r>
              <a:rPr lang="cs-CZ" sz="1400" b="1" dirty="0" smtClean="0"/>
              <a:t>nové rozhodnutí ve věci</a:t>
            </a:r>
            <a:r>
              <a:rPr lang="cs-CZ" sz="1400" dirty="0" smtClean="0"/>
              <a:t>, kterým se původní rozhodnutí ruší </a:t>
            </a:r>
          </a:p>
          <a:p>
            <a:pPr marL="1030288" lvl="2" indent="-400050">
              <a:lnSpc>
                <a:spcPct val="9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1500" dirty="0" smtClean="0"/>
              <a:t>opravné prostředky: standardně</a:t>
            </a:r>
            <a:endParaRPr lang="cs-CZ" sz="2400" dirty="0" smtClean="0"/>
          </a:p>
        </p:txBody>
      </p:sp>
      <p:sp>
        <p:nvSpPr>
          <p:cNvPr id="6042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042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AE3684A-61E8-487F-8553-FF261B0C8392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</a:rPr>
              <a:t>Opravné a dozorčí prostředky 6/8</a:t>
            </a:r>
          </a:p>
        </p:txBody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cs-CZ" sz="2000" b="1" dirty="0" smtClean="0"/>
              <a:t>Přezkumné řízení:</a:t>
            </a:r>
            <a:endParaRPr lang="cs-CZ" sz="1600" dirty="0" smtClean="0"/>
          </a:p>
          <a:p>
            <a:pPr marL="623888" indent="-514350">
              <a:lnSpc>
                <a:spcPct val="80000"/>
              </a:lnSpc>
            </a:pPr>
            <a:endParaRPr lang="cs-CZ" sz="800" dirty="0" smtClean="0"/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r>
              <a:rPr lang="cs-CZ" sz="1800" dirty="0" smtClean="0"/>
              <a:t>dozorčí prostředek</a:t>
            </a:r>
            <a:r>
              <a:rPr lang="cs-CZ" sz="1600" dirty="0" smtClean="0"/>
              <a:t> umožňující právní přezkoumání ukončeného řízení</a:t>
            </a:r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endParaRPr lang="cs-CZ" sz="400" dirty="0" smtClean="0"/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r>
              <a:rPr lang="cs-CZ" sz="1800" dirty="0" smtClean="0"/>
              <a:t>forma iniciace:</a:t>
            </a:r>
            <a:r>
              <a:rPr lang="cs-CZ" sz="1600" dirty="0" smtClean="0"/>
              <a:t> </a:t>
            </a:r>
            <a:r>
              <a:rPr lang="cs-CZ" sz="1600" b="1" dirty="0" smtClean="0"/>
              <a:t>podnět </a:t>
            </a:r>
            <a:r>
              <a:rPr lang="cs-CZ" sz="1600" dirty="0" smtClean="0"/>
              <a:t>správci daně</a:t>
            </a:r>
            <a:r>
              <a:rPr lang="cs-CZ" sz="1400" dirty="0" smtClean="0"/>
              <a:t>, který v řízení rozhodl v posledním stupni</a:t>
            </a:r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endParaRPr lang="cs-CZ" sz="400" dirty="0" smtClean="0"/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r>
              <a:rPr lang="cs-CZ" sz="1800" dirty="0" smtClean="0"/>
              <a:t>důvody k nařízení:</a:t>
            </a:r>
            <a:r>
              <a:rPr lang="cs-CZ" sz="1600" dirty="0" smtClean="0"/>
              <a:t> </a:t>
            </a:r>
            <a:r>
              <a:rPr lang="cs-CZ" sz="1600" b="1" dirty="0" smtClean="0"/>
              <a:t>nezákonnost rozhodnutí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400" dirty="0" smtClean="0"/>
              <a:t>nezkoumá se pouze obsah rozhodnutí, ale celé řízení, které jeho vydání předcházelo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400" dirty="0" smtClean="0">
                <a:sym typeface="Wingdings 3" pitchFamily="18" charset="2"/>
              </a:rPr>
              <a:t>posuzuje se podle právního stavu v době vydání rozhodnutí</a:t>
            </a:r>
          </a:p>
          <a:p>
            <a:pPr marL="1030288" lvl="2" indent="-400050">
              <a:lnSpc>
                <a:spcPct val="95000"/>
              </a:lnSpc>
              <a:spcBef>
                <a:spcPct val="35000"/>
              </a:spcBef>
            </a:pPr>
            <a:r>
              <a:rPr lang="cs-CZ" sz="1100" dirty="0" smtClean="0">
                <a:sym typeface="Wingdings 3" pitchFamily="18" charset="2"/>
              </a:rPr>
              <a:t>temporální účinky judikatury</a:t>
            </a:r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endParaRPr lang="cs-CZ" sz="400" dirty="0" smtClean="0"/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r>
              <a:rPr lang="cs-CZ" sz="1800" dirty="0" smtClean="0"/>
              <a:t>přezkoumat nelze</a:t>
            </a:r>
            <a:r>
              <a:rPr lang="cs-CZ" sz="1400" dirty="0" smtClean="0"/>
              <a:t> </a:t>
            </a:r>
            <a:r>
              <a:rPr lang="cs-CZ" sz="1800" dirty="0" smtClean="0"/>
              <a:t>rozhodnutí v rozsahu, v jakém bylo přezkoumáno soudem ve správním soudnictví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400" dirty="0" smtClean="0"/>
              <a:t>soudní přezkum neznamená automaticky verifikaci zákonnosti celého řízení</a:t>
            </a:r>
            <a:r>
              <a:rPr lang="cs-CZ" sz="1200" dirty="0" smtClean="0"/>
              <a:t> (=dispoziční zásada)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400" dirty="0" smtClean="0"/>
              <a:t>výjimky z dispoziční zásady, kterými se musí soud zabývat vždy, i když to žalobcem není namítáno</a:t>
            </a:r>
            <a:r>
              <a:rPr lang="cs-CZ" sz="1300" dirty="0" smtClean="0"/>
              <a:t> </a:t>
            </a:r>
            <a:r>
              <a:rPr lang="cs-CZ" sz="1200" dirty="0" smtClean="0"/>
              <a:t>(nicotnost, prekluze, absolutní neplatnosti právního úkonu atd.)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  <a:buFont typeface="Verdana" pitchFamily="34" charset="0"/>
              <a:buNone/>
            </a:pPr>
            <a:endParaRPr lang="cs-CZ" sz="1200" dirty="0" smtClean="0"/>
          </a:p>
        </p:txBody>
      </p:sp>
      <p:sp>
        <p:nvSpPr>
          <p:cNvPr id="61444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1445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1B90030-0F78-45C8-8EB8-F09AE7AE47EB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</a:rPr>
              <a:t>Opravné a dozorčí prostředky 7/8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90000"/>
              </a:lnSpc>
              <a:spcBef>
                <a:spcPct val="45000"/>
              </a:spcBef>
            </a:pPr>
            <a:r>
              <a:rPr lang="cs-CZ" sz="1800" dirty="0" smtClean="0"/>
              <a:t>přezkoumání rozhodnutí nařídí správce daně </a:t>
            </a:r>
            <a:r>
              <a:rPr lang="cs-CZ" sz="1800" b="1" dirty="0" smtClean="0"/>
              <a:t>nejblíže nadřízený</a:t>
            </a:r>
            <a:r>
              <a:rPr lang="cs-CZ" sz="1800" dirty="0" smtClean="0"/>
              <a:t> správci daně, který ve věci rozhodl v posledním stupni</a:t>
            </a:r>
          </a:p>
          <a:p>
            <a:pPr marL="623888" indent="-514350">
              <a:lnSpc>
                <a:spcPct val="90000"/>
              </a:lnSpc>
              <a:spcBef>
                <a:spcPct val="45000"/>
              </a:spcBef>
            </a:pPr>
            <a:endParaRPr lang="cs-CZ" sz="700" dirty="0" smtClean="0"/>
          </a:p>
          <a:p>
            <a:pPr marL="623888" indent="-514350">
              <a:lnSpc>
                <a:spcPct val="90000"/>
              </a:lnSpc>
              <a:spcBef>
                <a:spcPct val="45000"/>
              </a:spcBef>
            </a:pPr>
            <a:r>
              <a:rPr lang="cs-CZ" sz="1800" dirty="0" smtClean="0"/>
              <a:t>objektivní </a:t>
            </a:r>
            <a:r>
              <a:rPr lang="cs-CZ" sz="1800" b="1" dirty="0" smtClean="0"/>
              <a:t>lhůta</a:t>
            </a:r>
            <a:r>
              <a:rPr lang="cs-CZ" sz="1800" dirty="0" smtClean="0"/>
              <a:t> pro nařízení</a:t>
            </a:r>
          </a:p>
          <a:p>
            <a:pPr marL="623888" indent="-514350">
              <a:lnSpc>
                <a:spcPct val="90000"/>
              </a:lnSpc>
              <a:spcBef>
                <a:spcPct val="45000"/>
              </a:spcBef>
            </a:pPr>
            <a:endParaRPr lang="cs-CZ" sz="700" dirty="0" smtClean="0"/>
          </a:p>
          <a:p>
            <a:pPr marL="623888" indent="-514350">
              <a:lnSpc>
                <a:spcPct val="90000"/>
              </a:lnSpc>
              <a:spcBef>
                <a:spcPct val="45000"/>
              </a:spcBef>
            </a:pPr>
            <a:r>
              <a:rPr lang="cs-CZ" sz="1800" dirty="0" smtClean="0"/>
              <a:t>přezkumné řízení </a:t>
            </a:r>
            <a:r>
              <a:rPr lang="cs-CZ" sz="1800" b="1" dirty="0" smtClean="0"/>
              <a:t>provede</a:t>
            </a:r>
            <a:r>
              <a:rPr lang="cs-CZ" sz="1800" dirty="0" smtClean="0"/>
              <a:t> správce daně, který ve věci rozhodl v posledním stupni</a:t>
            </a:r>
          </a:p>
          <a:p>
            <a:pPr marL="830263" lvl="1" indent="-438150">
              <a:lnSpc>
                <a:spcPct val="90000"/>
              </a:lnSpc>
              <a:spcBef>
                <a:spcPct val="45000"/>
              </a:spcBef>
            </a:pPr>
            <a:r>
              <a:rPr lang="cs-CZ" sz="1400" b="1" dirty="0" smtClean="0"/>
              <a:t>je vázán:</a:t>
            </a:r>
            <a:r>
              <a:rPr lang="cs-CZ" sz="1200" dirty="0" smtClean="0"/>
              <a:t>   - </a:t>
            </a:r>
            <a:r>
              <a:rPr lang="cs-CZ" sz="1400" dirty="0" smtClean="0"/>
              <a:t>důvody, pro které bylo přezkumné řízení nařízeno</a:t>
            </a:r>
          </a:p>
          <a:p>
            <a:pPr marL="830263" lvl="1" indent="-438150">
              <a:lnSpc>
                <a:spcPct val="90000"/>
              </a:lnSpc>
              <a:spcBef>
                <a:spcPct val="45000"/>
              </a:spcBef>
              <a:buFont typeface="Wingdings 3" pitchFamily="18" charset="2"/>
              <a:buNone/>
            </a:pPr>
            <a:r>
              <a:rPr lang="cs-CZ" sz="1200" dirty="0" smtClean="0"/>
              <a:t>                             - </a:t>
            </a:r>
            <a:r>
              <a:rPr lang="cs-CZ" sz="1400" dirty="0" smtClean="0"/>
              <a:t>právním názorem v rozhodnutí o nařízení přezkoumání</a:t>
            </a:r>
          </a:p>
          <a:p>
            <a:pPr marL="623888" indent="-514350">
              <a:lnSpc>
                <a:spcPct val="90000"/>
              </a:lnSpc>
              <a:spcBef>
                <a:spcPct val="45000"/>
              </a:spcBef>
            </a:pPr>
            <a:endParaRPr lang="cs-CZ" sz="600" dirty="0" smtClean="0"/>
          </a:p>
          <a:p>
            <a:pPr marL="623888" indent="-514350">
              <a:lnSpc>
                <a:spcPct val="90000"/>
              </a:lnSpc>
              <a:spcBef>
                <a:spcPct val="45000"/>
              </a:spcBef>
            </a:pPr>
            <a:r>
              <a:rPr lang="cs-CZ" sz="1800" b="1" dirty="0" smtClean="0"/>
              <a:t>výsledek </a:t>
            </a:r>
            <a:r>
              <a:rPr lang="cs-CZ" sz="1800" dirty="0" smtClean="0"/>
              <a:t>řízení: </a:t>
            </a:r>
            <a:r>
              <a:rPr lang="cs-CZ" sz="1600" dirty="0" smtClean="0"/>
              <a:t>rozhodnutí, které:</a:t>
            </a:r>
          </a:p>
          <a:p>
            <a:pPr marL="830263" lvl="1" indent="-438150">
              <a:lnSpc>
                <a:spcPct val="90000"/>
              </a:lnSpc>
              <a:spcBef>
                <a:spcPct val="45000"/>
              </a:spcBef>
            </a:pPr>
            <a:r>
              <a:rPr lang="cs-CZ" sz="1500" dirty="0" smtClean="0"/>
              <a:t>původní rozhodnutí </a:t>
            </a:r>
            <a:r>
              <a:rPr lang="cs-CZ" sz="1500" b="1" dirty="0" smtClean="0"/>
              <a:t>ruší</a:t>
            </a:r>
          </a:p>
          <a:p>
            <a:pPr marL="830263" lvl="1" indent="-438150">
              <a:lnSpc>
                <a:spcPct val="90000"/>
              </a:lnSpc>
              <a:spcBef>
                <a:spcPct val="45000"/>
              </a:spcBef>
            </a:pPr>
            <a:r>
              <a:rPr lang="cs-CZ" sz="1500" dirty="0" smtClean="0"/>
              <a:t>původní rozhodnutí </a:t>
            </a:r>
            <a:r>
              <a:rPr lang="cs-CZ" sz="1500" b="1" dirty="0" smtClean="0"/>
              <a:t>mění</a:t>
            </a:r>
          </a:p>
          <a:p>
            <a:pPr marL="830263" lvl="1" indent="-438150">
              <a:lnSpc>
                <a:spcPct val="90000"/>
              </a:lnSpc>
              <a:spcBef>
                <a:spcPct val="45000"/>
              </a:spcBef>
            </a:pPr>
            <a:r>
              <a:rPr lang="cs-CZ" sz="1500" b="1" dirty="0" smtClean="0"/>
              <a:t>zastavuje přezkumné řízení</a:t>
            </a:r>
            <a:r>
              <a:rPr lang="cs-CZ" sz="1500" dirty="0" smtClean="0"/>
              <a:t>,</a:t>
            </a:r>
            <a:r>
              <a:rPr lang="cs-CZ" sz="1200" dirty="0" smtClean="0"/>
              <a:t> nejsou-li důvody ke změně nebo zrušení původního rozhodnutí</a:t>
            </a:r>
            <a:r>
              <a:rPr lang="cs-CZ" sz="1400" dirty="0" smtClean="0"/>
              <a:t>  </a:t>
            </a:r>
          </a:p>
        </p:txBody>
      </p:sp>
      <p:sp>
        <p:nvSpPr>
          <p:cNvPr id="63492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3493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2B01AD02-DEE8-4DF2-B7B7-BD44736BA05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</a:rPr>
              <a:t>Opravné a dozorčí prostředky 8/8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cs-CZ" sz="2000" b="1" dirty="0" smtClean="0"/>
              <a:t>Přezkumné řízení </a:t>
            </a:r>
            <a:r>
              <a:rPr lang="cs-CZ" sz="1600" b="1" dirty="0" smtClean="0"/>
              <a:t>vs.</a:t>
            </a:r>
            <a:r>
              <a:rPr lang="cs-CZ" sz="2000" b="1" dirty="0" smtClean="0"/>
              <a:t> soudní přezkum:</a:t>
            </a:r>
          </a:p>
          <a:p>
            <a:pPr marL="623888" indent="-514350">
              <a:lnSpc>
                <a:spcPct val="80000"/>
              </a:lnSpc>
            </a:pPr>
            <a:endParaRPr lang="cs-CZ" sz="600" b="1" dirty="0" smtClean="0"/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r>
              <a:rPr lang="cs-CZ" sz="1800" dirty="0" smtClean="0"/>
              <a:t>probíhající soudní přezkum není překážkou pro standardní přezkumné řízení</a:t>
            </a:r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endParaRPr lang="cs-CZ" sz="400" dirty="0" smtClean="0"/>
          </a:p>
          <a:p>
            <a:pPr marL="623888" indent="-514350">
              <a:lnSpc>
                <a:spcPct val="95000"/>
              </a:lnSpc>
              <a:spcBef>
                <a:spcPct val="35000"/>
              </a:spcBef>
            </a:pPr>
            <a:r>
              <a:rPr lang="cs-CZ" sz="1800" dirty="0" smtClean="0"/>
              <a:t>možnost využít i speciální typ přezkumného řízení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500" dirty="0" smtClean="0"/>
              <a:t>institut </a:t>
            </a:r>
            <a:r>
              <a:rPr lang="cs-CZ" sz="1500" b="1" dirty="0" smtClean="0"/>
              <a:t>uspokojení navrhovatele </a:t>
            </a:r>
            <a:r>
              <a:rPr lang="cs-CZ" sz="1500" dirty="0" smtClean="0"/>
              <a:t>ve správním soudnictví ve smyslu § 62 </a:t>
            </a:r>
            <a:r>
              <a:rPr lang="cs-CZ" sz="1500" dirty="0" err="1" smtClean="0"/>
              <a:t>s.ř.s</a:t>
            </a:r>
            <a:r>
              <a:rPr lang="cs-CZ" sz="1500" dirty="0" smtClean="0"/>
              <a:t>.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500" dirty="0" smtClean="0"/>
              <a:t>zahajuje správce daně</a:t>
            </a:r>
            <a:r>
              <a:rPr lang="cs-CZ" sz="1200" dirty="0" smtClean="0"/>
              <a:t>, který rozhodl v posledním stupni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500" dirty="0" smtClean="0"/>
              <a:t>podmínky pro zahájení:  </a:t>
            </a:r>
          </a:p>
          <a:p>
            <a:pPr marL="1030288" lvl="2" indent="-400050">
              <a:lnSpc>
                <a:spcPct val="95000"/>
              </a:lnSpc>
              <a:spcBef>
                <a:spcPct val="35000"/>
              </a:spcBef>
            </a:pPr>
            <a:r>
              <a:rPr lang="cs-CZ" sz="1200" dirty="0" smtClean="0"/>
              <a:t>navrhovatel se žalobou ve správním soudnictví domáhá zrušení rozhodnutí správce daně (běží soudní řízení)</a:t>
            </a:r>
          </a:p>
          <a:p>
            <a:pPr marL="1030288" lvl="2" indent="-400050">
              <a:lnSpc>
                <a:spcPct val="95000"/>
              </a:lnSpc>
              <a:spcBef>
                <a:spcPct val="35000"/>
              </a:spcBef>
            </a:pPr>
            <a:r>
              <a:rPr lang="cs-CZ" sz="1200" dirty="0" smtClean="0"/>
              <a:t>správce daně uzná (zcela či zčásti) argumentaci žalobce a sdělí záměr uspokojit navrhovatele soudu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500" dirty="0" smtClean="0"/>
              <a:t>správce daně </a:t>
            </a:r>
            <a:r>
              <a:rPr lang="cs-CZ" sz="1500" b="1" dirty="0" smtClean="0"/>
              <a:t>nepřihlíží k </a:t>
            </a:r>
            <a:r>
              <a:rPr lang="cs-CZ" sz="1500" b="1" dirty="0" smtClean="0">
                <a:cs typeface="Times New Roman" pitchFamily="18" charset="0"/>
              </a:rPr>
              <a:t>novým skutečnostem a návrhům </a:t>
            </a:r>
            <a:r>
              <a:rPr lang="cs-CZ" sz="1500" dirty="0" smtClean="0">
                <a:cs typeface="Times New Roman" pitchFamily="18" charset="0"/>
              </a:rPr>
              <a:t>na provedení nových důkazních prostředků, které navrhovatel ve své žalobě neuvedl</a:t>
            </a:r>
            <a:r>
              <a:rPr lang="cs-CZ" sz="1200" dirty="0" smtClean="0"/>
              <a:t> (princip koncentrace)</a:t>
            </a:r>
          </a:p>
          <a:p>
            <a:pPr marL="830263" lvl="1" indent="-438150">
              <a:lnSpc>
                <a:spcPct val="95000"/>
              </a:lnSpc>
              <a:spcBef>
                <a:spcPct val="35000"/>
              </a:spcBef>
            </a:pPr>
            <a:r>
              <a:rPr lang="cs-CZ" sz="1500" dirty="0" smtClean="0"/>
              <a:t>výsledek řízení je stejný jako u obecného přezkumu s tím, že </a:t>
            </a:r>
            <a:r>
              <a:rPr lang="cs-CZ" sz="1500" b="1" dirty="0" smtClean="0"/>
              <a:t>nelze</a:t>
            </a:r>
            <a:r>
              <a:rPr lang="cs-CZ" sz="1500" dirty="0" smtClean="0"/>
              <a:t> změnit rozhodnutí </a:t>
            </a:r>
            <a:r>
              <a:rPr lang="cs-CZ" sz="1500" b="1" dirty="0" smtClean="0"/>
              <a:t>v neprospěch </a:t>
            </a:r>
            <a:r>
              <a:rPr lang="cs-CZ" sz="1500" dirty="0" smtClean="0"/>
              <a:t>navrhovatele</a:t>
            </a:r>
          </a:p>
          <a:p>
            <a:pPr marL="1030288" lvl="2" indent="-400050">
              <a:lnSpc>
                <a:spcPct val="95000"/>
              </a:lnSpc>
              <a:spcBef>
                <a:spcPct val="35000"/>
              </a:spcBef>
            </a:pPr>
            <a:r>
              <a:rPr lang="cs-CZ" sz="1200" dirty="0" smtClean="0"/>
              <a:t>proti výsledku nelze uplatnit opravné prostředky</a:t>
            </a:r>
          </a:p>
        </p:txBody>
      </p:sp>
      <p:sp>
        <p:nvSpPr>
          <p:cNvPr id="6451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451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D9A4987-3FF3-49FC-9DE9-025A64806254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Další prostředky ochrany 	1/6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spcBef>
                <a:spcPts val="600"/>
              </a:spcBef>
            </a:pPr>
            <a:r>
              <a:rPr lang="cs-CZ" sz="2400" b="1" dirty="0" smtClean="0"/>
              <a:t>Iniciace</a:t>
            </a:r>
            <a:r>
              <a:rPr lang="cs-CZ" sz="2400" dirty="0" smtClean="0"/>
              <a:t> ze strany </a:t>
            </a:r>
          </a:p>
          <a:p>
            <a:pPr marL="879476" lvl="1" indent="-514350">
              <a:spcBef>
                <a:spcPts val="600"/>
              </a:spcBef>
            </a:pPr>
            <a:r>
              <a:rPr lang="cs-CZ" sz="1800" dirty="0" smtClean="0"/>
              <a:t>osoby zúčastněné na správě daní</a:t>
            </a:r>
          </a:p>
          <a:p>
            <a:pPr marL="1117601" lvl="2" indent="-514350">
              <a:spcBef>
                <a:spcPts val="600"/>
              </a:spcBef>
            </a:pPr>
            <a:r>
              <a:rPr lang="cs-CZ" sz="1600" b="1" dirty="0" smtClean="0"/>
              <a:t>návrh</a:t>
            </a:r>
            <a:r>
              <a:rPr lang="cs-CZ" sz="1600" dirty="0" smtClean="0"/>
              <a:t> – zahajuje řízení</a:t>
            </a:r>
          </a:p>
          <a:p>
            <a:pPr marL="1117601" lvl="2" indent="-514350">
              <a:spcBef>
                <a:spcPts val="600"/>
              </a:spcBef>
            </a:pPr>
            <a:r>
              <a:rPr lang="cs-CZ" sz="1600" b="1" dirty="0" smtClean="0"/>
              <a:t>podnět</a:t>
            </a:r>
            <a:r>
              <a:rPr lang="cs-CZ" sz="1600" dirty="0" smtClean="0"/>
              <a:t> – nezahajuje řízení (může zahajovat jiný postup)</a:t>
            </a:r>
          </a:p>
          <a:p>
            <a:pPr marL="879476" lvl="1" indent="-514350">
              <a:spcBef>
                <a:spcPts val="600"/>
              </a:spcBef>
            </a:pPr>
            <a:r>
              <a:rPr lang="cs-CZ" sz="1800" dirty="0" smtClean="0"/>
              <a:t>správce daně (z moci úřední)</a:t>
            </a:r>
          </a:p>
          <a:p>
            <a:pPr marL="1117601" lvl="2" indent="-514350">
              <a:spcBef>
                <a:spcPts val="600"/>
              </a:spcBef>
            </a:pPr>
            <a:r>
              <a:rPr lang="cs-CZ" sz="1600" dirty="0" smtClean="0"/>
              <a:t>na základě vlastního zjištění (vyhledávací činnost)</a:t>
            </a:r>
          </a:p>
          <a:p>
            <a:pPr marL="1117601" lvl="2" indent="-514350">
              <a:spcBef>
                <a:spcPts val="600"/>
              </a:spcBef>
            </a:pPr>
            <a:r>
              <a:rPr lang="cs-CZ" sz="1600" dirty="0" smtClean="0"/>
              <a:t>na základě podnětu</a:t>
            </a:r>
          </a:p>
          <a:p>
            <a:pPr marL="879476" lvl="1" indent="-514350"/>
            <a:endParaRPr lang="cs-CZ" sz="900" dirty="0" smtClean="0"/>
          </a:p>
          <a:p>
            <a:pPr marL="623888" indent="-514350">
              <a:spcBef>
                <a:spcPts val="600"/>
              </a:spcBef>
            </a:pPr>
            <a:r>
              <a:rPr lang="cs-CZ" sz="2400" b="1" dirty="0" smtClean="0"/>
              <a:t>K ochraně</a:t>
            </a:r>
            <a:endParaRPr lang="cs-CZ" sz="2400" dirty="0"/>
          </a:p>
          <a:p>
            <a:pPr marL="879476" lvl="1" indent="-514350">
              <a:spcBef>
                <a:spcPts val="600"/>
              </a:spcBef>
            </a:pPr>
            <a:r>
              <a:rPr lang="cs-CZ" sz="1800" dirty="0" smtClean="0"/>
              <a:t>individuálního zájmu (subjektivního veřejného práva)</a:t>
            </a:r>
            <a:endParaRPr lang="cs-CZ" sz="1800" dirty="0"/>
          </a:p>
          <a:p>
            <a:pPr marL="879476" lvl="1" indent="-514350">
              <a:spcBef>
                <a:spcPts val="600"/>
              </a:spcBef>
            </a:pPr>
            <a:r>
              <a:rPr lang="cs-CZ" sz="1800" dirty="0" smtClean="0"/>
              <a:t>veřejného zájmu</a:t>
            </a:r>
            <a:endParaRPr lang="cs-CZ" sz="1800" dirty="0"/>
          </a:p>
          <a:p>
            <a:pPr marL="623888" indent="-514350">
              <a:lnSpc>
                <a:spcPct val="95000"/>
              </a:lnSpc>
            </a:pPr>
            <a:endParaRPr lang="cs-CZ" sz="400" dirty="0" smtClean="0"/>
          </a:p>
        </p:txBody>
      </p:sp>
      <p:sp>
        <p:nvSpPr>
          <p:cNvPr id="5734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734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1368ED6-80E3-403B-9C1C-B49985478A0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29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554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7A61D60-A3CB-43EC-92C1-59900B1A8DE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Další prostředky ochrany 	2/6</a:t>
            </a:r>
          </a:p>
        </p:txBody>
      </p:sp>
      <p:sp>
        <p:nvSpPr>
          <p:cNvPr id="32" name="Zaoblený obdélník 31"/>
          <p:cNvSpPr/>
          <p:nvPr/>
        </p:nvSpPr>
        <p:spPr>
          <a:xfrm>
            <a:off x="576127" y="1484784"/>
            <a:ext cx="7848872" cy="19233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787443" y="1889822"/>
            <a:ext cx="3140728" cy="11132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Námitka</a:t>
            </a:r>
            <a:endParaRPr lang="cs-CZ" sz="1600" b="1" dirty="0"/>
          </a:p>
          <a:p>
            <a:pPr algn="ctr"/>
            <a:r>
              <a:rPr lang="cs-CZ" sz="1200" dirty="0"/>
              <a:t>(§ </a:t>
            </a:r>
            <a:r>
              <a:rPr lang="cs-CZ" sz="1200" dirty="0" smtClean="0"/>
              <a:t>159)</a:t>
            </a:r>
            <a:endParaRPr lang="cs-CZ" sz="12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290389" y="1661635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/>
              <a:t>proti úkonům </a:t>
            </a:r>
            <a:r>
              <a:rPr lang="cs-CZ" sz="1600" dirty="0" smtClean="0"/>
              <a:t>při </a:t>
            </a:r>
            <a:r>
              <a:rPr lang="cs-CZ" sz="1600" dirty="0"/>
              <a:t>placení </a:t>
            </a:r>
            <a:r>
              <a:rPr lang="cs-CZ" sz="1600" dirty="0" smtClean="0"/>
              <a:t>daní</a:t>
            </a:r>
            <a:endParaRPr lang="cs-CZ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nelze-li podat odvolání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subjektivní lhůta 30 dnů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řízení; vydává se rozhodnutí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rozhoduje správce daně, který úkon provedl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576127" y="3527890"/>
            <a:ext cx="7848872" cy="19893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729710" y="3961287"/>
            <a:ext cx="3140728" cy="108073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Námitka na podjatost</a:t>
            </a:r>
          </a:p>
          <a:p>
            <a:pPr algn="ctr"/>
            <a:r>
              <a:rPr lang="cs-CZ" sz="1200" dirty="0"/>
              <a:t>(§ 77</a:t>
            </a:r>
            <a:r>
              <a:rPr lang="cs-CZ" sz="1200" dirty="0" smtClean="0"/>
              <a:t>)</a:t>
            </a:r>
            <a:endParaRPr lang="cs-CZ" sz="12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239261" y="3737731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namítá osoba zúčastněná na správě daní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/>
              <a:t>řízení; vydává se rozhodnutí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jsou-li důvodné pochybnosti je úřední osoba vyloučena dříve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rozhoduje úřední osoba stojící v čele</a:t>
            </a:r>
          </a:p>
        </p:txBody>
      </p:sp>
    </p:spTree>
    <p:extLst>
      <p:ext uri="{BB962C8B-B14F-4D97-AF65-F5344CB8AC3E}">
        <p14:creationId xmlns:p14="http://schemas.microsoft.com/office/powerpoint/2010/main" val="369201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554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7A61D60-A3CB-43EC-92C1-59900B1A8DE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Další prostředky ochrany 	3/6</a:t>
            </a:r>
          </a:p>
        </p:txBody>
      </p:sp>
      <p:sp>
        <p:nvSpPr>
          <p:cNvPr id="32" name="Zaoblený obdélník 31"/>
          <p:cNvSpPr/>
          <p:nvPr/>
        </p:nvSpPr>
        <p:spPr>
          <a:xfrm>
            <a:off x="576127" y="1268760"/>
            <a:ext cx="7848872" cy="23469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753260" y="1898137"/>
            <a:ext cx="3140728" cy="10882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Stížnost</a:t>
            </a:r>
            <a:endParaRPr lang="cs-CZ" sz="1600" b="1" dirty="0"/>
          </a:p>
          <a:p>
            <a:pPr algn="ctr"/>
            <a:r>
              <a:rPr lang="cs-CZ" sz="1200" dirty="0"/>
              <a:t>(§ </a:t>
            </a:r>
            <a:r>
              <a:rPr lang="cs-CZ" sz="1200" dirty="0" smtClean="0"/>
              <a:t>261)</a:t>
            </a:r>
            <a:endParaRPr lang="cs-CZ" sz="12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139952" y="1288081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neposkytuje-li daňový zákon jiný prostředek ochrany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proti postupu správce daně nebo proti nevhodnému chování úřední osoby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nezahajuje řízení; nevydává se rozhodnutí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vyřizuje správce daně, proti němuž směřuje; možnost prošetření nadřízeným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srov. § 175 správního řádu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576127" y="3789040"/>
            <a:ext cx="7848872" cy="17013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761076" y="4109781"/>
            <a:ext cx="3140728" cy="10598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Stížnost na postup </a:t>
            </a:r>
          </a:p>
          <a:p>
            <a:pPr algn="ctr"/>
            <a:r>
              <a:rPr lang="cs-CZ" sz="1600" b="1" dirty="0" smtClean="0"/>
              <a:t>plátce daně</a:t>
            </a:r>
            <a:endParaRPr lang="cs-CZ" sz="1600" b="1" dirty="0"/>
          </a:p>
          <a:p>
            <a:pPr algn="ctr"/>
            <a:r>
              <a:rPr lang="cs-CZ" sz="1200" dirty="0"/>
              <a:t>(§ </a:t>
            </a:r>
            <a:r>
              <a:rPr lang="cs-CZ" sz="1200" dirty="0" smtClean="0"/>
              <a:t>237)</a:t>
            </a:r>
            <a:endParaRPr lang="cs-CZ" sz="12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168812" y="3854864"/>
            <a:ext cx="4057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v případě pochyb o správnosti sražené či vybrané daně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primární je kontakt poplatníka s plátcem daně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sekundárně intervenuje správce daně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řízení; vydává se rozhodnutí</a:t>
            </a:r>
          </a:p>
        </p:txBody>
      </p:sp>
    </p:spTree>
    <p:extLst>
      <p:ext uri="{BB962C8B-B14F-4D97-AF65-F5344CB8AC3E}">
        <p14:creationId xmlns:p14="http://schemas.microsoft.com/office/powerpoint/2010/main" val="3676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aoblený obdélník 18"/>
          <p:cNvSpPr/>
          <p:nvPr/>
        </p:nvSpPr>
        <p:spPr>
          <a:xfrm>
            <a:off x="529902" y="4330551"/>
            <a:ext cx="7848872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561560" y="2890391"/>
            <a:ext cx="7848872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576127" y="1450231"/>
            <a:ext cx="7848872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54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554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7A61D60-A3CB-43EC-92C1-59900B1A8DE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5552" name="Rectangle 24"/>
          <p:cNvSpPr>
            <a:spLocks noChangeArrowheads="1"/>
          </p:cNvSpPr>
          <p:nvPr/>
        </p:nvSpPr>
        <p:spPr bwMode="auto">
          <a:xfrm>
            <a:off x="792151" y="1666255"/>
            <a:ext cx="3140728" cy="86288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Žádost o prodloužení lhůty</a:t>
            </a:r>
          </a:p>
          <a:p>
            <a:pPr algn="ctr"/>
            <a:r>
              <a:rPr lang="cs-CZ" sz="1200" dirty="0"/>
              <a:t>(§ 36</a:t>
            </a:r>
            <a:r>
              <a:rPr lang="cs-CZ" sz="1200" dirty="0" smtClean="0"/>
              <a:t>)</a:t>
            </a:r>
            <a:endParaRPr lang="cs-CZ" sz="1200" dirty="0"/>
          </a:p>
        </p:txBody>
      </p:sp>
      <p:sp>
        <p:nvSpPr>
          <p:cNvPr id="65553" name="Rectangle 25"/>
          <p:cNvSpPr>
            <a:spLocks noChangeArrowheads="1"/>
          </p:cNvSpPr>
          <p:nvPr/>
        </p:nvSpPr>
        <p:spPr bwMode="auto">
          <a:xfrm>
            <a:off x="792151" y="3106415"/>
            <a:ext cx="3136686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Žádost o navrácení lhůty </a:t>
            </a:r>
          </a:p>
          <a:p>
            <a:pPr algn="ctr"/>
            <a:r>
              <a:rPr lang="cs-CZ" sz="1600" b="1" dirty="0"/>
              <a:t>v předešlý stav</a:t>
            </a:r>
          </a:p>
          <a:p>
            <a:pPr algn="ctr"/>
            <a:r>
              <a:rPr lang="cs-CZ" sz="1200" dirty="0"/>
              <a:t>(§ 37)</a:t>
            </a:r>
          </a:p>
        </p:txBody>
      </p:sp>
      <p:sp>
        <p:nvSpPr>
          <p:cNvPr id="65554" name="Rectangle 27"/>
          <p:cNvSpPr>
            <a:spLocks noChangeArrowheads="1"/>
          </p:cNvSpPr>
          <p:nvPr/>
        </p:nvSpPr>
        <p:spPr bwMode="auto">
          <a:xfrm>
            <a:off x="792151" y="4546575"/>
            <a:ext cx="3082827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Žádost o vyslovení </a:t>
            </a:r>
          </a:p>
          <a:p>
            <a:pPr algn="ctr"/>
            <a:r>
              <a:rPr lang="cs-CZ" sz="1600" b="1" dirty="0"/>
              <a:t>neúčinnosti doručení</a:t>
            </a:r>
          </a:p>
          <a:p>
            <a:pPr algn="ctr"/>
            <a:r>
              <a:rPr lang="cs-CZ" sz="1200" dirty="0"/>
              <a:t>(§ </a:t>
            </a:r>
            <a:r>
              <a:rPr lang="cs-CZ" sz="1200" dirty="0" smtClean="0"/>
              <a:t>48)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221490" y="1436583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na žádost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>
                <a:sym typeface="Symbol"/>
              </a:rPr>
              <a:t>řízení; vydává se rozhodnutí</a:t>
            </a:r>
            <a:endParaRPr lang="cs-CZ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závažný důvod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před uplynutím lhůty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nelze u všech lhůt</a:t>
            </a:r>
            <a:endParaRPr lang="cs-CZ" sz="16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248536" y="2876743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na žádost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sym typeface="Symbol"/>
              </a:rPr>
              <a:t>řízení; vydává se rozhodnutí</a:t>
            </a:r>
            <a:endParaRPr lang="cs-CZ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závažný důvod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po uplynutí lhůty (max. 1 rok)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nelze u všech lhůt</a:t>
            </a:r>
            <a:endParaRPr lang="cs-CZ" sz="16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221490" y="4303256"/>
            <a:ext cx="40949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na žádost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sym typeface="Symbol"/>
              </a:rPr>
              <a:t>řízení; vydává se rozhodnutí</a:t>
            </a:r>
            <a:endParaRPr lang="cs-CZ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závažný a předem nepředvídatelný důvod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do 15 dnů (</a:t>
            </a:r>
            <a:r>
              <a:rPr lang="cs-CZ" sz="1600" dirty="0" err="1" smtClean="0"/>
              <a:t>subj</a:t>
            </a:r>
            <a:r>
              <a:rPr lang="cs-CZ" sz="1600" dirty="0" smtClean="0"/>
              <a:t>.), do 6 měsíců (</a:t>
            </a:r>
            <a:r>
              <a:rPr lang="cs-CZ" sz="1600" dirty="0" err="1" smtClean="0"/>
              <a:t>obj</a:t>
            </a:r>
            <a:r>
              <a:rPr lang="cs-CZ" sz="1600" dirty="0" smtClean="0"/>
              <a:t>.)</a:t>
            </a:r>
          </a:p>
        </p:txBody>
      </p:sp>
      <p:sp>
        <p:nvSpPr>
          <p:cNvPr id="2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Další prostředky ochrany 	4/6</a:t>
            </a:r>
          </a:p>
        </p:txBody>
      </p:sp>
    </p:spTree>
    <p:extLst>
      <p:ext uri="{BB962C8B-B14F-4D97-AF65-F5344CB8AC3E}">
        <p14:creationId xmlns:p14="http://schemas.microsoft.com/office/powerpoint/2010/main" val="100759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65553" grpId="0" animBg="1"/>
      <p:bldP spid="65554" grpId="0" animBg="1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700" dirty="0" smtClean="0">
                <a:effectLst/>
              </a:rPr>
              <a:t>Osnova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Prostředky ochrany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Opravné a dozorčí prostředky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Další prostředky ochrany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Soudní přezkum</a:t>
            </a:r>
          </a:p>
          <a:p>
            <a:pPr marL="623888" indent="-514350">
              <a:buFont typeface="Wingdings 3" pitchFamily="18" charset="2"/>
              <a:buNone/>
            </a:pPr>
            <a:endParaRPr lang="cs-CZ" dirty="0" smtClean="0"/>
          </a:p>
        </p:txBody>
      </p:sp>
      <p:sp>
        <p:nvSpPr>
          <p:cNvPr id="5427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427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1574AF6-B0C8-418F-A58A-356E7338527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aoblený obdélník 18"/>
          <p:cNvSpPr/>
          <p:nvPr/>
        </p:nvSpPr>
        <p:spPr>
          <a:xfrm>
            <a:off x="529902" y="4567775"/>
            <a:ext cx="7848872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561560" y="3127615"/>
            <a:ext cx="7848872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576127" y="1222738"/>
            <a:ext cx="7848872" cy="17742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54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554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7A61D60-A3CB-43EC-92C1-59900B1A8DE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5552" name="Rectangle 24"/>
          <p:cNvSpPr>
            <a:spLocks noChangeArrowheads="1"/>
          </p:cNvSpPr>
          <p:nvPr/>
        </p:nvSpPr>
        <p:spPr bwMode="auto">
          <a:xfrm>
            <a:off x="818740" y="1699237"/>
            <a:ext cx="3140728" cy="86288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Prominutí </a:t>
            </a:r>
            <a:r>
              <a:rPr lang="cs-CZ" sz="1600" b="1" dirty="0" smtClean="0"/>
              <a:t>daně</a:t>
            </a:r>
          </a:p>
          <a:p>
            <a:pPr algn="ctr"/>
            <a:r>
              <a:rPr lang="cs-CZ" sz="1600" b="1" dirty="0" smtClean="0"/>
              <a:t>prominutí příslušenství daně</a:t>
            </a:r>
            <a:endParaRPr lang="cs-CZ" sz="1600" b="1" dirty="0"/>
          </a:p>
          <a:p>
            <a:pPr algn="ctr"/>
            <a:r>
              <a:rPr lang="cs-CZ" sz="1200" dirty="0"/>
              <a:t>(§ 259 </a:t>
            </a:r>
            <a:r>
              <a:rPr lang="cs-CZ" sz="1200" dirty="0" smtClean="0"/>
              <a:t>a násl.)</a:t>
            </a:r>
            <a:endParaRPr lang="cs-CZ" sz="1200" dirty="0"/>
          </a:p>
        </p:txBody>
      </p:sp>
      <p:sp>
        <p:nvSpPr>
          <p:cNvPr id="65553" name="Rectangle 25"/>
          <p:cNvSpPr>
            <a:spLocks noChangeArrowheads="1"/>
          </p:cNvSpPr>
          <p:nvPr/>
        </p:nvSpPr>
        <p:spPr bwMode="auto">
          <a:xfrm>
            <a:off x="792151" y="3343639"/>
            <a:ext cx="3136686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Posečkání </a:t>
            </a:r>
            <a:r>
              <a:rPr lang="cs-CZ" sz="1600" b="1" dirty="0" smtClean="0"/>
              <a:t>daně,</a:t>
            </a:r>
          </a:p>
          <a:p>
            <a:pPr algn="ctr"/>
            <a:r>
              <a:rPr lang="cs-CZ" sz="1600" b="1" dirty="0" smtClean="0"/>
              <a:t>povolení </a:t>
            </a:r>
            <a:r>
              <a:rPr lang="cs-CZ" sz="1600" b="1" dirty="0"/>
              <a:t>splátek </a:t>
            </a:r>
          </a:p>
          <a:p>
            <a:pPr algn="ctr"/>
            <a:r>
              <a:rPr lang="cs-CZ" sz="1200" dirty="0"/>
              <a:t>(§ 156 </a:t>
            </a:r>
            <a:r>
              <a:rPr lang="cs-CZ" sz="1200" dirty="0" smtClean="0"/>
              <a:t>a násl.)</a:t>
            </a:r>
            <a:endParaRPr lang="cs-CZ" sz="1200" dirty="0"/>
          </a:p>
        </p:txBody>
      </p:sp>
      <p:sp>
        <p:nvSpPr>
          <p:cNvPr id="65554" name="Rectangle 27"/>
          <p:cNvSpPr>
            <a:spLocks noChangeArrowheads="1"/>
          </p:cNvSpPr>
          <p:nvPr/>
        </p:nvSpPr>
        <p:spPr bwMode="auto">
          <a:xfrm>
            <a:off x="792151" y="4783799"/>
            <a:ext cx="3082827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Ochrana před nečinností </a:t>
            </a:r>
            <a:endParaRPr lang="cs-CZ" sz="1600" b="1" dirty="0" smtClean="0"/>
          </a:p>
          <a:p>
            <a:pPr algn="ctr"/>
            <a:r>
              <a:rPr lang="cs-CZ" sz="1200" dirty="0" smtClean="0"/>
              <a:t>(§ </a:t>
            </a:r>
            <a:r>
              <a:rPr lang="cs-CZ" sz="1200" dirty="0"/>
              <a:t>38)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276835" y="1222737"/>
            <a:ext cx="3960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na žádost / z moci úřední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individuální / plošné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>
                <a:sym typeface="Symbol"/>
              </a:rPr>
              <a:t>řízení</a:t>
            </a:r>
            <a:r>
              <a:rPr lang="cs-CZ" sz="1600" dirty="0">
                <a:sym typeface="Symbol"/>
              </a:rPr>
              <a:t>; vydává se </a:t>
            </a:r>
            <a:r>
              <a:rPr lang="cs-CZ" sz="1600" dirty="0" smtClean="0">
                <a:sym typeface="Symbol"/>
              </a:rPr>
              <a:t>rozhodnutí</a:t>
            </a:r>
            <a:endParaRPr lang="cs-CZ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nenárokové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přijetím DŘ významně omezeno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od 1. ledna 2015 prominutí penále a úroku z prodlení</a:t>
            </a:r>
            <a:endParaRPr lang="cs-CZ" sz="16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248536" y="3113967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na žádost i z moci úřední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sym typeface="Symbol"/>
              </a:rPr>
              <a:t>řízení; vydává se rozhodnutí</a:t>
            </a:r>
            <a:endParaRPr lang="cs-CZ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zákonem stanovené podmínky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možno vázat na další podmínky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úrok z posečkané částky</a:t>
            </a:r>
            <a:endParaRPr lang="cs-CZ" sz="16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232123" y="4554127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na podnět i z moci úřední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nejde o řízení; nevydává se rozhodnutí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nutno vyčerpat před tím, než se lze obrátit na soud </a:t>
            </a:r>
            <a:r>
              <a:rPr lang="cs-CZ" sz="1400" dirty="0" smtClean="0"/>
              <a:t>(§ 79 až 81 SŘS)</a:t>
            </a:r>
          </a:p>
        </p:txBody>
      </p:sp>
      <p:sp>
        <p:nvSpPr>
          <p:cNvPr id="2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Další prostředky ochrany 	5/6</a:t>
            </a:r>
          </a:p>
        </p:txBody>
      </p:sp>
    </p:spTree>
    <p:extLst>
      <p:ext uri="{BB962C8B-B14F-4D97-AF65-F5344CB8AC3E}">
        <p14:creationId xmlns:p14="http://schemas.microsoft.com/office/powerpoint/2010/main" val="253206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65553" grpId="0" animBg="1"/>
      <p:bldP spid="65554" grpId="0" animBg="1"/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élník 17"/>
          <p:cNvSpPr/>
          <p:nvPr/>
        </p:nvSpPr>
        <p:spPr>
          <a:xfrm>
            <a:off x="546993" y="3506046"/>
            <a:ext cx="7848872" cy="19391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577681" y="1340768"/>
            <a:ext cx="7848872" cy="18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54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554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7A61D60-A3CB-43EC-92C1-59900B1A8DE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21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5552" name="Rectangle 24"/>
          <p:cNvSpPr>
            <a:spLocks noChangeArrowheads="1"/>
          </p:cNvSpPr>
          <p:nvPr/>
        </p:nvSpPr>
        <p:spPr bwMode="auto">
          <a:xfrm>
            <a:off x="802009" y="1807178"/>
            <a:ext cx="3140728" cy="9393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Prohlášení nicotnosti </a:t>
            </a:r>
          </a:p>
          <a:p>
            <a:pPr algn="ctr"/>
            <a:r>
              <a:rPr lang="cs-CZ" sz="1600" b="1" dirty="0" smtClean="0"/>
              <a:t>rozhodnutí</a:t>
            </a:r>
            <a:endParaRPr lang="cs-CZ" sz="1600" b="1" dirty="0"/>
          </a:p>
          <a:p>
            <a:pPr algn="ctr"/>
            <a:r>
              <a:rPr lang="cs-CZ" sz="1200" dirty="0"/>
              <a:t>(§ </a:t>
            </a:r>
            <a:r>
              <a:rPr lang="cs-CZ" sz="1200" dirty="0" smtClean="0"/>
              <a:t>105)</a:t>
            </a:r>
            <a:endParaRPr lang="cs-CZ" sz="1200" dirty="0"/>
          </a:p>
        </p:txBody>
      </p:sp>
      <p:sp>
        <p:nvSpPr>
          <p:cNvPr id="65553" name="Rectangle 25"/>
          <p:cNvSpPr>
            <a:spLocks noChangeArrowheads="1"/>
          </p:cNvSpPr>
          <p:nvPr/>
        </p:nvSpPr>
        <p:spPr bwMode="auto">
          <a:xfrm>
            <a:off x="824538" y="3988321"/>
            <a:ext cx="3136686" cy="97462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Oprava rozhodnutí</a:t>
            </a:r>
            <a:endParaRPr lang="cs-CZ" sz="1600" b="1" dirty="0"/>
          </a:p>
          <a:p>
            <a:pPr algn="ctr"/>
            <a:r>
              <a:rPr lang="cs-CZ" sz="1200" dirty="0" smtClean="0"/>
              <a:t>(§ 104)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233969" y="1495932"/>
            <a:ext cx="3960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z </a:t>
            </a:r>
            <a:r>
              <a:rPr lang="cs-CZ" sz="1600" dirty="0"/>
              <a:t>moci úřední (možno podat podnět)</a:t>
            </a:r>
            <a:endParaRPr lang="cs-CZ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absolutní věcná nepříslušnost, zjevná vnitřní rozpornost, neuskutečnitelnost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nadřízený správce daně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bez časového omezení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srov. § 77 a 78 správního řádu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233969" y="3705903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z moci úřední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zřejmé chyby v psaní, počtech a jiné zřejmé nesprávnosti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správce daně, který rozhodl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opravné rozhodnutí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ve lhůtě pro stanovení/placení daně</a:t>
            </a:r>
            <a:endParaRPr lang="cs-CZ" sz="1600" dirty="0"/>
          </a:p>
        </p:txBody>
      </p:sp>
      <p:sp>
        <p:nvSpPr>
          <p:cNvPr id="2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Další prostředky ochrany 	6/6</a:t>
            </a:r>
          </a:p>
        </p:txBody>
      </p:sp>
    </p:spTree>
    <p:extLst>
      <p:ext uri="{BB962C8B-B14F-4D97-AF65-F5344CB8AC3E}">
        <p14:creationId xmlns:p14="http://schemas.microsoft.com/office/powerpoint/2010/main" val="196921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65553" grpId="0" animBg="1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700" dirty="0" smtClean="0">
                <a:effectLst/>
              </a:rPr>
              <a:t>Soudní přezkum</a:t>
            </a:r>
          </a:p>
        </p:txBody>
      </p:sp>
      <p:sp>
        <p:nvSpPr>
          <p:cNvPr id="66564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6565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6F53D84-2B4B-4F6D-B18D-A67F7F295A62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771800" y="1268034"/>
            <a:ext cx="3456383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Správní soud</a:t>
            </a:r>
            <a:endParaRPr lang="cs-CZ" sz="2800" b="1" dirty="0"/>
          </a:p>
        </p:txBody>
      </p:sp>
      <p:sp>
        <p:nvSpPr>
          <p:cNvPr id="8" name="Zaoblený obdélník 7"/>
          <p:cNvSpPr/>
          <p:nvPr/>
        </p:nvSpPr>
        <p:spPr>
          <a:xfrm>
            <a:off x="539552" y="2708920"/>
            <a:ext cx="2507751" cy="122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Ústavní soud</a:t>
            </a:r>
            <a:endParaRPr lang="cs-CZ" sz="2000" b="1" dirty="0"/>
          </a:p>
        </p:txBody>
      </p:sp>
      <p:sp>
        <p:nvSpPr>
          <p:cNvPr id="9" name="Zaoblený obdélník 8"/>
          <p:cNvSpPr/>
          <p:nvPr/>
        </p:nvSpPr>
        <p:spPr>
          <a:xfrm>
            <a:off x="1681162" y="4290474"/>
            <a:ext cx="2507751" cy="122413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Civilní soud</a:t>
            </a:r>
            <a:endParaRPr lang="cs-CZ" sz="2000" b="1" dirty="0"/>
          </a:p>
        </p:txBody>
      </p:sp>
      <p:sp>
        <p:nvSpPr>
          <p:cNvPr id="10" name="Zaoblený obdélník 9"/>
          <p:cNvSpPr/>
          <p:nvPr/>
        </p:nvSpPr>
        <p:spPr>
          <a:xfrm>
            <a:off x="4860031" y="4290474"/>
            <a:ext cx="2507751" cy="122413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Trestní soud</a:t>
            </a:r>
            <a:endParaRPr lang="cs-CZ" sz="20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6137725" y="2708920"/>
            <a:ext cx="2507751" cy="122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Soudní dvůr EU</a:t>
            </a:r>
            <a:endParaRPr lang="cs-CZ" sz="2000" b="1" dirty="0"/>
          </a:p>
        </p:txBody>
      </p:sp>
      <p:sp>
        <p:nvSpPr>
          <p:cNvPr id="12" name="Zaoblený obdélník 11"/>
          <p:cNvSpPr/>
          <p:nvPr/>
        </p:nvSpPr>
        <p:spPr>
          <a:xfrm>
            <a:off x="3347864" y="2708920"/>
            <a:ext cx="2507751" cy="12241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Evropský soud pro lidská práva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09953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/>
          </p:nvPr>
        </p:nvSpPr>
        <p:spPr bwMode="auto">
          <a:xfrm>
            <a:off x="323528" y="2132856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dirty="0" smtClean="0">
                <a:effectLst/>
                <a:latin typeface="+mn-lt"/>
              </a:rPr>
              <a:t>Děkuji za pozornost !</a:t>
            </a:r>
          </a:p>
        </p:txBody>
      </p:sp>
      <p:sp>
        <p:nvSpPr>
          <p:cNvPr id="4608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608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C7E5D0D-A393-4A39-83F7-FCA25C41661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46088" name="Rectangle 3"/>
          <p:cNvSpPr>
            <a:spLocks/>
          </p:cNvSpPr>
          <p:nvPr/>
        </p:nvSpPr>
        <p:spPr bwMode="auto">
          <a:xfrm>
            <a:off x="468313" y="14843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cs-CZ" sz="28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cs-CZ" sz="28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cs-CZ" sz="28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cs-CZ" sz="2800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cs-CZ" sz="2800" dirty="0"/>
              <a:t>	</a:t>
            </a:r>
          </a:p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cs-CZ" sz="2400" dirty="0">
                <a:latin typeface="+mn-lt"/>
              </a:rPr>
              <a:t>Mgr. Karel Šimek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Prostředky ochrany 			1/3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378300"/>
          </a:xfrm>
        </p:spPr>
        <p:txBody>
          <a:bodyPr/>
          <a:lstStyle/>
          <a:p>
            <a:pPr marL="623888" indent="-514350"/>
            <a:r>
              <a:rPr lang="cs-CZ" sz="2400" b="1" dirty="0" smtClean="0"/>
              <a:t>Prostředek ochrany </a:t>
            </a:r>
            <a:r>
              <a:rPr lang="cs-CZ" sz="2000" dirty="0" smtClean="0"/>
              <a:t>= zákonem přiznaný nástroj k ochraně individuálního nebo veřejného zájmu</a:t>
            </a:r>
          </a:p>
          <a:p>
            <a:pPr marL="623888" indent="-514350"/>
            <a:endParaRPr lang="cs-CZ" sz="800" dirty="0" smtClean="0"/>
          </a:p>
          <a:p>
            <a:pPr marL="623888" indent="-514350"/>
            <a:r>
              <a:rPr lang="cs-CZ" sz="2400" b="1" dirty="0" smtClean="0"/>
              <a:t>Vztah pojmů</a:t>
            </a:r>
            <a:r>
              <a:rPr lang="cs-CZ" sz="2400" dirty="0" smtClean="0"/>
              <a:t>:</a:t>
            </a:r>
          </a:p>
          <a:p>
            <a:pPr marL="879476" lvl="1" indent="-514350"/>
            <a:r>
              <a:rPr lang="cs-CZ" sz="1800" dirty="0" smtClean="0"/>
              <a:t>prostředky ochrany </a:t>
            </a:r>
          </a:p>
          <a:p>
            <a:pPr marL="879476" lvl="1" indent="-514350"/>
            <a:r>
              <a:rPr lang="cs-CZ" sz="1800" dirty="0" smtClean="0"/>
              <a:t>opravné prostředky</a:t>
            </a:r>
          </a:p>
          <a:p>
            <a:pPr marL="879476" lvl="1" indent="-514350"/>
            <a:r>
              <a:rPr lang="cs-CZ" sz="1800" dirty="0" smtClean="0"/>
              <a:t>dozorčí prostředky</a:t>
            </a:r>
          </a:p>
          <a:p>
            <a:pPr marL="879476" lvl="1" indent="-514350"/>
            <a:r>
              <a:rPr lang="cs-CZ" sz="1800" dirty="0" smtClean="0"/>
              <a:t>další prostředky ochrany</a:t>
            </a:r>
          </a:p>
          <a:p>
            <a:pPr marL="879476" lvl="1" indent="-514350"/>
            <a:r>
              <a:rPr lang="cs-CZ" sz="1800" dirty="0" smtClean="0"/>
              <a:t>prostředky soudní ochrany</a:t>
            </a:r>
          </a:p>
          <a:p>
            <a:pPr marL="623888" indent="-514350"/>
            <a:endParaRPr lang="cs-CZ" sz="800" dirty="0" smtClean="0"/>
          </a:p>
          <a:p>
            <a:pPr marL="879476" lvl="1" indent="-514350"/>
            <a:endParaRPr lang="cs-CZ" sz="1600" dirty="0" smtClean="0"/>
          </a:p>
          <a:p>
            <a:pPr marL="623888" indent="-514350">
              <a:lnSpc>
                <a:spcPct val="95000"/>
              </a:lnSpc>
            </a:pPr>
            <a:endParaRPr lang="cs-CZ" sz="400" dirty="0" smtClean="0"/>
          </a:p>
        </p:txBody>
      </p:sp>
      <p:sp>
        <p:nvSpPr>
          <p:cNvPr id="5734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734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1368ED6-80E3-403B-9C1C-B49985478A0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6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1" name="Rectangle 23"/>
          <p:cNvSpPr>
            <a:spLocks noChangeArrowheads="1"/>
          </p:cNvSpPr>
          <p:nvPr/>
        </p:nvSpPr>
        <p:spPr bwMode="auto">
          <a:xfrm>
            <a:off x="348475" y="3142335"/>
            <a:ext cx="8378895" cy="21597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Dozorčí prostředky </a:t>
            </a:r>
            <a:r>
              <a:rPr lang="cs-CZ" sz="1600" b="1" i="1" dirty="0" smtClean="0">
                <a:solidFill>
                  <a:schemeClr val="tx1"/>
                </a:solidFill>
              </a:rPr>
              <a:t>largo </a:t>
            </a:r>
            <a:r>
              <a:rPr lang="cs-CZ" sz="1600" b="1" i="1" dirty="0" err="1" smtClean="0">
                <a:solidFill>
                  <a:schemeClr val="tx1"/>
                </a:solidFill>
              </a:rPr>
              <a:t>sensu</a:t>
            </a:r>
            <a:r>
              <a:rPr lang="cs-CZ" sz="1600" b="1" i="1" dirty="0" smtClean="0">
                <a:solidFill>
                  <a:schemeClr val="tx1"/>
                </a:solidFill>
              </a:rPr>
              <a:t>                                                            </a:t>
            </a:r>
          </a:p>
          <a:p>
            <a:pPr algn="ctr"/>
            <a:endParaRPr lang="cs-CZ" sz="1600" b="1" dirty="0">
              <a:solidFill>
                <a:schemeClr val="bg1"/>
              </a:solidFill>
            </a:endParaRPr>
          </a:p>
          <a:p>
            <a:pPr algn="ctr"/>
            <a:endParaRPr lang="cs-CZ" sz="1600" b="1" dirty="0" smtClean="0">
              <a:solidFill>
                <a:schemeClr val="bg1"/>
              </a:solidFill>
            </a:endParaRPr>
          </a:p>
          <a:p>
            <a:pPr algn="ctr"/>
            <a:endParaRPr lang="cs-CZ" sz="1600" b="1" dirty="0">
              <a:solidFill>
                <a:schemeClr val="bg1"/>
              </a:solidFill>
            </a:endParaRPr>
          </a:p>
          <a:p>
            <a:pPr algn="ctr"/>
            <a:endParaRPr lang="cs-CZ" sz="1600" b="1" dirty="0" smtClean="0">
              <a:solidFill>
                <a:schemeClr val="bg1"/>
              </a:solidFill>
            </a:endParaRPr>
          </a:p>
          <a:p>
            <a:pPr algn="ctr"/>
            <a:endParaRPr lang="cs-CZ" sz="1600" b="1" dirty="0">
              <a:solidFill>
                <a:schemeClr val="bg1"/>
              </a:solidFill>
            </a:endParaRPr>
          </a:p>
          <a:p>
            <a:pPr algn="ctr"/>
            <a:endParaRPr lang="cs-CZ" sz="1600" b="1" dirty="0" smtClean="0">
              <a:solidFill>
                <a:schemeClr val="bg1"/>
              </a:solidFill>
            </a:endParaRPr>
          </a:p>
          <a:p>
            <a:pPr algn="ctr"/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65552" name="Rectangle 24"/>
          <p:cNvSpPr>
            <a:spLocks noChangeArrowheads="1"/>
          </p:cNvSpPr>
          <p:nvPr/>
        </p:nvSpPr>
        <p:spPr bwMode="auto">
          <a:xfrm>
            <a:off x="335531" y="764704"/>
            <a:ext cx="8424614" cy="22322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Opravné prostředky </a:t>
            </a:r>
            <a:r>
              <a:rPr lang="cs-CZ" sz="1600" b="1" i="1" dirty="0" smtClean="0"/>
              <a:t>largo </a:t>
            </a:r>
            <a:r>
              <a:rPr lang="cs-CZ" sz="1600" b="1" i="1" dirty="0" err="1" smtClean="0"/>
              <a:t>sensu</a:t>
            </a:r>
            <a:r>
              <a:rPr lang="cs-CZ" sz="1600" b="1" i="1" dirty="0" smtClean="0"/>
              <a:t>                                                             </a:t>
            </a:r>
          </a:p>
          <a:p>
            <a:pPr algn="ctr"/>
            <a:endParaRPr lang="cs-CZ" sz="1600" b="1" dirty="0"/>
          </a:p>
          <a:p>
            <a:pPr algn="ctr"/>
            <a:endParaRPr lang="cs-CZ" sz="1600" b="1" dirty="0" smtClean="0"/>
          </a:p>
          <a:p>
            <a:pPr algn="ctr"/>
            <a:endParaRPr lang="cs-CZ" sz="1600" b="1" dirty="0"/>
          </a:p>
          <a:p>
            <a:pPr algn="ctr"/>
            <a:endParaRPr lang="cs-CZ" sz="1600" b="1" dirty="0" smtClean="0"/>
          </a:p>
          <a:p>
            <a:pPr algn="ctr"/>
            <a:endParaRPr lang="cs-CZ" sz="1600" b="1" dirty="0"/>
          </a:p>
          <a:p>
            <a:pPr algn="ctr"/>
            <a:endParaRPr lang="cs-CZ" sz="1600" b="1" dirty="0" smtClean="0"/>
          </a:p>
          <a:p>
            <a:pPr algn="ctr"/>
            <a:endParaRPr lang="cs-CZ" sz="1600" b="1" dirty="0"/>
          </a:p>
        </p:txBody>
      </p:sp>
      <p:sp>
        <p:nvSpPr>
          <p:cNvPr id="65538" name="Rectangle 2"/>
          <p:cNvSpPr>
            <a:spLocks noGrp="1"/>
          </p:cNvSpPr>
          <p:nvPr>
            <p:ph type="title"/>
          </p:nvPr>
        </p:nvSpPr>
        <p:spPr bwMode="auto">
          <a:xfrm>
            <a:off x="457200" y="188640"/>
            <a:ext cx="8229600" cy="64807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cs-CZ" sz="2800" dirty="0" smtClean="0">
                <a:effectLst/>
              </a:rPr>
              <a:t>Prostředky ochrany</a:t>
            </a:r>
          </a:p>
        </p:txBody>
      </p:sp>
      <p:sp>
        <p:nvSpPr>
          <p:cNvPr id="6554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6554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7A61D60-A3CB-43EC-92C1-59900B1A8DE1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5548" name="Rectangle 20"/>
          <p:cNvSpPr>
            <a:spLocks noChangeArrowheads="1"/>
          </p:cNvSpPr>
          <p:nvPr/>
        </p:nvSpPr>
        <p:spPr bwMode="auto">
          <a:xfrm>
            <a:off x="4373531" y="1268760"/>
            <a:ext cx="2016223" cy="388758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Další prostředky</a:t>
            </a:r>
          </a:p>
          <a:p>
            <a:pPr algn="ctr"/>
            <a:r>
              <a:rPr lang="cs-CZ" sz="1600" b="1" dirty="0" smtClean="0"/>
              <a:t>ochrany</a:t>
            </a:r>
            <a:endParaRPr lang="cs-CZ" sz="1200" dirty="0"/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767257" y="1268760"/>
            <a:ext cx="3312368" cy="143931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Opravné prostředky</a:t>
            </a:r>
          </a:p>
          <a:p>
            <a:pPr algn="ctr"/>
            <a:r>
              <a:rPr lang="cs-CZ" sz="1600" b="1" i="1" dirty="0" err="1" smtClean="0"/>
              <a:t>stricto</a:t>
            </a:r>
            <a:r>
              <a:rPr lang="cs-CZ" sz="1600" b="1" i="1" dirty="0" smtClean="0"/>
              <a:t> </a:t>
            </a:r>
            <a:r>
              <a:rPr lang="cs-CZ" sz="1600" b="1" i="1" dirty="0" err="1" smtClean="0"/>
              <a:t>sensu</a:t>
            </a:r>
            <a:endParaRPr lang="cs-CZ" sz="1200" i="1" dirty="0"/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767257" y="3618735"/>
            <a:ext cx="3312368" cy="143931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Dozorčí prostředky</a:t>
            </a:r>
          </a:p>
          <a:p>
            <a:pPr algn="ctr"/>
            <a:r>
              <a:rPr lang="cs-CZ" sz="1600" b="1" i="1" dirty="0" err="1" smtClean="0"/>
              <a:t>stricto</a:t>
            </a:r>
            <a:r>
              <a:rPr lang="cs-CZ" sz="1600" b="1" i="1" dirty="0" smtClean="0"/>
              <a:t> </a:t>
            </a:r>
            <a:r>
              <a:rPr lang="cs-CZ" sz="1600" b="1" i="1" dirty="0" err="1" smtClean="0"/>
              <a:t>sensu</a:t>
            </a:r>
            <a:endParaRPr lang="cs-CZ" sz="1200" i="1" dirty="0"/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6726805" y="1242055"/>
            <a:ext cx="1817315" cy="143931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 smtClean="0"/>
              <a:t>Prostředky </a:t>
            </a:r>
          </a:p>
          <a:p>
            <a:pPr algn="ctr"/>
            <a:r>
              <a:rPr lang="cs-CZ" sz="1600" b="1" dirty="0" smtClean="0"/>
              <a:t>soudní </a:t>
            </a:r>
          </a:p>
          <a:p>
            <a:pPr algn="ctr"/>
            <a:r>
              <a:rPr lang="cs-CZ" sz="1600" b="1" dirty="0" smtClean="0"/>
              <a:t>ochrany</a:t>
            </a:r>
            <a:endParaRPr lang="cs-CZ" sz="1200" i="1" dirty="0"/>
          </a:p>
        </p:txBody>
      </p:sp>
      <p:sp>
        <p:nvSpPr>
          <p:cNvPr id="2" name="Obdélník 1"/>
          <p:cNvSpPr/>
          <p:nvPr/>
        </p:nvSpPr>
        <p:spPr>
          <a:xfrm>
            <a:off x="335531" y="5445224"/>
            <a:ext cx="6054223" cy="3600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Při správě daní</a:t>
            </a:r>
            <a:endParaRPr lang="cs-CZ" sz="1600" b="1" dirty="0"/>
          </a:p>
        </p:txBody>
      </p:sp>
      <p:sp>
        <p:nvSpPr>
          <p:cNvPr id="13" name="Obdélník 12"/>
          <p:cNvSpPr/>
          <p:nvPr/>
        </p:nvSpPr>
        <p:spPr>
          <a:xfrm>
            <a:off x="6527896" y="5445224"/>
            <a:ext cx="2199473" cy="3600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Mimo správu daní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13036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1" grpId="0" animBg="1"/>
      <p:bldP spid="65552" grpId="0" animBg="1"/>
      <p:bldP spid="65548" grpId="0" animBg="1"/>
      <p:bldP spid="10" grpId="0" animBg="1"/>
      <p:bldP spid="11" grpId="0" animBg="1"/>
      <p:bldP spid="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Prostředky ochrany 			2/3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  <a:buFont typeface="Wingdings 3" pitchFamily="18" charset="2"/>
              <a:buNone/>
            </a:pPr>
            <a:r>
              <a:rPr lang="cs-CZ" sz="2800" b="1" dirty="0" smtClean="0"/>
              <a:t>Dělení prostředků ochrany:</a:t>
            </a:r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podle aktivní legitimace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600" dirty="0" smtClean="0"/>
              <a:t>iniciován ze strany osoby zúčastněné na správě daní </a:t>
            </a:r>
          </a:p>
          <a:p>
            <a:pPr marL="1068388" lvl="2" indent="-438150">
              <a:lnSpc>
                <a:spcPct val="95000"/>
              </a:lnSpc>
            </a:pPr>
            <a:r>
              <a:rPr lang="cs-CZ" sz="1400" dirty="0" smtClean="0"/>
              <a:t>na </a:t>
            </a:r>
            <a:r>
              <a:rPr lang="cs-CZ" sz="1400" b="1" dirty="0" smtClean="0"/>
              <a:t>návrh</a:t>
            </a:r>
            <a:r>
              <a:rPr lang="cs-CZ" sz="1400" dirty="0"/>
              <a:t> </a:t>
            </a:r>
            <a:r>
              <a:rPr lang="cs-CZ" sz="1400" dirty="0" smtClean="0"/>
              <a:t>(jde-li o řízení)</a:t>
            </a:r>
          </a:p>
          <a:p>
            <a:pPr marL="1068388" lvl="2" indent="-438150">
              <a:lnSpc>
                <a:spcPct val="95000"/>
              </a:lnSpc>
            </a:pPr>
            <a:r>
              <a:rPr lang="cs-CZ" sz="1400" dirty="0" smtClean="0"/>
              <a:t>na návrh či podnět (jde-li o jiný postup)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600" b="1" i="1" dirty="0" smtClean="0"/>
              <a:t>ex officio </a:t>
            </a:r>
            <a:r>
              <a:rPr lang="cs-CZ" sz="1600" dirty="0" smtClean="0"/>
              <a:t>- iniciován z moci úřední </a:t>
            </a:r>
          </a:p>
          <a:p>
            <a:pPr marL="1068388" lvl="2" indent="-438150">
              <a:lnSpc>
                <a:spcPct val="95000"/>
              </a:lnSpc>
            </a:pPr>
            <a:r>
              <a:rPr lang="cs-CZ" sz="1400" dirty="0" smtClean="0"/>
              <a:t>tomu může předcházet </a:t>
            </a:r>
            <a:r>
              <a:rPr lang="cs-CZ" sz="1400" b="1" dirty="0" smtClean="0"/>
              <a:t>podnět</a:t>
            </a:r>
            <a:r>
              <a:rPr lang="cs-CZ" sz="1400" dirty="0" smtClean="0"/>
              <a:t> ze strany osoby zúčastněné na správě daní</a:t>
            </a:r>
          </a:p>
          <a:p>
            <a:pPr marL="630238" lvl="2" indent="0">
              <a:lnSpc>
                <a:spcPct val="95000"/>
              </a:lnSpc>
              <a:buNone/>
            </a:pPr>
            <a:endParaRPr lang="cs-CZ" sz="700" dirty="0" smtClean="0"/>
          </a:p>
          <a:p>
            <a:pPr marL="574675" indent="-438150">
              <a:lnSpc>
                <a:spcPct val="95000"/>
              </a:lnSpc>
            </a:pPr>
            <a:r>
              <a:rPr lang="cs-CZ" sz="2000" dirty="0" smtClean="0"/>
              <a:t>podle chráněného zájmu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600" dirty="0" smtClean="0"/>
              <a:t>chrání primárně </a:t>
            </a:r>
            <a:r>
              <a:rPr lang="cs-CZ" sz="1600" b="1" dirty="0" smtClean="0"/>
              <a:t>zájem jednotlivce </a:t>
            </a:r>
            <a:r>
              <a:rPr lang="cs-CZ" sz="1600" dirty="0" smtClean="0"/>
              <a:t>(subjektivní právo veřejné)</a:t>
            </a:r>
          </a:p>
          <a:p>
            <a:pPr marL="1068388" lvl="2" indent="-438150">
              <a:lnSpc>
                <a:spcPct val="95000"/>
              </a:lnSpc>
            </a:pPr>
            <a:r>
              <a:rPr lang="cs-CZ" sz="1400" dirty="0" smtClean="0"/>
              <a:t>v daňovém právu je typický střet mezi zájmem jednotlivce a zájmem veřejné moci na inkasu daně</a:t>
            </a:r>
          </a:p>
          <a:p>
            <a:pPr marL="1068388" lvl="2" indent="-438150">
              <a:lnSpc>
                <a:spcPct val="95000"/>
              </a:lnSpc>
            </a:pPr>
            <a:r>
              <a:rPr lang="cs-CZ" sz="1400" dirty="0" smtClean="0"/>
              <a:t>vzájemný střet zájmů mezi jednotlivci je výjimečný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600" dirty="0" smtClean="0"/>
              <a:t>chrání primárně </a:t>
            </a:r>
            <a:r>
              <a:rPr lang="cs-CZ" sz="1600" b="1" dirty="0" smtClean="0"/>
              <a:t>veřejný zájem </a:t>
            </a:r>
            <a:endParaRPr lang="cs-CZ" sz="1600" dirty="0" smtClean="0"/>
          </a:p>
          <a:p>
            <a:pPr marL="623888" indent="-514350">
              <a:lnSpc>
                <a:spcPct val="95000"/>
              </a:lnSpc>
            </a:pPr>
            <a:endParaRPr lang="cs-CZ" sz="400" dirty="0" smtClean="0"/>
          </a:p>
        </p:txBody>
      </p:sp>
      <p:sp>
        <p:nvSpPr>
          <p:cNvPr id="5734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734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1368ED6-80E3-403B-9C1C-B49985478A0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5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Prostředky ochrany 			3/3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podle toho, </a:t>
            </a:r>
            <a:r>
              <a:rPr lang="cs-CZ" sz="2000" b="1" dirty="0" smtClean="0"/>
              <a:t>vůči čemu směřuje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dirty="0" smtClean="0"/>
              <a:t>z hlediska vad postupu (procesu)</a:t>
            </a:r>
          </a:p>
          <a:p>
            <a:pPr marL="1117601" lvl="2" indent="-514350">
              <a:lnSpc>
                <a:spcPct val="95000"/>
              </a:lnSpc>
            </a:pPr>
            <a:r>
              <a:rPr lang="cs-CZ" sz="1400" b="1" i="1" dirty="0" smtClean="0"/>
              <a:t>proti vadám řízení</a:t>
            </a:r>
          </a:p>
          <a:p>
            <a:pPr marL="1117601" lvl="2" indent="-514350">
              <a:lnSpc>
                <a:spcPct val="95000"/>
              </a:lnSpc>
            </a:pPr>
            <a:r>
              <a:rPr lang="cs-CZ" sz="1400" b="1" i="1" dirty="0" smtClean="0"/>
              <a:t>proti vadám jiného (úředního) postupu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dirty="0" smtClean="0"/>
              <a:t>z hlediska výsledku</a:t>
            </a:r>
          </a:p>
          <a:p>
            <a:pPr marL="1117601" lvl="2" indent="-514350">
              <a:lnSpc>
                <a:spcPct val="95000"/>
              </a:lnSpc>
            </a:pPr>
            <a:r>
              <a:rPr lang="cs-CZ" sz="1400" b="1" i="1" dirty="0" smtClean="0"/>
              <a:t>proti rozhodnutí </a:t>
            </a:r>
            <a:r>
              <a:rPr lang="cs-CZ" sz="1400" dirty="0" smtClean="0"/>
              <a:t>(nezákonnost, nesprávnost, nicotnost)</a:t>
            </a:r>
          </a:p>
          <a:p>
            <a:pPr marL="1117601" lvl="2" indent="-514350">
              <a:lnSpc>
                <a:spcPct val="95000"/>
              </a:lnSpc>
            </a:pPr>
            <a:r>
              <a:rPr lang="cs-CZ" sz="1400" b="1" i="1" dirty="0" smtClean="0"/>
              <a:t>proti  jinému výstupu </a:t>
            </a:r>
            <a:r>
              <a:rPr lang="cs-CZ" sz="1400" dirty="0" smtClean="0"/>
              <a:t>(protokol, úřední záznam,  zpráva o daňové kontrole atd.)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dirty="0" smtClean="0"/>
              <a:t>z hlediska konání/nekonání</a:t>
            </a:r>
          </a:p>
          <a:p>
            <a:pPr marL="1117601" lvl="2" indent="-514350">
              <a:lnSpc>
                <a:spcPct val="95000"/>
              </a:lnSpc>
            </a:pPr>
            <a:r>
              <a:rPr lang="cs-CZ" sz="1400" b="1" i="1" dirty="0" smtClean="0"/>
              <a:t>proti jednání správce daně či chování úřední osoby</a:t>
            </a:r>
          </a:p>
          <a:p>
            <a:pPr marL="1117601" lvl="2" indent="-514350">
              <a:lnSpc>
                <a:spcPct val="95000"/>
              </a:lnSpc>
            </a:pPr>
            <a:r>
              <a:rPr lang="cs-CZ" sz="1400" b="1" i="1" dirty="0" smtClean="0"/>
              <a:t>proti nečinnosti</a:t>
            </a:r>
          </a:p>
          <a:p>
            <a:pPr marL="630238" lvl="2" indent="0">
              <a:lnSpc>
                <a:spcPct val="95000"/>
              </a:lnSpc>
              <a:buNone/>
            </a:pPr>
            <a:endParaRPr lang="cs-CZ" sz="7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podle </a:t>
            </a:r>
            <a:r>
              <a:rPr lang="cs-CZ" sz="2000" b="1" dirty="0" smtClean="0"/>
              <a:t>orgánu</a:t>
            </a:r>
            <a:r>
              <a:rPr lang="cs-CZ" sz="2000" dirty="0" smtClean="0"/>
              <a:t> poskytujícího ochranu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b="1" i="1" dirty="0" smtClean="0"/>
              <a:t>při správě daní </a:t>
            </a:r>
            <a:r>
              <a:rPr lang="cs-CZ" sz="1600" dirty="0" smtClean="0"/>
              <a:t>(správce daně)</a:t>
            </a:r>
          </a:p>
          <a:p>
            <a:pPr marL="1117601" lvl="2" indent="-514350">
              <a:lnSpc>
                <a:spcPct val="95000"/>
              </a:lnSpc>
            </a:pPr>
            <a:r>
              <a:rPr lang="cs-CZ" sz="1400" dirty="0" smtClean="0"/>
              <a:t>prvostupňový (</a:t>
            </a:r>
            <a:r>
              <a:rPr lang="cs-CZ" sz="1400" dirty="0" err="1" smtClean="0"/>
              <a:t>autoremedurní</a:t>
            </a:r>
            <a:r>
              <a:rPr lang="cs-CZ" sz="1400" dirty="0" smtClean="0"/>
              <a:t> princip)</a:t>
            </a:r>
          </a:p>
          <a:p>
            <a:pPr marL="1117601" lvl="2" indent="-514350">
              <a:lnSpc>
                <a:spcPct val="95000"/>
              </a:lnSpc>
            </a:pPr>
            <a:r>
              <a:rPr lang="cs-CZ" sz="1400" dirty="0" smtClean="0"/>
              <a:t>nadřízený (princip devolutivní)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b="1" i="1" dirty="0" smtClean="0"/>
              <a:t>mimo správu daní </a:t>
            </a:r>
            <a:r>
              <a:rPr lang="cs-CZ" sz="1600" dirty="0" smtClean="0"/>
              <a:t>(soudní ochrana)</a:t>
            </a:r>
            <a:endParaRPr lang="cs-CZ" sz="1600" dirty="0"/>
          </a:p>
          <a:p>
            <a:pPr marL="623888" indent="-514350">
              <a:lnSpc>
                <a:spcPct val="95000"/>
              </a:lnSpc>
            </a:pPr>
            <a:endParaRPr lang="cs-CZ" sz="400" dirty="0" smtClean="0"/>
          </a:p>
        </p:txBody>
      </p:sp>
      <p:sp>
        <p:nvSpPr>
          <p:cNvPr id="5734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734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1368ED6-80E3-403B-9C1C-B49985478A0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6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</a:rPr>
              <a:t>Opravné a dozorčí prostředky 1/8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</a:pPr>
            <a:r>
              <a:rPr lang="cs-CZ" sz="2100" b="1" dirty="0" smtClean="0"/>
              <a:t>Opravný prostředek</a:t>
            </a:r>
            <a:r>
              <a:rPr lang="cs-CZ" sz="2100" dirty="0" smtClean="0"/>
              <a:t> </a:t>
            </a:r>
            <a:r>
              <a:rPr lang="cs-CZ" sz="1600" dirty="0" smtClean="0"/>
              <a:t>= </a:t>
            </a:r>
            <a:r>
              <a:rPr lang="cs-CZ" sz="1600" dirty="0" err="1" smtClean="0"/>
              <a:t>prostředek</a:t>
            </a:r>
            <a:r>
              <a:rPr lang="cs-CZ" sz="1600" dirty="0" smtClean="0"/>
              <a:t> ochrany proti nesprávnému nebo nezákonnému rozhodnutí při správě daní, ke kterému je aktivně legitimován příjemce rozhodnutí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700" b="1" dirty="0" smtClean="0"/>
              <a:t>řádný </a:t>
            </a:r>
            <a:r>
              <a:rPr lang="cs-CZ" sz="1500" dirty="0" smtClean="0"/>
              <a:t>= směřuje proti nepravomocnému rozhodnutí </a:t>
            </a:r>
            <a:r>
              <a:rPr lang="cs-CZ" sz="1500" i="1" dirty="0" smtClean="0"/>
              <a:t>(odvolání, rozklad)</a:t>
            </a:r>
          </a:p>
          <a:p>
            <a:pPr marL="1068388" lvl="2" indent="-438150">
              <a:lnSpc>
                <a:spcPct val="95000"/>
              </a:lnSpc>
            </a:pPr>
            <a:r>
              <a:rPr lang="cs-CZ" sz="1400" dirty="0" smtClean="0"/>
              <a:t>proti </a:t>
            </a:r>
            <a:r>
              <a:rPr lang="cs-CZ" sz="1400" dirty="0"/>
              <a:t>nesprávnosti (skutkovým vadám) i nezákonnosti (právním vadám) rozhodnutí</a:t>
            </a:r>
            <a:endParaRPr lang="cs-CZ" sz="1400" dirty="0" smtClean="0"/>
          </a:p>
          <a:p>
            <a:pPr marL="830263" lvl="1" indent="-438150">
              <a:lnSpc>
                <a:spcPct val="95000"/>
              </a:lnSpc>
            </a:pPr>
            <a:r>
              <a:rPr lang="cs-CZ" sz="1700" b="1" dirty="0" smtClean="0"/>
              <a:t>mimořádný</a:t>
            </a:r>
            <a:r>
              <a:rPr lang="cs-CZ" sz="1500" dirty="0" smtClean="0"/>
              <a:t> = směřuje proti pravomocnému rozhodnutí </a:t>
            </a:r>
            <a:r>
              <a:rPr lang="cs-CZ" sz="1500" i="1" dirty="0" smtClean="0"/>
              <a:t>(návrh na povolení obnovy řízení) </a:t>
            </a:r>
          </a:p>
          <a:p>
            <a:pPr marL="1030288" lvl="2" indent="-400050">
              <a:lnSpc>
                <a:spcPct val="95000"/>
              </a:lnSpc>
            </a:pPr>
            <a:r>
              <a:rPr lang="cs-CZ" sz="1400" dirty="0" smtClean="0"/>
              <a:t>pouze proti nesprávnosti (skutkovým vadám) rozhodnutí</a:t>
            </a:r>
          </a:p>
          <a:p>
            <a:pPr marL="1030288" lvl="2" indent="-400050">
              <a:lnSpc>
                <a:spcPct val="95000"/>
              </a:lnSpc>
              <a:buFontTx/>
              <a:buNone/>
            </a:pPr>
            <a:endParaRPr lang="cs-CZ" sz="14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100" b="1" dirty="0" smtClean="0"/>
              <a:t>Dozorčí prostředek</a:t>
            </a:r>
            <a:r>
              <a:rPr lang="cs-CZ" sz="2100" dirty="0" smtClean="0"/>
              <a:t> </a:t>
            </a:r>
            <a:r>
              <a:rPr lang="cs-CZ" sz="1600" dirty="0" smtClean="0"/>
              <a:t>= </a:t>
            </a:r>
            <a:r>
              <a:rPr lang="cs-CZ" sz="1600" dirty="0" err="1" smtClean="0"/>
              <a:t>prostředek</a:t>
            </a:r>
            <a:r>
              <a:rPr lang="cs-CZ" sz="1600" dirty="0" smtClean="0"/>
              <a:t> ochrany proti nesprávnému nebo nezákonnému rozhodnutí při správě daní iniciovaný z moci úřední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700" b="1" i="1" dirty="0" smtClean="0"/>
              <a:t>nařízení obnovy řízení</a:t>
            </a:r>
            <a:r>
              <a:rPr lang="cs-CZ" sz="1300" dirty="0" smtClean="0"/>
              <a:t>  - </a:t>
            </a:r>
            <a:r>
              <a:rPr lang="cs-CZ" sz="1500" dirty="0" smtClean="0"/>
              <a:t>pouze proti pravomocnému rozhodnutí</a:t>
            </a:r>
          </a:p>
          <a:p>
            <a:pPr marL="1030288" lvl="2" indent="-400050">
              <a:lnSpc>
                <a:spcPct val="95000"/>
              </a:lnSpc>
            </a:pPr>
            <a:r>
              <a:rPr lang="cs-CZ" sz="1400" dirty="0" smtClean="0"/>
              <a:t>pouze proti nesprávnosti (skutkovým vadám) rozhodnutí</a:t>
            </a:r>
          </a:p>
          <a:p>
            <a:pPr marL="830263" lvl="1" indent="-438150">
              <a:lnSpc>
                <a:spcPct val="95000"/>
              </a:lnSpc>
              <a:spcBef>
                <a:spcPct val="50000"/>
              </a:spcBef>
            </a:pPr>
            <a:r>
              <a:rPr lang="cs-CZ" sz="1700" b="1" i="1" dirty="0" smtClean="0"/>
              <a:t>nařízení přezkoumání rozhodnutí</a:t>
            </a:r>
            <a:r>
              <a:rPr lang="cs-CZ" sz="1300" dirty="0" smtClean="0"/>
              <a:t>  - </a:t>
            </a:r>
            <a:r>
              <a:rPr lang="cs-CZ" sz="1500" dirty="0" smtClean="0"/>
              <a:t>lze i proti nepravomocnému rozhodnutí</a:t>
            </a:r>
          </a:p>
          <a:p>
            <a:pPr marL="1030288" lvl="2" indent="-400050">
              <a:lnSpc>
                <a:spcPct val="95000"/>
              </a:lnSpc>
              <a:spcBef>
                <a:spcPct val="50000"/>
              </a:spcBef>
            </a:pPr>
            <a:r>
              <a:rPr lang="cs-CZ" sz="1400" dirty="0" smtClean="0"/>
              <a:t>pouze proti nezákonnosti (právním vadám) rozhodnutí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cs-CZ" sz="1800" dirty="0" smtClean="0">
              <a:solidFill>
                <a:srgbClr val="676A55"/>
              </a:solidFill>
            </a:endParaRPr>
          </a:p>
        </p:txBody>
      </p:sp>
      <p:sp>
        <p:nvSpPr>
          <p:cNvPr id="5530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530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87A7B1D-B77E-41F3-BC49-0F8520D8922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468312" y="3312846"/>
            <a:ext cx="8135937" cy="21605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cs-CZ" b="1" dirty="0">
                <a:latin typeface="Arial" charset="0"/>
              </a:rPr>
              <a:t>Dozorčí prostředky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1258887" y="3744646"/>
            <a:ext cx="2755900" cy="14398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cs-CZ" sz="1600" b="1" dirty="0">
                <a:latin typeface="Arial" charset="0"/>
              </a:rPr>
              <a:t>II. Přezkumné řízení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1692274" y="4249471"/>
            <a:ext cx="1944688" cy="720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i="1" dirty="0">
                <a:latin typeface="Arial" charset="0"/>
              </a:rPr>
              <a:t>Nařízení přezkoumání </a:t>
            </a:r>
          </a:p>
          <a:p>
            <a:pPr algn="ctr">
              <a:defRPr/>
            </a:pPr>
            <a:r>
              <a:rPr lang="cs-CZ" sz="1400" b="1" i="1" dirty="0">
                <a:latin typeface="Arial" charset="0"/>
              </a:rPr>
              <a:t>rozhodnutí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4932362" y="3744646"/>
            <a:ext cx="3384550" cy="14398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endParaRPr lang="cs-CZ" sz="1600" b="1" dirty="0"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68312" y="936359"/>
            <a:ext cx="8135937" cy="21605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cs-CZ" b="1" dirty="0">
                <a:latin typeface="Arial" charset="0"/>
              </a:rPr>
              <a:t>Opravné prostředky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5003799" y="1368159"/>
            <a:ext cx="3313113" cy="14414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cs-CZ" sz="1600" b="1" dirty="0">
                <a:latin typeface="Arial" charset="0"/>
              </a:rPr>
              <a:t>Mimořádné opravné prostředky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651499" y="1728521"/>
            <a:ext cx="2449513" cy="331311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algn="ctr">
              <a:defRPr/>
            </a:pPr>
            <a:r>
              <a:rPr lang="cs-CZ" b="1" dirty="0"/>
              <a:t>III. Obnova řízení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258887" y="1368159"/>
            <a:ext cx="2755900" cy="14414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r>
              <a:rPr lang="cs-CZ" sz="1600" b="1" dirty="0">
                <a:latin typeface="Arial" charset="0"/>
              </a:rPr>
              <a:t>Řádné opravné prostředky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763712" y="1944421"/>
            <a:ext cx="1944687" cy="720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400" b="1" dirty="0">
                <a:latin typeface="Arial" charset="0"/>
              </a:rPr>
              <a:t>I. Odvolání (rozklad)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940424" y="1944421"/>
            <a:ext cx="1984375" cy="7239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cs-CZ" sz="1400" b="1" i="1" dirty="0">
                <a:latin typeface="Arial" charset="0"/>
              </a:rPr>
              <a:t>Návrh na povolení</a:t>
            </a:r>
          </a:p>
          <a:p>
            <a:pPr algn="ctr" eaLnBrk="0" hangingPunct="0">
              <a:defRPr/>
            </a:pPr>
            <a:r>
              <a:rPr lang="cs-CZ" sz="1400" b="1" i="1" dirty="0">
                <a:latin typeface="Arial" charset="0"/>
              </a:rPr>
              <a:t> obnovy řízení</a:t>
            </a: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5940424" y="4105009"/>
            <a:ext cx="1984375" cy="7239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cs-CZ" sz="1400" b="1" i="1" dirty="0">
                <a:latin typeface="Arial" charset="0"/>
              </a:rPr>
              <a:t>Nařízení</a:t>
            </a:r>
          </a:p>
          <a:p>
            <a:pPr algn="ctr" eaLnBrk="0" hangingPunct="0">
              <a:defRPr/>
            </a:pPr>
            <a:r>
              <a:rPr lang="cs-CZ" sz="1400" b="1" i="1" dirty="0">
                <a:latin typeface="Arial" charset="0"/>
              </a:rPr>
              <a:t> obnovy řízení</a:t>
            </a:r>
          </a:p>
        </p:txBody>
      </p:sp>
      <p:sp>
        <p:nvSpPr>
          <p:cNvPr id="17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8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41C3BE4-3A63-4860-BE27-D3783920C31D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29" grpId="0" animBg="1"/>
      <p:bldP spid="26" grpId="0" animBg="1"/>
      <p:bldP spid="32" grpId="0" animBg="1"/>
      <p:bldP spid="19" grpId="0" animBg="1"/>
      <p:bldP spid="12" grpId="0" animBg="1"/>
      <p:bldP spid="23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700" dirty="0" smtClean="0">
                <a:effectLst/>
                <a:latin typeface="+mn-lt"/>
              </a:rPr>
              <a:t>Opravné a dozorčí prostředky 2/8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  <a:buFont typeface="Wingdings 3" pitchFamily="18" charset="2"/>
              <a:buNone/>
            </a:pPr>
            <a:r>
              <a:rPr lang="cs-CZ" sz="2800" b="1" dirty="0" smtClean="0"/>
              <a:t>Odvolání:</a:t>
            </a:r>
          </a:p>
          <a:p>
            <a:pPr marL="623888" indent="-514350">
              <a:lnSpc>
                <a:spcPct val="95000"/>
              </a:lnSpc>
            </a:pPr>
            <a:endParaRPr lang="cs-CZ" sz="400" b="1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podání, kterým příjemce rozhodnutí žádá správce daně vyššího stupně o skutkové i právní přezkoumání rozhodnutí správce daně nižšího stupně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600" dirty="0" smtClean="0"/>
              <a:t>podává se u správce daně, jehož rozhodnutí je odvoláním napadeno</a:t>
            </a:r>
          </a:p>
          <a:p>
            <a:pPr marL="623888" indent="-514350">
              <a:lnSpc>
                <a:spcPct val="95000"/>
              </a:lnSpc>
            </a:pPr>
            <a:endParaRPr lang="cs-CZ" sz="4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zásada </a:t>
            </a:r>
            <a:r>
              <a:rPr lang="cs-CZ" sz="2000" b="1" dirty="0" err="1" smtClean="0"/>
              <a:t>dvojinstančnosti</a:t>
            </a:r>
            <a:endParaRPr lang="cs-CZ" sz="2000" b="1" dirty="0" smtClean="0"/>
          </a:p>
          <a:p>
            <a:pPr marL="879476" lvl="1" indent="-514350">
              <a:lnSpc>
                <a:spcPct val="95000"/>
              </a:lnSpc>
            </a:pPr>
            <a:r>
              <a:rPr lang="cs-CZ" sz="1600" dirty="0" smtClean="0"/>
              <a:t>řízení v obou instancích tvoří jeden celek</a:t>
            </a:r>
          </a:p>
          <a:p>
            <a:pPr marL="623888" indent="-514350">
              <a:lnSpc>
                <a:spcPct val="95000"/>
              </a:lnSpc>
            </a:pPr>
            <a:endParaRPr lang="cs-CZ" sz="4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nemožnost odvolat se - proti rozhodnutí označenému jako „výzva“</a:t>
            </a:r>
          </a:p>
          <a:p>
            <a:pPr marL="830263" lvl="1" indent="-438150">
              <a:lnSpc>
                <a:spcPct val="95000"/>
              </a:lnSpc>
              <a:buFont typeface="Wingdings" pitchFamily="2" charset="2"/>
              <a:buChar char="Ø"/>
            </a:pPr>
            <a:endParaRPr lang="cs-CZ" sz="4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obecně </a:t>
            </a:r>
            <a:r>
              <a:rPr lang="cs-CZ" sz="2000" b="1" dirty="0" smtClean="0"/>
              <a:t>nemá odkladný (suspenzivní) účinek</a:t>
            </a:r>
            <a:endParaRPr lang="cs-CZ" sz="2000" dirty="0" smtClean="0"/>
          </a:p>
          <a:p>
            <a:pPr marL="830263" lvl="1" indent="-438150">
              <a:lnSpc>
                <a:spcPct val="95000"/>
              </a:lnSpc>
              <a:buFont typeface="Wingdings" pitchFamily="2" charset="2"/>
              <a:buChar char="Ø"/>
            </a:pPr>
            <a:endParaRPr lang="cs-CZ" sz="5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obecná lhůta pro odvolání – 30 dnů</a:t>
            </a:r>
          </a:p>
          <a:p>
            <a:pPr marL="623888" indent="-514350">
              <a:lnSpc>
                <a:spcPct val="95000"/>
              </a:lnSpc>
            </a:pPr>
            <a:endParaRPr lang="cs-CZ" sz="4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000" b="1" dirty="0" smtClean="0">
                <a:sym typeface="Wingdings 3" pitchFamily="18" charset="2"/>
              </a:rPr>
              <a:t>vzdání se</a:t>
            </a:r>
            <a:r>
              <a:rPr lang="cs-CZ" sz="2000" dirty="0" smtClean="0">
                <a:sym typeface="Wingdings 3" pitchFamily="18" charset="2"/>
              </a:rPr>
              <a:t>, </a:t>
            </a:r>
            <a:r>
              <a:rPr lang="cs-CZ" sz="2000" b="1" dirty="0" smtClean="0">
                <a:sym typeface="Wingdings 3" pitchFamily="18" charset="2"/>
              </a:rPr>
              <a:t>zpětvzetí</a:t>
            </a:r>
            <a:r>
              <a:rPr lang="cs-CZ" sz="2000" dirty="0" smtClean="0">
                <a:sym typeface="Wingdings 3" pitchFamily="18" charset="2"/>
              </a:rPr>
              <a:t> či </a:t>
            </a:r>
            <a:r>
              <a:rPr lang="cs-CZ" sz="2000" b="1" dirty="0" smtClean="0">
                <a:sym typeface="Wingdings 3" pitchFamily="18" charset="2"/>
              </a:rPr>
              <a:t>doplňování</a:t>
            </a:r>
            <a:r>
              <a:rPr lang="cs-CZ" sz="2000" dirty="0" smtClean="0">
                <a:sym typeface="Wingdings 3" pitchFamily="18" charset="2"/>
              </a:rPr>
              <a:t> odvolání</a:t>
            </a:r>
            <a:endParaRPr lang="cs-CZ" sz="2000" dirty="0" smtClean="0"/>
          </a:p>
        </p:txBody>
      </p:sp>
      <p:sp>
        <p:nvSpPr>
          <p:cNvPr id="5734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>
                <a:latin typeface="Lucida Sans Unicode" pitchFamily="34" charset="0"/>
              </a:rPr>
              <a:t>Prostředky ochrany při správě daní</a:t>
            </a:r>
          </a:p>
          <a:p>
            <a:pPr algn="r"/>
            <a:r>
              <a:rPr lang="cs-CZ" sz="140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734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1368ED6-80E3-403B-9C1C-B49985478A0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1417</TotalTime>
  <Words>1812</Words>
  <Application>Microsoft Office PowerPoint</Application>
  <PresentationFormat>Předvádění na obrazovce (4:3)</PresentationFormat>
  <Paragraphs>389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Shluk</vt:lpstr>
      <vt:lpstr>Prostředky ochrany  při správě daní</vt:lpstr>
      <vt:lpstr>Osnova</vt:lpstr>
      <vt:lpstr>Prostředky ochrany    1/3</vt:lpstr>
      <vt:lpstr>Prostředky ochrany</vt:lpstr>
      <vt:lpstr>Prostředky ochrany    2/3</vt:lpstr>
      <vt:lpstr>Prostředky ochrany    3/3</vt:lpstr>
      <vt:lpstr>Opravné a dozorčí prostředky 1/8</vt:lpstr>
      <vt:lpstr>Prezentace aplikace PowerPoint</vt:lpstr>
      <vt:lpstr>Opravné a dozorčí prostředky 2/8</vt:lpstr>
      <vt:lpstr>Opravné a dozorčí prostředky 3/8</vt:lpstr>
      <vt:lpstr>Opravné a dozorčí prostředky 4/8</vt:lpstr>
      <vt:lpstr>Opravné a dozorčí prostředky 5/8</vt:lpstr>
      <vt:lpstr>Opravné a dozorčí prostředky 6/8</vt:lpstr>
      <vt:lpstr>Opravné a dozorčí prostředky 7/8</vt:lpstr>
      <vt:lpstr>Opravné a dozorčí prostředky 8/8</vt:lpstr>
      <vt:lpstr>Další prostředky ochrany  1/6</vt:lpstr>
      <vt:lpstr>Další prostředky ochrany  2/6</vt:lpstr>
      <vt:lpstr>Další prostředky ochrany  3/6</vt:lpstr>
      <vt:lpstr>Další prostředky ochrany  4/6</vt:lpstr>
      <vt:lpstr>Další prostředky ochrany  5/6</vt:lpstr>
      <vt:lpstr>Další prostředky ochrany  6/6</vt:lpstr>
      <vt:lpstr>Soudní přezkum</vt:lpstr>
      <vt:lpstr>Děkuji za pozornost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Boháčovi</dc:creator>
  <cp:lastModifiedBy>Dana Šramková</cp:lastModifiedBy>
  <cp:revision>191</cp:revision>
  <cp:lastPrinted>2016-04-21T12:25:36Z</cp:lastPrinted>
  <dcterms:created xsi:type="dcterms:W3CDTF">2010-01-10T10:53:02Z</dcterms:created>
  <dcterms:modified xsi:type="dcterms:W3CDTF">2016-04-21T12:27:04Z</dcterms:modified>
</cp:coreProperties>
</file>