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4" r:id="rId6"/>
    <p:sldId id="265" r:id="rId7"/>
    <p:sldId id="260" r:id="rId8"/>
    <p:sldId id="261" r:id="rId9"/>
    <p:sldId id="266" r:id="rId10"/>
    <p:sldId id="267" r:id="rId11"/>
    <p:sldId id="262" r:id="rId12"/>
    <p:sldId id="268" r:id="rId13"/>
    <p:sldId id="263" r:id="rId1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17" autoAdjust="0"/>
    <p:restoredTop sz="94660"/>
  </p:normalViewPr>
  <p:slideViewPr>
    <p:cSldViewPr>
      <p:cViewPr>
        <p:scale>
          <a:sx n="107" d="100"/>
          <a:sy n="107" d="100"/>
        </p:scale>
        <p:origin x="-90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8EA98-A4CF-4034-AF78-9683F5E6EF45}" type="datetimeFigureOut">
              <a:rPr lang="cs-CZ" smtClean="0"/>
              <a:pPr/>
              <a:t>15.4.2016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7DAD8-8351-43ED-8975-091EDACE547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8EA98-A4CF-4034-AF78-9683F5E6EF45}" type="datetimeFigureOut">
              <a:rPr lang="cs-CZ" smtClean="0"/>
              <a:pPr/>
              <a:t>15.4.2016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7DAD8-8351-43ED-8975-091EDACE547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8EA98-A4CF-4034-AF78-9683F5E6EF45}" type="datetimeFigureOut">
              <a:rPr lang="cs-CZ" smtClean="0"/>
              <a:pPr/>
              <a:t>15.4.2016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7DAD8-8351-43ED-8975-091EDACE547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8EA98-A4CF-4034-AF78-9683F5E6EF45}" type="datetimeFigureOut">
              <a:rPr lang="cs-CZ" smtClean="0"/>
              <a:pPr/>
              <a:t>15.4.2016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7DAD8-8351-43ED-8975-091EDACE547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8EA98-A4CF-4034-AF78-9683F5E6EF45}" type="datetimeFigureOut">
              <a:rPr lang="cs-CZ" smtClean="0"/>
              <a:pPr/>
              <a:t>15.4.2016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7DAD8-8351-43ED-8975-091EDACE547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8EA98-A4CF-4034-AF78-9683F5E6EF45}" type="datetimeFigureOut">
              <a:rPr lang="cs-CZ" smtClean="0"/>
              <a:pPr/>
              <a:t>15.4.2016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7DAD8-8351-43ED-8975-091EDACE547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8EA98-A4CF-4034-AF78-9683F5E6EF45}" type="datetimeFigureOut">
              <a:rPr lang="cs-CZ" smtClean="0"/>
              <a:pPr/>
              <a:t>15.4.2016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7DAD8-8351-43ED-8975-091EDACE547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8EA98-A4CF-4034-AF78-9683F5E6EF45}" type="datetimeFigureOut">
              <a:rPr lang="cs-CZ" smtClean="0"/>
              <a:pPr/>
              <a:t>15.4.2016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7DAD8-8351-43ED-8975-091EDACE547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8EA98-A4CF-4034-AF78-9683F5E6EF45}" type="datetimeFigureOut">
              <a:rPr lang="cs-CZ" smtClean="0"/>
              <a:pPr/>
              <a:t>15.4.2016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7DAD8-8351-43ED-8975-091EDACE547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8EA98-A4CF-4034-AF78-9683F5E6EF45}" type="datetimeFigureOut">
              <a:rPr lang="cs-CZ" smtClean="0"/>
              <a:pPr/>
              <a:t>15.4.2016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7DAD8-8351-43ED-8975-091EDACE547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s odříznutým a zakulaceným jedním rohem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ravoúhlý trojúhelník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8EA98-A4CF-4034-AF78-9683F5E6EF45}" type="datetimeFigureOut">
              <a:rPr lang="cs-CZ" smtClean="0"/>
              <a:pPr/>
              <a:t>15.4.2016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E587DAD8-8351-43ED-8975-091EDACE547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10" name="Volný tvar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Volný tvar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lný tvar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8D8EA98-A4CF-4034-AF78-9683F5E6EF45}" type="datetimeFigureOut">
              <a:rPr lang="cs-CZ" smtClean="0"/>
              <a:pPr/>
              <a:t>15.4.2016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587DAD8-8351-43ED-8975-091EDACE547A}" type="slidenum">
              <a:rPr lang="cs-CZ" smtClean="0"/>
              <a:pPr/>
              <a:t>‹#›</a:t>
            </a:fld>
            <a:endParaRPr lang="cs-CZ"/>
          </a:p>
        </p:txBody>
      </p:sp>
      <p:grpSp>
        <p:nvGrpSpPr>
          <p:cNvPr id="2" name="Skupina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Volný tvar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Volný tvar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Společnost s ručením omezeným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J. </a:t>
            </a:r>
            <a:r>
              <a:rPr lang="cs-CZ" dirty="0" err="1" smtClean="0"/>
              <a:t>Kožiak</a:t>
            </a:r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Valná hromada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cs-CZ" dirty="0"/>
              <a:t>Hlasování pomocí technických prostředků</a:t>
            </a:r>
          </a:p>
          <a:p>
            <a:pPr lvl="1"/>
            <a:r>
              <a:rPr lang="cs-CZ" dirty="0" err="1"/>
              <a:t>Systace</a:t>
            </a:r>
            <a:r>
              <a:rPr lang="cs-CZ" dirty="0"/>
              <a:t> hlasovacích práv - § 173 ZOK</a:t>
            </a:r>
          </a:p>
          <a:p>
            <a:pPr lvl="1"/>
            <a:r>
              <a:rPr lang="cs-CZ" dirty="0"/>
              <a:t>Dodatečné hlasování – do 7 dnů § 174 ZOK</a:t>
            </a:r>
          </a:p>
          <a:p>
            <a:pPr lvl="1"/>
            <a:r>
              <a:rPr lang="cs-CZ" dirty="0" smtClean="0"/>
              <a:t>Zápis </a:t>
            </a:r>
            <a:r>
              <a:rPr lang="cs-CZ" dirty="0"/>
              <a:t>z VH </a:t>
            </a:r>
            <a:r>
              <a:rPr lang="cs-CZ" dirty="0" smtClean="0"/>
              <a:t>§ 189 x notářský </a:t>
            </a:r>
            <a:r>
              <a:rPr lang="cs-CZ" dirty="0"/>
              <a:t>z</a:t>
            </a:r>
            <a:r>
              <a:rPr lang="cs-CZ" dirty="0" smtClean="0"/>
              <a:t>ápis tam kde je předepsán</a:t>
            </a:r>
            <a:endParaRPr lang="cs-CZ" dirty="0"/>
          </a:p>
          <a:p>
            <a:pPr lvl="1"/>
            <a:r>
              <a:rPr lang="cs-CZ" dirty="0"/>
              <a:t>Rozhodování per </a:t>
            </a:r>
            <a:r>
              <a:rPr lang="cs-CZ" dirty="0" err="1"/>
              <a:t>rollam</a:t>
            </a:r>
            <a:r>
              <a:rPr lang="cs-CZ" dirty="0"/>
              <a:t> – písemně mimo zasedání VH § 175 a násl. ZOK</a:t>
            </a:r>
          </a:p>
          <a:p>
            <a:pPr lvl="1"/>
            <a:r>
              <a:rPr lang="cs-CZ" dirty="0"/>
              <a:t>Kumulativní hlasování – pouze pokud ho zavede SS - § 178 a násl. ZOK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019745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Struktura orgánů s.r.o.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Jednatel/jednatelé</a:t>
            </a:r>
          </a:p>
          <a:p>
            <a:pPr lvl="1"/>
            <a:r>
              <a:rPr lang="cs-CZ" dirty="0" smtClean="0"/>
              <a:t>Statutární orgán, výkonný orgán</a:t>
            </a:r>
          </a:p>
          <a:p>
            <a:pPr lvl="1"/>
            <a:r>
              <a:rPr lang="cs-CZ" dirty="0" smtClean="0"/>
              <a:t>Působnost – zastupování korporace, obchodní vedení, vedení </a:t>
            </a:r>
            <a:r>
              <a:rPr lang="cs-CZ" dirty="0" err="1" smtClean="0"/>
              <a:t>účatnictví</a:t>
            </a:r>
            <a:endParaRPr lang="cs-CZ" dirty="0" smtClean="0"/>
          </a:p>
          <a:p>
            <a:pPr lvl="1"/>
            <a:r>
              <a:rPr lang="cs-CZ" dirty="0" smtClean="0"/>
              <a:t>Více samostatných jednatelů nebo kolektivní orgán – sbor jednatelů</a:t>
            </a:r>
          </a:p>
          <a:p>
            <a:pPr lvl="1"/>
            <a:r>
              <a:rPr lang="cs-CZ" dirty="0" smtClean="0"/>
              <a:t>Způsob jednání navenek – každý samostatně nebo více jednatelů dohromady</a:t>
            </a:r>
          </a:p>
          <a:p>
            <a:pPr lvl="1"/>
            <a:endParaRPr lang="cs-CZ" dirty="0" smtClean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Dozorčí </a:t>
            </a:r>
            <a:r>
              <a:rPr lang="cs-CZ" dirty="0" smtClean="0"/>
              <a:t>rada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cs-CZ" dirty="0" smtClean="0"/>
              <a:t>§ 201 ZOK </a:t>
            </a:r>
          </a:p>
          <a:p>
            <a:pPr lvl="1"/>
            <a:r>
              <a:rPr lang="cs-CZ" dirty="0" smtClean="0"/>
              <a:t>Fakultativní </a:t>
            </a:r>
            <a:r>
              <a:rPr lang="cs-CZ" dirty="0"/>
              <a:t>orgán – </a:t>
            </a:r>
            <a:r>
              <a:rPr lang="cs-CZ" dirty="0" smtClean="0"/>
              <a:t>vyskytuje </a:t>
            </a:r>
            <a:r>
              <a:rPr lang="cs-CZ" dirty="0"/>
              <a:t>se </a:t>
            </a:r>
            <a:r>
              <a:rPr lang="cs-CZ" dirty="0" smtClean="0"/>
              <a:t>v praxi jen </a:t>
            </a:r>
            <a:r>
              <a:rPr lang="cs-CZ" dirty="0"/>
              <a:t>výjimečně</a:t>
            </a:r>
          </a:p>
          <a:p>
            <a:pPr lvl="1"/>
            <a:r>
              <a:rPr lang="cs-CZ" dirty="0"/>
              <a:t>Kontrolní </a:t>
            </a:r>
            <a:r>
              <a:rPr lang="cs-CZ" dirty="0" smtClean="0"/>
              <a:t>pravomoci dohlíží na jednatele, účetnictví, hospodaření</a:t>
            </a:r>
          </a:p>
          <a:p>
            <a:pPr lvl="1"/>
            <a:r>
              <a:rPr lang="cs-CZ" dirty="0" smtClean="0"/>
              <a:t>Informuje VH</a:t>
            </a:r>
          </a:p>
          <a:p>
            <a:pPr lvl="1"/>
            <a:r>
              <a:rPr lang="cs-CZ" dirty="0" smtClean="0"/>
              <a:t>Může podat derivativní žalobu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6594737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Postavení členů volených orgánů	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Podmínky pro výkon funkce - (18 let, způsobilost k PÚ, podmínky podle živnostenského zákona)</a:t>
            </a:r>
          </a:p>
          <a:p>
            <a:r>
              <a:rPr lang="cs-CZ" dirty="0" smtClean="0"/>
              <a:t>Péče řádného hospodáře (loajalita + péče)</a:t>
            </a:r>
          </a:p>
          <a:p>
            <a:r>
              <a:rPr lang="cs-CZ" dirty="0"/>
              <a:t>Pravidlo podnikatelského úsudku</a:t>
            </a:r>
          </a:p>
          <a:p>
            <a:r>
              <a:rPr lang="cs-CZ" dirty="0"/>
              <a:t>Obrácené důkazní břemeno</a:t>
            </a:r>
          </a:p>
          <a:p>
            <a:r>
              <a:rPr lang="cs-CZ" dirty="0" smtClean="0"/>
              <a:t>Zákaz konkurence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Kapitálové společnosti obecně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Charakteristické rysy</a:t>
            </a:r>
          </a:p>
          <a:p>
            <a:pPr lvl="1"/>
            <a:r>
              <a:rPr lang="cs-CZ" dirty="0" smtClean="0"/>
              <a:t>Účast má podobu majetkové investice</a:t>
            </a:r>
          </a:p>
          <a:p>
            <a:pPr lvl="1"/>
            <a:r>
              <a:rPr lang="cs-CZ" dirty="0" smtClean="0"/>
              <a:t>Osobní účast na činnosti možná (častá u malých s.r.o.), ale nepovinná</a:t>
            </a:r>
          </a:p>
          <a:p>
            <a:pPr lvl="1"/>
            <a:r>
              <a:rPr lang="cs-CZ" dirty="0" smtClean="0"/>
              <a:t>Velmi omezené nebo žádné ručení za závazky korporace</a:t>
            </a:r>
          </a:p>
          <a:p>
            <a:pPr lvl="1"/>
            <a:r>
              <a:rPr lang="cs-CZ" dirty="0" smtClean="0"/>
              <a:t>Vlastní struktura orgánů (možnost oddělení řídící a vlastnické struktury korporace)</a:t>
            </a:r>
          </a:p>
          <a:p>
            <a:pPr lvl="1"/>
            <a:r>
              <a:rPr lang="cs-CZ" dirty="0" smtClean="0"/>
              <a:t>Většinový princip s ochranou menšiny (u osobních spíše jednomyslnost)</a:t>
            </a:r>
          </a:p>
          <a:p>
            <a:pPr lvl="1"/>
            <a:r>
              <a:rPr lang="cs-CZ" dirty="0" smtClean="0"/>
              <a:t>Převoditelnost podílů</a:t>
            </a:r>
          </a:p>
          <a:p>
            <a:pPr lvl="1"/>
            <a:r>
              <a:rPr lang="cs-CZ" dirty="0" smtClean="0"/>
              <a:t>Smrt společníka nemá vliv na korporaci</a:t>
            </a:r>
          </a:p>
          <a:p>
            <a:r>
              <a:rPr lang="cs-CZ" dirty="0" smtClean="0"/>
              <a:t>Společnost s ručením omezeným + akciová společnost</a:t>
            </a:r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Základní charakteristika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Povinný dodatek ve firmě – s.r.o., </a:t>
            </a:r>
            <a:r>
              <a:rPr lang="cs-CZ" dirty="0" err="1" smtClean="0"/>
              <a:t>spol</a:t>
            </a:r>
            <a:r>
              <a:rPr lang="cs-CZ" dirty="0" smtClean="0"/>
              <a:t> s r.o., společnost s ručením omezeným </a:t>
            </a:r>
          </a:p>
          <a:p>
            <a:r>
              <a:rPr lang="cs-CZ" dirty="0"/>
              <a:t>1 zakladatel/ společník možný, PO i FO bez omezení</a:t>
            </a:r>
          </a:p>
          <a:p>
            <a:r>
              <a:rPr lang="cs-CZ" dirty="0" smtClean="0"/>
              <a:t>Tvoří základní kapitál – není stanoven limit</a:t>
            </a:r>
          </a:p>
          <a:p>
            <a:r>
              <a:rPr lang="cs-CZ" dirty="0" smtClean="0"/>
              <a:t>Vklady od 1,- Kč, lze peněžitý i nepeněžitý</a:t>
            </a:r>
          </a:p>
          <a:p>
            <a:r>
              <a:rPr lang="cs-CZ" dirty="0" smtClean="0"/>
              <a:t>Omezené ručení – do součtu nesplacených vkladů podle stavu zapsaného v obchodním rejstříku</a:t>
            </a:r>
          </a:p>
          <a:p>
            <a:r>
              <a:rPr lang="cs-CZ" dirty="0" smtClean="0"/>
              <a:t>Právní forma podnikání vhodná spíše pro menší podnikání</a:t>
            </a:r>
          </a:p>
          <a:p>
            <a:pPr lvl="1"/>
            <a:r>
              <a:rPr lang="cs-CZ" dirty="0" smtClean="0"/>
              <a:t>Výhody – benevolentní ručení, rozumně nastavená vnitřní struktura, nízké administrativní náklady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Podíl společníka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661872"/>
          </a:xfrm>
        </p:spPr>
        <p:txBody>
          <a:bodyPr>
            <a:normAutofit fontScale="77500" lnSpcReduction="20000"/>
          </a:bodyPr>
          <a:lstStyle/>
          <a:p>
            <a:r>
              <a:rPr lang="cs-CZ" dirty="0" smtClean="0"/>
              <a:t>Základní nastavení</a:t>
            </a:r>
          </a:p>
          <a:p>
            <a:pPr lvl="1"/>
            <a:r>
              <a:rPr lang="cs-CZ" dirty="0" smtClean="0"/>
              <a:t>1  společník = 1 podíl, akrescence  podílů</a:t>
            </a:r>
          </a:p>
          <a:p>
            <a:pPr lvl="1"/>
            <a:r>
              <a:rPr lang="cs-CZ" dirty="0" smtClean="0"/>
              <a:t>podíly jsou stejného druhu, </a:t>
            </a:r>
          </a:p>
          <a:p>
            <a:pPr lvl="1"/>
            <a:r>
              <a:rPr lang="cs-CZ" dirty="0" smtClean="0"/>
              <a:t>Velikost podílu podle poměru vkladů</a:t>
            </a:r>
          </a:p>
          <a:p>
            <a:pPr lvl="1"/>
            <a:r>
              <a:rPr lang="cs-CZ" dirty="0" smtClean="0"/>
              <a:t>kvantifikace práv spojených s podílem podle velikosti podílu nebo výše vkladu</a:t>
            </a:r>
          </a:p>
          <a:p>
            <a:r>
              <a:rPr lang="cs-CZ" dirty="0" smtClean="0"/>
              <a:t>lze ale dobrovolně ve SS stanovit výjimky (§ 135) </a:t>
            </a:r>
          </a:p>
          <a:p>
            <a:pPr lvl="1"/>
            <a:r>
              <a:rPr lang="cs-CZ" dirty="0" smtClean="0"/>
              <a:t>různé druhy podílů (zvláštní práva nebo povinnosti)</a:t>
            </a:r>
          </a:p>
          <a:p>
            <a:pPr lvl="1"/>
            <a:r>
              <a:rPr lang="cs-CZ" dirty="0" smtClean="0"/>
              <a:t>společník může mít více než jeden  podíl</a:t>
            </a:r>
          </a:p>
          <a:p>
            <a:pPr lvl="1"/>
            <a:r>
              <a:rPr lang="cs-CZ" dirty="0" smtClean="0"/>
              <a:t>Stanovit odchylně výši podílu nebo velikost práv (pozor na ochranu práv nabytých)</a:t>
            </a:r>
          </a:p>
          <a:p>
            <a:r>
              <a:rPr lang="cs-CZ" dirty="0" smtClean="0"/>
              <a:t>Podíl může, ale nemusí být vtělen do cenného papíru (kmenový list)</a:t>
            </a:r>
          </a:p>
          <a:p>
            <a:r>
              <a:rPr lang="cs-CZ" dirty="0" smtClean="0"/>
              <a:t>Seznam společníků - § 139, vede společnost</a:t>
            </a:r>
          </a:p>
          <a:p>
            <a:pPr lvl="1"/>
            <a:r>
              <a:rPr lang="cs-CZ" dirty="0" smtClean="0"/>
              <a:t>Společníci se ale zapisují i do obchodního rejstříku (zveřejněním materiální publicita)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404664"/>
            <a:ext cx="8352928" cy="1143000"/>
          </a:xfrm>
        </p:spPr>
        <p:txBody>
          <a:bodyPr>
            <a:normAutofit/>
          </a:bodyPr>
          <a:lstStyle/>
          <a:p>
            <a:r>
              <a:rPr lang="cs-CZ" dirty="0" smtClean="0"/>
              <a:t>Převod obchodních podílů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3725768"/>
          </a:xfrm>
        </p:spPr>
        <p:txBody>
          <a:bodyPr>
            <a:normAutofit fontScale="77500" lnSpcReduction="20000"/>
          </a:bodyPr>
          <a:lstStyle/>
          <a:p>
            <a:r>
              <a:rPr lang="cs-CZ" dirty="0" smtClean="0"/>
              <a:t>Převod podílů – právní nástupnictví podílu závislé na vůli </a:t>
            </a:r>
            <a:endParaRPr lang="cs-CZ" dirty="0"/>
          </a:p>
          <a:p>
            <a:r>
              <a:rPr lang="cs-CZ" dirty="0" smtClean="0"/>
              <a:t>Smlouva o převodu podílu– písemná smlouva s ověřenými podpisy</a:t>
            </a:r>
          </a:p>
          <a:p>
            <a:pPr lvl="1"/>
            <a:r>
              <a:rPr lang="cs-CZ" dirty="0" smtClean="0"/>
              <a:t>Podpůrně regulace koupě nebo darování </a:t>
            </a:r>
          </a:p>
          <a:p>
            <a:pPr lvl="1"/>
            <a:r>
              <a:rPr lang="cs-CZ" dirty="0" smtClean="0"/>
              <a:t>Vede k přistoupení ke společenské smlouvě </a:t>
            </a:r>
          </a:p>
          <a:p>
            <a:pPr lvl="1"/>
            <a:r>
              <a:rPr lang="cs-CZ" dirty="0" smtClean="0"/>
              <a:t>Účinnost převodu </a:t>
            </a:r>
          </a:p>
          <a:p>
            <a:pPr lvl="2"/>
            <a:r>
              <a:rPr lang="cs-CZ" dirty="0" smtClean="0"/>
              <a:t>Inter partes – splněním podmínek a účinností smlouvy</a:t>
            </a:r>
          </a:p>
          <a:p>
            <a:pPr lvl="2"/>
            <a:r>
              <a:rPr lang="cs-CZ" dirty="0" smtClean="0"/>
              <a:t>Vůči společnosti doručením smlouvy společnosti</a:t>
            </a:r>
          </a:p>
          <a:p>
            <a:pPr lvl="2"/>
            <a:r>
              <a:rPr lang="cs-CZ" dirty="0" smtClean="0"/>
              <a:t>Převod se zapisuje do obchodního rejstříku</a:t>
            </a:r>
          </a:p>
          <a:p>
            <a:r>
              <a:rPr lang="cs-CZ" dirty="0" smtClean="0"/>
              <a:t>Podmínky převodu</a:t>
            </a:r>
            <a:endParaRPr lang="cs-CZ" dirty="0"/>
          </a:p>
          <a:p>
            <a:pPr lvl="1"/>
            <a:r>
              <a:rPr lang="cs-CZ" dirty="0" smtClean="0"/>
              <a:t>Na jiného společníka – </a:t>
            </a:r>
            <a:r>
              <a:rPr lang="cs-CZ" dirty="0"/>
              <a:t>lze převést volně</a:t>
            </a:r>
          </a:p>
          <a:p>
            <a:pPr lvl="1"/>
            <a:r>
              <a:rPr lang="cs-CZ" dirty="0" smtClean="0"/>
              <a:t>Na třetí osoby - se </a:t>
            </a:r>
            <a:r>
              <a:rPr lang="cs-CZ" dirty="0"/>
              <a:t>souhlasem VH, pokud SS nestanoví </a:t>
            </a:r>
            <a:r>
              <a:rPr lang="cs-CZ" dirty="0" smtClean="0"/>
              <a:t>jinak Lze stanovit i další podmínky (např. předkupní právo, souhlas jednatele)</a:t>
            </a:r>
          </a:p>
          <a:p>
            <a:pPr lvl="1">
              <a:buNone/>
            </a:pPr>
            <a:endParaRPr lang="cs-CZ" dirty="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Přechod obchodních podílů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Přechod podílů – právní nástupnictví nezávislé na vůli</a:t>
            </a:r>
          </a:p>
          <a:p>
            <a:pPr lvl="2"/>
            <a:r>
              <a:rPr lang="cs-CZ" dirty="0" smtClean="0"/>
              <a:t>Zánikem právnické osoby bez likvidace</a:t>
            </a:r>
          </a:p>
          <a:p>
            <a:pPr lvl="2"/>
            <a:r>
              <a:rPr lang="cs-CZ" dirty="0" smtClean="0"/>
              <a:t>Smrtí fyzické osoby</a:t>
            </a:r>
          </a:p>
          <a:p>
            <a:pPr lvl="1"/>
            <a:r>
              <a:rPr lang="cs-CZ" dirty="0" smtClean="0"/>
              <a:t>SS může vyloučit dědění OP – pak účast zaniká, ale náleží právo na vypořádací podíl</a:t>
            </a:r>
          </a:p>
          <a:p>
            <a:pPr marL="274320" lvl="2" indent="-274320">
              <a:buClr>
                <a:schemeClr val="accent3"/>
              </a:buClr>
              <a:buSzPct val="95000"/>
            </a:pPr>
            <a:r>
              <a:rPr lang="cs-CZ" sz="2600" dirty="0"/>
              <a:t>Uvolnění obchodního </a:t>
            </a:r>
            <a:r>
              <a:rPr lang="cs-CZ" sz="2600" dirty="0" smtClean="0"/>
              <a:t>podílu</a:t>
            </a:r>
          </a:p>
          <a:p>
            <a:pPr marL="274320" lvl="3" indent="0">
              <a:buSzPct val="95000"/>
              <a:buNone/>
            </a:pPr>
            <a:endParaRPr lang="cs-CZ" sz="25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r>
              <a:rPr lang="cs-CZ" smtClean="0"/>
              <a:t>Kmenové listy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r>
              <a:rPr lang="cs-CZ" dirty="0" smtClean="0"/>
              <a:t>§ 137 a násl. Zákona o korporacích</a:t>
            </a:r>
          </a:p>
          <a:p>
            <a:r>
              <a:rPr lang="cs-CZ" dirty="0" smtClean="0"/>
              <a:t>Účastnický cenný papír pro společnost s ručením omezeným</a:t>
            </a:r>
          </a:p>
          <a:p>
            <a:r>
              <a:rPr lang="cs-CZ" dirty="0" smtClean="0"/>
              <a:t>Fakultativnost</a:t>
            </a:r>
          </a:p>
          <a:p>
            <a:r>
              <a:rPr lang="cs-CZ" dirty="0" smtClean="0"/>
              <a:t>Cenný papír na řad</a:t>
            </a:r>
          </a:p>
          <a:p>
            <a:r>
              <a:rPr lang="cs-CZ" dirty="0" smtClean="0"/>
              <a:t>Převoditelnost nelze omezit ani vázat na podmínky</a:t>
            </a:r>
          </a:p>
          <a:p>
            <a:r>
              <a:rPr lang="cs-CZ" dirty="0" smtClean="0"/>
              <a:t>Nelze vydat jako zaknihovaný</a:t>
            </a:r>
          </a:p>
          <a:p>
            <a:r>
              <a:rPr lang="cs-CZ" dirty="0" smtClean="0"/>
              <a:t>Nelze obchodovat na regulovaných trzích</a:t>
            </a:r>
          </a:p>
          <a:p>
            <a:r>
              <a:rPr lang="cs-CZ" dirty="0" smtClean="0"/>
              <a:t>Lze vydat i hromadnou listinu nahrazující kmenové listy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634004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Práva a povinnosti společníků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cs-CZ" dirty="0" smtClean="0"/>
              <a:t>Kvantitativní stránka x kvalitativní stránka</a:t>
            </a:r>
          </a:p>
          <a:p>
            <a:pPr>
              <a:buNone/>
            </a:pPr>
            <a:r>
              <a:rPr lang="cs-CZ" dirty="0" smtClean="0"/>
              <a:t>Práva</a:t>
            </a:r>
          </a:p>
          <a:p>
            <a:r>
              <a:rPr lang="cs-CZ" dirty="0" smtClean="0"/>
              <a:t>Účast na VH, hlasovací právo (1 hlas na </a:t>
            </a:r>
            <a:r>
              <a:rPr lang="cs-CZ" dirty="0" smtClean="0"/>
              <a:t>každou 1,- </a:t>
            </a:r>
            <a:r>
              <a:rPr lang="cs-CZ" dirty="0" smtClean="0"/>
              <a:t>Kč vkladu)</a:t>
            </a:r>
          </a:p>
          <a:p>
            <a:r>
              <a:rPr lang="cs-CZ" dirty="0" smtClean="0"/>
              <a:t>Podíl na </a:t>
            </a:r>
            <a:r>
              <a:rPr lang="cs-CZ" dirty="0"/>
              <a:t>zisku - § </a:t>
            </a:r>
            <a:r>
              <a:rPr lang="cs-CZ" dirty="0" smtClean="0"/>
              <a:t>161 </a:t>
            </a:r>
            <a:r>
              <a:rPr lang="cs-CZ" dirty="0"/>
              <a:t>a </a:t>
            </a:r>
            <a:r>
              <a:rPr lang="cs-CZ" dirty="0" err="1"/>
              <a:t>násl</a:t>
            </a:r>
            <a:r>
              <a:rPr lang="cs-CZ" dirty="0"/>
              <a:t> ZOK</a:t>
            </a:r>
          </a:p>
          <a:p>
            <a:r>
              <a:rPr lang="cs-CZ" dirty="0" smtClean="0"/>
              <a:t>Vypořádací podíl</a:t>
            </a:r>
          </a:p>
          <a:p>
            <a:r>
              <a:rPr lang="cs-CZ" dirty="0" smtClean="0"/>
              <a:t>Podíl na likvidačním zůstatku</a:t>
            </a:r>
          </a:p>
          <a:p>
            <a:r>
              <a:rPr lang="cs-CZ" dirty="0" smtClean="0"/>
              <a:t>Právo na informace -  § 155 a </a:t>
            </a:r>
            <a:r>
              <a:rPr lang="cs-CZ" dirty="0" err="1" smtClean="0"/>
              <a:t>násl</a:t>
            </a:r>
            <a:r>
              <a:rPr lang="cs-CZ" dirty="0" smtClean="0"/>
              <a:t> ZOK</a:t>
            </a:r>
          </a:p>
          <a:p>
            <a:r>
              <a:rPr lang="cs-CZ" dirty="0" smtClean="0"/>
              <a:t>Menšinová práva (svolání VH)</a:t>
            </a:r>
          </a:p>
          <a:p>
            <a:pPr>
              <a:buNone/>
            </a:pPr>
            <a:r>
              <a:rPr lang="cs-CZ" dirty="0" smtClean="0"/>
              <a:t>Povinnosti</a:t>
            </a:r>
          </a:p>
          <a:p>
            <a:r>
              <a:rPr lang="cs-CZ" dirty="0" smtClean="0"/>
              <a:t>Povinnost chovat se vůči korporaci čestně § 212 OZ</a:t>
            </a:r>
          </a:p>
          <a:p>
            <a:r>
              <a:rPr lang="cs-CZ" dirty="0" smtClean="0"/>
              <a:t>Povinnost zachovávat vnitřní řád korporace § </a:t>
            </a:r>
            <a:r>
              <a:rPr lang="cs-CZ" dirty="0"/>
              <a:t>212 OZ</a:t>
            </a:r>
          </a:p>
          <a:p>
            <a:r>
              <a:rPr lang="cs-CZ" dirty="0" smtClean="0"/>
              <a:t>Vkladová povinnost (rozsah, </a:t>
            </a:r>
            <a:r>
              <a:rPr lang="cs-CZ" dirty="0"/>
              <a:t>lhůty) § </a:t>
            </a:r>
            <a:r>
              <a:rPr lang="cs-CZ" dirty="0" smtClean="0"/>
              <a:t>150 </a:t>
            </a:r>
            <a:r>
              <a:rPr lang="cs-CZ" dirty="0"/>
              <a:t>a </a:t>
            </a:r>
            <a:r>
              <a:rPr lang="cs-CZ" dirty="0" err="1"/>
              <a:t>násl</a:t>
            </a:r>
            <a:r>
              <a:rPr lang="cs-CZ" dirty="0"/>
              <a:t> ZOK</a:t>
            </a:r>
          </a:p>
          <a:p>
            <a:r>
              <a:rPr lang="cs-CZ" dirty="0" smtClean="0"/>
              <a:t>Příplatková povinnost – jen pokud stanoví spol. </a:t>
            </a:r>
            <a:r>
              <a:rPr lang="cs-CZ" dirty="0"/>
              <a:t>smlouva § </a:t>
            </a:r>
            <a:r>
              <a:rPr lang="cs-CZ" dirty="0" smtClean="0"/>
              <a:t>162 a násl. </a:t>
            </a:r>
            <a:r>
              <a:rPr lang="cs-CZ" dirty="0"/>
              <a:t>OZ</a:t>
            </a:r>
          </a:p>
          <a:p>
            <a:r>
              <a:rPr lang="cs-CZ" dirty="0" smtClean="0"/>
              <a:t>Ručení – za trvání x po zániku společnosti </a:t>
            </a:r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Valná </a:t>
            </a:r>
            <a:r>
              <a:rPr lang="cs-CZ" dirty="0" smtClean="0"/>
              <a:t>hromada</a:t>
            </a:r>
            <a:endParaRPr lang="cs-CZ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1"/>
            <a:r>
              <a:rPr lang="cs-CZ" dirty="0" smtClean="0"/>
              <a:t>Nejvyšší </a:t>
            </a:r>
            <a:r>
              <a:rPr lang="cs-CZ" dirty="0"/>
              <a:t>orgán </a:t>
            </a:r>
            <a:r>
              <a:rPr lang="cs-CZ" dirty="0" smtClean="0"/>
              <a:t>společnosti </a:t>
            </a:r>
          </a:p>
          <a:p>
            <a:pPr lvl="1"/>
            <a:r>
              <a:rPr lang="cs-CZ" dirty="0" smtClean="0"/>
              <a:t>Shromáždění společníků – nejde o volený orgán</a:t>
            </a:r>
            <a:endParaRPr lang="cs-CZ" dirty="0"/>
          </a:p>
          <a:p>
            <a:pPr lvl="1"/>
            <a:r>
              <a:rPr lang="cs-CZ" dirty="0"/>
              <a:t>Řádné svolání </a:t>
            </a:r>
            <a:r>
              <a:rPr lang="cs-CZ" dirty="0" smtClean="0"/>
              <a:t>– </a:t>
            </a:r>
            <a:r>
              <a:rPr lang="cs-CZ" smtClean="0"/>
              <a:t>pozvánka </a:t>
            </a:r>
            <a:r>
              <a:rPr lang="cs-CZ" smtClean="0"/>
              <a:t>15 </a:t>
            </a:r>
            <a:r>
              <a:rPr lang="cs-CZ" dirty="0" smtClean="0"/>
              <a:t>dní předem na adresu společníků, dispozitivní </a:t>
            </a:r>
            <a:endParaRPr lang="cs-CZ" dirty="0"/>
          </a:p>
          <a:p>
            <a:pPr lvl="1"/>
            <a:r>
              <a:rPr lang="cs-CZ" dirty="0" err="1" smtClean="0"/>
              <a:t>Kvórum</a:t>
            </a:r>
            <a:r>
              <a:rPr lang="cs-CZ" dirty="0" smtClean="0"/>
              <a:t> pro usnášení schopnost – alespoň ½ hlasů, dispozitivní</a:t>
            </a:r>
          </a:p>
          <a:p>
            <a:pPr lvl="1"/>
            <a:r>
              <a:rPr lang="cs-CZ" dirty="0" smtClean="0"/>
              <a:t>Rozhodná většina pro přijetí rozhodnutí – nadpoloviční většina přítomných, lze určit vyšší většinu</a:t>
            </a:r>
          </a:p>
          <a:p>
            <a:pPr lvl="2"/>
            <a:r>
              <a:rPr lang="cs-CZ" dirty="0" smtClean="0"/>
              <a:t>Kvalifikovaná většina § 171</a:t>
            </a:r>
          </a:p>
          <a:p>
            <a:pPr lvl="1"/>
            <a:r>
              <a:rPr lang="cs-CZ" dirty="0" smtClean="0"/>
              <a:t>Zastoupení na VH – písemná plná moc, zmocnění pro 1 nebo více VH § 168 ZOK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4531432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3344</TotalTime>
  <Words>784</Words>
  <Application>Microsoft Office PowerPoint</Application>
  <PresentationFormat>Předvádění na obrazovce (4:3)</PresentationFormat>
  <Paragraphs>108</Paragraphs>
  <Slides>13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4" baseType="lpstr">
      <vt:lpstr>Tok</vt:lpstr>
      <vt:lpstr>Společnost s ručením omezeným</vt:lpstr>
      <vt:lpstr>Kapitálové společnosti obecně</vt:lpstr>
      <vt:lpstr>Základní charakteristika</vt:lpstr>
      <vt:lpstr>Podíl společníka</vt:lpstr>
      <vt:lpstr>Převod obchodních podílů</vt:lpstr>
      <vt:lpstr>Přechod obchodních podílů</vt:lpstr>
      <vt:lpstr>Kmenové listy</vt:lpstr>
      <vt:lpstr>Práva a povinnosti společníků</vt:lpstr>
      <vt:lpstr>Valná hromada</vt:lpstr>
      <vt:lpstr>Valná hromada</vt:lpstr>
      <vt:lpstr>Struktura orgánů s.r.o.</vt:lpstr>
      <vt:lpstr>Dozorčí rada</vt:lpstr>
      <vt:lpstr>Postavení členů volených orgánů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Kapitálové společnosti</dc:title>
  <dc:creator>Stern</dc:creator>
  <cp:lastModifiedBy>Jaromír Kožiak</cp:lastModifiedBy>
  <cp:revision>115</cp:revision>
  <dcterms:created xsi:type="dcterms:W3CDTF">2012-09-29T20:37:08Z</dcterms:created>
  <dcterms:modified xsi:type="dcterms:W3CDTF">2016-04-15T13:05:16Z</dcterms:modified>
</cp:coreProperties>
</file>