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2"/>
  </p:notesMasterIdLst>
  <p:handoutMasterIdLst>
    <p:handoutMasterId r:id="rId23"/>
  </p:handoutMasterIdLst>
  <p:sldIdLst>
    <p:sldId id="256" r:id="rId2"/>
    <p:sldId id="289" r:id="rId3"/>
    <p:sldId id="290" r:id="rId4"/>
    <p:sldId id="291" r:id="rId5"/>
    <p:sldId id="292" r:id="rId6"/>
    <p:sldId id="257" r:id="rId7"/>
    <p:sldId id="272" r:id="rId8"/>
    <p:sldId id="288" r:id="rId9"/>
    <p:sldId id="302" r:id="rId10"/>
    <p:sldId id="303" r:id="rId11"/>
    <p:sldId id="304" r:id="rId12"/>
    <p:sldId id="293" r:id="rId13"/>
    <p:sldId id="294" r:id="rId14"/>
    <p:sldId id="266" r:id="rId15"/>
    <p:sldId id="301" r:id="rId16"/>
    <p:sldId id="300" r:id="rId17"/>
    <p:sldId id="305" r:id="rId18"/>
    <p:sldId id="307" r:id="rId19"/>
    <p:sldId id="273" r:id="rId20"/>
    <p:sldId id="306" r:id="rId21"/>
  </p:sldIdLst>
  <p:sldSz cx="9144000" cy="6858000" type="screen4x3"/>
  <p:notesSz cx="6669088"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25" d="100"/>
          <a:sy n="125" d="100"/>
        </p:scale>
        <p:origin x="1296" y="108"/>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779150"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779150" y="9430306"/>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777607"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66909" y="4715153"/>
            <a:ext cx="533527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9428583"/>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777607" y="9428583"/>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smtClean="0"/>
              <a:t>Definujte zápatí - název prezentace / pracoviště</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ukas.Potesil@law.m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a:t>Definujte zápatí - název prezentace / pracoviště</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a:xfrm>
            <a:off x="1024923" y="1074420"/>
            <a:ext cx="7518400" cy="4787365"/>
          </a:xfrm>
        </p:spPr>
        <p:txBody>
          <a:bodyPr/>
          <a:lstStyle/>
          <a:p>
            <a:pPr algn="ctr"/>
            <a:r>
              <a:rPr lang="cs-CZ" u="sng" dirty="0" smtClean="0">
                <a:effectLst>
                  <a:outerShdw blurRad="38100" dist="38100" dir="2700000" algn="tl">
                    <a:srgbClr val="000000">
                      <a:alpha val="43137"/>
                    </a:srgbClr>
                  </a:outerShdw>
                </a:effectLst>
              </a:rPr>
              <a:t>Přístup k soudní ochraně realizované ve správním soudnictví</a:t>
            </a:r>
            <a:r>
              <a:rPr lang="cs-CZ" sz="2600" u="sng" dirty="0" smtClean="0">
                <a:effectLst>
                  <a:outerShdw blurRad="38100" dist="38100" dir="2700000" algn="tl">
                    <a:srgbClr val="000000">
                      <a:alpha val="43137"/>
                    </a:srgbClr>
                  </a:outerShdw>
                </a:effectLst>
              </a:rPr>
              <a:t/>
            </a:r>
            <a:br>
              <a:rPr lang="cs-CZ" sz="2600" u="sng" dirty="0" smtClean="0">
                <a:effectLst>
                  <a:outerShdw blurRad="38100" dist="38100" dir="2700000" algn="tl">
                    <a:srgbClr val="000000">
                      <a:alpha val="43137"/>
                    </a:srgbClr>
                  </a:outerShdw>
                </a:effectLst>
              </a:rPr>
            </a:br>
            <a:r>
              <a:rPr lang="cs-CZ" sz="2600" dirty="0" smtClean="0">
                <a:effectLst>
                  <a:outerShdw blurRad="38100" dist="38100" dir="2700000" algn="tl">
                    <a:srgbClr val="000000">
                      <a:alpha val="43137"/>
                    </a:srgbClr>
                  </a:outerShdw>
                </a:effectLst>
              </a:rPr>
              <a:t/>
            </a:r>
            <a:br>
              <a:rPr lang="cs-CZ" sz="2600" dirty="0" smtClean="0">
                <a:effectLst>
                  <a:outerShdw blurRad="38100" dist="38100" dir="2700000" algn="tl">
                    <a:srgbClr val="000000">
                      <a:alpha val="43137"/>
                    </a:srgbClr>
                  </a:outerShdw>
                </a:effectLst>
              </a:rPr>
            </a:br>
            <a:r>
              <a:rPr lang="cs-CZ" sz="2600" dirty="0"/>
              <a:t/>
            </a:r>
            <a:br>
              <a:rPr lang="cs-CZ" sz="2600" dirty="0"/>
            </a:br>
            <a:r>
              <a:rPr lang="cs-CZ" altLang="cs-CZ" sz="2600" b="0" dirty="0" smtClean="0"/>
              <a:t>JUDr. Lukáš Potěšil, Ph.D.</a:t>
            </a:r>
            <a:br>
              <a:rPr lang="cs-CZ" altLang="cs-CZ" sz="2600" b="0" dirty="0" smtClean="0"/>
            </a:br>
            <a:r>
              <a:rPr lang="cs-CZ" altLang="cs-CZ" sz="2600" b="0" dirty="0" smtClean="0">
                <a:hlinkClick r:id="rId2"/>
              </a:rPr>
              <a:t>Lukas.Potesil@law.muni.cz</a:t>
            </a:r>
            <a:r>
              <a:rPr lang="cs-CZ" altLang="cs-CZ" sz="2600" b="0" dirty="0" smtClean="0"/>
              <a:t> </a:t>
            </a:r>
            <a:endParaRPr lang="cs-CZ" altLang="cs-CZ" sz="26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Proměny správního soudnictví</a:t>
            </a:r>
            <a:endParaRPr lang="cs-CZ" dirty="0"/>
          </a:p>
        </p:txBody>
      </p:sp>
      <p:sp>
        <p:nvSpPr>
          <p:cNvPr id="3" name="Zástupný symbol pro obsah 2"/>
          <p:cNvSpPr>
            <a:spLocks noGrp="1"/>
          </p:cNvSpPr>
          <p:nvPr>
            <p:ph idx="1"/>
          </p:nvPr>
        </p:nvSpPr>
        <p:spPr/>
        <p:txBody>
          <a:bodyPr/>
          <a:lstStyle/>
          <a:p>
            <a:pPr algn="just">
              <a:lnSpc>
                <a:spcPct val="90000"/>
              </a:lnSpc>
            </a:pPr>
            <a:r>
              <a:rPr lang="cs-CZ" b="1" dirty="0" smtClean="0"/>
              <a:t>„Nepřímé“ novelizace SŘS</a:t>
            </a:r>
          </a:p>
          <a:p>
            <a:pPr lvl="1" algn="just">
              <a:lnSpc>
                <a:spcPct val="90000"/>
              </a:lnSpc>
            </a:pPr>
            <a:r>
              <a:rPr lang="cs-CZ" dirty="0" smtClean="0"/>
              <a:t>NSS jako </a:t>
            </a:r>
            <a:r>
              <a:rPr lang="cs-CZ" dirty="0" smtClean="0">
                <a:solidFill>
                  <a:srgbClr val="FF0000"/>
                </a:solidFill>
              </a:rPr>
              <a:t>kárný soud </a:t>
            </a:r>
            <a:r>
              <a:rPr lang="cs-CZ" dirty="0" smtClean="0"/>
              <a:t>pro soudce a státní zástupce podle zákona č. 7/2002 Sb.  (od 1. 10. 2008, zákon č. 314/2008 Sb.)</a:t>
            </a:r>
          </a:p>
          <a:p>
            <a:pPr lvl="1" algn="just">
              <a:lnSpc>
                <a:spcPct val="90000"/>
              </a:lnSpc>
            </a:pPr>
            <a:r>
              <a:rPr lang="cs-CZ" dirty="0" smtClean="0"/>
              <a:t>NSS jako </a:t>
            </a:r>
            <a:r>
              <a:rPr lang="cs-CZ" dirty="0" smtClean="0">
                <a:solidFill>
                  <a:srgbClr val="FF0000"/>
                </a:solidFill>
              </a:rPr>
              <a:t>kárný soud </a:t>
            </a:r>
            <a:r>
              <a:rPr lang="cs-CZ" dirty="0" smtClean="0"/>
              <a:t>pro soudní exekutory podle zákona č. 7/2002 Sb. (od 1. 11. 2009, zákon č. 286/2009 Sb.)</a:t>
            </a:r>
          </a:p>
          <a:p>
            <a:pPr lvl="1" algn="just">
              <a:lnSpc>
                <a:spcPct val="90000"/>
              </a:lnSpc>
            </a:pPr>
            <a:r>
              <a:rPr lang="cs-CZ" dirty="0" smtClean="0">
                <a:solidFill>
                  <a:srgbClr val="FF0000"/>
                </a:solidFill>
              </a:rPr>
              <a:t>Zvláštní právní úpravy </a:t>
            </a:r>
            <a:r>
              <a:rPr lang="cs-CZ" dirty="0" smtClean="0"/>
              <a:t>ohledně přístupu k soudní ochraně zvláštních zákonech (zákon č. 361/2003 Sb., č. 416/2009 Sb., …)</a:t>
            </a:r>
          </a:p>
          <a:p>
            <a:pPr lvl="1" algn="just">
              <a:lnSpc>
                <a:spcPct val="90000"/>
              </a:lnSpc>
            </a:pPr>
            <a:endParaRPr lang="cs-CZ" dirty="0"/>
          </a:p>
          <a:p>
            <a:pPr marL="457200" lvl="1" indent="0" algn="just">
              <a:lnSpc>
                <a:spcPct val="90000"/>
              </a:lnSpc>
              <a:buNone/>
            </a:pPr>
            <a:endParaRPr lang="cs-CZ" dirty="0"/>
          </a:p>
          <a:p>
            <a:endParaRPr lang="cs-CZ"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3385885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poskytovaná ve správním soudnictví</a:t>
            </a:r>
            <a:endParaRPr lang="cs-CZ" dirty="0"/>
          </a:p>
        </p:txBody>
      </p:sp>
      <p:sp>
        <p:nvSpPr>
          <p:cNvPr id="3" name="Zástupný symbol pro obsah 2"/>
          <p:cNvSpPr>
            <a:spLocks noGrp="1"/>
          </p:cNvSpPr>
          <p:nvPr>
            <p:ph idx="1"/>
          </p:nvPr>
        </p:nvSpPr>
        <p:spPr/>
        <p:txBody>
          <a:bodyPr/>
          <a:lstStyle/>
          <a:p>
            <a:pPr algn="just"/>
            <a:r>
              <a:rPr lang="cs-CZ" sz="2000" dirty="0" smtClean="0"/>
              <a:t>Proti </a:t>
            </a:r>
            <a:r>
              <a:rPr lang="cs-CZ" sz="2000" dirty="0" smtClean="0">
                <a:solidFill>
                  <a:srgbClr val="FF0000"/>
                </a:solidFill>
              </a:rPr>
              <a:t>rozhodnutí</a:t>
            </a:r>
            <a:r>
              <a:rPr lang="cs-CZ" sz="2000" dirty="0" smtClean="0"/>
              <a:t> (žaloba, § 65 a násl. SŘS)</a:t>
            </a:r>
          </a:p>
          <a:p>
            <a:pPr algn="just"/>
            <a:r>
              <a:rPr lang="cs-CZ" sz="2000" dirty="0" smtClean="0"/>
              <a:t>Proti </a:t>
            </a:r>
            <a:r>
              <a:rPr lang="cs-CZ" sz="2000" dirty="0" smtClean="0">
                <a:solidFill>
                  <a:srgbClr val="FF0000"/>
                </a:solidFill>
              </a:rPr>
              <a:t>nečinnosti</a:t>
            </a:r>
            <a:r>
              <a:rPr lang="cs-CZ" sz="2000" dirty="0" smtClean="0"/>
              <a:t> (žaloba, § 79 a násl. SŘS)</a:t>
            </a:r>
          </a:p>
          <a:p>
            <a:pPr algn="just"/>
            <a:r>
              <a:rPr lang="cs-CZ" sz="2000" dirty="0" smtClean="0"/>
              <a:t>Proti </a:t>
            </a:r>
            <a:r>
              <a:rPr lang="cs-CZ" sz="2000" dirty="0" smtClean="0">
                <a:solidFill>
                  <a:srgbClr val="FF0000"/>
                </a:solidFill>
              </a:rPr>
              <a:t>zásahu</a:t>
            </a:r>
            <a:r>
              <a:rPr lang="cs-CZ" sz="2000" dirty="0" smtClean="0"/>
              <a:t> (žaloba, § 82 a násl. SŘS)</a:t>
            </a:r>
          </a:p>
          <a:p>
            <a:pPr algn="just"/>
            <a:r>
              <a:rPr lang="cs-CZ" sz="2000" dirty="0" smtClean="0"/>
              <a:t>Ve věcech </a:t>
            </a:r>
            <a:r>
              <a:rPr lang="cs-CZ" sz="2000" dirty="0" smtClean="0">
                <a:solidFill>
                  <a:srgbClr val="FF0000"/>
                </a:solidFill>
              </a:rPr>
              <a:t>kompetenčních sporů </a:t>
            </a:r>
            <a:r>
              <a:rPr lang="cs-CZ" sz="2000" dirty="0" smtClean="0"/>
              <a:t>(žaloba, § 97 a násl. SŘS)</a:t>
            </a:r>
          </a:p>
          <a:p>
            <a:pPr algn="just"/>
            <a:r>
              <a:rPr lang="cs-CZ" sz="2000" dirty="0" smtClean="0"/>
              <a:t>Proti </a:t>
            </a:r>
            <a:r>
              <a:rPr lang="cs-CZ" sz="2000" dirty="0" smtClean="0">
                <a:solidFill>
                  <a:srgbClr val="FF0000"/>
                </a:solidFill>
              </a:rPr>
              <a:t>opatření obecné povahy </a:t>
            </a:r>
            <a:r>
              <a:rPr lang="cs-CZ" sz="2000" dirty="0" smtClean="0"/>
              <a:t>(návrh, § 101a a násl. SŘS)</a:t>
            </a:r>
          </a:p>
          <a:p>
            <a:pPr algn="just"/>
            <a:r>
              <a:rPr lang="cs-CZ" sz="2000" b="1" dirty="0" smtClean="0"/>
              <a:t>?</a:t>
            </a:r>
            <a:r>
              <a:rPr lang="cs-CZ" sz="2000" dirty="0" smtClean="0"/>
              <a:t> Proti </a:t>
            </a:r>
            <a:r>
              <a:rPr lang="cs-CZ" sz="2000" dirty="0" smtClean="0">
                <a:solidFill>
                  <a:srgbClr val="FF0000"/>
                </a:solidFill>
              </a:rPr>
              <a:t>služebnímu předpisu </a:t>
            </a:r>
            <a:r>
              <a:rPr lang="cs-CZ" sz="2000" dirty="0" smtClean="0"/>
              <a:t>(návrh, § 101e a násl. SŘS) – aktivní legitimaci má náměstek pro státní službu, blíží se zvláštní žalobní legitimaci podle § 66 v případě NSZ a VOP; </a:t>
            </a:r>
          </a:p>
          <a:p>
            <a:pPr algn="just"/>
            <a:r>
              <a:rPr lang="cs-CZ" sz="2000" b="1" dirty="0" smtClean="0"/>
              <a:t>Posuny:</a:t>
            </a:r>
            <a:r>
              <a:rPr lang="cs-CZ" sz="2000" dirty="0" smtClean="0"/>
              <a:t> jednostranná individuální povaha – faktická činnost a nečinnost – smíšená povaha (pomezí normativních a individuálních aktů) – interní předpisy - ? Právní předpisy ?</a:t>
            </a:r>
          </a:p>
          <a:p>
            <a:pPr algn="just"/>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3699319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Správní soudnictví</a:t>
            </a:r>
            <a:endParaRPr lang="cs-CZ" dirty="0"/>
          </a:p>
        </p:txBody>
      </p:sp>
      <p:sp>
        <p:nvSpPr>
          <p:cNvPr id="3" name="Zástupný symbol pro obsah 2"/>
          <p:cNvSpPr>
            <a:spLocks noGrp="1"/>
          </p:cNvSpPr>
          <p:nvPr>
            <p:ph idx="1"/>
          </p:nvPr>
        </p:nvSpPr>
        <p:spPr/>
        <p:txBody>
          <a:bodyPr/>
          <a:lstStyle/>
          <a:p>
            <a:pPr algn="just"/>
            <a:r>
              <a:rPr lang="cs-CZ" sz="1800" dirty="0">
                <a:solidFill>
                  <a:srgbClr val="FF0000"/>
                </a:solidFill>
              </a:rPr>
              <a:t>Žalobní druhy</a:t>
            </a:r>
            <a:r>
              <a:rPr lang="cs-CZ" sz="1800" dirty="0"/>
              <a:t>, NSS (</a:t>
            </a:r>
            <a:r>
              <a:rPr lang="cs-CZ" sz="1800" dirty="0" err="1"/>
              <a:t>sp</a:t>
            </a:r>
            <a:r>
              <a:rPr lang="cs-CZ" sz="1800" dirty="0"/>
              <a:t>. zn. 6 </a:t>
            </a:r>
            <a:r>
              <a:rPr lang="cs-CZ" sz="1800" dirty="0" err="1"/>
              <a:t>Aps</a:t>
            </a:r>
            <a:r>
              <a:rPr lang="cs-CZ" sz="1800" dirty="0"/>
              <a:t> 2/2005), ve správním soudnictví </a:t>
            </a:r>
            <a:r>
              <a:rPr lang="cs-CZ" sz="1800" dirty="0">
                <a:solidFill>
                  <a:srgbClr val="FF0000"/>
                </a:solidFill>
              </a:rPr>
              <a:t>není navrhovatel povinen výslovně určit, dle jakého ustanovení či dílu soudního řádu správního bude soud jeho návrh posuzovat</a:t>
            </a:r>
            <a:r>
              <a:rPr lang="cs-CZ" sz="1800" dirty="0"/>
              <a:t>, ani soud není tímto případným návrhem vázán. Dle § 2 odst. 1 s. ř. s. soudy ve správním soudnictví poskytují ochranu veřejným subjektivním právům fyzických i právnických osob způsobem stanoveným tímto zákonem za podmínek stanovených tímto nebo zvláštním zákonem. Z tohoto ustanovení je zřejmé, </a:t>
            </a:r>
            <a:r>
              <a:rPr lang="cs-CZ" sz="1800" dirty="0">
                <a:solidFill>
                  <a:srgbClr val="FF0000"/>
                </a:solidFill>
              </a:rPr>
              <a:t>že způsob poskytnutí ochrany </a:t>
            </a:r>
            <a:r>
              <a:rPr lang="cs-CZ" sz="1800" dirty="0"/>
              <a:t>(tj. volbu příslušného typu řízení v rámci hlavy druhé části třetí s. ř. s.) </a:t>
            </a:r>
            <a:r>
              <a:rPr lang="cs-CZ" sz="1800" dirty="0">
                <a:solidFill>
                  <a:srgbClr val="FF0000"/>
                </a:solidFill>
              </a:rPr>
              <a:t>je stanoven zákonem, pouze jím je soud vázán, nikoli tvrzením žalobce.</a:t>
            </a:r>
          </a:p>
          <a:p>
            <a:pPr marL="0" indent="0" algn="just">
              <a:buNone/>
            </a:pPr>
            <a:endParaRPr lang="cs-CZ" sz="1800" b="1" dirty="0" smtClean="0"/>
          </a:p>
        </p:txBody>
      </p:sp>
      <p:sp>
        <p:nvSpPr>
          <p:cNvPr id="4" name="Zástupný symbol pro zápatí 3"/>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3109125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Správní soudnictví</a:t>
            </a:r>
            <a:endParaRPr lang="cs-CZ" dirty="0"/>
          </a:p>
        </p:txBody>
      </p:sp>
      <p:sp>
        <p:nvSpPr>
          <p:cNvPr id="3" name="Zástupný symbol pro obsah 2"/>
          <p:cNvSpPr>
            <a:spLocks noGrp="1"/>
          </p:cNvSpPr>
          <p:nvPr>
            <p:ph idx="1"/>
          </p:nvPr>
        </p:nvSpPr>
        <p:spPr/>
        <p:txBody>
          <a:bodyPr/>
          <a:lstStyle/>
          <a:p>
            <a:pPr marL="857250" lvl="2" indent="-285750" algn="just">
              <a:buFont typeface="Wingdings" panose="05000000000000000000" pitchFamily="2" charset="2"/>
              <a:buChar char="§"/>
            </a:pPr>
            <a:r>
              <a:rPr lang="cs-CZ" sz="1800" dirty="0">
                <a:solidFill>
                  <a:srgbClr val="FF0000"/>
                </a:solidFill>
              </a:rPr>
              <a:t>Následnost</a:t>
            </a:r>
            <a:r>
              <a:rPr lang="cs-CZ" sz="1800" dirty="0"/>
              <a:t> (NSS, </a:t>
            </a:r>
            <a:r>
              <a:rPr lang="cs-CZ" sz="1800" dirty="0" err="1"/>
              <a:t>sp</a:t>
            </a:r>
            <a:r>
              <a:rPr lang="cs-CZ" sz="1800" dirty="0"/>
              <a:t>. zn. 2 </a:t>
            </a:r>
            <a:r>
              <a:rPr lang="cs-CZ" sz="1800" dirty="0" err="1"/>
              <a:t>Afs</a:t>
            </a:r>
            <a:r>
              <a:rPr lang="cs-CZ" sz="1800" dirty="0"/>
              <a:t> 98/2004, 672/2005 Sb. NSS), „</a:t>
            </a:r>
            <a:r>
              <a:rPr lang="cs-CZ" sz="1800" i="1" dirty="0">
                <a:solidFill>
                  <a:srgbClr val="FF0000"/>
                </a:solidFill>
              </a:rPr>
              <a:t>podmíněnost vyčerpání opravných prostředků ve správním řízení před podáním žaloby </a:t>
            </a:r>
            <a:r>
              <a:rPr lang="cs-CZ" sz="1800" i="1" dirty="0"/>
              <a:t>k soudu [§ 5, § 68 písm. a) s. ř. s.] je nutno vnímat jako provedení zásady </a:t>
            </a:r>
            <a:r>
              <a:rPr lang="cs-CZ" sz="1800" i="1" dirty="0">
                <a:solidFill>
                  <a:srgbClr val="FF0000"/>
                </a:solidFill>
              </a:rPr>
              <a:t>subsidiarity soudního přezkumu a minimalizace zásahů soudů do správního řízení</a:t>
            </a:r>
            <a:r>
              <a:rPr lang="cs-CZ" sz="1800" i="1" dirty="0"/>
              <a:t>. To znamená, že účastník správního řízení musí zásadně vyčerpat všechny prostředky k ochraně svých práv, které má ve své procesní dispozici, a teprve po jejich marném vyčerpání se může domáhat soudní ochrany. Soudní přezkum správních rozhodnutí je totiž koncipován až jako následný prostředek ochrany subjektivně veřejných práv, který nemůže nahrazovat prostředky nacházející se uvnitř veřejné správy</a:t>
            </a:r>
            <a:r>
              <a:rPr lang="cs-CZ" sz="1800" dirty="0"/>
              <a:t>.“</a:t>
            </a:r>
          </a:p>
          <a:p>
            <a:pPr marL="571500" lvl="2" algn="just"/>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2913300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14</a:t>
            </a:fld>
            <a:endParaRPr lang="cs-CZ" altLang="cs-CZ"/>
          </a:p>
        </p:txBody>
      </p:sp>
      <p:sp>
        <p:nvSpPr>
          <p:cNvPr id="96258" name="Rectangle 2"/>
          <p:cNvSpPr>
            <a:spLocks noGrp="1" noChangeArrowheads="1"/>
          </p:cNvSpPr>
          <p:nvPr>
            <p:ph type="title"/>
          </p:nvPr>
        </p:nvSpPr>
        <p:spPr/>
        <p:txBody>
          <a:bodyPr/>
          <a:lstStyle/>
          <a:p>
            <a:r>
              <a:rPr lang="cs-CZ" altLang="cs-CZ" dirty="0" smtClean="0"/>
              <a:t>Žaloba proti rozhodnutí správního orgánu</a:t>
            </a:r>
            <a:endParaRPr lang="cs-CZ" altLang="cs-CZ" dirty="0"/>
          </a:p>
        </p:txBody>
      </p:sp>
      <p:sp>
        <p:nvSpPr>
          <p:cNvPr id="96259" name="Rectangle 3"/>
          <p:cNvSpPr>
            <a:spLocks noGrp="1" noChangeArrowheads="1"/>
          </p:cNvSpPr>
          <p:nvPr>
            <p:ph type="body" idx="1"/>
          </p:nvPr>
        </p:nvSpPr>
        <p:spPr/>
        <p:txBody>
          <a:bodyPr/>
          <a:lstStyle/>
          <a:p>
            <a:pPr algn="just"/>
            <a:r>
              <a:rPr lang="cs-CZ" sz="1800" dirty="0"/>
              <a:t>NSS (</a:t>
            </a:r>
            <a:r>
              <a:rPr lang="cs-CZ" sz="1800" dirty="0" err="1"/>
              <a:t>sp</a:t>
            </a:r>
            <a:r>
              <a:rPr lang="cs-CZ" sz="1800" dirty="0"/>
              <a:t>. zn. 2 </a:t>
            </a:r>
            <a:r>
              <a:rPr lang="cs-CZ" sz="1800" dirty="0" err="1"/>
              <a:t>Aps</a:t>
            </a:r>
            <a:r>
              <a:rPr lang="cs-CZ" sz="1800" dirty="0"/>
              <a:t> 3/2004, 720/2005 Sb. NSS), „</a:t>
            </a:r>
            <a:r>
              <a:rPr lang="cs-CZ" sz="1800" i="1" dirty="0"/>
              <a:t>ve vztahu mezi </a:t>
            </a:r>
            <a:r>
              <a:rPr lang="cs-CZ" sz="1800" i="1" dirty="0">
                <a:solidFill>
                  <a:srgbClr val="FF0000"/>
                </a:solidFill>
              </a:rPr>
              <a:t>žalobou proti rozhodnutí a žalobou proti nezákonnému zásahu </a:t>
            </a:r>
            <a:r>
              <a:rPr lang="cs-CZ" sz="1800" i="1" dirty="0"/>
              <a:t>správního orgánu má </a:t>
            </a:r>
            <a:r>
              <a:rPr lang="cs-CZ" sz="1800" i="1" dirty="0">
                <a:solidFill>
                  <a:srgbClr val="FF0000"/>
                </a:solidFill>
              </a:rPr>
              <a:t>primát žaloba proti rozhodnutí a možnost úspěšně podat žalobu proti nezákonnému zásahu nastupuje teprve tehdy, pokud žaloba proti rozhodnutí nepřipadá v úvahu</a:t>
            </a:r>
            <a:r>
              <a:rPr lang="cs-CZ" sz="1800" i="1" dirty="0"/>
              <a:t>. Účastník řízení tedy nemůže volit, kterou z těchto žalob bude považovat za výhodnější a které řízení bude žalobou iniciovat.</a:t>
            </a:r>
            <a:r>
              <a:rPr lang="cs-CZ" sz="1800" dirty="0"/>
              <a:t>“</a:t>
            </a:r>
          </a:p>
          <a:p>
            <a:pPr algn="just"/>
            <a:endParaRPr lang="cs-CZ" altLang="cs-CZ" sz="1800" dirty="0"/>
          </a:p>
        </p:txBody>
      </p:sp>
    </p:spTree>
    <p:extLst>
      <p:ext uri="{BB962C8B-B14F-4D97-AF65-F5344CB8AC3E}">
        <p14:creationId xmlns:p14="http://schemas.microsoft.com/office/powerpoint/2010/main" val="3678554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dirty="0"/>
              <a:t>NSS (</a:t>
            </a:r>
            <a:r>
              <a:rPr lang="cs-CZ" sz="1800" dirty="0" err="1"/>
              <a:t>sp</a:t>
            </a:r>
            <a:r>
              <a:rPr lang="cs-CZ" sz="1800" dirty="0"/>
              <a:t>. zn. 7 </a:t>
            </a:r>
            <a:r>
              <a:rPr lang="cs-CZ" sz="1800" dirty="0" err="1"/>
              <a:t>Afs</a:t>
            </a:r>
            <a:r>
              <a:rPr lang="cs-CZ" sz="1800" dirty="0"/>
              <a:t> 54/2007, 1472/2008 Sb. NSS), „</a:t>
            </a:r>
            <a:r>
              <a:rPr lang="cs-CZ" sz="1800" i="1" dirty="0"/>
              <a:t>Žalobce je oprávněn uvést </a:t>
            </a:r>
            <a:r>
              <a:rPr lang="cs-CZ" sz="1800" i="1" dirty="0">
                <a:solidFill>
                  <a:srgbClr val="FF0000"/>
                </a:solidFill>
              </a:rPr>
              <a:t>v žalobě všechny důvody, pro které považuje napadené správní rozhodnutí za nezákonné. Tomu nebrání skutečnost, že některé z nich neuplatnil již v odvolacím řízení, ač tak učinit mohl</a:t>
            </a:r>
            <a:r>
              <a:rPr lang="cs-CZ" sz="1800" i="1" dirty="0"/>
              <a:t>. Ustanovení § 5 s. ř. s. na rozsah přezkumné činnosti soudu nedopadá.</a:t>
            </a:r>
            <a:r>
              <a:rPr lang="cs-CZ" sz="1800" dirty="0"/>
              <a:t>“</a:t>
            </a:r>
          </a:p>
          <a:p>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2502359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b="1" dirty="0" smtClean="0"/>
              <a:t>Koncept materiálního pojetí rozhodnutí </a:t>
            </a:r>
          </a:p>
          <a:p>
            <a:pPr algn="just"/>
            <a:r>
              <a:rPr lang="cs-CZ" sz="1800" dirty="0" smtClean="0"/>
              <a:t>NSS </a:t>
            </a:r>
            <a:r>
              <a:rPr lang="cs-CZ" sz="1800" dirty="0"/>
              <a:t>(</a:t>
            </a:r>
            <a:r>
              <a:rPr lang="cs-CZ" sz="1800" dirty="0" err="1"/>
              <a:t>sp</a:t>
            </a:r>
            <a:r>
              <a:rPr lang="cs-CZ" sz="1800" dirty="0"/>
              <a:t>. zn. 1 </a:t>
            </a:r>
            <a:r>
              <a:rPr lang="cs-CZ" sz="1800" dirty="0" err="1"/>
              <a:t>Afs</a:t>
            </a:r>
            <a:r>
              <a:rPr lang="cs-CZ" sz="1800" dirty="0"/>
              <a:t> 147/2005, 926/2006 Sb. NSS), „</a:t>
            </a:r>
            <a:r>
              <a:rPr lang="cs-CZ" sz="1800" i="1" dirty="0"/>
              <a:t>Pojem „rozhodnutí“ ve smyslu § 65 odst. 1 s. ř. s. je třeba chápat </a:t>
            </a:r>
            <a:r>
              <a:rPr lang="cs-CZ" sz="1800" i="1" dirty="0">
                <a:solidFill>
                  <a:srgbClr val="FF0000"/>
                </a:solidFill>
              </a:rPr>
              <a:t>v materiálním smyslu jako jakýkoliv individuální právní akt vydaný orgánem veřejné moci z pozice jeho vrchnostenského postavení</a:t>
            </a:r>
            <a:r>
              <a:rPr lang="cs-CZ" sz="1800" i="1" dirty="0"/>
              <a:t>. Námitky, že rozhodnutí nemělo příslušnou formu a nebylo vydáno v žádném řízení, je nutno odmítnout již proto, že potřeba soudního přezkumu faktických správních rozhodnutí je ještě intenzivnější právě tam, kde správní orgán nepostupuje předem stanoveným a předvídatelným způsobem podle příslušného procesního předpisu.“</a:t>
            </a:r>
          </a:p>
          <a:p>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355706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b="1" dirty="0" smtClean="0"/>
              <a:t>Koncept materiálního pojetí rozhodnutí, </a:t>
            </a:r>
            <a:r>
              <a:rPr lang="cs-CZ" sz="1800" dirty="0" smtClean="0"/>
              <a:t>proměny:</a:t>
            </a:r>
          </a:p>
          <a:p>
            <a:pPr lvl="1" algn="just"/>
            <a:r>
              <a:rPr lang="cs-CZ" sz="1800" dirty="0" smtClean="0">
                <a:solidFill>
                  <a:srgbClr val="FF0000"/>
                </a:solidFill>
              </a:rPr>
              <a:t>Preference materiálního pojetí </a:t>
            </a:r>
            <a:r>
              <a:rPr lang="cs-CZ" sz="1800" dirty="0" smtClean="0"/>
              <a:t>rozhodnutí (</a:t>
            </a:r>
            <a:r>
              <a:rPr lang="cs-CZ" sz="1800" dirty="0" err="1" smtClean="0"/>
              <a:t>sp</a:t>
            </a:r>
            <a:r>
              <a:rPr lang="cs-CZ" sz="1800" dirty="0" smtClean="0"/>
              <a:t>. zn. 1 </a:t>
            </a:r>
            <a:r>
              <a:rPr lang="cs-CZ" sz="1800" dirty="0" err="1"/>
              <a:t>Afs</a:t>
            </a:r>
            <a:r>
              <a:rPr lang="cs-CZ" sz="1800" dirty="0"/>
              <a:t> 147/2005, 926/2006 Sb. </a:t>
            </a:r>
            <a:r>
              <a:rPr lang="cs-CZ" sz="1800" dirty="0" smtClean="0"/>
              <a:t>NSS), ochranný charakter</a:t>
            </a:r>
          </a:p>
          <a:p>
            <a:pPr lvl="1" algn="just"/>
            <a:r>
              <a:rPr lang="cs-CZ" sz="1800" dirty="0" smtClean="0"/>
              <a:t>Posun od zkrácení na subjektivních právech </a:t>
            </a:r>
            <a:r>
              <a:rPr lang="cs-CZ" sz="1800" dirty="0" smtClean="0">
                <a:solidFill>
                  <a:srgbClr val="FF0000"/>
                </a:solidFill>
              </a:rPr>
              <a:t>k zásahu do právní sféry </a:t>
            </a:r>
            <a:r>
              <a:rPr lang="cs-CZ" sz="1800" dirty="0" smtClean="0"/>
              <a:t>(</a:t>
            </a:r>
            <a:r>
              <a:rPr lang="cs-CZ" sz="1800" dirty="0" err="1" smtClean="0"/>
              <a:t>sp</a:t>
            </a:r>
            <a:r>
              <a:rPr lang="cs-CZ" sz="1800" dirty="0" smtClean="0"/>
              <a:t>. zn. </a:t>
            </a:r>
            <a:r>
              <a:rPr lang="cs-CZ" sz="1800" dirty="0"/>
              <a:t>6 A </a:t>
            </a:r>
            <a:r>
              <a:rPr lang="cs-CZ" sz="1800" dirty="0" smtClean="0"/>
              <a:t>25/2002, 906/2006 </a:t>
            </a:r>
            <a:r>
              <a:rPr lang="cs-CZ" sz="1800" dirty="0"/>
              <a:t>Sb. </a:t>
            </a:r>
            <a:r>
              <a:rPr lang="cs-CZ" sz="1800" dirty="0" smtClean="0"/>
              <a:t>NSS) – rozšíření možnosti podat žalobu</a:t>
            </a:r>
          </a:p>
          <a:p>
            <a:pPr lvl="1" algn="just"/>
            <a:r>
              <a:rPr lang="cs-CZ" sz="1800" b="1" dirty="0" smtClean="0"/>
              <a:t>Široké pojetí: </a:t>
            </a:r>
            <a:r>
              <a:rPr lang="cs-CZ" sz="1800" dirty="0" smtClean="0"/>
              <a:t>veřejné subjektivní právo na narušený výkon funkce (st. Zástupci, soudci), státní služba, služební poměry, …</a:t>
            </a:r>
          </a:p>
          <a:p>
            <a:pPr lvl="1" algn="just"/>
            <a:r>
              <a:rPr lang="cs-CZ" sz="1800" dirty="0" smtClean="0"/>
              <a:t>Problematika </a:t>
            </a:r>
            <a:r>
              <a:rPr lang="cs-CZ" sz="1800" dirty="0" smtClean="0">
                <a:solidFill>
                  <a:srgbClr val="FF0000"/>
                </a:solidFill>
              </a:rPr>
              <a:t>závazných stanovisek </a:t>
            </a:r>
            <a:r>
              <a:rPr lang="cs-CZ" sz="1800" dirty="0" smtClean="0"/>
              <a:t>zda jsou rozhodnutím dle SŘS (opakovaně RS NSS, 8 As 47/2005, 1764/2009 Sb. NSS x 2 As 75/2009, 2434/2011 Sb. NSS)  </a:t>
            </a:r>
          </a:p>
          <a:p>
            <a:pPr lvl="1" algn="just"/>
            <a:r>
              <a:rPr lang="cs-CZ" sz="1800" dirty="0" smtClean="0">
                <a:solidFill>
                  <a:srgbClr val="FF0000"/>
                </a:solidFill>
              </a:rPr>
              <a:t>Ústup od materiálního pojetí </a:t>
            </a:r>
            <a:r>
              <a:rPr lang="cs-CZ" sz="1800" dirty="0" smtClean="0"/>
              <a:t>– musí být formální náležitosti (RS NSS, </a:t>
            </a:r>
            <a:r>
              <a:rPr lang="cs-CZ" sz="1800" dirty="0"/>
              <a:t>7 </a:t>
            </a:r>
            <a:r>
              <a:rPr lang="cs-CZ" sz="1800" dirty="0" err="1"/>
              <a:t>Aps</a:t>
            </a:r>
            <a:r>
              <a:rPr lang="cs-CZ" sz="1800" dirty="0"/>
              <a:t> </a:t>
            </a:r>
            <a:r>
              <a:rPr lang="cs-CZ" sz="1800" dirty="0" smtClean="0"/>
              <a:t>3/2008, 2206/2011 </a:t>
            </a:r>
            <a:r>
              <a:rPr lang="cs-CZ" sz="1800" dirty="0"/>
              <a:t>Sb. </a:t>
            </a:r>
            <a:r>
              <a:rPr lang="cs-CZ" sz="1800" dirty="0" smtClean="0"/>
              <a:t>NSS; 2 </a:t>
            </a:r>
            <a:r>
              <a:rPr lang="cs-CZ" sz="1800" dirty="0"/>
              <a:t>As </a:t>
            </a:r>
            <a:r>
              <a:rPr lang="cs-CZ" sz="1800" dirty="0" smtClean="0"/>
              <a:t>86/2010, 2725/2013 </a:t>
            </a:r>
            <a:r>
              <a:rPr lang="cs-CZ" sz="1800" dirty="0"/>
              <a:t>Sb. </a:t>
            </a:r>
            <a:r>
              <a:rPr lang="cs-CZ" sz="1800" dirty="0" smtClean="0"/>
              <a:t>NSS)</a:t>
            </a:r>
            <a:endParaRPr lang="cs-CZ" sz="1800" dirty="0"/>
          </a:p>
          <a:p>
            <a:pPr lvl="1" algn="just"/>
            <a:r>
              <a:rPr lang="cs-CZ" sz="1800" dirty="0" smtClean="0">
                <a:solidFill>
                  <a:srgbClr val="FF0000"/>
                </a:solidFill>
              </a:rPr>
              <a:t>Lavírování</a:t>
            </a:r>
            <a:r>
              <a:rPr lang="cs-CZ" sz="1800" dirty="0" smtClean="0"/>
              <a:t> (předvídatelnost?) – </a:t>
            </a:r>
            <a:r>
              <a:rPr lang="cs-CZ" sz="1800" b="1" dirty="0" smtClean="0"/>
              <a:t>výtka</a:t>
            </a:r>
            <a:r>
              <a:rPr lang="cs-CZ" sz="1800" dirty="0" smtClean="0"/>
              <a:t> (4 As 173/2015)</a:t>
            </a:r>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1379990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Žaloba proti rozhodnutí správního orgánu</a:t>
            </a:r>
            <a:endParaRPr lang="cs-CZ" dirty="0"/>
          </a:p>
        </p:txBody>
      </p:sp>
      <p:sp>
        <p:nvSpPr>
          <p:cNvPr id="3" name="Zástupný symbol pro obsah 2"/>
          <p:cNvSpPr>
            <a:spLocks noGrp="1"/>
          </p:cNvSpPr>
          <p:nvPr>
            <p:ph idx="1"/>
          </p:nvPr>
        </p:nvSpPr>
        <p:spPr/>
        <p:txBody>
          <a:bodyPr/>
          <a:lstStyle/>
          <a:p>
            <a:pPr algn="just"/>
            <a:r>
              <a:rPr lang="cs-CZ" sz="1800" b="1" dirty="0" smtClean="0"/>
              <a:t>Rozšiřování záběru </a:t>
            </a:r>
            <a:r>
              <a:rPr lang="cs-CZ" sz="1800" dirty="0" smtClean="0"/>
              <a:t>správního soudnictví</a:t>
            </a:r>
          </a:p>
          <a:p>
            <a:pPr lvl="1" algn="just"/>
            <a:r>
              <a:rPr lang="cs-CZ" sz="1800" dirty="0" smtClean="0"/>
              <a:t>Maturitní zkoušky (</a:t>
            </a:r>
            <a:r>
              <a:rPr lang="cs-CZ" altLang="cs-CZ" sz="1800" dirty="0" smtClean="0"/>
              <a:t>RS </a:t>
            </a:r>
            <a:r>
              <a:rPr lang="cs-CZ" altLang="cs-CZ" sz="1800" dirty="0"/>
              <a:t>NSS, </a:t>
            </a:r>
            <a:r>
              <a:rPr lang="cs-CZ" altLang="cs-CZ" sz="1800" dirty="0" err="1"/>
              <a:t>sp</a:t>
            </a:r>
            <a:r>
              <a:rPr lang="cs-CZ" altLang="cs-CZ" sz="1800" dirty="0"/>
              <a:t>. zn. 6 As 68/2012, č. 3104/2014 Sb. NSS, „</a:t>
            </a:r>
            <a:r>
              <a:rPr lang="cs-CZ" altLang="cs-CZ" sz="1800" i="1" dirty="0"/>
              <a:t>V řízení o žádosti o přezkoumání výsledku části maturitní zkoušky konané formou didaktického testu … je třeba podle § 180 odst. 1 správního řádu … </a:t>
            </a:r>
            <a:r>
              <a:rPr lang="cs-CZ" altLang="cs-CZ" sz="1800" i="1" dirty="0">
                <a:solidFill>
                  <a:srgbClr val="FF0000"/>
                </a:solidFill>
              </a:rPr>
              <a:t>aplikovat v otázkách, jejichž řešení je nezbytné, správní řád</a:t>
            </a:r>
            <a:r>
              <a:rPr lang="cs-CZ" altLang="cs-CZ" sz="1800" i="1" dirty="0"/>
              <a:t>. Proti rozhodnutí o této žádosti není opravný prostředek přípustný. Rozhodnutí („vyrozumění“) o žádosti o přezkoumání výsledku části maturitní zkoušky konané formou didaktického testu … je třeba považovat za </a:t>
            </a:r>
            <a:r>
              <a:rPr lang="cs-CZ" altLang="cs-CZ" sz="1800" i="1" dirty="0">
                <a:solidFill>
                  <a:srgbClr val="FF0000"/>
                </a:solidFill>
              </a:rPr>
              <a:t>rozhodnutí podle § 65 odst. 1 s. ř. s</a:t>
            </a:r>
            <a:r>
              <a:rPr lang="cs-CZ" altLang="cs-CZ" sz="1800" i="1" dirty="0"/>
              <a:t>. Soud je v řízení o žalobě proti rozhodnutí o žádosti o přezkoumání výsledku části maturitní zkoušky konané formou didaktického testu … povinen přezkoumat toto rozhodnutí v rozsahu uplatněných žalobních bodů, a to </a:t>
            </a:r>
            <a:r>
              <a:rPr lang="cs-CZ" altLang="cs-CZ" sz="1800" i="1" dirty="0">
                <a:solidFill>
                  <a:srgbClr val="FF0000"/>
                </a:solidFill>
              </a:rPr>
              <a:t>i z hlediska věcné správnosti hodnocení testových otázek a úloh</a:t>
            </a:r>
            <a:r>
              <a:rPr lang="cs-CZ" altLang="cs-CZ" sz="1800" dirty="0" smtClean="0"/>
              <a:t>.“)</a:t>
            </a:r>
            <a:endParaRPr lang="cs-CZ" altLang="cs-CZ" sz="1800" dirty="0"/>
          </a:p>
          <a:p>
            <a:pPr lvl="1" algn="just"/>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614101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19</a:t>
            </a:fld>
            <a:endParaRPr lang="cs-CZ" altLang="cs-CZ"/>
          </a:p>
        </p:txBody>
      </p:sp>
      <p:sp>
        <p:nvSpPr>
          <p:cNvPr id="96258" name="Rectangle 2"/>
          <p:cNvSpPr>
            <a:spLocks noGrp="1" noChangeArrowheads="1"/>
          </p:cNvSpPr>
          <p:nvPr>
            <p:ph type="title"/>
          </p:nvPr>
        </p:nvSpPr>
        <p:spPr/>
        <p:txBody>
          <a:bodyPr/>
          <a:lstStyle/>
          <a:p>
            <a:r>
              <a:rPr lang="cs-CZ" altLang="cs-CZ" dirty="0" smtClean="0"/>
              <a:t>Zásahová žaloba</a:t>
            </a:r>
            <a:endParaRPr lang="cs-CZ" altLang="cs-CZ" dirty="0"/>
          </a:p>
        </p:txBody>
      </p:sp>
      <p:sp>
        <p:nvSpPr>
          <p:cNvPr id="96259" name="Rectangle 3"/>
          <p:cNvSpPr>
            <a:spLocks noGrp="1" noChangeArrowheads="1"/>
          </p:cNvSpPr>
          <p:nvPr>
            <p:ph type="body" idx="1"/>
          </p:nvPr>
        </p:nvSpPr>
        <p:spPr/>
        <p:txBody>
          <a:bodyPr/>
          <a:lstStyle/>
          <a:p>
            <a:pPr algn="just"/>
            <a:r>
              <a:rPr lang="cs-CZ" sz="1800" dirty="0"/>
              <a:t>NSS (</a:t>
            </a:r>
            <a:r>
              <a:rPr lang="cs-CZ" sz="1800" dirty="0" err="1"/>
              <a:t>sp</a:t>
            </a:r>
            <a:r>
              <a:rPr lang="cs-CZ" sz="1800" dirty="0"/>
              <a:t>. zn. 2 As 86/2010, 2725/2013 Sb. NSS), „</a:t>
            </a:r>
            <a:r>
              <a:rPr lang="cs-CZ" sz="1800" i="1" dirty="0">
                <a:solidFill>
                  <a:srgbClr val="FF0000"/>
                </a:solidFill>
              </a:rPr>
              <a:t>jako poslední možný způsob ochrany tak zbývá … „zásahová žaloba“</a:t>
            </a:r>
            <a:r>
              <a:rPr lang="cs-CZ" sz="1800" i="1" dirty="0"/>
              <a:t>. … „zásahová žaloba chrání proti jakýmkoli jiným aktům či úkonům veřejné správy směřujícím proti jednotlivci, které jsou způsobilé zasáhnout sféru jeho práv a povinností a které nejsou pouhými procesními úkony technicky zajišťujícími průběh řízení. Nemusí jít nutně o akty neformální povahy či jen o faktické úkony, </a:t>
            </a:r>
            <a:r>
              <a:rPr lang="cs-CZ" sz="1800" i="1" dirty="0">
                <a:solidFill>
                  <a:srgbClr val="FF0000"/>
                </a:solidFill>
              </a:rPr>
              <a:t>nýbrž i o jakékoli jiné konání či opomenutí konat</a:t>
            </a:r>
            <a:r>
              <a:rPr lang="cs-CZ" sz="1800" i="1" dirty="0"/>
              <a:t>, nelze-li je podřadit pod pojem rozhodnutí ve smyslu § 65 odst. 1 s. ř. s. </a:t>
            </a:r>
            <a:r>
              <a:rPr lang="cs-CZ" sz="1800" i="1" dirty="0">
                <a:solidFill>
                  <a:srgbClr val="FF0000"/>
                </a:solidFill>
              </a:rPr>
              <a:t>Zásahem proto může být i nezákonná nečinnost </a:t>
            </a:r>
            <a:r>
              <a:rPr lang="cs-CZ" sz="1800" i="1" dirty="0"/>
              <a:t>spočívající v neučinění nějakého úkonu jiného než rozhodnutí ve smyslu § 65 odst. 1 s. ř. s</a:t>
            </a:r>
            <a:r>
              <a:rPr lang="cs-CZ" sz="1800" dirty="0" smtClean="0"/>
              <a:t>.“</a:t>
            </a:r>
          </a:p>
          <a:p>
            <a:pPr algn="just"/>
            <a:r>
              <a:rPr lang="cs-CZ" sz="1800" b="1" dirty="0" smtClean="0"/>
              <a:t>Odlišení zásahu od rozhodnutí</a:t>
            </a:r>
          </a:p>
          <a:p>
            <a:pPr algn="just"/>
            <a:r>
              <a:rPr lang="cs-CZ" sz="1800" b="1" dirty="0" smtClean="0"/>
              <a:t>Zásah jako zbytková kategorie – nelze neposkytnout soudní ochranu jen proto, že není dán přesný žalobní typ</a:t>
            </a:r>
            <a:endParaRPr lang="cs-CZ" sz="1800" b="1" dirty="0"/>
          </a:p>
          <a:p>
            <a:pPr algn="just"/>
            <a:endParaRPr lang="cs-CZ" altLang="cs-CZ" sz="1800" dirty="0"/>
          </a:p>
        </p:txBody>
      </p:sp>
    </p:spTree>
    <p:extLst>
      <p:ext uri="{BB962C8B-B14F-4D97-AF65-F5344CB8AC3E}">
        <p14:creationId xmlns:p14="http://schemas.microsoft.com/office/powerpoint/2010/main" val="700066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Soudní kontrola veřejné správy</a:t>
            </a:r>
            <a:endParaRPr lang="cs-CZ" dirty="0"/>
          </a:p>
        </p:txBody>
      </p:sp>
      <p:sp>
        <p:nvSpPr>
          <p:cNvPr id="3" name="Zástupný symbol pro obsah 2"/>
          <p:cNvSpPr>
            <a:spLocks noGrp="1"/>
          </p:cNvSpPr>
          <p:nvPr>
            <p:ph idx="1"/>
          </p:nvPr>
        </p:nvSpPr>
        <p:spPr/>
        <p:txBody>
          <a:bodyPr/>
          <a:lstStyle/>
          <a:p>
            <a:pPr algn="just"/>
            <a:r>
              <a:rPr lang="cs-CZ" dirty="0"/>
              <a:t>Požadavek </a:t>
            </a:r>
            <a:r>
              <a:rPr lang="cs-CZ" b="1" dirty="0"/>
              <a:t>přezkumu ve sféře moci soudí </a:t>
            </a:r>
            <a:r>
              <a:rPr lang="cs-CZ" dirty="0"/>
              <a:t>(„ze závislosti a nadřízenosti do nezávislosti“)</a:t>
            </a:r>
          </a:p>
          <a:p>
            <a:pPr algn="just"/>
            <a:r>
              <a:rPr lang="cs-CZ" b="1" dirty="0"/>
              <a:t>Narovnání právní nerovnosti </a:t>
            </a:r>
            <a:r>
              <a:rPr lang="cs-CZ" dirty="0"/>
              <a:t>ve SP vztazích („člověk poddaný“ x „člověk jako rovný občan“, žaluje „stát“ u „státu“)</a:t>
            </a:r>
          </a:p>
          <a:p>
            <a:pPr algn="just"/>
            <a:r>
              <a:rPr lang="cs-CZ" dirty="0"/>
              <a:t>Čl. 6 odst. 1 EÚLP („občanské závazky a trestní obvinění“), čl. 36 odst. 2 LZPS</a:t>
            </a:r>
          </a:p>
          <a:p>
            <a:pPr algn="just"/>
            <a:r>
              <a:rPr lang="cs-CZ" dirty="0"/>
              <a:t>Doporučení RE (2004) 20 o soudní přezkoumání správních aktů</a:t>
            </a:r>
          </a:p>
          <a:p>
            <a:pPr algn="just"/>
            <a:endParaRPr lang="cs-CZ" dirty="0" smtClean="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3564581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Přístup k soudní ochraně – </a:t>
            </a:r>
            <a:r>
              <a:rPr lang="cs-CZ" i="1" dirty="0" smtClean="0"/>
              <a:t>de lege </a:t>
            </a:r>
            <a:r>
              <a:rPr lang="cs-CZ" i="1" dirty="0" err="1" smtClean="0"/>
              <a:t>ferenda</a:t>
            </a:r>
            <a:endParaRPr lang="cs-CZ" i="1" dirty="0"/>
          </a:p>
        </p:txBody>
      </p:sp>
      <p:sp>
        <p:nvSpPr>
          <p:cNvPr id="3" name="Zástupný symbol pro obsah 2"/>
          <p:cNvSpPr>
            <a:spLocks noGrp="1"/>
          </p:cNvSpPr>
          <p:nvPr>
            <p:ph idx="1"/>
          </p:nvPr>
        </p:nvSpPr>
        <p:spPr/>
        <p:txBody>
          <a:bodyPr/>
          <a:lstStyle/>
          <a:p>
            <a:pPr algn="just"/>
            <a:r>
              <a:rPr lang="cs-CZ" sz="1800" b="1" dirty="0" smtClean="0"/>
              <a:t>Možnost přezkoumání právních předpisů</a:t>
            </a:r>
            <a:r>
              <a:rPr lang="cs-CZ" sz="1800" dirty="0" smtClean="0"/>
              <a:t>?</a:t>
            </a:r>
          </a:p>
          <a:p>
            <a:pPr algn="just"/>
            <a:r>
              <a:rPr lang="cs-CZ" sz="1800" b="1" dirty="0" smtClean="0"/>
              <a:t>Koncepce správního soudnictví </a:t>
            </a:r>
            <a:r>
              <a:rPr lang="cs-CZ" sz="1800" dirty="0" smtClean="0"/>
              <a:t>– vázanost skutkovým a právním stavem? (</a:t>
            </a:r>
            <a:r>
              <a:rPr lang="cs-CZ" sz="1800" i="1" dirty="0" smtClean="0"/>
              <a:t>ex </a:t>
            </a:r>
            <a:r>
              <a:rPr lang="cs-CZ" sz="1800" i="1" dirty="0" err="1" smtClean="0"/>
              <a:t>nunc</a:t>
            </a:r>
            <a:r>
              <a:rPr lang="cs-CZ" sz="1800" i="1" dirty="0" smtClean="0"/>
              <a:t> </a:t>
            </a:r>
            <a:r>
              <a:rPr lang="cs-CZ" sz="1800" dirty="0" smtClean="0"/>
              <a:t>posouzení, směrnice 2013/32/EU, čl. 46/3, „</a:t>
            </a:r>
            <a:r>
              <a:rPr lang="cs-CZ" sz="1800" i="1" dirty="0" smtClean="0"/>
              <a:t>Členské </a:t>
            </a:r>
            <a:r>
              <a:rPr lang="cs-CZ" sz="1800" i="1" dirty="0"/>
              <a:t>státy </a:t>
            </a:r>
            <a:r>
              <a:rPr lang="cs-CZ" sz="1800" i="1" dirty="0" smtClean="0"/>
              <a:t>… zajistí</a:t>
            </a:r>
            <a:r>
              <a:rPr lang="cs-CZ" sz="1800" i="1" dirty="0"/>
              <a:t>, aby účinný opravný prostředek obsahoval </a:t>
            </a:r>
            <a:r>
              <a:rPr lang="cs-CZ" sz="1800" i="1" dirty="0">
                <a:solidFill>
                  <a:srgbClr val="FF0000"/>
                </a:solidFill>
              </a:rPr>
              <a:t>úplné a ex </a:t>
            </a:r>
            <a:r>
              <a:rPr lang="cs-CZ" sz="1800" i="1" dirty="0" err="1">
                <a:solidFill>
                  <a:srgbClr val="FF0000"/>
                </a:solidFill>
              </a:rPr>
              <a:t>nunc</a:t>
            </a:r>
            <a:r>
              <a:rPr lang="cs-CZ" sz="1800" i="1" dirty="0">
                <a:solidFill>
                  <a:srgbClr val="FF0000"/>
                </a:solidFill>
              </a:rPr>
              <a:t> </a:t>
            </a:r>
            <a:r>
              <a:rPr lang="cs-CZ" sz="1800" i="1" dirty="0"/>
              <a:t>posouzení jak skutkové, tak právní stránky, včetně případného posouzení potřeby mezinárodní ochrany podle směrnice 2011/95/EU, a to alespoň v řízeních o opravném prostředku </a:t>
            </a:r>
            <a:r>
              <a:rPr lang="cs-CZ" sz="1800" i="1" dirty="0">
                <a:solidFill>
                  <a:srgbClr val="FF0000"/>
                </a:solidFill>
              </a:rPr>
              <a:t>u soudu prvního stupně</a:t>
            </a:r>
            <a:r>
              <a:rPr lang="cs-CZ" sz="1800" i="1" dirty="0" smtClean="0"/>
              <a:t>.</a:t>
            </a:r>
            <a:r>
              <a:rPr lang="cs-CZ" sz="1800" dirty="0" smtClean="0"/>
              <a:t>“</a:t>
            </a:r>
          </a:p>
          <a:p>
            <a:pPr algn="just"/>
            <a:r>
              <a:rPr lang="cs-CZ" sz="1800" dirty="0" smtClean="0"/>
              <a:t>Uplatnitelnost </a:t>
            </a:r>
            <a:r>
              <a:rPr lang="cs-CZ" sz="1800" b="1" dirty="0" smtClean="0"/>
              <a:t>institutu nepřijatelnosti kasační stížnosti </a:t>
            </a:r>
            <a:r>
              <a:rPr lang="cs-CZ" sz="1800" dirty="0" smtClean="0"/>
              <a:t>pro širší okruh případů?</a:t>
            </a:r>
          </a:p>
          <a:p>
            <a:pPr algn="just"/>
            <a:r>
              <a:rPr lang="cs-CZ" sz="1800" b="1" dirty="0" smtClean="0"/>
              <a:t>Specializace ve správním soudnictví </a:t>
            </a:r>
            <a:r>
              <a:rPr lang="cs-CZ" sz="1800" dirty="0" smtClean="0"/>
              <a:t>– u NSS zrušena kolegia, od specializaci k univerzalitě? </a:t>
            </a:r>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2866916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Soudní kontrola veřejné správy</a:t>
            </a:r>
            <a:endParaRPr lang="cs-CZ" dirty="0"/>
          </a:p>
        </p:txBody>
      </p:sp>
      <p:sp>
        <p:nvSpPr>
          <p:cNvPr id="3" name="Zástupný symbol pro obsah 2"/>
          <p:cNvSpPr>
            <a:spLocks noGrp="1"/>
          </p:cNvSpPr>
          <p:nvPr>
            <p:ph idx="1"/>
          </p:nvPr>
        </p:nvSpPr>
        <p:spPr>
          <a:xfrm>
            <a:off x="509589" y="1851660"/>
            <a:ext cx="8082321" cy="4280853"/>
          </a:xfrm>
        </p:spPr>
        <p:txBody>
          <a:bodyPr/>
          <a:lstStyle/>
          <a:p>
            <a:pPr algn="just"/>
            <a:r>
              <a:rPr lang="cs-CZ" dirty="0" smtClean="0"/>
              <a:t> </a:t>
            </a:r>
            <a:r>
              <a:rPr lang="cs-CZ" dirty="0"/>
              <a:t>Soudní </a:t>
            </a:r>
            <a:r>
              <a:rPr lang="cs-CZ" dirty="0">
                <a:solidFill>
                  <a:srgbClr val="FF0000"/>
                </a:solidFill>
              </a:rPr>
              <a:t>přezkum a kontrola </a:t>
            </a:r>
            <a:r>
              <a:rPr lang="cs-CZ" dirty="0"/>
              <a:t>(ochrana objektivní zákonnosti a veřejného zájmu)</a:t>
            </a:r>
          </a:p>
          <a:p>
            <a:pPr algn="just"/>
            <a:r>
              <a:rPr lang="cs-CZ" dirty="0">
                <a:solidFill>
                  <a:srgbClr val="FF0000"/>
                </a:solidFill>
              </a:rPr>
              <a:t>Soudní ochrana </a:t>
            </a:r>
            <a:r>
              <a:rPr lang="cs-CZ" dirty="0"/>
              <a:t>(nástroj ochrany subjektivních práv, soukromá subjektivní práva – část V. OSŘ, veřejná subjektivní práva § 2 SŘS)</a:t>
            </a:r>
          </a:p>
          <a:p>
            <a:pPr algn="just"/>
            <a:r>
              <a:rPr lang="cs-CZ" dirty="0"/>
              <a:t>Poskytnutí ochrany subjektivním právům se zajišťuje ochrana i právu objektivnímu, vzájemná provázanost</a:t>
            </a:r>
          </a:p>
          <a:p>
            <a:pPr marL="0" indent="0" algn="just">
              <a:buNone/>
            </a:pPr>
            <a:endParaRPr lang="cs-CZ"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3959348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Soudní kontrola veřejné správy </a:t>
            </a:r>
            <a:endParaRPr lang="cs-CZ" dirty="0"/>
          </a:p>
        </p:txBody>
      </p:sp>
      <p:sp>
        <p:nvSpPr>
          <p:cNvPr id="3" name="Zástupný symbol pro obsah 2"/>
          <p:cNvSpPr>
            <a:spLocks noGrp="1"/>
          </p:cNvSpPr>
          <p:nvPr>
            <p:ph idx="1"/>
          </p:nvPr>
        </p:nvSpPr>
        <p:spPr/>
        <p:txBody>
          <a:bodyPr/>
          <a:lstStyle/>
          <a:p>
            <a:pPr algn="just"/>
            <a:r>
              <a:rPr lang="cs-CZ" sz="2000" dirty="0"/>
              <a:t>NSS (</a:t>
            </a:r>
            <a:r>
              <a:rPr lang="cs-CZ" sz="2000" dirty="0" err="1"/>
              <a:t>sp</a:t>
            </a:r>
            <a:r>
              <a:rPr lang="cs-CZ" sz="2000" dirty="0"/>
              <a:t>. zn. 8 As 47/2005, 1764/2009 Sb. NSS), „</a:t>
            </a:r>
            <a:r>
              <a:rPr lang="cs-CZ" sz="2000" i="1" dirty="0"/>
              <a:t>Soudní řád správní je svojí povahou </a:t>
            </a:r>
            <a:r>
              <a:rPr lang="cs-CZ" sz="2000" i="1" dirty="0">
                <a:solidFill>
                  <a:srgbClr val="FF0000"/>
                </a:solidFill>
              </a:rPr>
              <a:t>„obrannou“ normou</a:t>
            </a:r>
            <a:r>
              <a:rPr lang="cs-CZ" sz="2000" i="1" dirty="0"/>
              <a:t>. </a:t>
            </a:r>
            <a:r>
              <a:rPr lang="cs-CZ" sz="2000" i="1" dirty="0">
                <a:solidFill>
                  <a:srgbClr val="FF0000"/>
                </a:solidFill>
              </a:rPr>
              <a:t>Není normou „kontrolní“, která by umožňovala komukoliv iniciovat, prostřednictvím podání žaloby ve správním soudnictví, kontrolu jakéhokoliv úkonu veřejné správy</a:t>
            </a:r>
            <a:r>
              <a:rPr lang="cs-CZ" sz="2000" i="1" dirty="0"/>
              <a:t>. Má pouze zajistit poskytování právní ochrany v případech, kdy veřejná správa vstupuje do právní sféry fyzických nebo právnických osob. Hraničním kritériem pro žalobní legitimaci je právě </a:t>
            </a:r>
            <a:r>
              <a:rPr lang="cs-CZ" sz="2000" i="1" dirty="0">
                <a:solidFill>
                  <a:srgbClr val="FF0000"/>
                </a:solidFill>
              </a:rPr>
              <a:t>tvrzený zásah do veřejných subjektivních práv.</a:t>
            </a:r>
            <a:r>
              <a:rPr lang="cs-CZ" sz="2000" i="1" dirty="0"/>
              <a:t> Nikoliv veškerá činnost (případně veškeré pochybení) veřejné správy je podrobena soudní kontrole ze strany fyzických a právnických osob, ale pouze ta, </a:t>
            </a:r>
            <a:r>
              <a:rPr lang="cs-CZ" sz="2000" i="1" dirty="0">
                <a:solidFill>
                  <a:srgbClr val="FF0000"/>
                </a:solidFill>
              </a:rPr>
              <a:t>kdy činnost správy přesáhne do jejich veřejných subjektivních práv</a:t>
            </a:r>
            <a:r>
              <a:rPr lang="cs-CZ" sz="2000" dirty="0"/>
              <a:t>.“</a:t>
            </a:r>
          </a:p>
          <a:p>
            <a:pPr algn="just"/>
            <a:endParaRPr lang="cs-CZ" sz="1800" dirty="0" smtClean="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2556688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Dualismus soudní kontroly veřejné správy</a:t>
            </a:r>
            <a:endParaRPr lang="cs-CZ" dirty="0"/>
          </a:p>
        </p:txBody>
      </p:sp>
      <p:sp>
        <p:nvSpPr>
          <p:cNvPr id="3" name="Zástupný symbol pro obsah 2"/>
          <p:cNvSpPr>
            <a:spLocks noGrp="1"/>
          </p:cNvSpPr>
          <p:nvPr>
            <p:ph idx="1"/>
          </p:nvPr>
        </p:nvSpPr>
        <p:spPr/>
        <p:txBody>
          <a:bodyPr/>
          <a:lstStyle/>
          <a:p>
            <a:pPr algn="just">
              <a:lnSpc>
                <a:spcPct val="90000"/>
              </a:lnSpc>
            </a:pPr>
            <a:r>
              <a:rPr lang="cs-CZ" sz="2000" dirty="0"/>
              <a:t>Ústava 1920 – dělba soudního přezkumu</a:t>
            </a:r>
          </a:p>
          <a:p>
            <a:pPr algn="just">
              <a:lnSpc>
                <a:spcPct val="90000"/>
              </a:lnSpc>
            </a:pPr>
            <a:r>
              <a:rPr lang="cs-CZ" sz="2000" dirty="0"/>
              <a:t>Dnes „pouze“ v OSŘ a SŘS</a:t>
            </a:r>
          </a:p>
          <a:p>
            <a:pPr algn="just">
              <a:lnSpc>
                <a:spcPct val="90000"/>
              </a:lnSpc>
            </a:pPr>
            <a:r>
              <a:rPr lang="cs-CZ" sz="2000" dirty="0"/>
              <a:t>Otázka pravomoci civilních a správních soudů (§ 2 a 4 SŘS x § 7 OSŘ)</a:t>
            </a:r>
          </a:p>
          <a:p>
            <a:pPr algn="just">
              <a:lnSpc>
                <a:spcPct val="90000"/>
              </a:lnSpc>
            </a:pPr>
            <a:r>
              <a:rPr lang="cs-CZ" sz="2000" dirty="0"/>
              <a:t>Určující je </a:t>
            </a:r>
            <a:r>
              <a:rPr lang="cs-CZ" sz="2000" dirty="0">
                <a:solidFill>
                  <a:srgbClr val="FF0000"/>
                </a:solidFill>
              </a:rPr>
              <a:t>povaha subjektivních práv</a:t>
            </a:r>
          </a:p>
          <a:p>
            <a:pPr algn="just">
              <a:lnSpc>
                <a:spcPct val="90000"/>
              </a:lnSpc>
            </a:pPr>
            <a:r>
              <a:rPr lang="cs-CZ" sz="2000" dirty="0"/>
              <a:t>Zákon č. 131/2002 Sb. a tzv. zvláštní senát („</a:t>
            </a:r>
            <a:r>
              <a:rPr lang="cs-CZ" sz="2000" dirty="0" err="1"/>
              <a:t>Konf</a:t>
            </a:r>
            <a:r>
              <a:rPr lang="cs-CZ" sz="2000" dirty="0"/>
              <a:t>“), 3 NS + 3 NSS, spory o pravomoc (nejenom) mezi civilním a správním soudnictvím</a:t>
            </a:r>
          </a:p>
          <a:p>
            <a:pPr algn="just">
              <a:lnSpc>
                <a:spcPct val="90000"/>
              </a:lnSpc>
            </a:pPr>
            <a:r>
              <a:rPr lang="cs-CZ" sz="2000" dirty="0"/>
              <a:t>„vyvlastnění“, § 28 odst. 1 zákona č. 184/2006 Sb., „</a:t>
            </a:r>
            <a:r>
              <a:rPr lang="cs-CZ" sz="2000" i="1" dirty="0"/>
              <a:t>Výrok podle § 24 odst. 3 lze přezkoumat v řízení o žalobě proti rozhodnutí správního orgánu. Výrok podle § 24 odst. 4 lze projednat v občanském soudním řízení; příslušný v prvním stupni je krajský soud</a:t>
            </a:r>
            <a:r>
              <a:rPr lang="cs-CZ" sz="2000" dirty="0"/>
              <a:t>.“</a:t>
            </a:r>
          </a:p>
          <a:p>
            <a:pPr algn="just"/>
            <a:endParaRPr lang="cs-CZ" sz="1800" dirty="0" smtClean="0"/>
          </a:p>
        </p:txBody>
      </p:sp>
      <p:sp>
        <p:nvSpPr>
          <p:cNvPr id="4" name="Zástupný symbol pro zápatí 3"/>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586501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6</a:t>
            </a:fld>
            <a:endParaRPr lang="cs-CZ" altLang="cs-CZ"/>
          </a:p>
        </p:txBody>
      </p:sp>
      <p:sp>
        <p:nvSpPr>
          <p:cNvPr id="96258" name="Rectangle 2"/>
          <p:cNvSpPr>
            <a:spLocks noGrp="1" noChangeArrowheads="1"/>
          </p:cNvSpPr>
          <p:nvPr>
            <p:ph type="title"/>
          </p:nvPr>
        </p:nvSpPr>
        <p:spPr/>
        <p:txBody>
          <a:bodyPr/>
          <a:lstStyle/>
          <a:p>
            <a:r>
              <a:rPr lang="cs-CZ" altLang="cs-CZ" dirty="0" smtClean="0"/>
              <a:t>Dualismus soudní kontroly veřejné správy</a:t>
            </a:r>
            <a:endParaRPr lang="cs-CZ" altLang="cs-CZ" dirty="0"/>
          </a:p>
        </p:txBody>
      </p:sp>
      <p:sp>
        <p:nvSpPr>
          <p:cNvPr id="96259" name="Rectangle 3"/>
          <p:cNvSpPr>
            <a:spLocks noGrp="1" noChangeArrowheads="1"/>
          </p:cNvSpPr>
          <p:nvPr>
            <p:ph type="body" idx="1"/>
          </p:nvPr>
        </p:nvSpPr>
        <p:spPr/>
        <p:txBody>
          <a:bodyPr/>
          <a:lstStyle/>
          <a:p>
            <a:pPr algn="just">
              <a:lnSpc>
                <a:spcPct val="90000"/>
              </a:lnSpc>
            </a:pPr>
            <a:r>
              <a:rPr lang="cs-CZ" b="1" dirty="0"/>
              <a:t>Správní soudnictví širší</a:t>
            </a:r>
          </a:p>
          <a:p>
            <a:pPr marL="457200" indent="-457200" algn="just">
              <a:lnSpc>
                <a:spcPct val="90000"/>
              </a:lnSpc>
              <a:buFont typeface="+mj-lt"/>
              <a:buAutoNum type="arabicPeriod"/>
            </a:pPr>
            <a:r>
              <a:rPr lang="cs-CZ" dirty="0"/>
              <a:t>NSS (</a:t>
            </a:r>
            <a:r>
              <a:rPr lang="cs-CZ" dirty="0" err="1"/>
              <a:t>sp</a:t>
            </a:r>
            <a:r>
              <a:rPr lang="cs-CZ" dirty="0"/>
              <a:t>. zn. 5 As 31/2003, 487/2005 S. NSS), „</a:t>
            </a:r>
            <a:r>
              <a:rPr lang="cs-CZ" i="1" dirty="0"/>
              <a:t>Ochranu proti </a:t>
            </a:r>
            <a:r>
              <a:rPr lang="cs-CZ" i="1" dirty="0">
                <a:solidFill>
                  <a:srgbClr val="FF0000"/>
                </a:solidFill>
              </a:rPr>
              <a:t>nečinnosti</a:t>
            </a:r>
            <a:r>
              <a:rPr lang="cs-CZ" i="1" dirty="0"/>
              <a:t> správního orgánu nelze odepřít pouze z toho důvodu, že hmotněprávní nárok je povahy soukromoprávní.“</a:t>
            </a:r>
          </a:p>
          <a:p>
            <a:pPr marL="457200" indent="-457200" algn="just">
              <a:lnSpc>
                <a:spcPct val="90000"/>
              </a:lnSpc>
              <a:buFont typeface="+mj-lt"/>
              <a:buAutoNum type="arabicPeriod"/>
            </a:pPr>
            <a:r>
              <a:rPr lang="cs-CZ" dirty="0">
                <a:solidFill>
                  <a:srgbClr val="FF0000"/>
                </a:solidFill>
              </a:rPr>
              <a:t>Nicotnost</a:t>
            </a:r>
            <a:r>
              <a:rPr lang="cs-CZ" dirty="0"/>
              <a:t> soukromoprávního rozhodnutí: dle SŘS</a:t>
            </a:r>
          </a:p>
          <a:p>
            <a:pPr marL="0" indent="0" algn="just">
              <a:buNone/>
            </a:pPr>
            <a:endParaRPr lang="cs-CZ" alt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7</a:t>
            </a:fld>
            <a:endParaRPr lang="cs-CZ" altLang="cs-CZ"/>
          </a:p>
        </p:txBody>
      </p:sp>
      <p:sp>
        <p:nvSpPr>
          <p:cNvPr id="96258" name="Rectangle 2"/>
          <p:cNvSpPr>
            <a:spLocks noGrp="1" noChangeArrowheads="1"/>
          </p:cNvSpPr>
          <p:nvPr>
            <p:ph type="title"/>
          </p:nvPr>
        </p:nvSpPr>
        <p:spPr/>
        <p:txBody>
          <a:bodyPr/>
          <a:lstStyle/>
          <a:p>
            <a:r>
              <a:rPr lang="cs-CZ" altLang="cs-CZ" dirty="0" smtClean="0"/>
              <a:t>Vývoj soudní kontroly veřejné správy</a:t>
            </a:r>
            <a:endParaRPr lang="cs-CZ" altLang="cs-CZ" dirty="0"/>
          </a:p>
        </p:txBody>
      </p:sp>
      <p:sp>
        <p:nvSpPr>
          <p:cNvPr id="96259" name="Rectangle 3"/>
          <p:cNvSpPr>
            <a:spLocks noGrp="1" noChangeArrowheads="1"/>
          </p:cNvSpPr>
          <p:nvPr>
            <p:ph type="body" idx="1"/>
          </p:nvPr>
        </p:nvSpPr>
        <p:spPr/>
        <p:txBody>
          <a:bodyPr/>
          <a:lstStyle/>
          <a:p>
            <a:pPr algn="just">
              <a:lnSpc>
                <a:spcPct val="90000"/>
              </a:lnSpc>
            </a:pPr>
            <a:r>
              <a:rPr lang="cs-CZ" sz="2000" dirty="0"/>
              <a:t>R-U (36/1876 ř. z., Předlitavsko, Správní soud ve Vídni)</a:t>
            </a:r>
          </a:p>
          <a:p>
            <a:pPr algn="just">
              <a:lnSpc>
                <a:spcPct val="90000"/>
              </a:lnSpc>
            </a:pPr>
            <a:r>
              <a:rPr lang="cs-CZ" sz="2000" dirty="0"/>
              <a:t>1918 „recepce“, </a:t>
            </a:r>
            <a:r>
              <a:rPr lang="cs-CZ" sz="2000" dirty="0">
                <a:solidFill>
                  <a:srgbClr val="FF0000"/>
                </a:solidFill>
              </a:rPr>
              <a:t>NSS v Praze </a:t>
            </a:r>
            <a:r>
              <a:rPr lang="cs-CZ" sz="2000" dirty="0"/>
              <a:t>(prvostupňové správní soudnictví, </a:t>
            </a:r>
            <a:r>
              <a:rPr lang="cs-CZ" sz="2000" dirty="0">
                <a:solidFill>
                  <a:srgbClr val="FF0000"/>
                </a:solidFill>
              </a:rPr>
              <a:t>E. Hácha</a:t>
            </a:r>
            <a:r>
              <a:rPr lang="cs-CZ" sz="2000" dirty="0"/>
              <a:t>, Slovník čs. práva veřejného), 1948 NSS v Bratislavě, zákon o prokuratuře, zánik institucionálně, fakticky v malé míře zachováno správní soudnictví</a:t>
            </a:r>
          </a:p>
          <a:p>
            <a:pPr algn="just">
              <a:lnSpc>
                <a:spcPct val="90000"/>
              </a:lnSpc>
            </a:pPr>
            <a:r>
              <a:rPr lang="cs-CZ" sz="2000" dirty="0">
                <a:solidFill>
                  <a:srgbClr val="FF0000"/>
                </a:solidFill>
              </a:rPr>
              <a:t>1992 část V. OSŘ – správní soudnictví</a:t>
            </a:r>
            <a:r>
              <a:rPr lang="cs-CZ" sz="2000" dirty="0"/>
              <a:t>, </a:t>
            </a:r>
            <a:r>
              <a:rPr lang="cs-CZ" sz="2000" dirty="0" err="1"/>
              <a:t>OkS</a:t>
            </a:r>
            <a:r>
              <a:rPr lang="cs-CZ" sz="2000" dirty="0"/>
              <a:t>, KS, VS, NS, řízení o opravném prostředku (nepravomocná správní rozhodnutí) a řízení o žalobách (pravomocná rozhodnutí), VS – žaloby na ÚOSS, </a:t>
            </a:r>
            <a:r>
              <a:rPr lang="cs-CZ" sz="2000" dirty="0" err="1">
                <a:solidFill>
                  <a:srgbClr val="FF0000"/>
                </a:solidFill>
              </a:rPr>
              <a:t>jednoinstančnost</a:t>
            </a:r>
            <a:endParaRPr lang="cs-CZ" sz="2000" dirty="0">
              <a:solidFill>
                <a:srgbClr val="FF0000"/>
              </a:solidFill>
            </a:endParaRPr>
          </a:p>
          <a:p>
            <a:pPr algn="just">
              <a:lnSpc>
                <a:spcPct val="90000"/>
              </a:lnSpc>
            </a:pPr>
            <a:r>
              <a:rPr lang="cs-CZ" sz="2000" dirty="0">
                <a:solidFill>
                  <a:srgbClr val="FF0000"/>
                </a:solidFill>
              </a:rPr>
              <a:t>2001 ÚS zrušil část V. OSŘ</a:t>
            </a:r>
            <a:r>
              <a:rPr lang="cs-CZ" sz="2000" dirty="0"/>
              <a:t>, souběžná příprava SŘS (150/2002 Sb., 1. 1. 2003) a </a:t>
            </a:r>
            <a:r>
              <a:rPr lang="cs-CZ" sz="2000" dirty="0" err="1"/>
              <a:t>SpŘ</a:t>
            </a:r>
            <a:r>
              <a:rPr lang="cs-CZ" sz="2000" dirty="0"/>
              <a:t> (až 500/2004 Sb., 1. 1. 2006</a:t>
            </a:r>
            <a:r>
              <a:rPr lang="cs-CZ" sz="2000" dirty="0" smtClean="0"/>
              <a:t>)</a:t>
            </a:r>
          </a:p>
          <a:p>
            <a:pPr algn="just"/>
            <a:endParaRPr lang="cs-CZ" altLang="cs-CZ" sz="2000" dirty="0"/>
          </a:p>
        </p:txBody>
      </p:sp>
    </p:spTree>
    <p:extLst>
      <p:ext uri="{BB962C8B-B14F-4D97-AF65-F5344CB8AC3E}">
        <p14:creationId xmlns:p14="http://schemas.microsoft.com/office/powerpoint/2010/main" val="3845552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Správní soudnictví</a:t>
            </a:r>
            <a:endParaRPr lang="cs-CZ" dirty="0"/>
          </a:p>
        </p:txBody>
      </p:sp>
      <p:sp>
        <p:nvSpPr>
          <p:cNvPr id="3" name="Zástupný symbol pro obsah 2"/>
          <p:cNvSpPr>
            <a:spLocks noGrp="1"/>
          </p:cNvSpPr>
          <p:nvPr>
            <p:ph idx="1"/>
          </p:nvPr>
        </p:nvSpPr>
        <p:spPr/>
        <p:txBody>
          <a:bodyPr/>
          <a:lstStyle/>
          <a:p>
            <a:pPr algn="just">
              <a:lnSpc>
                <a:spcPct val="90000"/>
              </a:lnSpc>
            </a:pPr>
            <a:r>
              <a:rPr lang="cs-CZ" dirty="0" err="1">
                <a:solidFill>
                  <a:srgbClr val="FF0000"/>
                </a:solidFill>
              </a:rPr>
              <a:t>Jednoinstančnost</a:t>
            </a:r>
            <a:r>
              <a:rPr lang="cs-CZ" dirty="0"/>
              <a:t> (kasační stížnost a obnova řízení jako MOP)</a:t>
            </a:r>
          </a:p>
          <a:p>
            <a:pPr algn="just">
              <a:lnSpc>
                <a:spcPct val="90000"/>
              </a:lnSpc>
            </a:pPr>
            <a:r>
              <a:rPr lang="cs-CZ" dirty="0">
                <a:solidFill>
                  <a:srgbClr val="FF0000"/>
                </a:solidFill>
              </a:rPr>
              <a:t>Kasační princip</a:t>
            </a:r>
            <a:r>
              <a:rPr lang="cs-CZ" dirty="0"/>
              <a:t>: zrušit + vrátit x moderační právo soudu podle § 65/3 a § 78/2</a:t>
            </a:r>
          </a:p>
          <a:p>
            <a:pPr algn="just">
              <a:lnSpc>
                <a:spcPct val="90000"/>
              </a:lnSpc>
            </a:pPr>
            <a:r>
              <a:rPr lang="cs-CZ" dirty="0">
                <a:solidFill>
                  <a:srgbClr val="FF0000"/>
                </a:solidFill>
              </a:rPr>
              <a:t>Vázanost skutkovým a právním stavem </a:t>
            </a:r>
            <a:r>
              <a:rPr lang="cs-CZ" dirty="0"/>
              <a:t>(§ 75/1)</a:t>
            </a:r>
          </a:p>
          <a:p>
            <a:pPr algn="just">
              <a:lnSpc>
                <a:spcPct val="90000"/>
              </a:lnSpc>
            </a:pPr>
            <a:r>
              <a:rPr lang="cs-CZ" dirty="0">
                <a:solidFill>
                  <a:srgbClr val="FF0000"/>
                </a:solidFill>
              </a:rPr>
              <a:t>Zásada dispoziční:</a:t>
            </a:r>
            <a:r>
              <a:rPr lang="cs-CZ" dirty="0"/>
              <a:t> § 5, návrhy a žaloby (označení stran)</a:t>
            </a:r>
          </a:p>
          <a:p>
            <a:pPr algn="just">
              <a:lnSpc>
                <a:spcPct val="90000"/>
              </a:lnSpc>
            </a:pPr>
            <a:r>
              <a:rPr lang="cs-CZ" dirty="0">
                <a:solidFill>
                  <a:srgbClr val="FF0000"/>
                </a:solidFill>
              </a:rPr>
              <a:t>Pravomoc</a:t>
            </a:r>
            <a:r>
              <a:rPr lang="cs-CZ" dirty="0"/>
              <a:t>: § 4</a:t>
            </a:r>
          </a:p>
          <a:p>
            <a:pPr marL="457200" indent="-457200" algn="just">
              <a:lnSpc>
                <a:spcPct val="90000"/>
              </a:lnSpc>
              <a:buFont typeface="+mj-lt"/>
              <a:buAutoNum type="arabicPeriod"/>
            </a:pPr>
            <a:r>
              <a:rPr lang="cs-CZ" b="1" dirty="0"/>
              <a:t>Klasické správní soudnictví </a:t>
            </a:r>
            <a:r>
              <a:rPr lang="cs-CZ" dirty="0"/>
              <a:t>(rozhodnutí, nečinnost, zásahy, kompetenční spory a OOP)</a:t>
            </a:r>
          </a:p>
          <a:p>
            <a:pPr marL="457200" indent="-457200" algn="just">
              <a:lnSpc>
                <a:spcPct val="90000"/>
              </a:lnSpc>
              <a:buFont typeface="+mj-lt"/>
              <a:buAutoNum type="arabicPeriod"/>
            </a:pPr>
            <a:r>
              <a:rPr lang="cs-CZ" b="1" dirty="0"/>
              <a:t>Svěřeno správním soudům</a:t>
            </a:r>
            <a:r>
              <a:rPr lang="cs-CZ" dirty="0"/>
              <a:t>: volby, referendum, politické strany, kárná agenda, …</a:t>
            </a:r>
          </a:p>
          <a:p>
            <a:pPr algn="just"/>
            <a:endParaRPr lang="cs-CZ"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898444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Proměny správního soudnictví</a:t>
            </a:r>
            <a:endParaRPr lang="cs-CZ" dirty="0"/>
          </a:p>
        </p:txBody>
      </p:sp>
      <p:sp>
        <p:nvSpPr>
          <p:cNvPr id="3" name="Zástupný symbol pro obsah 2"/>
          <p:cNvSpPr>
            <a:spLocks noGrp="1"/>
          </p:cNvSpPr>
          <p:nvPr>
            <p:ph idx="1"/>
          </p:nvPr>
        </p:nvSpPr>
        <p:spPr/>
        <p:txBody>
          <a:bodyPr/>
          <a:lstStyle/>
          <a:p>
            <a:pPr algn="just">
              <a:lnSpc>
                <a:spcPct val="90000"/>
              </a:lnSpc>
            </a:pPr>
            <a:r>
              <a:rPr lang="cs-CZ" sz="2000" b="1" dirty="0"/>
              <a:t>Novelizace SŘS</a:t>
            </a:r>
          </a:p>
          <a:p>
            <a:pPr lvl="1" algn="just">
              <a:lnSpc>
                <a:spcPct val="90000"/>
              </a:lnSpc>
            </a:pPr>
            <a:r>
              <a:rPr lang="cs-CZ" sz="2000" dirty="0"/>
              <a:t>mezinárodní ochrana a </a:t>
            </a:r>
            <a:r>
              <a:rPr lang="cs-CZ" sz="2000" dirty="0">
                <a:solidFill>
                  <a:srgbClr val="FF0000"/>
                </a:solidFill>
              </a:rPr>
              <a:t>nepřijatelnost kasační </a:t>
            </a:r>
            <a:r>
              <a:rPr lang="cs-CZ" sz="2000" dirty="0" smtClean="0">
                <a:solidFill>
                  <a:srgbClr val="FF0000"/>
                </a:solidFill>
              </a:rPr>
              <a:t>stížnosti  </a:t>
            </a:r>
            <a:r>
              <a:rPr lang="cs-CZ" sz="2000" dirty="0" smtClean="0"/>
              <a:t>- § 104a </a:t>
            </a:r>
            <a:r>
              <a:rPr lang="cs-CZ" sz="2000" dirty="0"/>
              <a:t>(zákon č. 350/2005 Sb.)</a:t>
            </a:r>
          </a:p>
          <a:p>
            <a:pPr lvl="1" algn="just">
              <a:lnSpc>
                <a:spcPct val="90000"/>
              </a:lnSpc>
            </a:pPr>
            <a:r>
              <a:rPr lang="cs-CZ" sz="2000" dirty="0">
                <a:solidFill>
                  <a:srgbClr val="FF0000"/>
                </a:solidFill>
              </a:rPr>
              <a:t>Opatření obecné povahy </a:t>
            </a:r>
            <a:r>
              <a:rPr lang="cs-CZ" sz="2000" dirty="0" smtClean="0"/>
              <a:t>§ 101a a násl. (zákon č. 127/2005 Sb.)</a:t>
            </a:r>
          </a:p>
          <a:p>
            <a:pPr lvl="1" algn="just">
              <a:lnSpc>
                <a:spcPct val="90000"/>
              </a:lnSpc>
            </a:pPr>
            <a:r>
              <a:rPr lang="cs-CZ" sz="2000" dirty="0" smtClean="0"/>
              <a:t>Veřejní funkcionáři a </a:t>
            </a:r>
            <a:r>
              <a:rPr lang="cs-CZ" sz="2000" dirty="0" smtClean="0">
                <a:solidFill>
                  <a:srgbClr val="FF0000"/>
                </a:solidFill>
              </a:rPr>
              <a:t>střet zájmů </a:t>
            </a:r>
            <a:r>
              <a:rPr lang="cs-CZ" sz="2000" dirty="0" smtClean="0"/>
              <a:t>(od 1. 1. 2007 do 20. 6. 2008)</a:t>
            </a:r>
          </a:p>
          <a:p>
            <a:pPr lvl="1" algn="just">
              <a:lnSpc>
                <a:spcPct val="90000"/>
              </a:lnSpc>
            </a:pPr>
            <a:r>
              <a:rPr lang="cs-CZ" sz="2000" dirty="0" smtClean="0">
                <a:solidFill>
                  <a:srgbClr val="FF0000"/>
                </a:solidFill>
              </a:rPr>
              <a:t>Zákon č. 303/2011 Sb. </a:t>
            </a:r>
            <a:r>
              <a:rPr lang="cs-CZ" sz="2000" dirty="0" smtClean="0"/>
              <a:t>podávání kasační stížnosti přímo u NSS, změna věcné příslušnosti u OOP, možnost tzv. disentů, změna koncepce tzv. zásahové žaloby, změna pravidel pro určení místní příslušnosti, …</a:t>
            </a:r>
          </a:p>
          <a:p>
            <a:pPr lvl="1" algn="just">
              <a:lnSpc>
                <a:spcPct val="90000"/>
              </a:lnSpc>
            </a:pPr>
            <a:r>
              <a:rPr lang="cs-CZ" sz="2000" dirty="0" smtClean="0">
                <a:solidFill>
                  <a:srgbClr val="FF0000"/>
                </a:solidFill>
              </a:rPr>
              <a:t>Volby prezidenta </a:t>
            </a:r>
            <a:r>
              <a:rPr lang="cs-CZ" sz="2000" dirty="0" smtClean="0"/>
              <a:t>republiky (zákon č. 275/2012 Sb.)</a:t>
            </a:r>
          </a:p>
          <a:p>
            <a:pPr lvl="1" algn="just">
              <a:lnSpc>
                <a:spcPct val="90000"/>
              </a:lnSpc>
            </a:pPr>
            <a:r>
              <a:rPr lang="cs-CZ" sz="2000" dirty="0" smtClean="0">
                <a:solidFill>
                  <a:srgbClr val="FF0000"/>
                </a:solidFill>
              </a:rPr>
              <a:t>Řízení o zrušení služebního předpisu </a:t>
            </a:r>
            <a:r>
              <a:rPr lang="cs-CZ" sz="2000" dirty="0" smtClean="0"/>
              <a:t>§ 101e (zákon č. 250/2014 Sb.)</a:t>
            </a:r>
          </a:p>
          <a:p>
            <a:pPr marL="457200" lvl="1" indent="0" algn="just">
              <a:lnSpc>
                <a:spcPct val="90000"/>
              </a:lnSpc>
              <a:buNone/>
            </a:pPr>
            <a:endParaRPr lang="cs-CZ" sz="2000" dirty="0"/>
          </a:p>
          <a:p>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1322052221"/>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Template>
  <TotalTime>767</TotalTime>
  <Words>2143</Words>
  <Application>Microsoft Office PowerPoint</Application>
  <PresentationFormat>Předvádění na obrazovce (4:3)</PresentationFormat>
  <Paragraphs>129</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Tahoma</vt:lpstr>
      <vt:lpstr>Wingdings</vt:lpstr>
      <vt:lpstr>Prezentace_MU_CZ</vt:lpstr>
      <vt:lpstr>Přístup k soudní ochraně realizované ve správním soudnictví   JUDr. Lukáš Potěšil, Ph.D. Lukas.Potesil@law.muni.cz </vt:lpstr>
      <vt:lpstr>Soudní kontrola veřejné správy</vt:lpstr>
      <vt:lpstr>Soudní kontrola veřejné správy</vt:lpstr>
      <vt:lpstr>Soudní kontrola veřejné správy </vt:lpstr>
      <vt:lpstr>Dualismus soudní kontroly veřejné správy</vt:lpstr>
      <vt:lpstr>Dualismus soudní kontroly veřejné správy</vt:lpstr>
      <vt:lpstr>Vývoj soudní kontroly veřejné správy</vt:lpstr>
      <vt:lpstr>Správní soudnictví</vt:lpstr>
      <vt:lpstr>Proměny správního soudnictví</vt:lpstr>
      <vt:lpstr>Proměny správního soudnictví</vt:lpstr>
      <vt:lpstr>Ochrana poskytovaná ve správním soudnictví</vt:lpstr>
      <vt:lpstr>Správní soudnictví</vt:lpstr>
      <vt:lpstr>Správní soudnictví</vt:lpstr>
      <vt:lpstr>Žaloba proti rozhodnutí správního orgánu</vt:lpstr>
      <vt:lpstr>Žaloba proti rozhodnutí správního orgánu</vt:lpstr>
      <vt:lpstr>Žaloba proti rozhodnutí správního orgánu</vt:lpstr>
      <vt:lpstr>Žaloba proti rozhodnutí správního orgánu</vt:lpstr>
      <vt:lpstr>Žaloba proti rozhodnutí správního orgánu</vt:lpstr>
      <vt:lpstr>Zásahová žaloba</vt:lpstr>
      <vt:lpstr>Přístup k soudní ochraně – de lege ferenda</vt:lpstr>
    </vt:vector>
  </TitlesOfParts>
  <Company>PrF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61256</dc:creator>
  <cp:lastModifiedBy>Lukas Potesil</cp:lastModifiedBy>
  <cp:revision>199</cp:revision>
  <cp:lastPrinted>2016-03-10T07:08:12Z</cp:lastPrinted>
  <dcterms:created xsi:type="dcterms:W3CDTF">2016-03-07T12:55:38Z</dcterms:created>
  <dcterms:modified xsi:type="dcterms:W3CDTF">2016-03-24T11:34:36Z</dcterms:modified>
</cp:coreProperties>
</file>