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88" r:id="rId4"/>
    <p:sldId id="274" r:id="rId5"/>
    <p:sldId id="268" r:id="rId6"/>
    <p:sldId id="286" r:id="rId7"/>
    <p:sldId id="292" r:id="rId8"/>
    <p:sldId id="293" r:id="rId9"/>
    <p:sldId id="269" r:id="rId10"/>
    <p:sldId id="270" r:id="rId11"/>
    <p:sldId id="289" r:id="rId12"/>
    <p:sldId id="271" r:id="rId13"/>
    <p:sldId id="272" r:id="rId14"/>
    <p:sldId id="290" r:id="rId15"/>
    <p:sldId id="299" r:id="rId16"/>
    <p:sldId id="277" r:id="rId17"/>
    <p:sldId id="291" r:id="rId18"/>
    <p:sldId id="276" r:id="rId19"/>
    <p:sldId id="275" r:id="rId20"/>
    <p:sldId id="273" r:id="rId21"/>
    <p:sldId id="279" r:id="rId22"/>
    <p:sldId id="278" r:id="rId23"/>
    <p:sldId id="294" r:id="rId24"/>
    <p:sldId id="266" r:id="rId25"/>
    <p:sldId id="285" r:id="rId26"/>
    <p:sldId id="295" r:id="rId27"/>
    <p:sldId id="296" r:id="rId28"/>
    <p:sldId id="297" r:id="rId29"/>
    <p:sldId id="281" r:id="rId30"/>
    <p:sldId id="280" r:id="rId31"/>
    <p:sldId id="267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1542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9508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1123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9411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3085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752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5879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3363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6351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4168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5696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66D75EE-DF27-4966-B200-03F5118B2145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57F70EB-A46D-445A-BC74-920208A7401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6498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yprolidi.cz/cs/2006-18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yprolidi.cz/cs/2006-31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Subjekty insolvenčního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454434"/>
            <a:ext cx="10081755" cy="1144186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Mgr. Jakub Juřena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141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Věřitelé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2800" dirty="0" smtClean="0"/>
              <a:t>Účel insolvenčního zákona §1 IZ:</a:t>
            </a:r>
          </a:p>
          <a:p>
            <a:r>
              <a:rPr lang="cs-CZ" sz="2800" dirty="0" smtClean="0"/>
              <a:t>-Uspořádání majetkových vztahů osob dotčených dlužníkovým úpadkem</a:t>
            </a:r>
          </a:p>
          <a:p>
            <a:r>
              <a:rPr lang="cs-CZ" sz="2800" dirty="0" smtClean="0"/>
              <a:t>- zásada poměrného uspokojení dlužníkových věřitelů</a:t>
            </a:r>
          </a:p>
          <a:p>
            <a:endParaRPr lang="cs-CZ" sz="28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Věřitelé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sz="2800" dirty="0" smtClean="0"/>
              <a:t>Věřitelé, kteří uplatňují svá práva vůči dlužníku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Členění:</a:t>
            </a:r>
          </a:p>
          <a:p>
            <a:pPr>
              <a:buNone/>
            </a:pPr>
            <a:r>
              <a:rPr lang="cs-CZ" sz="2800" dirty="0" smtClean="0"/>
              <a:t>	 Dle způsobu uplatnění pohledávek</a:t>
            </a:r>
          </a:p>
          <a:p>
            <a:pPr lvl="1"/>
            <a:r>
              <a:rPr lang="cs-CZ" sz="2600" dirty="0" smtClean="0"/>
              <a:t> přihláškou</a:t>
            </a:r>
          </a:p>
          <a:p>
            <a:pPr lvl="1"/>
            <a:r>
              <a:rPr lang="cs-CZ" sz="2600" dirty="0" smtClean="0"/>
              <a:t> vůči osobě s dispozičními oprávněními (z titulu pohledávek za majetkovou podstatou a jim na roveň postavených)	</a:t>
            </a:r>
          </a:p>
          <a:p>
            <a:pPr lvl="1"/>
            <a:endParaRPr lang="cs-CZ" sz="2600" dirty="0" smtClean="0"/>
          </a:p>
          <a:p>
            <a:pPr lvl="1">
              <a:buNone/>
            </a:pPr>
            <a:r>
              <a:rPr lang="cs-CZ" sz="2800" dirty="0" smtClean="0"/>
              <a:t>Dle zajištění pohledávky</a:t>
            </a:r>
          </a:p>
          <a:p>
            <a:pPr lvl="1"/>
            <a:r>
              <a:rPr lang="cs-CZ" sz="2600" dirty="0" smtClean="0"/>
              <a:t>zajištění</a:t>
            </a:r>
          </a:p>
          <a:p>
            <a:pPr lvl="1"/>
            <a:r>
              <a:rPr lang="cs-CZ" sz="2600" dirty="0" smtClean="0"/>
              <a:t>nezajištění</a:t>
            </a:r>
          </a:p>
          <a:p>
            <a:endParaRPr lang="cs-CZ" sz="28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Věřitelské orgány § 46 IZ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sz="2400" dirty="0" smtClean="0"/>
          </a:p>
          <a:p>
            <a:r>
              <a:rPr lang="cs-CZ" sz="2400" dirty="0" smtClean="0"/>
              <a:t>1) schůze věřitelů</a:t>
            </a:r>
          </a:p>
          <a:p>
            <a:endParaRPr lang="cs-CZ" sz="2400" dirty="0" smtClean="0"/>
          </a:p>
          <a:p>
            <a:r>
              <a:rPr lang="cs-CZ" sz="2400" dirty="0" smtClean="0"/>
              <a:t>2) věřitelský výbor nebo zástupce věřitelů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Schůze věřitelů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dirty="0" smtClean="0"/>
          </a:p>
          <a:p>
            <a:pPr lvl="1"/>
            <a:r>
              <a:rPr lang="cs-CZ" dirty="0" smtClean="0"/>
              <a:t>Nejvýznamnější věřitelský orgán</a:t>
            </a:r>
          </a:p>
          <a:p>
            <a:pPr lvl="1"/>
            <a:r>
              <a:rPr lang="cs-CZ" dirty="0" smtClean="0"/>
              <a:t>Nejrozsáhlejší oprávnění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Může si vyhradit cokoli, co patří do působnosti věřitelských orgánů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Schůze věřitelů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cs-CZ" dirty="0" smtClean="0"/>
          </a:p>
          <a:p>
            <a:pPr lvl="1"/>
            <a:r>
              <a:rPr lang="cs-CZ" dirty="0" smtClean="0"/>
              <a:t>Svolání</a:t>
            </a:r>
          </a:p>
          <a:p>
            <a:pPr lvl="2"/>
            <a:r>
              <a:rPr lang="cs-CZ" dirty="0" smtClean="0"/>
              <a:t>Soud- sám, nebo na návrh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Účast</a:t>
            </a:r>
          </a:p>
          <a:p>
            <a:pPr lvl="2"/>
            <a:r>
              <a:rPr lang="cs-CZ" dirty="0" smtClean="0"/>
              <a:t>Přihlášení věřitelé, dlužník, </a:t>
            </a:r>
            <a:r>
              <a:rPr lang="cs-CZ" dirty="0" err="1" smtClean="0"/>
              <a:t>is</a:t>
            </a:r>
            <a:r>
              <a:rPr lang="cs-CZ" dirty="0" smtClean="0"/>
              <a:t>, státní zastupitelství, odborová organizace dlužníka</a:t>
            </a:r>
          </a:p>
          <a:p>
            <a:pPr lvl="2">
              <a:buNone/>
            </a:pPr>
            <a:endParaRPr lang="cs-CZ" dirty="0" smtClean="0"/>
          </a:p>
          <a:p>
            <a:pPr lvl="1"/>
            <a:r>
              <a:rPr lang="cs-CZ" dirty="0" smtClean="0"/>
              <a:t>Hlasování</a:t>
            </a:r>
          </a:p>
          <a:p>
            <a:pPr lvl="2"/>
            <a:r>
              <a:rPr lang="cs-CZ" dirty="0" smtClean="0"/>
              <a:t>Prostou většinou přítomných věřitelů (nestanoví- li zákon jinak) dle výše jejich pohledávek</a:t>
            </a:r>
          </a:p>
          <a:p>
            <a:pPr lvl="2"/>
            <a:r>
              <a:rPr lang="cs-CZ" dirty="0" smtClean="0"/>
              <a:t>1kč= 1 hlas</a:t>
            </a:r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r>
              <a:rPr lang="cs-CZ" sz="2000" dirty="0" smtClean="0"/>
              <a:t>! Insolvenční soud může zrušit usnesení schůze věřitelů, pokud neodpovídá společnému zájmu věřitelů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Schůze věřitelů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 smtClean="0"/>
          </a:p>
          <a:p>
            <a:pPr lvl="1"/>
            <a:r>
              <a:rPr lang="cs-CZ" sz="2000" dirty="0" smtClean="0"/>
              <a:t>Rozhoduje: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dirty="0" smtClean="0"/>
              <a:t>1) o členech VV</a:t>
            </a:r>
          </a:p>
          <a:p>
            <a:pPr lvl="1"/>
            <a:r>
              <a:rPr lang="cs-CZ" sz="2000" dirty="0" smtClean="0"/>
              <a:t>2) o odvolání IS</a:t>
            </a:r>
          </a:p>
          <a:p>
            <a:pPr lvl="1"/>
            <a:r>
              <a:rPr lang="cs-CZ" sz="2000" dirty="0" smtClean="0"/>
              <a:t>3) o formě schválení oddlužení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Věřitelský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chrání společný zájem věřitelů!</a:t>
            </a:r>
          </a:p>
          <a:p>
            <a:pPr>
              <a:buNone/>
            </a:pPr>
            <a:r>
              <a:rPr lang="cs-CZ" dirty="0" smtClean="0"/>
              <a:t>	- nemusí být</a:t>
            </a:r>
          </a:p>
          <a:p>
            <a:pPr>
              <a:buNone/>
            </a:pPr>
            <a:r>
              <a:rPr lang="cs-CZ" dirty="0" smtClean="0"/>
              <a:t>	- 3-7 členů</a:t>
            </a:r>
          </a:p>
          <a:p>
            <a:pPr>
              <a:buNone/>
            </a:pPr>
            <a:r>
              <a:rPr lang="cs-CZ" dirty="0" smtClean="0"/>
              <a:t> - mají být zastoupeni zajištění i nezajištění věřitelé</a:t>
            </a:r>
          </a:p>
          <a:p>
            <a:pPr>
              <a:buFontTx/>
              <a:buChar char="-"/>
            </a:pPr>
            <a:r>
              <a:rPr lang="cs-CZ" dirty="0" smtClean="0"/>
              <a:t>nezajištěných minimálně kolik zajištěných (navrhují a hlasují nezajištění, nebo zajištění)</a:t>
            </a:r>
          </a:p>
          <a:p>
            <a:pPr>
              <a:buFontTx/>
              <a:buChar char="-"/>
            </a:pPr>
            <a:r>
              <a:rPr lang="cs-CZ" dirty="0" smtClean="0"/>
              <a:t>hlasování</a:t>
            </a:r>
          </a:p>
          <a:p>
            <a:pPr lvl="1">
              <a:buFontTx/>
              <a:buChar char="-"/>
            </a:pPr>
            <a:r>
              <a:rPr lang="cs-CZ" dirty="0" smtClean="0"/>
              <a:t>Většinou, při shodě rozhoduje předseda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Věřitelský výbor-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4300" b="1" dirty="0" smtClean="0"/>
              <a:t>§ 58 odst. 2 IZ</a:t>
            </a:r>
          </a:p>
          <a:p>
            <a:r>
              <a:rPr lang="cs-CZ" sz="4300" i="1" dirty="0" smtClean="0"/>
              <a:t>a)</a:t>
            </a:r>
            <a:r>
              <a:rPr lang="cs-CZ" sz="4300" dirty="0" smtClean="0"/>
              <a:t> dohlíží na činnost insolvenčního správce,</a:t>
            </a:r>
          </a:p>
          <a:p>
            <a:r>
              <a:rPr lang="cs-CZ" sz="4300" i="1" dirty="0" smtClean="0"/>
              <a:t>b)</a:t>
            </a:r>
            <a:r>
              <a:rPr lang="cs-CZ" sz="4300" dirty="0" smtClean="0"/>
              <a:t> poskytuje insolvenčnímu správci podporu při jeho činnosti,</a:t>
            </a:r>
          </a:p>
          <a:p>
            <a:r>
              <a:rPr lang="cs-CZ" sz="4300" i="1" dirty="0" smtClean="0"/>
              <a:t>d)</a:t>
            </a:r>
            <a:r>
              <a:rPr lang="cs-CZ" sz="4300" dirty="0" smtClean="0"/>
              <a:t> schvaluje průběžně výši a správnost hotových výdajů insolvenčního správce a nákladů spojených s udržováním a správou majetkové podstaty,</a:t>
            </a:r>
          </a:p>
          <a:p>
            <a:r>
              <a:rPr lang="cs-CZ" sz="4300" i="1" dirty="0" smtClean="0"/>
              <a:t>e)</a:t>
            </a:r>
            <a:r>
              <a:rPr lang="cs-CZ" sz="4300" dirty="0" smtClean="0"/>
              <a:t> může nahlížet do dlužníkova účetnictví nebo evidence vedené podle zvláštního právního předpisu</a:t>
            </a:r>
            <a:r>
              <a:rPr lang="cs-CZ" sz="4300" baseline="30000" dirty="0" smtClean="0">
                <a:hlinkClick r:id="rId2"/>
              </a:rPr>
              <a:t>13</a:t>
            </a:r>
            <a:r>
              <a:rPr lang="cs-CZ" sz="4300" dirty="0" smtClean="0">
                <a:hlinkClick r:id="rId2"/>
              </a:rPr>
              <a:t>)</a:t>
            </a:r>
            <a:r>
              <a:rPr lang="cs-CZ" sz="4300" dirty="0" smtClean="0"/>
              <a:t>,</a:t>
            </a:r>
          </a:p>
          <a:p>
            <a:r>
              <a:rPr lang="cs-CZ" sz="4300" i="1" dirty="0" smtClean="0"/>
              <a:t>g)</a:t>
            </a:r>
            <a:r>
              <a:rPr lang="cs-CZ" sz="4300" dirty="0" smtClean="0"/>
              <a:t> může nahlížet do dlužníkových písemností ve stejném rozsahu jako insolvenční správce,</a:t>
            </a:r>
          </a:p>
          <a:p>
            <a:r>
              <a:rPr lang="cs-CZ" sz="4300" i="1" dirty="0" smtClean="0"/>
              <a:t>h)</a:t>
            </a:r>
            <a:r>
              <a:rPr lang="cs-CZ" sz="4300" dirty="0" smtClean="0"/>
              <a:t> plní úkoly stanovené tímto zákonem nebo uložené mu insolvenčním soudem,</a:t>
            </a:r>
          </a:p>
          <a:p>
            <a:r>
              <a:rPr lang="cs-CZ" sz="4300" i="1" dirty="0" smtClean="0"/>
              <a:t>i)</a:t>
            </a:r>
            <a:r>
              <a:rPr lang="cs-CZ" sz="4300" dirty="0" smtClean="0"/>
              <a:t> je oprávněn podávat insolvenčnímu soudu návrhy týkající se průběhu insolvenčního řízení, včetně návrhů na uložení procesních sankcí.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Zástupce věřitelů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68 IZ</a:t>
            </a:r>
          </a:p>
          <a:p>
            <a:r>
              <a:rPr lang="cs-CZ" dirty="0" smtClean="0"/>
              <a:t>- pokud je přihlášeno méně než 50 věřitelů</a:t>
            </a:r>
          </a:p>
          <a:p>
            <a:r>
              <a:rPr lang="cs-CZ" dirty="0" smtClean="0"/>
              <a:t>- přiměřeně platí ustanovení o VV</a:t>
            </a:r>
          </a:p>
          <a:p>
            <a:r>
              <a:rPr lang="cs-CZ" dirty="0" smtClean="0"/>
              <a:t>- jedné se de facto o jednočlenný VV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soud ve funkci 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Pokud VV neustanovila schůze věřitelů, vykonává působnost VV insolvenční soud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insolvenčního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smtClean="0"/>
              <a:t>§ 9 IZ- Procesní subjekty:</a:t>
            </a:r>
          </a:p>
          <a:p>
            <a:pPr>
              <a:buNone/>
            </a:pPr>
            <a:endParaRPr lang="cs-CZ" sz="800" b="1" dirty="0" smtClean="0"/>
          </a:p>
          <a:p>
            <a:pPr marL="749808" lvl="1" indent="-457200">
              <a:buAutoNum type="arabicParenR"/>
            </a:pPr>
            <a:r>
              <a:rPr lang="cs-CZ" dirty="0" smtClean="0"/>
              <a:t>Insolvenční soud</a:t>
            </a:r>
          </a:p>
          <a:p>
            <a:pPr marL="749808" lvl="1" indent="-457200">
              <a:buAutoNum type="arabicParenR"/>
            </a:pPr>
            <a:r>
              <a:rPr lang="cs-CZ" dirty="0" smtClean="0"/>
              <a:t>Dlužník</a:t>
            </a:r>
          </a:p>
          <a:p>
            <a:pPr marL="749808" lvl="1" indent="-457200">
              <a:buAutoNum type="arabicParenR"/>
            </a:pPr>
            <a:r>
              <a:rPr lang="cs-CZ" dirty="0" smtClean="0"/>
              <a:t>Věřitelé, kteří uplatňují svá práva vůči dlužníkovi</a:t>
            </a:r>
          </a:p>
          <a:p>
            <a:pPr marL="749808" lvl="1" indent="-457200">
              <a:buAutoNum type="arabicParenR"/>
            </a:pPr>
            <a:r>
              <a:rPr lang="cs-CZ" dirty="0" smtClean="0"/>
              <a:t>Insolvenční správce</a:t>
            </a:r>
          </a:p>
          <a:p>
            <a:pPr marL="749808" lvl="1" indent="-457200">
              <a:buAutoNum type="arabicParenR"/>
            </a:pPr>
            <a:r>
              <a:rPr lang="cs-CZ" dirty="0" smtClean="0"/>
              <a:t>Státní zastupitelství</a:t>
            </a:r>
          </a:p>
          <a:p>
            <a:pPr marL="749808" lvl="1" indent="-457200">
              <a:buAutoNum type="arabicParenR"/>
            </a:pPr>
            <a:r>
              <a:rPr lang="cs-CZ" dirty="0" smtClean="0"/>
              <a:t>Likvidátor dlužníka</a:t>
            </a:r>
          </a:p>
          <a:p>
            <a:endParaRPr lang="cs-CZ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4158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správce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Přehled právní úpravy:</a:t>
            </a:r>
          </a:p>
          <a:p>
            <a:r>
              <a:rPr lang="cs-CZ" dirty="0" smtClean="0"/>
              <a:t>- Zákon č. 182/2006 </a:t>
            </a:r>
            <a:r>
              <a:rPr lang="cs-CZ" dirty="0" err="1" smtClean="0"/>
              <a:t>Sb</a:t>
            </a:r>
            <a:r>
              <a:rPr lang="cs-CZ" dirty="0" smtClean="0"/>
              <a:t>, o úpadku a způsobech jeho řešení (insolvenční zákon)</a:t>
            </a:r>
          </a:p>
          <a:p>
            <a:r>
              <a:rPr lang="cs-CZ" dirty="0" smtClean="0"/>
              <a:t>- Zákon č. 312/2006 Sb., o insolvenčních správcích</a:t>
            </a:r>
          </a:p>
          <a:p>
            <a:r>
              <a:rPr lang="cs-CZ" dirty="0" smtClean="0"/>
              <a:t>- Vyhláška MS č. 313/2007 Sb., vyhláška </a:t>
            </a:r>
            <a:r>
              <a:rPr lang="cs-CZ" b="1" dirty="0" smtClean="0"/>
              <a:t>o odměně insolvenčního správce</a:t>
            </a:r>
            <a:r>
              <a:rPr lang="cs-CZ" dirty="0" smtClean="0"/>
              <a:t>, o náhradách jeho hotových výdajů, o odměně členů a náhradníků věřitelského výboru a o náhradách jejich nutných výdajů</a:t>
            </a:r>
          </a:p>
          <a:p>
            <a:r>
              <a:rPr lang="cs-CZ" dirty="0" smtClean="0"/>
              <a:t>- Vyhláška MS č. 355/2013 Sb., o úředních hodinách provozovny, o označování sídla a provozovny a o činnostech, které je insolvenční správce povinen zajišťovat v provozovně</a:t>
            </a:r>
          </a:p>
          <a:p>
            <a:r>
              <a:rPr lang="cs-CZ" dirty="0" smtClean="0"/>
              <a:t>- Vyhláška MS č. 312/2007 Sb., o obsahu a náležitostech zkoušek insolvenčních správců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funkce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r>
              <a:rPr lang="cs-CZ" sz="2600" dirty="0" smtClean="0"/>
              <a:t>Právo vykonávat činnost IS</a:t>
            </a:r>
          </a:p>
          <a:p>
            <a:r>
              <a:rPr lang="cs-CZ" sz="2600" dirty="0" smtClean="0"/>
              <a:t>- právní mocí </a:t>
            </a:r>
            <a:r>
              <a:rPr lang="cs-CZ" sz="2600" b="1" dirty="0" smtClean="0"/>
              <a:t>povolení vykonávat činnosti IS</a:t>
            </a:r>
          </a:p>
          <a:p>
            <a:endParaRPr lang="cs-CZ" dirty="0" smtClean="0"/>
          </a:p>
          <a:p>
            <a:r>
              <a:rPr lang="cs-CZ" sz="2600" dirty="0" smtClean="0"/>
              <a:t>Na návrh vydá Ministerstvo spravedlnosti  fyzické osobě, která</a:t>
            </a:r>
          </a:p>
          <a:p>
            <a:r>
              <a:rPr lang="cs-CZ" i="1" dirty="0" smtClean="0"/>
              <a:t>a)</a:t>
            </a:r>
            <a:r>
              <a:rPr lang="cs-CZ" dirty="0" smtClean="0"/>
              <a:t> má plnou způsobilost k právním úkonům,</a:t>
            </a:r>
          </a:p>
          <a:p>
            <a:r>
              <a:rPr lang="cs-CZ" i="1" dirty="0" smtClean="0"/>
              <a:t>b)</a:t>
            </a:r>
            <a:r>
              <a:rPr lang="cs-CZ" dirty="0" smtClean="0"/>
              <a:t> na vysoké škole v členském státě získala nebo jí bylo členským státem uznáno vysokoškolské vzdělání magisterského studijního programu,</a:t>
            </a:r>
          </a:p>
          <a:p>
            <a:r>
              <a:rPr lang="cs-CZ" i="1" dirty="0" smtClean="0"/>
              <a:t>c)</a:t>
            </a:r>
            <a:r>
              <a:rPr lang="cs-CZ" dirty="0" smtClean="0"/>
              <a:t> vykonala zkoušku insolvenčního správce,</a:t>
            </a:r>
          </a:p>
          <a:p>
            <a:r>
              <a:rPr lang="cs-CZ" i="1" dirty="0" smtClean="0"/>
              <a:t>d)</a:t>
            </a:r>
            <a:r>
              <a:rPr lang="cs-CZ" dirty="0" smtClean="0"/>
              <a:t> je bezúhonná,</a:t>
            </a:r>
          </a:p>
          <a:p>
            <a:r>
              <a:rPr lang="cs-CZ" i="1" dirty="0" smtClean="0"/>
              <a:t>e)</a:t>
            </a:r>
            <a:r>
              <a:rPr lang="cs-CZ" dirty="0" smtClean="0"/>
              <a:t> vykonávala po dobu alespoň 3 let odbornou praxi v oblasti související s výkonem funkce insolvenčního správce, zejména v oblasti práva, ekonomie, daňového poradenství, účetnictví, auditu nebo řízení podniku, a</a:t>
            </a:r>
          </a:p>
          <a:p>
            <a:r>
              <a:rPr lang="cs-CZ" i="1" dirty="0" smtClean="0"/>
              <a:t>f)</a:t>
            </a:r>
            <a:r>
              <a:rPr lang="cs-CZ" dirty="0" smtClean="0"/>
              <a:t> uzavřela na svůj náklad smlouvu o pojištění odpovědnosti za škodu, která by mohla vzniknout v souvislosti s výkonem funkce insolvenčního správce podle zákona upravujícího úpadek a způsoby jeho řešení nebo s činností zaměstnanců insolvenčního správce při výkonu funkce pro celou dobu trvání této funkce</a:t>
            </a:r>
            <a:r>
              <a:rPr lang="cs-CZ" baseline="30000" dirty="0" smtClean="0">
                <a:hlinkClick r:id="rId2"/>
              </a:rPr>
              <a:t>1</a:t>
            </a:r>
            <a:r>
              <a:rPr lang="cs-CZ" dirty="0" smtClean="0">
                <a:hlinkClick r:id="rId2"/>
              </a:rPr>
              <a:t>)</a:t>
            </a:r>
            <a:r>
              <a:rPr lang="cs-CZ" dirty="0" smtClean="0"/>
              <a:t> (dále jen "smlouva o pojištění odpovědnosti za škodu").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Ustanovení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- Kdo? 			Předseda krajského soudu</a:t>
            </a:r>
          </a:p>
          <a:p>
            <a:r>
              <a:rPr lang="cs-CZ" dirty="0" smtClean="0"/>
              <a:t>- Jak? 			Opatřením.</a:t>
            </a:r>
          </a:p>
          <a:p>
            <a:r>
              <a:rPr lang="cs-CZ" dirty="0" smtClean="0"/>
              <a:t>                                               Systém tzv. „koleček“</a:t>
            </a:r>
          </a:p>
          <a:p>
            <a:r>
              <a:rPr lang="cs-CZ" dirty="0" smtClean="0"/>
              <a:t>velké kolečko- pokud je jako způsob řešení úpadku navrhována reorganizace, nebo se jedná o dlužníka, jenž měl za poslední období obrat přes 100 mil. Kč nebo zaměstnává </a:t>
            </a:r>
            <a:r>
              <a:rPr lang="cs-CZ" dirty="0" err="1" smtClean="0"/>
              <a:t>aslespoň</a:t>
            </a:r>
            <a:r>
              <a:rPr lang="cs-CZ" dirty="0" smtClean="0"/>
              <a:t> 100 zaměstnanců</a:t>
            </a:r>
          </a:p>
          <a:p>
            <a:r>
              <a:rPr lang="cs-CZ" dirty="0" smtClean="0"/>
              <a:t>- Kdy? 			Nejpozději v rozhodnutí o úpadku (jinak pouze předběžný správce)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Předběžný správce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- Kdy? 			Kdykoliv od zahájení insolvenčního řízení do r. o úpadku</a:t>
            </a:r>
          </a:p>
          <a:p>
            <a:endParaRPr lang="cs-CZ" dirty="0" smtClean="0"/>
          </a:p>
          <a:p>
            <a:r>
              <a:rPr lang="cs-CZ" dirty="0" smtClean="0"/>
              <a:t>- Důvody?		Omezení dispozičního oprávnění dlužníka nad rámec § 111 IZ</a:t>
            </a:r>
          </a:p>
          <a:p>
            <a:r>
              <a:rPr lang="cs-CZ" dirty="0" smtClean="0"/>
              <a:t>                                               Potřeba zjištění a zajištění majetkové podstaty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insolvenčního správce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1) Obecné činnosti</a:t>
            </a:r>
          </a:p>
          <a:p>
            <a:endParaRPr lang="cs-CZ" dirty="0" smtClean="0"/>
          </a:p>
          <a:p>
            <a:r>
              <a:rPr lang="cs-CZ" dirty="0" smtClean="0"/>
              <a:t>2) Činnosti dle způsobu řešení dlužníkova úpadku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610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	-Společné pro všechna insolvenční řízení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Příprava seznamu přihlášených pohledávek, přezkum přihlášených pohledávek</a:t>
            </a:r>
          </a:p>
          <a:p>
            <a:pPr>
              <a:buFontTx/>
              <a:buChar char="-"/>
            </a:pPr>
            <a:r>
              <a:rPr lang="cs-CZ" dirty="0" smtClean="0"/>
              <a:t>Zprávy o činnosti, pokud soud nestanoví jinak jednou za 3 měsíce</a:t>
            </a:r>
          </a:p>
          <a:p>
            <a:pPr>
              <a:buFontTx/>
              <a:buChar char="-"/>
            </a:pPr>
            <a:r>
              <a:rPr lang="cs-CZ" dirty="0" smtClean="0"/>
              <a:t> Zjišťování rozsahu majetkové podstaty a soupis majetkové podstaty</a:t>
            </a:r>
          </a:p>
          <a:p>
            <a:pPr lvl="1">
              <a:buFontTx/>
              <a:buChar char="-"/>
            </a:pPr>
            <a:r>
              <a:rPr lang="cs-CZ" dirty="0" smtClean="0"/>
              <a:t>Zajištění součinnosti dlužníka</a:t>
            </a:r>
          </a:p>
          <a:p>
            <a:pPr lvl="1">
              <a:buFontTx/>
              <a:buChar char="-"/>
            </a:pPr>
            <a:r>
              <a:rPr lang="cs-CZ" dirty="0" smtClean="0"/>
              <a:t>Součinnosti s orgány státní správy</a:t>
            </a:r>
          </a:p>
          <a:p>
            <a:pPr lvl="1">
              <a:buFontTx/>
              <a:buChar char="-"/>
            </a:pPr>
            <a:r>
              <a:rPr lang="cs-CZ" dirty="0" smtClean="0"/>
              <a:t>Prohlídky</a:t>
            </a:r>
          </a:p>
          <a:p>
            <a:pPr lvl="1">
              <a:buFontTx/>
              <a:buChar char="-"/>
            </a:pPr>
            <a:r>
              <a:rPr lang="cs-CZ" dirty="0" smtClean="0"/>
              <a:t>Zjišťování neplatných a neúčinných úkonů</a:t>
            </a:r>
          </a:p>
          <a:p>
            <a:pPr lvl="1">
              <a:buNone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610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dle způsobu řešení úpadku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Konkurs</a:t>
            </a:r>
          </a:p>
          <a:p>
            <a:pPr>
              <a:buNone/>
            </a:pPr>
            <a:r>
              <a:rPr lang="cs-CZ" dirty="0" smtClean="0"/>
              <a:t>	Efektivní správa a zpeněžení majetkové podstaty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Přechod dispozičního oprávnění k majetkové podstatě na IS</a:t>
            </a:r>
          </a:p>
          <a:p>
            <a:pPr lvl="1">
              <a:buFontTx/>
              <a:buChar char="-"/>
            </a:pPr>
            <a:r>
              <a:rPr lang="cs-CZ" dirty="0" smtClean="0"/>
              <a:t>-prohlášením konkursu</a:t>
            </a:r>
          </a:p>
          <a:p>
            <a:pPr lvl="1">
              <a:buFontTx/>
              <a:buChar char="-"/>
            </a:pPr>
            <a:r>
              <a:rPr lang="cs-CZ" dirty="0" smtClean="0"/>
              <a:t> vykonává práva zaměstnavatele</a:t>
            </a:r>
          </a:p>
          <a:p>
            <a:pPr lvl="1">
              <a:buFontTx/>
              <a:buChar char="-"/>
            </a:pPr>
            <a:r>
              <a:rPr lang="cs-CZ" dirty="0" smtClean="0"/>
              <a:t>Práva akcionáře</a:t>
            </a:r>
          </a:p>
          <a:p>
            <a:pPr lvl="1">
              <a:buFontTx/>
              <a:buChar char="-"/>
            </a:pPr>
            <a:r>
              <a:rPr lang="cs-CZ" dirty="0" smtClean="0"/>
              <a:t>Daňové  a účetní povinnosti</a:t>
            </a:r>
          </a:p>
          <a:p>
            <a:pPr lvl="1">
              <a:buNone/>
            </a:pPr>
            <a:r>
              <a:rPr lang="cs-CZ" dirty="0" smtClean="0"/>
              <a:t>- Provoz podniku</a:t>
            </a:r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610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dle způsobu řešení úpadku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Reorganizace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	Dohledová činnosti insolvenčního správce</a:t>
            </a:r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610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dle způsobu řešení úpadku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Oddlužení splátkovým kalendářem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Dohledová činnosti insolvenčního správce</a:t>
            </a:r>
          </a:p>
          <a:p>
            <a:pPr>
              <a:buNone/>
            </a:pPr>
            <a:r>
              <a:rPr lang="cs-CZ" dirty="0" smtClean="0"/>
              <a:t>		Provádění splátkového kalendáře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Oddlužení zpeněžením majetkové podstaty</a:t>
            </a:r>
          </a:p>
          <a:p>
            <a:pPr>
              <a:buNone/>
            </a:pPr>
            <a:r>
              <a:rPr lang="cs-CZ" b="1" dirty="0" smtClean="0"/>
              <a:t>		</a:t>
            </a:r>
            <a:r>
              <a:rPr lang="cs-CZ" dirty="0" smtClean="0"/>
              <a:t>Obdobně jako v konkursu</a:t>
            </a: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6610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zastupitelství § 69 IZ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- § 35 OSŘ- oprávnění st. zastupitelství zahajovat a účastnit se v zákonem stanovených případech soudních řízení</a:t>
            </a:r>
          </a:p>
          <a:p>
            <a:r>
              <a:rPr lang="cs-CZ" dirty="0" smtClean="0"/>
              <a:t>-Tam kde to vyžaduje ochrana veřejného zájmu</a:t>
            </a:r>
          </a:p>
          <a:p>
            <a:r>
              <a:rPr lang="cs-CZ" dirty="0" smtClean="0"/>
              <a:t>- Revizní novela- posílení postavení, možnost podávat opravné prostředky</a:t>
            </a:r>
          </a:p>
          <a:p>
            <a:r>
              <a:rPr lang="cs-CZ" dirty="0" smtClean="0"/>
              <a:t>- Může se účastnit schůze věřitelů, projednávaní incidenčních sporů</a:t>
            </a:r>
          </a:p>
          <a:p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subjektů IŘ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Obligatorní subjekty:</a:t>
            </a:r>
          </a:p>
          <a:p>
            <a:pPr lvl="1"/>
            <a:r>
              <a:rPr lang="cs-CZ" dirty="0" smtClean="0"/>
              <a:t>1) insolvenční soud</a:t>
            </a:r>
          </a:p>
          <a:p>
            <a:pPr lvl="1"/>
            <a:r>
              <a:rPr lang="cs-CZ" dirty="0" smtClean="0"/>
              <a:t>2) dlužník</a:t>
            </a:r>
          </a:p>
          <a:p>
            <a:pPr lvl="1"/>
            <a:r>
              <a:rPr lang="cs-CZ" dirty="0" smtClean="0"/>
              <a:t>3) věřitelé</a:t>
            </a:r>
          </a:p>
          <a:p>
            <a:pPr lvl="1">
              <a:buNone/>
            </a:pPr>
            <a:endParaRPr lang="cs-CZ" b="1" dirty="0" smtClean="0"/>
          </a:p>
          <a:p>
            <a:r>
              <a:rPr lang="cs-CZ" b="1" dirty="0" smtClean="0"/>
              <a:t>Fakultativní subjekty:</a:t>
            </a:r>
          </a:p>
          <a:p>
            <a:pPr lvl="1"/>
            <a:r>
              <a:rPr lang="cs-CZ" dirty="0" smtClean="0"/>
              <a:t>4) insolvenční správce</a:t>
            </a:r>
          </a:p>
          <a:p>
            <a:pPr lvl="1"/>
            <a:r>
              <a:rPr lang="cs-CZ" dirty="0" smtClean="0"/>
              <a:t>5) státní zastupitelství</a:t>
            </a:r>
          </a:p>
          <a:p>
            <a:pPr lvl="1"/>
            <a:r>
              <a:rPr lang="cs-CZ" dirty="0" smtClean="0"/>
              <a:t>6) likvidátor dlužníka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162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Likvidátor dlužníka § 70 IZ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- v  případech, kdy je dlužníkem společnost v likvidaci</a:t>
            </a:r>
          </a:p>
          <a:p>
            <a:r>
              <a:rPr lang="cs-CZ" dirty="0" smtClean="0"/>
              <a:t>- nárok na náhradu nutných výdajů a odměny za činnosti v průběhu insolvenčního řízení</a:t>
            </a:r>
          </a:p>
          <a:p>
            <a:r>
              <a:rPr lang="cs-CZ" dirty="0" smtClean="0"/>
              <a:t>- povinnost poskytovat součinnost IS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>
                <a:latin typeface="+mj-lt"/>
              </a:rPr>
              <a:t>Přeji příjemný zbytek večera </a:t>
            </a:r>
            <a:r>
              <a:rPr lang="cs-CZ" sz="4800" dirty="0" smtClean="0">
                <a:latin typeface="+mj-lt"/>
                <a:sym typeface="Wingdings" pitchFamily="2" charset="2"/>
              </a:rPr>
              <a:t></a:t>
            </a:r>
            <a:endParaRPr lang="cs-CZ" sz="4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vs. účastníci </a:t>
            </a:r>
            <a:r>
              <a:rPr lang="cs-CZ" dirty="0" err="1" smtClean="0"/>
              <a:t>ins</a:t>
            </a:r>
            <a:r>
              <a:rPr lang="cs-CZ" dirty="0" smtClean="0"/>
              <a:t>.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  <a:p>
            <a:r>
              <a:rPr lang="cs-CZ" sz="3200" dirty="0" smtClean="0"/>
              <a:t>- nezaměňovat</a:t>
            </a:r>
          </a:p>
          <a:p>
            <a:r>
              <a:rPr lang="cs-CZ" sz="3200" dirty="0" smtClean="0"/>
              <a:t>- účastníci- § 14 IZ</a:t>
            </a:r>
          </a:p>
          <a:p>
            <a:pPr lvl="2"/>
            <a:r>
              <a:rPr lang="cs-CZ" sz="2600" dirty="0" smtClean="0"/>
              <a:t>Dlužník a věřitelé, kteří uplatňují své právo vůči dlužníkovi</a:t>
            </a:r>
          </a:p>
          <a:p>
            <a:pPr lvl="2"/>
            <a:r>
              <a:rPr lang="cs-CZ" sz="2600" dirty="0" smtClean="0"/>
              <a:t>§ 15 Jiné osoby uplatňující svá práva v IŘ účastníky jen po dobu, po kterou insolvenční soud o toto právu jedná a rozhoduje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soud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- obligatorní subjekt</a:t>
            </a:r>
          </a:p>
          <a:p>
            <a:r>
              <a:rPr lang="cs-CZ" sz="2800" dirty="0" smtClean="0"/>
              <a:t>- autoritativní postavení</a:t>
            </a:r>
          </a:p>
          <a:p>
            <a:r>
              <a:rPr lang="cs-CZ" sz="2800" dirty="0" smtClean="0"/>
              <a:t>- funkce: rozhodovací, dohlédací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soud- obsazení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2400" dirty="0" smtClean="0"/>
              <a:t>- v prvním stupni samosoudce</a:t>
            </a:r>
          </a:p>
          <a:p>
            <a:r>
              <a:rPr lang="cs-CZ" sz="2400" dirty="0" smtClean="0"/>
              <a:t>- často rozhodují asistenti soudců a vyšší soudní úředníci</a:t>
            </a:r>
          </a:p>
          <a:p>
            <a:r>
              <a:rPr lang="cs-CZ" sz="2200" dirty="0" smtClean="0"/>
              <a:t>- nemohou rozhodovat : </a:t>
            </a:r>
            <a:r>
              <a:rPr lang="cs-CZ" i="1" dirty="0" smtClean="0"/>
              <a:t>1.</a:t>
            </a:r>
            <a:r>
              <a:rPr lang="cs-CZ" dirty="0" smtClean="0"/>
              <a:t> ustanovení insolvenčního správce, </a:t>
            </a:r>
            <a:r>
              <a:rPr lang="cs-CZ" i="1" dirty="0" smtClean="0"/>
              <a:t>2.</a:t>
            </a:r>
            <a:r>
              <a:rPr lang="cs-CZ" dirty="0" smtClean="0"/>
              <a:t> odvolání insolvenčního správce z funkce, </a:t>
            </a:r>
            <a:r>
              <a:rPr lang="cs-CZ" i="1" dirty="0" smtClean="0"/>
              <a:t>3.</a:t>
            </a:r>
            <a:r>
              <a:rPr lang="cs-CZ" dirty="0" smtClean="0"/>
              <a:t> zproštění výkonu funkce insolvenčního správce, </a:t>
            </a:r>
            <a:r>
              <a:rPr lang="cs-CZ" i="1" dirty="0" smtClean="0"/>
              <a:t>4.</a:t>
            </a:r>
            <a:r>
              <a:rPr lang="cs-CZ" dirty="0" smtClean="0"/>
              <a:t> zrušení usnesení schůze věřitelů, </a:t>
            </a:r>
            <a:r>
              <a:rPr lang="cs-CZ" i="1" dirty="0" smtClean="0"/>
              <a:t>5.</a:t>
            </a:r>
            <a:r>
              <a:rPr lang="cs-CZ" dirty="0" smtClean="0"/>
              <a:t> ustanovení prozatímního věřitelského výboru, </a:t>
            </a:r>
            <a:r>
              <a:rPr lang="cs-CZ" i="1" dirty="0" smtClean="0"/>
              <a:t>6.</a:t>
            </a:r>
            <a:r>
              <a:rPr lang="cs-CZ" dirty="0" smtClean="0"/>
              <a:t> rozhodnutích a opatřeních přijatých při provádění výkonu rozhodnutí nebo exekuce v rozporu s omezeními podle insolvenčního zákona, </a:t>
            </a:r>
            <a:r>
              <a:rPr lang="cs-CZ" i="1" dirty="0" smtClean="0"/>
              <a:t>7.</a:t>
            </a:r>
            <a:r>
              <a:rPr lang="cs-CZ" dirty="0" smtClean="0"/>
              <a:t> návrhu na nařízení předběžného opatření, jímž má být omezeno právo dlužníka nakládat s majetkovou podstatou,</a:t>
            </a:r>
            <a:r>
              <a:rPr lang="cs-CZ" i="1" dirty="0" smtClean="0"/>
              <a:t> 8.</a:t>
            </a:r>
            <a:r>
              <a:rPr lang="cs-CZ" dirty="0" smtClean="0"/>
              <a:t> návrhu na moratorium, </a:t>
            </a:r>
            <a:r>
              <a:rPr lang="cs-CZ" i="1" dirty="0" smtClean="0"/>
              <a:t>9.</a:t>
            </a:r>
            <a:r>
              <a:rPr lang="cs-CZ" dirty="0" smtClean="0"/>
              <a:t> tom, že dlužník je v úpadku, </a:t>
            </a:r>
            <a:r>
              <a:rPr lang="cs-CZ" i="1" dirty="0" smtClean="0"/>
              <a:t>10.</a:t>
            </a:r>
            <a:r>
              <a:rPr lang="cs-CZ" dirty="0" smtClean="0"/>
              <a:t> zamítnutí insolvenčního návrhu, </a:t>
            </a:r>
            <a:r>
              <a:rPr lang="cs-CZ" i="1" dirty="0" smtClean="0"/>
              <a:t>11.</a:t>
            </a:r>
            <a:r>
              <a:rPr lang="cs-CZ" dirty="0" smtClean="0"/>
              <a:t> zrušení úpadku, </a:t>
            </a:r>
            <a:r>
              <a:rPr lang="cs-CZ" i="1" dirty="0" smtClean="0"/>
              <a:t>12.</a:t>
            </a:r>
            <a:r>
              <a:rPr lang="cs-CZ" dirty="0" smtClean="0"/>
              <a:t> prohlášení konkursu a o jeho zrušení, </a:t>
            </a:r>
            <a:r>
              <a:rPr lang="cs-CZ" i="1" dirty="0" smtClean="0"/>
              <a:t>13.</a:t>
            </a:r>
            <a:r>
              <a:rPr lang="cs-CZ" dirty="0" smtClean="0"/>
              <a:t> schválení konečné zprávy a rozvrhového usnesení, </a:t>
            </a:r>
            <a:r>
              <a:rPr lang="cs-CZ" i="1" dirty="0" smtClean="0"/>
              <a:t>14.</a:t>
            </a:r>
            <a:r>
              <a:rPr lang="cs-CZ" dirty="0" smtClean="0"/>
              <a:t> povolení reorganizace, o schválení reorganizačního plánu a jeho změn a o přeměně reorganizace v konkurs, </a:t>
            </a:r>
            <a:r>
              <a:rPr lang="cs-CZ" i="1" dirty="0" smtClean="0"/>
              <a:t>15.</a:t>
            </a:r>
            <a:r>
              <a:rPr lang="cs-CZ" dirty="0" smtClean="0"/>
              <a:t> schválení oddlužení a jeho změn, o přiznání osvobození od placení pohledávek zahrnutých do oddlužení a o odejmutí tohoto osvobození a o zrušení oddlužení, </a:t>
            </a:r>
            <a:r>
              <a:rPr lang="cs-CZ" i="1" dirty="0" smtClean="0"/>
              <a:t>16.</a:t>
            </a:r>
            <a:r>
              <a:rPr lang="cs-CZ" dirty="0" smtClean="0"/>
              <a:t> ukončení provozu dlužníkova obchodního závodu, </a:t>
            </a:r>
            <a:r>
              <a:rPr lang="cs-CZ" i="1" dirty="0" smtClean="0"/>
              <a:t>17.</a:t>
            </a:r>
            <a:r>
              <a:rPr lang="cs-CZ" dirty="0" smtClean="0"/>
              <a:t> věci samé v incidenčních sporech,</a:t>
            </a:r>
          </a:p>
          <a:p>
            <a:endParaRPr lang="cs-CZ" dirty="0" smtClean="0"/>
          </a:p>
          <a:p>
            <a:pPr lvl="1"/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soud- rozhodovací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- v průběhu </a:t>
            </a:r>
            <a:r>
              <a:rPr lang="cs-CZ" dirty="0" err="1" smtClean="0"/>
              <a:t>ins</a:t>
            </a:r>
            <a:r>
              <a:rPr lang="cs-CZ" dirty="0" smtClean="0"/>
              <a:t>. řízení vydává rozhodnutí</a:t>
            </a:r>
          </a:p>
          <a:p>
            <a:r>
              <a:rPr lang="cs-CZ" dirty="0" smtClean="0"/>
              <a:t>- rozhoduje vždy usnesením</a:t>
            </a:r>
          </a:p>
          <a:p>
            <a:pPr lvl="2"/>
            <a:r>
              <a:rPr lang="cs-CZ" dirty="0" smtClean="0"/>
              <a:t>Výjimka – rozhodování v incidenčních sporech (rozsudek)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Insolvenční soud- dohlédací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- Koordinuje činnost ostatních subjektů</a:t>
            </a:r>
          </a:p>
          <a:p>
            <a:r>
              <a:rPr lang="cs-CZ" dirty="0" smtClean="0"/>
              <a:t>- Zajišťuje rychlé a efektivní naplnění účelu insolvenčního řízení</a:t>
            </a:r>
          </a:p>
          <a:p>
            <a:r>
              <a:rPr lang="cs-CZ" dirty="0" smtClean="0"/>
              <a:t>- ukládá povinnosti jednotlivým subjektům</a:t>
            </a:r>
          </a:p>
          <a:p>
            <a:r>
              <a:rPr lang="cs-CZ" dirty="0" smtClean="0"/>
              <a:t>- proti rozhodnutí v rámci dohlédací činnosti </a:t>
            </a:r>
            <a:r>
              <a:rPr lang="cs-CZ" b="1" dirty="0" smtClean="0"/>
              <a:t>není přípustné odvolání</a:t>
            </a:r>
          </a:p>
          <a:p>
            <a:r>
              <a:rPr lang="cs-CZ" dirty="0" smtClean="0"/>
              <a:t>- neplatí pro státní zastupitelství</a:t>
            </a:r>
          </a:p>
          <a:p>
            <a:r>
              <a:rPr lang="cs-CZ" dirty="0" smtClean="0"/>
              <a:t>- posílena vůči insolvenčnímu správci</a:t>
            </a:r>
          </a:p>
          <a:p>
            <a:r>
              <a:rPr lang="cs-CZ" dirty="0" smtClean="0"/>
              <a:t>- může uložit pořádkovou pokutu do výše 50 tis. Kč (§ 81 IZ)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Dlužník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-Subjekt vůči, kterému je vedeno insolvenční řízení</a:t>
            </a:r>
          </a:p>
          <a:p>
            <a:r>
              <a:rPr lang="cs-CZ" dirty="0" smtClean="0"/>
              <a:t>-Obligatorní subjekt insolvenčního řízení</a:t>
            </a:r>
          </a:p>
          <a:p>
            <a:r>
              <a:rPr lang="cs-CZ" dirty="0" smtClean="0"/>
              <a:t>-Povinnosti a aktivita dle způsobu řešení úpadku</a:t>
            </a:r>
          </a:p>
          <a:p>
            <a:r>
              <a:rPr lang="cs-CZ" dirty="0" smtClean="0"/>
              <a:t>-Povinnost poskytovat součinnost insolvenčnímu správci</a:t>
            </a:r>
          </a:p>
          <a:p>
            <a:pPr lvl="1"/>
            <a:r>
              <a:rPr lang="cs-CZ" i="1" dirty="0" smtClean="0"/>
              <a:t>Kdo v insolvenčním řízení maří nebo ztěžuje výkon funkce insolvenčního správce, a tím ohrozí účel insolvenčního řízení, dopouští se trestného činu dle ustanovení § 225 trestního zákona.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2482</TotalTime>
  <Words>1075</Words>
  <Application>Microsoft Office PowerPoint</Application>
  <PresentationFormat>Vlastní</PresentationFormat>
  <Paragraphs>263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Retrospektiva</vt:lpstr>
      <vt:lpstr>Subjekty insolvenčního řízení</vt:lpstr>
      <vt:lpstr>Subjekty insolvenčního řízení</vt:lpstr>
      <vt:lpstr>Členění subjektů IŘ</vt:lpstr>
      <vt:lpstr>Subjekty vs. účastníci ins. řízení</vt:lpstr>
      <vt:lpstr>Insolvenční soud</vt:lpstr>
      <vt:lpstr>Insolvenční soud- obsazení</vt:lpstr>
      <vt:lpstr>Insolvenční soud- rozhodovací funkce</vt:lpstr>
      <vt:lpstr>Insolvenční soud- dohlédací funkce</vt:lpstr>
      <vt:lpstr>Dlužník</vt:lpstr>
      <vt:lpstr>Věřitelé</vt:lpstr>
      <vt:lpstr>Věřitelé</vt:lpstr>
      <vt:lpstr>Věřitelské orgány § 46 IZ</vt:lpstr>
      <vt:lpstr>Schůze věřitelů</vt:lpstr>
      <vt:lpstr>Schůze věřitelů</vt:lpstr>
      <vt:lpstr>Schůze věřitelů</vt:lpstr>
      <vt:lpstr>Věřitelský výbor</vt:lpstr>
      <vt:lpstr>Věřitelský výbor- činnost</vt:lpstr>
      <vt:lpstr>Zástupce věřitelů</vt:lpstr>
      <vt:lpstr>Insolvenční soud ve funkci VV</vt:lpstr>
      <vt:lpstr>Insolvenční správce</vt:lpstr>
      <vt:lpstr>Výkon funkce IS</vt:lpstr>
      <vt:lpstr>Ustanovení IS</vt:lpstr>
      <vt:lpstr>Předběžný správce</vt:lpstr>
      <vt:lpstr>Činnost insolvenčního správce</vt:lpstr>
      <vt:lpstr>Obecné činnosti</vt:lpstr>
      <vt:lpstr>Činnosti dle způsobu řešení úpadku</vt:lpstr>
      <vt:lpstr>Činnosti dle způsobu řešení úpadku</vt:lpstr>
      <vt:lpstr>Činnosti dle způsobu řešení úpadku</vt:lpstr>
      <vt:lpstr>Státní zastupitelství § 69 IZ</vt:lpstr>
      <vt:lpstr>Likvidátor dlužníka § 70 IZ</vt:lpstr>
      <vt:lpstr>Snímek 31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Výživné v insolvenčním řízení</dc:title>
  <dc:creator>Jakub Juřena</dc:creator>
  <cp:lastModifiedBy>musalma</cp:lastModifiedBy>
  <cp:revision>120</cp:revision>
  <dcterms:created xsi:type="dcterms:W3CDTF">2013-11-09T13:46:51Z</dcterms:created>
  <dcterms:modified xsi:type="dcterms:W3CDTF">2016-04-25T10:59:14Z</dcterms:modified>
</cp:coreProperties>
</file>