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20" r:id="rId3"/>
    <p:sldId id="321" r:id="rId4"/>
    <p:sldId id="322" r:id="rId5"/>
    <p:sldId id="323" r:id="rId6"/>
    <p:sldId id="274" r:id="rId7"/>
    <p:sldId id="315" r:id="rId8"/>
    <p:sldId id="275" r:id="rId9"/>
    <p:sldId id="270" r:id="rId10"/>
    <p:sldId id="273" r:id="rId11"/>
    <p:sldId id="272" r:id="rId12"/>
    <p:sldId id="277" r:id="rId13"/>
    <p:sldId id="278" r:id="rId14"/>
    <p:sldId id="279" r:id="rId15"/>
    <p:sldId id="280" r:id="rId16"/>
    <p:sldId id="281" r:id="rId17"/>
    <p:sldId id="282" r:id="rId18"/>
    <p:sldId id="283" r:id="rId19"/>
    <p:sldId id="284" r:id="rId20"/>
    <p:sldId id="285" r:id="rId21"/>
    <p:sldId id="312" r:id="rId22"/>
    <p:sldId id="313" r:id="rId23"/>
    <p:sldId id="286" r:id="rId24"/>
    <p:sldId id="317" r:id="rId25"/>
    <p:sldId id="318" r:id="rId26"/>
    <p:sldId id="287" r:id="rId27"/>
    <p:sldId id="288" r:id="rId28"/>
    <p:sldId id="292" r:id="rId29"/>
    <p:sldId id="290" r:id="rId30"/>
    <p:sldId id="291" r:id="rId31"/>
    <p:sldId id="289" r:id="rId32"/>
    <p:sldId id="306" r:id="rId33"/>
    <p:sldId id="307"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098" autoAdjust="0"/>
    <p:restoredTop sz="94660"/>
  </p:normalViewPr>
  <p:slideViewPr>
    <p:cSldViewPr>
      <p:cViewPr>
        <p:scale>
          <a:sx n="80" d="100"/>
          <a:sy n="80" d="100"/>
        </p:scale>
        <p:origin x="-111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327A52-3C22-4E40-900F-7F4E8C29877E}" type="doc">
      <dgm:prSet loTypeId="urn:microsoft.com/office/officeart/2005/8/layout/vList2" loCatId="list" qsTypeId="urn:microsoft.com/office/officeart/2005/8/quickstyle/simple1" qsCatId="simple" csTypeId="urn:microsoft.com/office/officeart/2005/8/colors/accent3_3" csCatId="accent3" phldr="1"/>
      <dgm:spPr/>
      <dgm:t>
        <a:bodyPr/>
        <a:lstStyle/>
        <a:p>
          <a:endParaRPr lang="cs-CZ"/>
        </a:p>
      </dgm:t>
    </dgm:pt>
    <dgm:pt modelId="{8F01A32C-6BA6-4D46-9AD7-AE6EC15D3298}">
      <dgm:prSet/>
      <dgm:spPr/>
      <dgm:t>
        <a:bodyPr/>
        <a:lstStyle/>
        <a:p>
          <a:pPr rtl="0"/>
          <a:r>
            <a:rPr lang="cs-CZ" dirty="0" smtClean="0"/>
            <a:t>Sestavení reorganizačního plánu </a:t>
          </a:r>
          <a:endParaRPr lang="cs-CZ" dirty="0"/>
        </a:p>
      </dgm:t>
    </dgm:pt>
    <dgm:pt modelId="{D7883B86-FD0C-4055-9FB2-3EEAA5F35645}" type="parTrans" cxnId="{259500D7-61DB-49DA-ABC4-34A82EF31F1E}">
      <dgm:prSet/>
      <dgm:spPr/>
      <dgm:t>
        <a:bodyPr/>
        <a:lstStyle/>
        <a:p>
          <a:endParaRPr lang="cs-CZ"/>
        </a:p>
      </dgm:t>
    </dgm:pt>
    <dgm:pt modelId="{FC9E6601-9327-4F8B-9893-B889792EDF3F}" type="sibTrans" cxnId="{259500D7-61DB-49DA-ABC4-34A82EF31F1E}">
      <dgm:prSet/>
      <dgm:spPr/>
      <dgm:t>
        <a:bodyPr/>
        <a:lstStyle/>
        <a:p>
          <a:endParaRPr lang="cs-CZ"/>
        </a:p>
      </dgm:t>
    </dgm:pt>
    <dgm:pt modelId="{3033DB12-FAE5-4041-BF66-1AC9E5FE32A7}">
      <dgm:prSet/>
      <dgm:spPr/>
      <dgm:t>
        <a:bodyPr/>
        <a:lstStyle/>
        <a:p>
          <a:pPr rtl="0"/>
          <a:r>
            <a:rPr lang="cs-CZ" dirty="0" smtClean="0"/>
            <a:t>Obsah reorganizačního plánu </a:t>
          </a:r>
          <a:endParaRPr lang="cs-CZ" dirty="0"/>
        </a:p>
      </dgm:t>
    </dgm:pt>
    <dgm:pt modelId="{949E14C1-A947-4697-8F34-CC84012B5AE8}" type="parTrans" cxnId="{FEDC4771-C272-4B7B-AC78-E18A912ACC06}">
      <dgm:prSet/>
      <dgm:spPr/>
      <dgm:t>
        <a:bodyPr/>
        <a:lstStyle/>
        <a:p>
          <a:endParaRPr lang="cs-CZ"/>
        </a:p>
      </dgm:t>
    </dgm:pt>
    <dgm:pt modelId="{25C9F6D4-4D0D-446E-829C-69718A381044}" type="sibTrans" cxnId="{FEDC4771-C272-4B7B-AC78-E18A912ACC06}">
      <dgm:prSet/>
      <dgm:spPr/>
      <dgm:t>
        <a:bodyPr/>
        <a:lstStyle/>
        <a:p>
          <a:endParaRPr lang="cs-CZ"/>
        </a:p>
      </dgm:t>
    </dgm:pt>
    <dgm:pt modelId="{D8C5FB91-E5D8-47A4-A999-E90DA9BB67D9}">
      <dgm:prSet/>
      <dgm:spPr/>
      <dgm:t>
        <a:bodyPr/>
        <a:lstStyle/>
        <a:p>
          <a:pPr rtl="0"/>
          <a:r>
            <a:rPr lang="cs-CZ" dirty="0" smtClean="0"/>
            <a:t>Způsoby provedení reorganizace </a:t>
          </a:r>
          <a:endParaRPr lang="cs-CZ" dirty="0"/>
        </a:p>
      </dgm:t>
    </dgm:pt>
    <dgm:pt modelId="{EDE6BBB5-6AF2-495D-A54B-711BDBE8600F}" type="parTrans" cxnId="{871F33D5-4833-4F80-A915-D6616A818B89}">
      <dgm:prSet/>
      <dgm:spPr/>
      <dgm:t>
        <a:bodyPr/>
        <a:lstStyle/>
        <a:p>
          <a:endParaRPr lang="cs-CZ"/>
        </a:p>
      </dgm:t>
    </dgm:pt>
    <dgm:pt modelId="{4F2D0351-65AE-4612-93EB-ED315355DD36}" type="sibTrans" cxnId="{871F33D5-4833-4F80-A915-D6616A818B89}">
      <dgm:prSet/>
      <dgm:spPr/>
      <dgm:t>
        <a:bodyPr/>
        <a:lstStyle/>
        <a:p>
          <a:endParaRPr lang="cs-CZ"/>
        </a:p>
      </dgm:t>
    </dgm:pt>
    <dgm:pt modelId="{456D57AD-7227-4F29-ACB2-AE34141F40B1}">
      <dgm:prSet/>
      <dgm:spPr/>
      <dgm:t>
        <a:bodyPr/>
        <a:lstStyle/>
        <a:p>
          <a:pPr rtl="0"/>
          <a:r>
            <a:rPr lang="cs-CZ" dirty="0" smtClean="0"/>
            <a:t>Zpráva o reorganizačním plánu </a:t>
          </a:r>
          <a:endParaRPr lang="cs-CZ" dirty="0"/>
        </a:p>
      </dgm:t>
    </dgm:pt>
    <dgm:pt modelId="{125947CA-B101-4D29-817D-AB92568D2976}" type="parTrans" cxnId="{12E4BF2A-9C43-467A-8298-9516BECAA7A9}">
      <dgm:prSet/>
      <dgm:spPr/>
      <dgm:t>
        <a:bodyPr/>
        <a:lstStyle/>
        <a:p>
          <a:endParaRPr lang="cs-CZ"/>
        </a:p>
      </dgm:t>
    </dgm:pt>
    <dgm:pt modelId="{84142020-0854-44C8-966B-854A1BCF7D07}" type="sibTrans" cxnId="{12E4BF2A-9C43-467A-8298-9516BECAA7A9}">
      <dgm:prSet/>
      <dgm:spPr/>
      <dgm:t>
        <a:bodyPr/>
        <a:lstStyle/>
        <a:p>
          <a:endParaRPr lang="cs-CZ"/>
        </a:p>
      </dgm:t>
    </dgm:pt>
    <dgm:pt modelId="{868A6F29-5F7B-4987-B09A-BCDE855D4AFC}">
      <dgm:prSet/>
      <dgm:spPr/>
      <dgm:t>
        <a:bodyPr/>
        <a:lstStyle/>
        <a:p>
          <a:pPr rtl="0"/>
          <a:r>
            <a:rPr lang="cs-CZ" dirty="0" smtClean="0"/>
            <a:t>Přijetí reorganizačního plánu </a:t>
          </a:r>
          <a:endParaRPr lang="cs-CZ" dirty="0"/>
        </a:p>
      </dgm:t>
    </dgm:pt>
    <dgm:pt modelId="{39E308CF-B7EE-4BAC-99EE-FFF896822A9B}" type="parTrans" cxnId="{FC0D3B99-426A-48D5-A6B7-DCFDAADAF6CC}">
      <dgm:prSet/>
      <dgm:spPr/>
      <dgm:t>
        <a:bodyPr/>
        <a:lstStyle/>
        <a:p>
          <a:endParaRPr lang="cs-CZ"/>
        </a:p>
      </dgm:t>
    </dgm:pt>
    <dgm:pt modelId="{6AA1BF4F-64C5-4A8B-8529-678D3F4E0B50}" type="sibTrans" cxnId="{FC0D3B99-426A-48D5-A6B7-DCFDAADAF6CC}">
      <dgm:prSet/>
      <dgm:spPr/>
      <dgm:t>
        <a:bodyPr/>
        <a:lstStyle/>
        <a:p>
          <a:endParaRPr lang="cs-CZ"/>
        </a:p>
      </dgm:t>
    </dgm:pt>
    <dgm:pt modelId="{34DA23EB-897B-45D9-8244-68CE8991AD75}">
      <dgm:prSet/>
      <dgm:spPr/>
      <dgm:t>
        <a:bodyPr/>
        <a:lstStyle/>
        <a:p>
          <a:pPr rtl="0"/>
          <a:r>
            <a:rPr lang="cs-CZ" dirty="0" smtClean="0"/>
            <a:t>Hlasování jednotlivých skupin </a:t>
          </a:r>
          <a:endParaRPr lang="cs-CZ" dirty="0"/>
        </a:p>
      </dgm:t>
    </dgm:pt>
    <dgm:pt modelId="{12D5FEC2-6B9D-4353-A34B-AECF3AE1BE80}" type="parTrans" cxnId="{EC5E1B51-AD02-4C02-A24F-7EDC400ECEDE}">
      <dgm:prSet/>
      <dgm:spPr/>
      <dgm:t>
        <a:bodyPr/>
        <a:lstStyle/>
        <a:p>
          <a:endParaRPr lang="cs-CZ"/>
        </a:p>
      </dgm:t>
    </dgm:pt>
    <dgm:pt modelId="{C9604ABE-5256-448A-925C-3585D5898992}" type="sibTrans" cxnId="{EC5E1B51-AD02-4C02-A24F-7EDC400ECEDE}">
      <dgm:prSet/>
      <dgm:spPr/>
      <dgm:t>
        <a:bodyPr/>
        <a:lstStyle/>
        <a:p>
          <a:endParaRPr lang="cs-CZ"/>
        </a:p>
      </dgm:t>
    </dgm:pt>
    <dgm:pt modelId="{EE14A8C1-689F-4057-8832-20CA3C7C5240}">
      <dgm:prSet/>
      <dgm:spPr/>
      <dgm:t>
        <a:bodyPr/>
        <a:lstStyle/>
        <a:p>
          <a:pPr rtl="0"/>
          <a:r>
            <a:rPr lang="cs-CZ" dirty="0" smtClean="0"/>
            <a:t>Schválení reorganizačního plánu soudem </a:t>
          </a:r>
          <a:endParaRPr lang="cs-CZ" dirty="0"/>
        </a:p>
      </dgm:t>
    </dgm:pt>
    <dgm:pt modelId="{A4EC6B64-FDF5-4963-BD61-C6F49C9C7436}" type="parTrans" cxnId="{350B8590-92B8-4FDB-A182-1A43857C7A6D}">
      <dgm:prSet/>
      <dgm:spPr/>
      <dgm:t>
        <a:bodyPr/>
        <a:lstStyle/>
        <a:p>
          <a:endParaRPr lang="cs-CZ"/>
        </a:p>
      </dgm:t>
    </dgm:pt>
    <dgm:pt modelId="{2A734BD5-864C-4C9B-8699-A6122EC31C21}" type="sibTrans" cxnId="{350B8590-92B8-4FDB-A182-1A43857C7A6D}">
      <dgm:prSet/>
      <dgm:spPr/>
      <dgm:t>
        <a:bodyPr/>
        <a:lstStyle/>
        <a:p>
          <a:endParaRPr lang="cs-CZ"/>
        </a:p>
      </dgm:t>
    </dgm:pt>
    <dgm:pt modelId="{37EB97CC-FCC6-44D6-9086-8CE05F7D0BFE}">
      <dgm:prSet/>
      <dgm:spPr/>
      <dgm:t>
        <a:bodyPr/>
        <a:lstStyle/>
        <a:p>
          <a:pPr rtl="0"/>
          <a:r>
            <a:rPr lang="cs-CZ" dirty="0" smtClean="0"/>
            <a:t>Spravedlivost reorganizačního plánu </a:t>
          </a:r>
          <a:endParaRPr lang="cs-CZ" dirty="0"/>
        </a:p>
      </dgm:t>
    </dgm:pt>
    <dgm:pt modelId="{F678E890-FA99-4668-B685-CA4FFD9CBE06}" type="parTrans" cxnId="{0157E092-1CE3-49EF-9F94-E883CC613743}">
      <dgm:prSet/>
      <dgm:spPr/>
      <dgm:t>
        <a:bodyPr/>
        <a:lstStyle/>
        <a:p>
          <a:endParaRPr lang="cs-CZ"/>
        </a:p>
      </dgm:t>
    </dgm:pt>
    <dgm:pt modelId="{D4A65204-0552-4C2E-A70B-1A4E1E95CA6F}" type="sibTrans" cxnId="{0157E092-1CE3-49EF-9F94-E883CC613743}">
      <dgm:prSet/>
      <dgm:spPr/>
      <dgm:t>
        <a:bodyPr/>
        <a:lstStyle/>
        <a:p>
          <a:endParaRPr lang="cs-CZ"/>
        </a:p>
      </dgm:t>
    </dgm:pt>
    <dgm:pt modelId="{7AA7F89E-1C56-4750-AB59-395CA93B6FDE}">
      <dgm:prSet/>
      <dgm:spPr/>
      <dgm:t>
        <a:bodyPr/>
        <a:lstStyle/>
        <a:p>
          <a:pPr rtl="0"/>
          <a:r>
            <a:rPr lang="cs-CZ" dirty="0" smtClean="0"/>
            <a:t>Odvolání proti rozhodnutí o schválení nebo proti zamítnutí reorganizačního plánu </a:t>
          </a:r>
          <a:endParaRPr lang="cs-CZ" dirty="0"/>
        </a:p>
      </dgm:t>
    </dgm:pt>
    <dgm:pt modelId="{A169A650-4BF1-4B13-A4CD-DDAA56E9B6FE}" type="parTrans" cxnId="{7BC03BF9-0DCB-49E8-86F6-1C18D76E3935}">
      <dgm:prSet/>
      <dgm:spPr/>
      <dgm:t>
        <a:bodyPr/>
        <a:lstStyle/>
        <a:p>
          <a:endParaRPr lang="cs-CZ"/>
        </a:p>
      </dgm:t>
    </dgm:pt>
    <dgm:pt modelId="{2A65E439-A941-4E9A-B5A3-6E473BE93592}" type="sibTrans" cxnId="{7BC03BF9-0DCB-49E8-86F6-1C18D76E3935}">
      <dgm:prSet/>
      <dgm:spPr/>
      <dgm:t>
        <a:bodyPr/>
        <a:lstStyle/>
        <a:p>
          <a:endParaRPr lang="cs-CZ"/>
        </a:p>
      </dgm:t>
    </dgm:pt>
    <dgm:pt modelId="{8658C84B-991A-4FDB-832D-C3CCF81551EA}">
      <dgm:prSet/>
      <dgm:spPr/>
      <dgm:t>
        <a:bodyPr/>
        <a:lstStyle/>
        <a:p>
          <a:pPr rtl="0"/>
          <a:r>
            <a:rPr lang="cs-CZ" dirty="0" smtClean="0"/>
            <a:t>Realizace reorganizačního plánu </a:t>
          </a:r>
          <a:endParaRPr lang="cs-CZ" dirty="0"/>
        </a:p>
      </dgm:t>
    </dgm:pt>
    <dgm:pt modelId="{23831D26-41CF-4228-8736-11B02108BD63}" type="parTrans" cxnId="{229F29DC-6960-4A23-8C09-5B33A34A717D}">
      <dgm:prSet/>
      <dgm:spPr/>
      <dgm:t>
        <a:bodyPr/>
        <a:lstStyle/>
        <a:p>
          <a:endParaRPr lang="cs-CZ"/>
        </a:p>
      </dgm:t>
    </dgm:pt>
    <dgm:pt modelId="{E5E59EBD-03AE-42E2-A2C2-508D02FD7D4C}" type="sibTrans" cxnId="{229F29DC-6960-4A23-8C09-5B33A34A717D}">
      <dgm:prSet/>
      <dgm:spPr/>
      <dgm:t>
        <a:bodyPr/>
        <a:lstStyle/>
        <a:p>
          <a:endParaRPr lang="cs-CZ"/>
        </a:p>
      </dgm:t>
    </dgm:pt>
    <dgm:pt modelId="{AB5D7682-339C-4EAE-8411-D8502F152317}">
      <dgm:prSet/>
      <dgm:spPr/>
      <dgm:t>
        <a:bodyPr/>
        <a:lstStyle/>
        <a:p>
          <a:pPr rtl="0"/>
          <a:r>
            <a:rPr lang="cs-CZ" dirty="0" smtClean="0"/>
            <a:t>Rozdělení věřitelů do skupin</a:t>
          </a:r>
          <a:endParaRPr lang="cs-CZ" dirty="0"/>
        </a:p>
      </dgm:t>
    </dgm:pt>
    <dgm:pt modelId="{CF65E47D-B465-4837-8576-D5E4DCB7F4B7}" type="parTrans" cxnId="{C6A49F50-99D5-4A83-AA2F-A5F64973D0E2}">
      <dgm:prSet/>
      <dgm:spPr/>
    </dgm:pt>
    <dgm:pt modelId="{410AC434-D480-4B0A-923C-3FFE0B151E13}" type="sibTrans" cxnId="{C6A49F50-99D5-4A83-AA2F-A5F64973D0E2}">
      <dgm:prSet/>
      <dgm:spPr/>
    </dgm:pt>
    <dgm:pt modelId="{71574682-9353-4A86-B27A-029046886E15}" type="pres">
      <dgm:prSet presAssocID="{DA327A52-3C22-4E40-900F-7F4E8C29877E}" presName="linear" presStyleCnt="0">
        <dgm:presLayoutVars>
          <dgm:animLvl val="lvl"/>
          <dgm:resizeHandles val="exact"/>
        </dgm:presLayoutVars>
      </dgm:prSet>
      <dgm:spPr/>
      <dgm:t>
        <a:bodyPr/>
        <a:lstStyle/>
        <a:p>
          <a:endParaRPr lang="cs-CZ"/>
        </a:p>
      </dgm:t>
    </dgm:pt>
    <dgm:pt modelId="{2E047160-F151-49E8-AEFB-6AF941E728BB}" type="pres">
      <dgm:prSet presAssocID="{8F01A32C-6BA6-4D46-9AD7-AE6EC15D3298}" presName="parentText" presStyleLbl="node1" presStyleIdx="0" presStyleCnt="5">
        <dgm:presLayoutVars>
          <dgm:chMax val="0"/>
          <dgm:bulletEnabled val="1"/>
        </dgm:presLayoutVars>
      </dgm:prSet>
      <dgm:spPr/>
      <dgm:t>
        <a:bodyPr/>
        <a:lstStyle/>
        <a:p>
          <a:endParaRPr lang="cs-CZ"/>
        </a:p>
      </dgm:t>
    </dgm:pt>
    <dgm:pt modelId="{9ADD4232-BDEB-477C-A620-BD055EBF82BB}" type="pres">
      <dgm:prSet presAssocID="{8F01A32C-6BA6-4D46-9AD7-AE6EC15D3298}" presName="childText" presStyleLbl="revTx" presStyleIdx="0" presStyleCnt="3">
        <dgm:presLayoutVars>
          <dgm:bulletEnabled val="1"/>
        </dgm:presLayoutVars>
      </dgm:prSet>
      <dgm:spPr/>
      <dgm:t>
        <a:bodyPr/>
        <a:lstStyle/>
        <a:p>
          <a:endParaRPr lang="cs-CZ"/>
        </a:p>
      </dgm:t>
    </dgm:pt>
    <dgm:pt modelId="{67CB18AA-A8C4-4AF3-80B8-E6A1BE5E118F}" type="pres">
      <dgm:prSet presAssocID="{456D57AD-7227-4F29-ACB2-AE34141F40B1}" presName="parentText" presStyleLbl="node1" presStyleIdx="1" presStyleCnt="5">
        <dgm:presLayoutVars>
          <dgm:chMax val="0"/>
          <dgm:bulletEnabled val="1"/>
        </dgm:presLayoutVars>
      </dgm:prSet>
      <dgm:spPr/>
      <dgm:t>
        <a:bodyPr/>
        <a:lstStyle/>
        <a:p>
          <a:endParaRPr lang="cs-CZ"/>
        </a:p>
      </dgm:t>
    </dgm:pt>
    <dgm:pt modelId="{1F15F323-8F1F-4A2F-8D72-9742B88426DA}" type="pres">
      <dgm:prSet presAssocID="{84142020-0854-44C8-966B-854A1BCF7D07}" presName="spacer" presStyleCnt="0"/>
      <dgm:spPr/>
    </dgm:pt>
    <dgm:pt modelId="{A88682FE-1E26-40DE-B29C-41CE50226E1A}" type="pres">
      <dgm:prSet presAssocID="{868A6F29-5F7B-4987-B09A-BCDE855D4AFC}" presName="parentText" presStyleLbl="node1" presStyleIdx="2" presStyleCnt="5">
        <dgm:presLayoutVars>
          <dgm:chMax val="0"/>
          <dgm:bulletEnabled val="1"/>
        </dgm:presLayoutVars>
      </dgm:prSet>
      <dgm:spPr/>
      <dgm:t>
        <a:bodyPr/>
        <a:lstStyle/>
        <a:p>
          <a:endParaRPr lang="cs-CZ"/>
        </a:p>
      </dgm:t>
    </dgm:pt>
    <dgm:pt modelId="{5D13DAF7-3733-4F20-8960-C37F24D53A6D}" type="pres">
      <dgm:prSet presAssocID="{868A6F29-5F7B-4987-B09A-BCDE855D4AFC}" presName="childText" presStyleLbl="revTx" presStyleIdx="1" presStyleCnt="3">
        <dgm:presLayoutVars>
          <dgm:bulletEnabled val="1"/>
        </dgm:presLayoutVars>
      </dgm:prSet>
      <dgm:spPr/>
      <dgm:t>
        <a:bodyPr/>
        <a:lstStyle/>
        <a:p>
          <a:endParaRPr lang="cs-CZ"/>
        </a:p>
      </dgm:t>
    </dgm:pt>
    <dgm:pt modelId="{6C4B60CB-A4C6-4A1E-BA9B-20E695CFAB3A}" type="pres">
      <dgm:prSet presAssocID="{EE14A8C1-689F-4057-8832-20CA3C7C5240}" presName="parentText" presStyleLbl="node1" presStyleIdx="3" presStyleCnt="5">
        <dgm:presLayoutVars>
          <dgm:chMax val="0"/>
          <dgm:bulletEnabled val="1"/>
        </dgm:presLayoutVars>
      </dgm:prSet>
      <dgm:spPr/>
      <dgm:t>
        <a:bodyPr/>
        <a:lstStyle/>
        <a:p>
          <a:endParaRPr lang="cs-CZ"/>
        </a:p>
      </dgm:t>
    </dgm:pt>
    <dgm:pt modelId="{B14334C8-9654-4D4D-8D2A-09A72DC6AB16}" type="pres">
      <dgm:prSet presAssocID="{EE14A8C1-689F-4057-8832-20CA3C7C5240}" presName="childText" presStyleLbl="revTx" presStyleIdx="2" presStyleCnt="3">
        <dgm:presLayoutVars>
          <dgm:bulletEnabled val="1"/>
        </dgm:presLayoutVars>
      </dgm:prSet>
      <dgm:spPr/>
      <dgm:t>
        <a:bodyPr/>
        <a:lstStyle/>
        <a:p>
          <a:endParaRPr lang="cs-CZ"/>
        </a:p>
      </dgm:t>
    </dgm:pt>
    <dgm:pt modelId="{F8D8FD22-5713-4FAA-ACE4-101C55DAF508}" type="pres">
      <dgm:prSet presAssocID="{8658C84B-991A-4FDB-832D-C3CCF81551EA}" presName="parentText" presStyleLbl="node1" presStyleIdx="4" presStyleCnt="5">
        <dgm:presLayoutVars>
          <dgm:chMax val="0"/>
          <dgm:bulletEnabled val="1"/>
        </dgm:presLayoutVars>
      </dgm:prSet>
      <dgm:spPr/>
      <dgm:t>
        <a:bodyPr/>
        <a:lstStyle/>
        <a:p>
          <a:endParaRPr lang="cs-CZ"/>
        </a:p>
      </dgm:t>
    </dgm:pt>
  </dgm:ptLst>
  <dgm:cxnLst>
    <dgm:cxn modelId="{C6A49F50-99D5-4A83-AA2F-A5F64973D0E2}" srcId="{8F01A32C-6BA6-4D46-9AD7-AE6EC15D3298}" destId="{AB5D7682-339C-4EAE-8411-D8502F152317}" srcOrd="1" destOrd="0" parTransId="{CF65E47D-B465-4837-8576-D5E4DCB7F4B7}" sibTransId="{410AC434-D480-4B0A-923C-3FFE0B151E13}"/>
    <dgm:cxn modelId="{B0392BC7-AC2B-46B2-8EE1-950A6EF7568F}" type="presOf" srcId="{DA327A52-3C22-4E40-900F-7F4E8C29877E}" destId="{71574682-9353-4A86-B27A-029046886E15}" srcOrd="0" destOrd="0" presId="urn:microsoft.com/office/officeart/2005/8/layout/vList2"/>
    <dgm:cxn modelId="{66DF460C-BBD0-4798-A354-B313BC2F0FF2}" type="presOf" srcId="{D8C5FB91-E5D8-47A4-A999-E90DA9BB67D9}" destId="{9ADD4232-BDEB-477C-A620-BD055EBF82BB}" srcOrd="0" destOrd="2" presId="urn:microsoft.com/office/officeart/2005/8/layout/vList2"/>
    <dgm:cxn modelId="{259500D7-61DB-49DA-ABC4-34A82EF31F1E}" srcId="{DA327A52-3C22-4E40-900F-7F4E8C29877E}" destId="{8F01A32C-6BA6-4D46-9AD7-AE6EC15D3298}" srcOrd="0" destOrd="0" parTransId="{D7883B86-FD0C-4055-9FB2-3EEAA5F35645}" sibTransId="{FC9E6601-9327-4F8B-9893-B889792EDF3F}"/>
    <dgm:cxn modelId="{FC0D3B99-426A-48D5-A6B7-DCFDAADAF6CC}" srcId="{DA327A52-3C22-4E40-900F-7F4E8C29877E}" destId="{868A6F29-5F7B-4987-B09A-BCDE855D4AFC}" srcOrd="2" destOrd="0" parTransId="{39E308CF-B7EE-4BAC-99EE-FFF896822A9B}" sibTransId="{6AA1BF4F-64C5-4A8B-8529-678D3F4E0B50}"/>
    <dgm:cxn modelId="{D2875B9A-FA13-4347-AD58-DF02AFEF6284}" type="presOf" srcId="{3033DB12-FAE5-4041-BF66-1AC9E5FE32A7}" destId="{9ADD4232-BDEB-477C-A620-BD055EBF82BB}" srcOrd="0" destOrd="0" presId="urn:microsoft.com/office/officeart/2005/8/layout/vList2"/>
    <dgm:cxn modelId="{85945B7F-04E1-46E2-A910-6A02A33CDE06}" type="presOf" srcId="{EE14A8C1-689F-4057-8832-20CA3C7C5240}" destId="{6C4B60CB-A4C6-4A1E-BA9B-20E695CFAB3A}" srcOrd="0" destOrd="0" presId="urn:microsoft.com/office/officeart/2005/8/layout/vList2"/>
    <dgm:cxn modelId="{9E8385E6-E080-482B-866E-8681B920BAF5}" type="presOf" srcId="{AB5D7682-339C-4EAE-8411-D8502F152317}" destId="{9ADD4232-BDEB-477C-A620-BD055EBF82BB}" srcOrd="0" destOrd="1" presId="urn:microsoft.com/office/officeart/2005/8/layout/vList2"/>
    <dgm:cxn modelId="{229F29DC-6960-4A23-8C09-5B33A34A717D}" srcId="{DA327A52-3C22-4E40-900F-7F4E8C29877E}" destId="{8658C84B-991A-4FDB-832D-C3CCF81551EA}" srcOrd="4" destOrd="0" parTransId="{23831D26-41CF-4228-8736-11B02108BD63}" sibTransId="{E5E59EBD-03AE-42E2-A2C2-508D02FD7D4C}"/>
    <dgm:cxn modelId="{350B8590-92B8-4FDB-A182-1A43857C7A6D}" srcId="{DA327A52-3C22-4E40-900F-7F4E8C29877E}" destId="{EE14A8C1-689F-4057-8832-20CA3C7C5240}" srcOrd="3" destOrd="0" parTransId="{A4EC6B64-FDF5-4963-BD61-C6F49C9C7436}" sibTransId="{2A734BD5-864C-4C9B-8699-A6122EC31C21}"/>
    <dgm:cxn modelId="{364DAB25-C90F-4F8F-8A94-5E662F414C03}" type="presOf" srcId="{8F01A32C-6BA6-4D46-9AD7-AE6EC15D3298}" destId="{2E047160-F151-49E8-AEFB-6AF941E728BB}" srcOrd="0" destOrd="0" presId="urn:microsoft.com/office/officeart/2005/8/layout/vList2"/>
    <dgm:cxn modelId="{2FA5F671-9D22-40DD-8478-57DA08C10D8B}" type="presOf" srcId="{37EB97CC-FCC6-44D6-9086-8CE05F7D0BFE}" destId="{B14334C8-9654-4D4D-8D2A-09A72DC6AB16}" srcOrd="0" destOrd="0" presId="urn:microsoft.com/office/officeart/2005/8/layout/vList2"/>
    <dgm:cxn modelId="{8D8A0C01-5B65-442F-B5EA-27EBE3A675BD}" type="presOf" srcId="{7AA7F89E-1C56-4750-AB59-395CA93B6FDE}" destId="{B14334C8-9654-4D4D-8D2A-09A72DC6AB16}" srcOrd="0" destOrd="1" presId="urn:microsoft.com/office/officeart/2005/8/layout/vList2"/>
    <dgm:cxn modelId="{E5756CBB-69EE-4922-8E20-FF44B851BD9A}" type="presOf" srcId="{456D57AD-7227-4F29-ACB2-AE34141F40B1}" destId="{67CB18AA-A8C4-4AF3-80B8-E6A1BE5E118F}" srcOrd="0" destOrd="0" presId="urn:microsoft.com/office/officeart/2005/8/layout/vList2"/>
    <dgm:cxn modelId="{12E4BF2A-9C43-467A-8298-9516BECAA7A9}" srcId="{DA327A52-3C22-4E40-900F-7F4E8C29877E}" destId="{456D57AD-7227-4F29-ACB2-AE34141F40B1}" srcOrd="1" destOrd="0" parTransId="{125947CA-B101-4D29-817D-AB92568D2976}" sibTransId="{84142020-0854-44C8-966B-854A1BCF7D07}"/>
    <dgm:cxn modelId="{7BC03BF9-0DCB-49E8-86F6-1C18D76E3935}" srcId="{EE14A8C1-689F-4057-8832-20CA3C7C5240}" destId="{7AA7F89E-1C56-4750-AB59-395CA93B6FDE}" srcOrd="1" destOrd="0" parTransId="{A169A650-4BF1-4B13-A4CD-DDAA56E9B6FE}" sibTransId="{2A65E439-A941-4E9A-B5A3-6E473BE93592}"/>
    <dgm:cxn modelId="{FEDC4771-C272-4B7B-AC78-E18A912ACC06}" srcId="{8F01A32C-6BA6-4D46-9AD7-AE6EC15D3298}" destId="{3033DB12-FAE5-4041-BF66-1AC9E5FE32A7}" srcOrd="0" destOrd="0" parTransId="{949E14C1-A947-4697-8F34-CC84012B5AE8}" sibTransId="{25C9F6D4-4D0D-446E-829C-69718A381044}"/>
    <dgm:cxn modelId="{0157E092-1CE3-49EF-9F94-E883CC613743}" srcId="{EE14A8C1-689F-4057-8832-20CA3C7C5240}" destId="{37EB97CC-FCC6-44D6-9086-8CE05F7D0BFE}" srcOrd="0" destOrd="0" parTransId="{F678E890-FA99-4668-B685-CA4FFD9CBE06}" sibTransId="{D4A65204-0552-4C2E-A70B-1A4E1E95CA6F}"/>
    <dgm:cxn modelId="{E5BC7DB5-54E9-43A0-BAFA-4D65B829F147}" type="presOf" srcId="{8658C84B-991A-4FDB-832D-C3CCF81551EA}" destId="{F8D8FD22-5713-4FAA-ACE4-101C55DAF508}" srcOrd="0" destOrd="0" presId="urn:microsoft.com/office/officeart/2005/8/layout/vList2"/>
    <dgm:cxn modelId="{E44B84C1-99A7-4BB4-99B2-645E4DEDCEC5}" type="presOf" srcId="{34DA23EB-897B-45D9-8244-68CE8991AD75}" destId="{5D13DAF7-3733-4F20-8960-C37F24D53A6D}" srcOrd="0" destOrd="0" presId="urn:microsoft.com/office/officeart/2005/8/layout/vList2"/>
    <dgm:cxn modelId="{871F33D5-4833-4F80-A915-D6616A818B89}" srcId="{8F01A32C-6BA6-4D46-9AD7-AE6EC15D3298}" destId="{D8C5FB91-E5D8-47A4-A999-E90DA9BB67D9}" srcOrd="2" destOrd="0" parTransId="{EDE6BBB5-6AF2-495D-A54B-711BDBE8600F}" sibTransId="{4F2D0351-65AE-4612-93EB-ED315355DD36}"/>
    <dgm:cxn modelId="{EC5E1B51-AD02-4C02-A24F-7EDC400ECEDE}" srcId="{868A6F29-5F7B-4987-B09A-BCDE855D4AFC}" destId="{34DA23EB-897B-45D9-8244-68CE8991AD75}" srcOrd="0" destOrd="0" parTransId="{12D5FEC2-6B9D-4353-A34B-AECF3AE1BE80}" sibTransId="{C9604ABE-5256-448A-925C-3585D5898992}"/>
    <dgm:cxn modelId="{4747546A-1559-4BE9-BC50-A25DDECEE4C9}" type="presOf" srcId="{868A6F29-5F7B-4987-B09A-BCDE855D4AFC}" destId="{A88682FE-1E26-40DE-B29C-41CE50226E1A}" srcOrd="0" destOrd="0" presId="urn:microsoft.com/office/officeart/2005/8/layout/vList2"/>
    <dgm:cxn modelId="{1358517D-B40B-4519-9ADD-FFF5E550215D}" type="presParOf" srcId="{71574682-9353-4A86-B27A-029046886E15}" destId="{2E047160-F151-49E8-AEFB-6AF941E728BB}" srcOrd="0" destOrd="0" presId="urn:microsoft.com/office/officeart/2005/8/layout/vList2"/>
    <dgm:cxn modelId="{A0441646-55E4-43D9-B2CA-944320F35835}" type="presParOf" srcId="{71574682-9353-4A86-B27A-029046886E15}" destId="{9ADD4232-BDEB-477C-A620-BD055EBF82BB}" srcOrd="1" destOrd="0" presId="urn:microsoft.com/office/officeart/2005/8/layout/vList2"/>
    <dgm:cxn modelId="{2B4267E3-52A3-464E-8ECD-FA9826DDD8F2}" type="presParOf" srcId="{71574682-9353-4A86-B27A-029046886E15}" destId="{67CB18AA-A8C4-4AF3-80B8-E6A1BE5E118F}" srcOrd="2" destOrd="0" presId="urn:microsoft.com/office/officeart/2005/8/layout/vList2"/>
    <dgm:cxn modelId="{DFD75141-B4B7-4BD4-A336-F31624EBC7C1}" type="presParOf" srcId="{71574682-9353-4A86-B27A-029046886E15}" destId="{1F15F323-8F1F-4A2F-8D72-9742B88426DA}" srcOrd="3" destOrd="0" presId="urn:microsoft.com/office/officeart/2005/8/layout/vList2"/>
    <dgm:cxn modelId="{27043E04-854E-41E7-A8A5-6FCAA36B9154}" type="presParOf" srcId="{71574682-9353-4A86-B27A-029046886E15}" destId="{A88682FE-1E26-40DE-B29C-41CE50226E1A}" srcOrd="4" destOrd="0" presId="urn:microsoft.com/office/officeart/2005/8/layout/vList2"/>
    <dgm:cxn modelId="{077517B9-BF6E-4B5E-A7D0-4461A18515E0}" type="presParOf" srcId="{71574682-9353-4A86-B27A-029046886E15}" destId="{5D13DAF7-3733-4F20-8960-C37F24D53A6D}" srcOrd="5" destOrd="0" presId="urn:microsoft.com/office/officeart/2005/8/layout/vList2"/>
    <dgm:cxn modelId="{F5B9C59F-5470-4700-A030-25DFD1FB67AA}" type="presParOf" srcId="{71574682-9353-4A86-B27A-029046886E15}" destId="{6C4B60CB-A4C6-4A1E-BA9B-20E695CFAB3A}" srcOrd="6" destOrd="0" presId="urn:microsoft.com/office/officeart/2005/8/layout/vList2"/>
    <dgm:cxn modelId="{20FFB966-4B4C-40F1-B58F-6B1C5E945CE1}" type="presParOf" srcId="{71574682-9353-4A86-B27A-029046886E15}" destId="{B14334C8-9654-4D4D-8D2A-09A72DC6AB16}" srcOrd="7" destOrd="0" presId="urn:microsoft.com/office/officeart/2005/8/layout/vList2"/>
    <dgm:cxn modelId="{E7E1F5BD-3587-4FC6-A364-04FC72AF4781}" type="presParOf" srcId="{71574682-9353-4A86-B27A-029046886E15}" destId="{F8D8FD22-5713-4FAA-ACE4-101C55DAF508}" srcOrd="8"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2E6563-4817-47AD-9CFE-44803BE05680}" type="datetimeFigureOut">
              <a:rPr lang="cs-CZ" smtClean="0"/>
              <a:pPr/>
              <a:t>24. 4. 2016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C5D0F-4959-4D8A-A8F5-C0DC5393147F}"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E4AFA68-F19E-4F39-8D97-BD2BC0A2AED1}" type="datetimeFigureOut">
              <a:rPr lang="cs-CZ" smtClean="0"/>
              <a:pPr/>
              <a:t>24. 4. 2016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1A97988-4CB6-4860-AFB9-CD6C0FA2030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AFA68-F19E-4F39-8D97-BD2BC0A2AED1}" type="datetimeFigureOut">
              <a:rPr lang="cs-CZ" smtClean="0"/>
              <a:pPr/>
              <a:t>24. 4. 2016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97988-4CB6-4860-AFB9-CD6C0FA2030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6000" r="-36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solidFill>
                  <a:schemeClr val="bg1"/>
                </a:solidFill>
              </a:rPr>
              <a:t>REORGANIZACE</a:t>
            </a:r>
            <a:endParaRPr lang="cs-CZ" b="1" dirty="0">
              <a:solidFill>
                <a:schemeClr val="bg1"/>
              </a:solidFill>
            </a:endParaRPr>
          </a:p>
        </p:txBody>
      </p:sp>
      <p:sp>
        <p:nvSpPr>
          <p:cNvPr id="3" name="Podnadpis 2"/>
          <p:cNvSpPr>
            <a:spLocks noGrp="1"/>
          </p:cNvSpPr>
          <p:nvPr>
            <p:ph type="subTitle" idx="1"/>
          </p:nvPr>
        </p:nvSpPr>
        <p:spPr>
          <a:xfrm>
            <a:off x="0" y="3143248"/>
            <a:ext cx="9144000" cy="642942"/>
          </a:xfrm>
          <a:solidFill>
            <a:schemeClr val="bg1">
              <a:lumMod val="85000"/>
              <a:alpha val="52000"/>
            </a:schemeClr>
          </a:solidFill>
          <a:ln>
            <a:noFill/>
          </a:ln>
        </p:spPr>
        <p:txBody>
          <a:bodyPr>
            <a:normAutofit/>
          </a:bodyPr>
          <a:lstStyle/>
          <a:p>
            <a:r>
              <a:rPr lang="cs-CZ" sz="2400" dirty="0" smtClean="0">
                <a:solidFill>
                  <a:schemeClr val="bg1"/>
                </a:solidFill>
              </a:rPr>
              <a:t>Mgr. Martina </a:t>
            </a:r>
            <a:r>
              <a:rPr lang="cs-CZ" sz="2400" dirty="0" err="1" smtClean="0">
                <a:solidFill>
                  <a:schemeClr val="bg1"/>
                </a:solidFill>
              </a:rPr>
              <a:t>Mušálková</a:t>
            </a:r>
            <a:endParaRPr lang="cs-CZ" sz="24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chemeClr val="accent6"/>
                </a:solidFill>
              </a:rPr>
              <a:t>ZKRÁCENÁ REORGANIZACE</a:t>
            </a:r>
            <a:endParaRPr lang="cs-CZ" dirty="0">
              <a:solidFill>
                <a:schemeClr val="accent6"/>
              </a:solidFill>
            </a:endParaRPr>
          </a:p>
        </p:txBody>
      </p:sp>
      <p:sp>
        <p:nvSpPr>
          <p:cNvPr id="8" name="Obdélník 7"/>
          <p:cNvSpPr/>
          <p:nvPr/>
        </p:nvSpPr>
        <p:spPr>
          <a:xfrm>
            <a:off x="4082122" y="3244334"/>
            <a:ext cx="237566" cy="369332"/>
          </a:xfrm>
          <a:prstGeom prst="rect">
            <a:avLst/>
          </a:prstGeom>
        </p:spPr>
        <p:txBody>
          <a:bodyPr wrap="none">
            <a:spAutoFit/>
          </a:bodyPr>
          <a:lstStyle/>
          <a:p>
            <a:r>
              <a:rPr lang="cs-CZ" dirty="0" smtClean="0"/>
              <a:t> </a:t>
            </a:r>
            <a:endParaRPr lang="cs-CZ" dirty="0"/>
          </a:p>
        </p:txBody>
      </p:sp>
      <p:sp>
        <p:nvSpPr>
          <p:cNvPr id="5" name="Obdélník 4"/>
          <p:cNvSpPr/>
          <p:nvPr/>
        </p:nvSpPr>
        <p:spPr>
          <a:xfrm>
            <a:off x="500034" y="1714488"/>
            <a:ext cx="3286148" cy="1285884"/>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b="1" dirty="0" smtClean="0"/>
              <a:t>VYJEDNÁNÍ A SCHVÁLENÍ REORGANIZAČNÍHO PLÁNU</a:t>
            </a:r>
            <a:endParaRPr lang="cs-CZ" b="1" dirty="0"/>
          </a:p>
        </p:txBody>
      </p:sp>
      <p:sp>
        <p:nvSpPr>
          <p:cNvPr id="6" name="Šipka doprava 5"/>
          <p:cNvSpPr/>
          <p:nvPr/>
        </p:nvSpPr>
        <p:spPr>
          <a:xfrm>
            <a:off x="4214810" y="2071678"/>
            <a:ext cx="1071570" cy="64294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
        <p:nvSpPr>
          <p:cNvPr id="7" name="Obdélník 6"/>
          <p:cNvSpPr/>
          <p:nvPr/>
        </p:nvSpPr>
        <p:spPr>
          <a:xfrm>
            <a:off x="5500694" y="1643050"/>
            <a:ext cx="3143272" cy="13573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cs-CZ" b="1" dirty="0" smtClean="0"/>
              <a:t>INSOLVENČNÍ NÁVRH</a:t>
            </a:r>
          </a:p>
          <a:p>
            <a:pPr algn="ctr"/>
            <a:r>
              <a:rPr lang="cs-CZ" b="1" dirty="0" smtClean="0"/>
              <a:t> + </a:t>
            </a:r>
          </a:p>
          <a:p>
            <a:pPr algn="ctr"/>
            <a:r>
              <a:rPr lang="cs-CZ" b="1" dirty="0" smtClean="0"/>
              <a:t>NÁVRH NA POVOLENÍ REORGANIZACE</a:t>
            </a:r>
            <a:endParaRPr lang="cs-CZ" b="1" dirty="0"/>
          </a:p>
        </p:txBody>
      </p:sp>
      <p:sp>
        <p:nvSpPr>
          <p:cNvPr id="10" name="Šipka dolů 9"/>
          <p:cNvSpPr/>
          <p:nvPr/>
        </p:nvSpPr>
        <p:spPr>
          <a:xfrm>
            <a:off x="6929454" y="3357562"/>
            <a:ext cx="714380" cy="928694"/>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
        <p:nvSpPr>
          <p:cNvPr id="11" name="Obdélník 10"/>
          <p:cNvSpPr/>
          <p:nvPr/>
        </p:nvSpPr>
        <p:spPr>
          <a:xfrm>
            <a:off x="5572132" y="4572008"/>
            <a:ext cx="3071834" cy="13573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cs-CZ" b="1" dirty="0" smtClean="0"/>
              <a:t>ROZHODNUTÍ O ÚPADKU </a:t>
            </a:r>
          </a:p>
          <a:p>
            <a:pPr algn="ctr"/>
            <a:r>
              <a:rPr lang="cs-CZ" b="1" dirty="0" smtClean="0"/>
              <a:t>+</a:t>
            </a:r>
          </a:p>
          <a:p>
            <a:pPr algn="ctr"/>
            <a:r>
              <a:rPr lang="cs-CZ" b="1" dirty="0" smtClean="0"/>
              <a:t>POVOLENÍ REORGANIZACE</a:t>
            </a:r>
          </a:p>
        </p:txBody>
      </p:sp>
      <p:sp>
        <p:nvSpPr>
          <p:cNvPr id="13" name="Šipka doleva 12"/>
          <p:cNvSpPr/>
          <p:nvPr/>
        </p:nvSpPr>
        <p:spPr>
          <a:xfrm>
            <a:off x="4071934" y="4857760"/>
            <a:ext cx="1214446" cy="857256"/>
          </a:xfrm>
          <a:prstGeom prst="lef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
        <p:nvSpPr>
          <p:cNvPr id="14" name="Obdélník 13"/>
          <p:cNvSpPr/>
          <p:nvPr/>
        </p:nvSpPr>
        <p:spPr>
          <a:xfrm>
            <a:off x="500034" y="4572008"/>
            <a:ext cx="3214710" cy="13573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cs-CZ" b="1" dirty="0" smtClean="0"/>
              <a:t>SCHVÁLENÍ REORGANIZAČNÍHO PLÁNU INSOLVENČNÍM SOUDEM</a:t>
            </a:r>
            <a:endParaRPr lang="cs-CZ"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chemeClr val="tx2"/>
                </a:solidFill>
              </a:rPr>
              <a:t>STANDARDNÍ REORGANIZACE</a:t>
            </a:r>
            <a:endParaRPr lang="cs-CZ" dirty="0"/>
          </a:p>
        </p:txBody>
      </p:sp>
      <p:sp>
        <p:nvSpPr>
          <p:cNvPr id="8" name="Obdélník 7"/>
          <p:cNvSpPr/>
          <p:nvPr/>
        </p:nvSpPr>
        <p:spPr>
          <a:xfrm>
            <a:off x="4082122" y="3244334"/>
            <a:ext cx="237566" cy="369332"/>
          </a:xfrm>
          <a:prstGeom prst="rect">
            <a:avLst/>
          </a:prstGeom>
        </p:spPr>
        <p:txBody>
          <a:bodyPr wrap="none">
            <a:spAutoFit/>
          </a:bodyPr>
          <a:lstStyle/>
          <a:p>
            <a:r>
              <a:rPr lang="cs-CZ" dirty="0" smtClean="0"/>
              <a:t> </a:t>
            </a:r>
            <a:endParaRPr lang="cs-CZ" dirty="0"/>
          </a:p>
        </p:txBody>
      </p:sp>
      <p:sp>
        <p:nvSpPr>
          <p:cNvPr id="5" name="Obdélník 4"/>
          <p:cNvSpPr/>
          <p:nvPr/>
        </p:nvSpPr>
        <p:spPr>
          <a:xfrm>
            <a:off x="500034" y="1714488"/>
            <a:ext cx="3286148" cy="1285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INSOLVENČNÍ NÁVRH</a:t>
            </a:r>
          </a:p>
          <a:p>
            <a:pPr algn="ctr"/>
            <a:r>
              <a:rPr lang="cs-CZ" b="1" dirty="0" smtClean="0"/>
              <a:t> + </a:t>
            </a:r>
          </a:p>
          <a:p>
            <a:pPr algn="ctr"/>
            <a:r>
              <a:rPr lang="cs-CZ" b="1" dirty="0" smtClean="0"/>
              <a:t>NÁVRH NA POVOLENÍ REORGANIZACE </a:t>
            </a:r>
            <a:endParaRPr lang="cs-CZ" b="1" dirty="0"/>
          </a:p>
        </p:txBody>
      </p:sp>
      <p:sp>
        <p:nvSpPr>
          <p:cNvPr id="6" name="Šipka doprava 5"/>
          <p:cNvSpPr/>
          <p:nvPr/>
        </p:nvSpPr>
        <p:spPr>
          <a:xfrm>
            <a:off x="4214810" y="2071678"/>
            <a:ext cx="1071570" cy="6429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5500694" y="1643050"/>
            <a:ext cx="3143272" cy="1357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ROZHODNUTÍ O ÚPADKU </a:t>
            </a:r>
          </a:p>
          <a:p>
            <a:pPr algn="ctr"/>
            <a:r>
              <a:rPr lang="cs-CZ" b="1" dirty="0" smtClean="0"/>
              <a:t>+</a:t>
            </a:r>
          </a:p>
          <a:p>
            <a:pPr algn="ctr"/>
            <a:r>
              <a:rPr lang="cs-CZ" b="1" dirty="0" smtClean="0"/>
              <a:t>POVOLENÍ REORGANIZACE</a:t>
            </a:r>
          </a:p>
        </p:txBody>
      </p:sp>
      <p:sp>
        <p:nvSpPr>
          <p:cNvPr id="10" name="Šipka dolů 9"/>
          <p:cNvSpPr/>
          <p:nvPr/>
        </p:nvSpPr>
        <p:spPr>
          <a:xfrm>
            <a:off x="6929454" y="3357562"/>
            <a:ext cx="714380" cy="9286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délník 10"/>
          <p:cNvSpPr/>
          <p:nvPr/>
        </p:nvSpPr>
        <p:spPr>
          <a:xfrm>
            <a:off x="5572132" y="4572008"/>
            <a:ext cx="3071834" cy="1357322"/>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b="1" dirty="0" smtClean="0"/>
              <a:t>VYJEDNÁNÍ A SCHVÁLENÍ REORGANIZAČNÍHO PLÁNU</a:t>
            </a:r>
            <a:endParaRPr lang="cs-CZ" b="1" dirty="0"/>
          </a:p>
        </p:txBody>
      </p:sp>
      <p:sp>
        <p:nvSpPr>
          <p:cNvPr id="13" name="Šipka doleva 12"/>
          <p:cNvSpPr/>
          <p:nvPr/>
        </p:nvSpPr>
        <p:spPr>
          <a:xfrm>
            <a:off x="4071934" y="4857760"/>
            <a:ext cx="1214446" cy="85725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500034" y="4572008"/>
            <a:ext cx="3214710" cy="1357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SCHVÁLENÍ REORGANIZAČNÍHO PLÁNU INSOLVENČNÍM SOUDEM</a:t>
            </a:r>
            <a:endParaRPr lang="cs-CZ"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accent4"/>
                </a:solidFill>
              </a:rPr>
              <a:t>Návrh na povolení reorganizace</a:t>
            </a:r>
            <a:endParaRPr lang="cs-CZ" b="1" dirty="0">
              <a:solidFill>
                <a:schemeClr val="accent4"/>
              </a:solidFill>
            </a:endParaRPr>
          </a:p>
        </p:txBody>
      </p:sp>
      <p:sp>
        <p:nvSpPr>
          <p:cNvPr id="3" name="Zástupný symbol pro obsah 2"/>
          <p:cNvSpPr>
            <a:spLocks noGrp="1"/>
          </p:cNvSpPr>
          <p:nvPr>
            <p:ph idx="1"/>
          </p:nvPr>
        </p:nvSpPr>
        <p:spPr/>
        <p:txBody>
          <a:bodyPr>
            <a:normAutofit/>
          </a:bodyPr>
          <a:lstStyle/>
          <a:p>
            <a:pPr algn="just">
              <a:buNone/>
            </a:pPr>
            <a:r>
              <a:rPr lang="cs-CZ" b="1" dirty="0" smtClean="0"/>
              <a:t>	Standardní Reorganizace: </a:t>
            </a:r>
            <a:r>
              <a:rPr lang="cs-CZ" dirty="0" smtClean="0"/>
              <a:t>dlužník nebo přihlášený věřitel</a:t>
            </a:r>
          </a:p>
          <a:p>
            <a:pPr algn="just">
              <a:buNone/>
            </a:pPr>
            <a:r>
              <a:rPr lang="cs-CZ" b="1" dirty="0" smtClean="0"/>
              <a:t>	Zkrácená Reorganizace</a:t>
            </a:r>
            <a:r>
              <a:rPr lang="cs-CZ" dirty="0" smtClean="0"/>
              <a:t>: dlužník</a:t>
            </a:r>
          </a:p>
          <a:p>
            <a:pPr algn="just">
              <a:buNone/>
            </a:pPr>
            <a:r>
              <a:rPr lang="cs-CZ" dirty="0" smtClean="0"/>
              <a:t>	Věřitelský návrh musí schválit schůze věřitelů.</a:t>
            </a:r>
          </a:p>
          <a:p>
            <a:pPr algn="just">
              <a:buNone/>
            </a:pPr>
            <a:r>
              <a:rPr lang="cs-CZ" b="1" dirty="0" smtClean="0">
                <a:solidFill>
                  <a:schemeClr val="accent4"/>
                </a:solidFill>
              </a:rPr>
              <a:t>	Navrhovatel musí být v dobré víře, že budou splněny všechny podmínky pro schválení RP.</a:t>
            </a:r>
          </a:p>
          <a:p>
            <a:pPr algn="just">
              <a:buNone/>
            </a:pPr>
            <a:r>
              <a:rPr lang="cs-CZ" b="1" dirty="0" smtClean="0"/>
              <a:t>	Rozlišujeme: podání návrhu na povolení reorganizace vs. podání schváleného RP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accent4"/>
                </a:solidFill>
              </a:rPr>
              <a:t>NÁVRH NA POVOLENÍ REORGANIZACE LHŮTY</a:t>
            </a:r>
            <a:endParaRPr lang="cs-CZ" dirty="0"/>
          </a:p>
        </p:txBody>
      </p:sp>
      <p:graphicFrame>
        <p:nvGraphicFramePr>
          <p:cNvPr id="5" name="Zástupný symbol pro obsah 4"/>
          <p:cNvGraphicFramePr>
            <a:graphicFrameLocks noGrp="1"/>
          </p:cNvGraphicFramePr>
          <p:nvPr>
            <p:ph idx="1"/>
          </p:nvPr>
        </p:nvGraphicFramePr>
        <p:xfrm>
          <a:off x="457200" y="1600200"/>
          <a:ext cx="8229600" cy="4393885"/>
        </p:xfrm>
        <a:graphic>
          <a:graphicData uri="http://schemas.openxmlformats.org/drawingml/2006/table">
            <a:tbl>
              <a:tblPr firstRow="1" bandRow="1">
                <a:tableStyleId>{5C22544A-7EE6-4342-B048-85BDC9FD1C3A}</a:tableStyleId>
              </a:tblPr>
              <a:tblGrid>
                <a:gridCol w="2057400"/>
                <a:gridCol w="2057400"/>
                <a:gridCol w="2057400"/>
                <a:gridCol w="2057400"/>
              </a:tblGrid>
              <a:tr h="919165">
                <a:tc>
                  <a:txBody>
                    <a:bodyPr/>
                    <a:lstStyle/>
                    <a:p>
                      <a:endParaRPr lang="cs-CZ" dirty="0"/>
                    </a:p>
                  </a:txBody>
                  <a:tcPr/>
                </a:tc>
                <a:tc>
                  <a:txBody>
                    <a:bodyPr/>
                    <a:lstStyle/>
                    <a:p>
                      <a:r>
                        <a:rPr lang="cs-CZ" dirty="0" smtClean="0"/>
                        <a:t>DLUŽNÍK KVALITATIVNÍ PŘÍPUSTNOST</a:t>
                      </a:r>
                      <a:endParaRPr lang="cs-CZ" dirty="0"/>
                    </a:p>
                  </a:txBody>
                  <a:tcPr/>
                </a:tc>
                <a:tc>
                  <a:txBody>
                    <a:bodyPr/>
                    <a:lstStyle/>
                    <a:p>
                      <a:r>
                        <a:rPr lang="cs-CZ" dirty="0" smtClean="0"/>
                        <a:t>DLUŽNÍK KVANTITATIVNÍ</a:t>
                      </a:r>
                      <a:r>
                        <a:rPr lang="cs-CZ" baseline="0" dirty="0" smtClean="0"/>
                        <a:t> PŘÍPUSTNOST</a:t>
                      </a:r>
                      <a:endParaRPr lang="cs-CZ" dirty="0"/>
                    </a:p>
                  </a:txBody>
                  <a:tcPr/>
                </a:tc>
                <a:tc>
                  <a:txBody>
                    <a:bodyPr/>
                    <a:lstStyle/>
                    <a:p>
                      <a:r>
                        <a:rPr lang="cs-CZ" dirty="0" smtClean="0"/>
                        <a:t>PŘIHLÁŠENÝ VĚŘITEL</a:t>
                      </a:r>
                      <a:endParaRPr lang="cs-CZ" dirty="0"/>
                    </a:p>
                  </a:txBody>
                  <a:tcPr/>
                </a:tc>
              </a:tr>
              <a:tr h="919165">
                <a:tc>
                  <a:txBody>
                    <a:bodyPr/>
                    <a:lstStyle/>
                    <a:p>
                      <a:r>
                        <a:rPr lang="cs-CZ" dirty="0" smtClean="0"/>
                        <a:t>HROZÍCÍ ÚPADEK</a:t>
                      </a:r>
                      <a:endParaRPr lang="cs-CZ" dirty="0"/>
                    </a:p>
                  </a:txBody>
                  <a:tcPr/>
                </a:tc>
                <a:tc>
                  <a:txBody>
                    <a:bodyPr/>
                    <a:lstStyle/>
                    <a:p>
                      <a:r>
                        <a:rPr lang="cs-CZ" dirty="0" smtClean="0"/>
                        <a:t>DO ROZHODNUTÍ O ÚPADKU</a:t>
                      </a:r>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DO ROZHODNUTÍ O ÚPADKU</a:t>
                      </a:r>
                    </a:p>
                    <a:p>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NEJPOZDĚJI</a:t>
                      </a:r>
                      <a:r>
                        <a:rPr lang="cs-CZ" baseline="0" dirty="0" smtClean="0"/>
                        <a:t> 10 DNŮ PŘED PRVNÍ SCHŮZÍ VĚŘITELŮ PO ROZHODNUTÍ O ÚPADKU</a:t>
                      </a:r>
                      <a:endParaRPr lang="cs-CZ" dirty="0" smtClean="0"/>
                    </a:p>
                    <a:p>
                      <a:endParaRPr lang="cs-CZ" dirty="0"/>
                    </a:p>
                  </a:txBody>
                  <a:tcPr/>
                </a:tc>
              </a:tr>
              <a:tr h="919165">
                <a:tc>
                  <a:txBody>
                    <a:bodyPr/>
                    <a:lstStyle/>
                    <a:p>
                      <a:r>
                        <a:rPr lang="cs-CZ" dirty="0" smtClean="0"/>
                        <a:t>ÚPADEK</a:t>
                      </a:r>
                      <a:endParaRPr lang="cs-CZ" dirty="0"/>
                    </a:p>
                  </a:txBody>
                  <a:tcPr/>
                </a:tc>
                <a:tc>
                  <a:txBody>
                    <a:bodyPr/>
                    <a:lstStyle/>
                    <a:p>
                      <a:r>
                        <a:rPr lang="cs-CZ" dirty="0" smtClean="0"/>
                        <a:t>SPOLEČNĚ S INSOLVENČNÍM</a:t>
                      </a:r>
                      <a:r>
                        <a:rPr lang="cs-CZ" baseline="0" dirty="0" smtClean="0"/>
                        <a:t> NÁVRHEM NEBO NEJPOZDĚJI DO ROZHODNUTÍ O ÚPADKU</a:t>
                      </a:r>
                      <a:endParaRPr lang="cs-CZ" dirty="0"/>
                    </a:p>
                  </a:txBody>
                  <a:tcPr/>
                </a:tc>
                <a:tc>
                  <a:txBody>
                    <a:bodyPr/>
                    <a:lstStyle/>
                    <a:p>
                      <a:r>
                        <a:rPr lang="cs-CZ" dirty="0" smtClean="0"/>
                        <a:t>NEJPOZDĚJI</a:t>
                      </a:r>
                      <a:r>
                        <a:rPr lang="cs-CZ" baseline="0" dirty="0" smtClean="0"/>
                        <a:t> 10 DNŮ PŘED PRVNÍ SCHŮZÍ VĚŘITELŮ PO ROZHODNUTÍ O ÚPADKU</a:t>
                      </a:r>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NEJPOZDĚJI</a:t>
                      </a:r>
                      <a:r>
                        <a:rPr lang="cs-CZ" baseline="0" dirty="0" smtClean="0"/>
                        <a:t> 10 DNŮ PŘED PRVNÍ SCHŮZÍ VĚŘITELŮ PO ROZHODNUTÍ O ÚPADKU</a:t>
                      </a:r>
                      <a:endParaRPr lang="cs-CZ" dirty="0" smtClean="0"/>
                    </a:p>
                    <a:p>
                      <a:endParaRPr lang="cs-CZ"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accent4"/>
                </a:solidFill>
              </a:rPr>
              <a:t>NÁVRH NA POVOLENÍ REORGANIZACE</a:t>
            </a:r>
            <a:br>
              <a:rPr lang="cs-CZ" b="1" dirty="0" smtClean="0">
                <a:solidFill>
                  <a:schemeClr val="accent4"/>
                </a:solidFill>
              </a:rPr>
            </a:br>
            <a:r>
              <a:rPr lang="cs-CZ" b="1" dirty="0" smtClean="0">
                <a:solidFill>
                  <a:schemeClr val="accent4"/>
                </a:solidFill>
              </a:rPr>
              <a:t>OBSAH</a:t>
            </a:r>
            <a:endParaRPr lang="cs-CZ" dirty="0"/>
          </a:p>
        </p:txBody>
      </p:sp>
      <p:sp>
        <p:nvSpPr>
          <p:cNvPr id="3" name="Zástupný symbol pro obsah 2"/>
          <p:cNvSpPr>
            <a:spLocks noGrp="1"/>
          </p:cNvSpPr>
          <p:nvPr>
            <p:ph idx="1"/>
          </p:nvPr>
        </p:nvSpPr>
        <p:spPr/>
        <p:txBody>
          <a:bodyPr>
            <a:normAutofit fontScale="77500" lnSpcReduction="20000"/>
          </a:bodyPr>
          <a:lstStyle/>
          <a:p>
            <a:pPr>
              <a:buNone/>
            </a:pPr>
            <a:r>
              <a:rPr lang="cs-CZ" dirty="0" smtClean="0"/>
              <a:t>NÁVRH DLUŽNÍKA ( § 319 IZ)</a:t>
            </a:r>
          </a:p>
          <a:p>
            <a:pPr>
              <a:buNone/>
            </a:pPr>
            <a:r>
              <a:rPr lang="cs-CZ" dirty="0" smtClean="0"/>
              <a:t>Obecné náležitosti podání (§ 42 odst. 4 O.S.Ř) +</a:t>
            </a:r>
          </a:p>
          <a:p>
            <a:pPr marL="514350" indent="-514350">
              <a:buFont typeface="+mj-lt"/>
              <a:buAutoNum type="alphaUcPeriod"/>
            </a:pPr>
            <a:r>
              <a:rPr lang="cs-CZ" b="1" dirty="0" smtClean="0">
                <a:solidFill>
                  <a:schemeClr val="tx2">
                    <a:lumMod val="40000"/>
                    <a:lumOff val="60000"/>
                  </a:schemeClr>
                </a:solidFill>
              </a:rPr>
              <a:t>Označení dlužníka a osob oprávněných za něho jednat</a:t>
            </a:r>
          </a:p>
          <a:p>
            <a:pPr marL="514350" indent="-514350">
              <a:buFont typeface="+mj-lt"/>
              <a:buAutoNum type="alphaUcPeriod"/>
            </a:pPr>
            <a:r>
              <a:rPr lang="cs-CZ" b="1" dirty="0" smtClean="0">
                <a:solidFill>
                  <a:schemeClr val="accent3"/>
                </a:solidFill>
              </a:rPr>
              <a:t>Dlužníkovi známé údaje o kapitálové struktuře a majetku osob, které dlužníka ovládají nebo které s dlužníkem tvoří koncern, včetně údajů o probíhajících IŘ, anebo prohlášení, že takových osob není</a:t>
            </a:r>
          </a:p>
          <a:p>
            <a:pPr marL="514350" indent="-514350">
              <a:buFont typeface="+mj-lt"/>
              <a:buAutoNum type="alphaUcPeriod"/>
            </a:pPr>
            <a:r>
              <a:rPr lang="cs-CZ" b="1" dirty="0" smtClean="0">
                <a:solidFill>
                  <a:schemeClr val="tx2">
                    <a:lumMod val="40000"/>
                    <a:lumOff val="60000"/>
                  </a:schemeClr>
                </a:solidFill>
              </a:rPr>
              <a:t>Údaj o způsobu navrhované reorganizace (není závazné, ale… § 317 odst. 2)</a:t>
            </a:r>
          </a:p>
          <a:p>
            <a:pPr>
              <a:buNone/>
            </a:pPr>
            <a:endParaRPr lang="cs-CZ" dirty="0" smtClean="0"/>
          </a:p>
          <a:p>
            <a:pPr>
              <a:buNone/>
            </a:pPr>
            <a:r>
              <a:rPr lang="cs-CZ" dirty="0" smtClean="0"/>
              <a:t>+ seznam majetku, závazků a případných změn </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accent4"/>
                </a:solidFill>
              </a:rPr>
              <a:t>NÁVRH NA POVOLENÍ REORGANIZACE</a:t>
            </a:r>
            <a:br>
              <a:rPr lang="cs-CZ" b="1" dirty="0" smtClean="0">
                <a:solidFill>
                  <a:schemeClr val="accent4"/>
                </a:solidFill>
              </a:rPr>
            </a:br>
            <a:r>
              <a:rPr lang="cs-CZ" b="1" dirty="0" smtClean="0">
                <a:solidFill>
                  <a:schemeClr val="accent4"/>
                </a:solidFill>
              </a:rPr>
              <a:t>OBSAH</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cs-CZ" dirty="0" smtClean="0"/>
              <a:t>NÁVRH VĚŘITELE ( § 319 odst. 3 IZ)</a:t>
            </a:r>
          </a:p>
          <a:p>
            <a:pPr>
              <a:buNone/>
            </a:pPr>
            <a:r>
              <a:rPr lang="cs-CZ" dirty="0" smtClean="0"/>
              <a:t>Obecné náležitosti podání (§ 42 odst. 4 O.S.Ř) +</a:t>
            </a:r>
          </a:p>
          <a:p>
            <a:pPr marL="514350" indent="-514350">
              <a:buFont typeface="+mj-lt"/>
              <a:buAutoNum type="alphaUcPeriod"/>
            </a:pPr>
            <a:r>
              <a:rPr lang="cs-CZ" b="1" dirty="0" smtClean="0">
                <a:solidFill>
                  <a:schemeClr val="tx2">
                    <a:lumMod val="40000"/>
                    <a:lumOff val="60000"/>
                  </a:schemeClr>
                </a:solidFill>
              </a:rPr>
              <a:t>Označení dlužníka a osob oprávněných za něho jednat</a:t>
            </a:r>
          </a:p>
          <a:p>
            <a:pPr marL="514350" indent="-514350">
              <a:buNone/>
            </a:pPr>
            <a:r>
              <a:rPr lang="cs-CZ" b="1" dirty="0" smtClean="0">
                <a:solidFill>
                  <a:schemeClr val="tx2">
                    <a:lumMod val="40000"/>
                    <a:lumOff val="60000"/>
                  </a:schemeClr>
                </a:solidFill>
              </a:rPr>
              <a:t>C. Údaj o způsobu navrhované reorganizace (není závazné, ale… § 317 odst. 2)</a:t>
            </a:r>
            <a:endParaRPr lang="cs-CZ" dirty="0" smtClean="0"/>
          </a:p>
          <a:p>
            <a:pPr>
              <a:buNone/>
            </a:pPr>
            <a:r>
              <a:rPr lang="cs-CZ" dirty="0" smtClean="0"/>
              <a:t>+ ostatní údaje dle § 319 odst. 1, jsou-li věřiteli známy</a:t>
            </a:r>
          </a:p>
          <a:p>
            <a:pPr>
              <a:buNone/>
            </a:pPr>
            <a:endParaRPr lang="cs-CZ" dirty="0" smtClean="0"/>
          </a:p>
          <a:p>
            <a:pPr algn="just">
              <a:buNone/>
            </a:pPr>
            <a:r>
              <a:rPr lang="cs-CZ" dirty="0" smtClean="0"/>
              <a:t>	</a:t>
            </a:r>
            <a:r>
              <a:rPr lang="cs-CZ" dirty="0" smtClean="0">
                <a:solidFill>
                  <a:schemeClr val="accent4"/>
                </a:solidFill>
              </a:rPr>
              <a:t>Návrh věřitele na povolení reorganizace musí schválit v souladu se zákonnými podmínkami schůze věřitelů. (§ 323 IZ)</a:t>
            </a:r>
          </a:p>
          <a:p>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accent4"/>
                </a:solidFill>
              </a:rPr>
              <a:t>Rozhodnutí o návrhu na povolení reorganizace</a:t>
            </a:r>
            <a:endParaRPr lang="cs-CZ" b="1" dirty="0">
              <a:solidFill>
                <a:schemeClr val="accent4"/>
              </a:solidFill>
            </a:endParaRPr>
          </a:p>
        </p:txBody>
      </p:sp>
      <p:sp>
        <p:nvSpPr>
          <p:cNvPr id="3" name="Zástupný symbol pro obsah 2"/>
          <p:cNvSpPr>
            <a:spLocks noGrp="1"/>
          </p:cNvSpPr>
          <p:nvPr>
            <p:ph idx="1"/>
          </p:nvPr>
        </p:nvSpPr>
        <p:spPr/>
        <p:txBody>
          <a:bodyPr>
            <a:normAutofit fontScale="70000" lnSpcReduction="20000"/>
          </a:bodyPr>
          <a:lstStyle/>
          <a:p>
            <a:pPr>
              <a:buNone/>
            </a:pPr>
            <a:r>
              <a:rPr lang="cs-CZ" dirty="0" err="1" smtClean="0"/>
              <a:t>Insolvenční</a:t>
            </a:r>
            <a:r>
              <a:rPr lang="cs-CZ" dirty="0" smtClean="0"/>
              <a:t> soud může návrh na povolení reorganizace : </a:t>
            </a:r>
          </a:p>
          <a:p>
            <a:pPr marL="514350" indent="-514350">
              <a:buAutoNum type="alphaLcParenR"/>
            </a:pPr>
            <a:r>
              <a:rPr lang="cs-CZ" b="1" dirty="0" smtClean="0">
                <a:solidFill>
                  <a:schemeClr val="tx2">
                    <a:lumMod val="60000"/>
                    <a:lumOff val="40000"/>
                  </a:schemeClr>
                </a:solidFill>
              </a:rPr>
              <a:t>Odmítnout (nejsou-li ve lhůtě odstraněny vady),</a:t>
            </a:r>
          </a:p>
          <a:p>
            <a:pPr marL="514350" indent="-514350">
              <a:buAutoNum type="alphaLcParenR"/>
            </a:pPr>
            <a:r>
              <a:rPr lang="cs-CZ" b="1" dirty="0" smtClean="0">
                <a:solidFill>
                  <a:srgbClr val="FFFF00"/>
                </a:solidFill>
              </a:rPr>
              <a:t>Vezme na vědomí </a:t>
            </a:r>
            <a:r>
              <a:rPr lang="cs-CZ" b="1" dirty="0" err="1" smtClean="0">
                <a:solidFill>
                  <a:srgbClr val="FFFF00"/>
                </a:solidFill>
              </a:rPr>
              <a:t>zpětvzetí</a:t>
            </a:r>
            <a:r>
              <a:rPr lang="cs-CZ" b="1" dirty="0" smtClean="0">
                <a:solidFill>
                  <a:srgbClr val="FFFF00"/>
                </a:solidFill>
              </a:rPr>
              <a:t> návrhu (dispoziční zásada),</a:t>
            </a:r>
          </a:p>
          <a:p>
            <a:pPr marL="514350" indent="-514350">
              <a:buAutoNum type="alphaLcParenR"/>
            </a:pPr>
            <a:r>
              <a:rPr lang="cs-CZ" b="1" dirty="0" smtClean="0">
                <a:solidFill>
                  <a:schemeClr val="accent2"/>
                </a:solidFill>
              </a:rPr>
              <a:t>Zamítnout</a:t>
            </a:r>
          </a:p>
          <a:p>
            <a:pPr marL="914400" lvl="1" indent="-514350" algn="just">
              <a:buFont typeface="+mj-lt"/>
              <a:buAutoNum type="arabicParenR"/>
            </a:pPr>
            <a:r>
              <a:rPr lang="cs-CZ" dirty="0" smtClean="0">
                <a:solidFill>
                  <a:schemeClr val="accent2"/>
                </a:solidFill>
              </a:rPr>
              <a:t>lze se zřetelem ke všem okolnostem důvodně předpokládat, že návrhem na povolení reorganizace je sledován nepoctivý záměr </a:t>
            </a:r>
            <a:r>
              <a:rPr lang="cs-CZ" dirty="0" smtClean="0"/>
              <a:t>(nepoctivý záměr charakterizuje ustanovení §326 odst. 2 IZ, Rozhodnutí Vrchního soudu v Praze 3VSPH 616/2010 –A-100 ve věci MSPH 93 INS 2456/2010)</a:t>
            </a:r>
            <a:r>
              <a:rPr lang="cs-CZ" dirty="0" smtClean="0">
                <a:solidFill>
                  <a:schemeClr val="accent2"/>
                </a:solidFill>
              </a:rPr>
              <a:t>,</a:t>
            </a:r>
          </a:p>
          <a:p>
            <a:pPr marL="914400" lvl="1" indent="-514350" algn="just">
              <a:buFont typeface="+mj-lt"/>
              <a:buAutoNum type="arabicParenR"/>
            </a:pPr>
            <a:r>
              <a:rPr lang="cs-CZ" dirty="0" smtClean="0">
                <a:solidFill>
                  <a:schemeClr val="accent2"/>
                </a:solidFill>
              </a:rPr>
              <a:t>návrh na povolení reorganizace znovu podala osoba o jejímž návrhu bylo již bylo dříve rozhodnuto,</a:t>
            </a:r>
          </a:p>
          <a:p>
            <a:pPr marL="914400" lvl="1" indent="-514350" algn="just">
              <a:buFont typeface="+mj-lt"/>
              <a:buAutoNum type="arabicParenR"/>
            </a:pPr>
            <a:r>
              <a:rPr lang="cs-CZ" dirty="0" smtClean="0">
                <a:solidFill>
                  <a:schemeClr val="accent2"/>
                </a:solidFill>
              </a:rPr>
              <a:t> jednalo se o věřitelský návrh na povolení reorganizace a neschválila jej schůze věřitelů.</a:t>
            </a:r>
            <a:endParaRPr lang="cs-CZ" b="1" dirty="0" smtClean="0">
              <a:solidFill>
                <a:schemeClr val="accent2"/>
              </a:solidFill>
            </a:endParaRPr>
          </a:p>
          <a:p>
            <a:pPr marL="514350" indent="-514350">
              <a:buAutoNum type="alphaLcParenR"/>
            </a:pPr>
            <a:r>
              <a:rPr lang="cs-CZ" b="1" dirty="0" smtClean="0">
                <a:solidFill>
                  <a:schemeClr val="accent3"/>
                </a:solidFill>
              </a:rPr>
              <a:t>Rozhodne o povolení reorganizace.</a:t>
            </a:r>
            <a:endParaRPr lang="cs-CZ" b="1" dirty="0">
              <a:solidFill>
                <a:schemeClr val="accent3"/>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dirty="0" smtClean="0">
                <a:solidFill>
                  <a:schemeClr val="accent3"/>
                </a:solidFill>
              </a:rPr>
              <a:t>ROZHODNUTÍ O POVOLENÍ REORGANIZACE</a:t>
            </a:r>
            <a:br>
              <a:rPr lang="cs-CZ" sz="3200" b="1" dirty="0" smtClean="0">
                <a:solidFill>
                  <a:schemeClr val="accent3"/>
                </a:solidFill>
              </a:rPr>
            </a:br>
            <a:endParaRPr lang="cs-CZ" sz="3200" dirty="0"/>
          </a:p>
        </p:txBody>
      </p:sp>
      <p:sp>
        <p:nvSpPr>
          <p:cNvPr id="3" name="Zástupný symbol pro obsah 2"/>
          <p:cNvSpPr>
            <a:spLocks noGrp="1"/>
          </p:cNvSpPr>
          <p:nvPr>
            <p:ph idx="1"/>
          </p:nvPr>
        </p:nvSpPr>
        <p:spPr/>
        <p:txBody>
          <a:bodyPr>
            <a:normAutofit fontScale="62500" lnSpcReduction="20000"/>
          </a:bodyPr>
          <a:lstStyle/>
          <a:p>
            <a:pPr algn="just">
              <a:buNone/>
            </a:pPr>
            <a:r>
              <a:rPr lang="cs-CZ" dirty="0" smtClean="0"/>
              <a:t>Rozhodnutí soudu o povolení či zamítnutí návrhu na povolení reorganizace předchází projednání návrhu na povolení reorganizace. </a:t>
            </a:r>
          </a:p>
          <a:p>
            <a:pPr algn="just">
              <a:buNone/>
            </a:pPr>
            <a:r>
              <a:rPr lang="cs-CZ" dirty="0" smtClean="0"/>
              <a:t>   (§ 148 až § 152 IZ) </a:t>
            </a:r>
          </a:p>
          <a:p>
            <a:pPr algn="just">
              <a:buNone/>
            </a:pPr>
            <a:r>
              <a:rPr lang="cs-CZ" b="1" dirty="0" smtClean="0"/>
              <a:t>Rozhodnutí soudu obsahuje:</a:t>
            </a:r>
          </a:p>
          <a:p>
            <a:pPr algn="just"/>
            <a:r>
              <a:rPr lang="cs-CZ" dirty="0" smtClean="0"/>
              <a:t>Výrok o povolení reorganizace,</a:t>
            </a:r>
          </a:p>
          <a:p>
            <a:pPr algn="just"/>
            <a:r>
              <a:rPr lang="cs-CZ" dirty="0" smtClean="0"/>
              <a:t>Informaci o </a:t>
            </a:r>
            <a:r>
              <a:rPr lang="cs-CZ" dirty="0" err="1" smtClean="0"/>
              <a:t>insolvenčním</a:t>
            </a:r>
            <a:r>
              <a:rPr lang="cs-CZ" dirty="0" smtClean="0"/>
              <a:t> správci,</a:t>
            </a:r>
          </a:p>
          <a:p>
            <a:pPr algn="just"/>
            <a:r>
              <a:rPr lang="cs-CZ" dirty="0" smtClean="0"/>
              <a:t>Výzvu, aby dlužník ve lhůtě 120 dnů předložil reorganizační plán,</a:t>
            </a:r>
          </a:p>
          <a:p>
            <a:pPr algn="just"/>
            <a:r>
              <a:rPr lang="cs-CZ" dirty="0" smtClean="0"/>
              <a:t>Výrok týkající se majetkové podstaty,</a:t>
            </a:r>
          </a:p>
          <a:p>
            <a:pPr algn="just"/>
            <a:r>
              <a:rPr lang="cs-CZ" dirty="0" smtClean="0"/>
              <a:t>Ustanovení </a:t>
            </a:r>
            <a:r>
              <a:rPr lang="cs-CZ" dirty="0" err="1" smtClean="0"/>
              <a:t>znalece</a:t>
            </a:r>
            <a:r>
              <a:rPr lang="cs-CZ" dirty="0" smtClean="0"/>
              <a:t>.</a:t>
            </a:r>
          </a:p>
          <a:p>
            <a:pPr algn="just">
              <a:buNone/>
            </a:pPr>
            <a:endParaRPr lang="cs-CZ" dirty="0" smtClean="0"/>
          </a:p>
          <a:p>
            <a:pPr algn="just">
              <a:buNone/>
            </a:pPr>
            <a:r>
              <a:rPr lang="cs-CZ" b="1" dirty="0" smtClean="0"/>
              <a:t>Účinky:</a:t>
            </a:r>
          </a:p>
          <a:p>
            <a:pPr algn="just"/>
            <a:r>
              <a:rPr lang="cs-CZ" b="1" dirty="0" smtClean="0">
                <a:solidFill>
                  <a:schemeClr val="tx2">
                    <a:lumMod val="60000"/>
                    <a:lumOff val="40000"/>
                  </a:schemeClr>
                </a:solidFill>
              </a:rPr>
              <a:t>ruší se omezení dispozičních oprávnění dlužníka, ke kterým došlo zákonem nebo rozhodnutím </a:t>
            </a:r>
            <a:r>
              <a:rPr lang="cs-CZ" b="1" dirty="0" err="1" smtClean="0">
                <a:solidFill>
                  <a:schemeClr val="tx2">
                    <a:lumMod val="60000"/>
                    <a:lumOff val="40000"/>
                  </a:schemeClr>
                </a:solidFill>
              </a:rPr>
              <a:t>insolvenčního</a:t>
            </a:r>
            <a:r>
              <a:rPr lang="cs-CZ" b="1" dirty="0" smtClean="0">
                <a:solidFill>
                  <a:schemeClr val="tx2">
                    <a:lumMod val="60000"/>
                    <a:lumOff val="40000"/>
                  </a:schemeClr>
                </a:solidFill>
              </a:rPr>
              <a:t> soudu (limitace předběžným souhlasem věřitelského výboru, souhlasem </a:t>
            </a:r>
            <a:r>
              <a:rPr lang="cs-CZ" b="1" dirty="0" err="1" smtClean="0">
                <a:solidFill>
                  <a:schemeClr val="tx2">
                    <a:lumMod val="60000"/>
                    <a:lumOff val="40000"/>
                  </a:schemeClr>
                </a:solidFill>
              </a:rPr>
              <a:t>insolvenčního</a:t>
            </a:r>
            <a:r>
              <a:rPr lang="cs-CZ" b="1" dirty="0" smtClean="0">
                <a:solidFill>
                  <a:schemeClr val="tx2">
                    <a:lumMod val="60000"/>
                    <a:lumOff val="40000"/>
                  </a:schemeClr>
                </a:solidFill>
              </a:rPr>
              <a:t> správce) </a:t>
            </a:r>
          </a:p>
          <a:p>
            <a:pPr algn="just"/>
            <a:r>
              <a:rPr lang="cs-CZ" b="1" dirty="0" smtClean="0">
                <a:solidFill>
                  <a:schemeClr val="tx2">
                    <a:lumMod val="60000"/>
                    <a:lumOff val="40000"/>
                  </a:schemeClr>
                </a:solidFill>
              </a:rPr>
              <a:t>Pozastavení výkonu funkce orgánů dlužníka </a:t>
            </a:r>
            <a:endParaRPr lang="cs-CZ"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solidFill>
              </a:rPr>
              <a:t>REORGANIZAČNÍ PLÁN </a:t>
            </a:r>
            <a:endParaRPr lang="cs-CZ" dirty="0"/>
          </a:p>
        </p:txBody>
      </p:sp>
      <p:sp>
        <p:nvSpPr>
          <p:cNvPr id="3" name="Zástupný symbol pro obsah 2"/>
          <p:cNvSpPr>
            <a:spLocks noGrp="1"/>
          </p:cNvSpPr>
          <p:nvPr>
            <p:ph idx="1"/>
          </p:nvPr>
        </p:nvSpPr>
        <p:spPr/>
        <p:txBody>
          <a:bodyPr>
            <a:normAutofit fontScale="85000" lnSpcReduction="20000"/>
          </a:bodyPr>
          <a:lstStyle/>
          <a:p>
            <a:pPr algn="just">
              <a:buFont typeface="Wingdings" pitchFamily="2" charset="2"/>
              <a:buChar char="§"/>
            </a:pPr>
            <a:r>
              <a:rPr lang="cs-CZ" dirty="0" smtClean="0"/>
              <a:t>právně ekonomický dokument, jehož primárním účelem je definovat ekonomické řešení reorganizace</a:t>
            </a:r>
          </a:p>
          <a:p>
            <a:pPr algn="just">
              <a:buFont typeface="Wingdings" pitchFamily="2" charset="2"/>
              <a:buChar char="§"/>
            </a:pPr>
            <a:endParaRPr lang="cs-CZ" dirty="0" smtClean="0"/>
          </a:p>
          <a:p>
            <a:pPr algn="just">
              <a:buFont typeface="Wingdings" pitchFamily="2" charset="2"/>
              <a:buChar char="§"/>
            </a:pPr>
            <a:r>
              <a:rPr lang="cs-CZ" dirty="0" smtClean="0"/>
              <a:t>dohoda </a:t>
            </a:r>
            <a:r>
              <a:rPr lang="cs-CZ" i="1" dirty="0" err="1" smtClean="0"/>
              <a:t>sui</a:t>
            </a:r>
            <a:r>
              <a:rPr lang="cs-CZ" i="1" dirty="0" smtClean="0"/>
              <a:t> genesis</a:t>
            </a:r>
            <a:r>
              <a:rPr lang="cs-CZ" dirty="0" smtClean="0"/>
              <a:t>, nahrazující původní závazky dlužníka novými závazky, které vychází z průběhu IŘ a schváleného RP</a:t>
            </a:r>
          </a:p>
          <a:p>
            <a:pPr>
              <a:buNone/>
            </a:pPr>
            <a:r>
              <a:rPr lang="cs-CZ" b="1" dirty="0" smtClean="0"/>
              <a:t>§ 338 IZ</a:t>
            </a:r>
          </a:p>
          <a:p>
            <a:pPr algn="just">
              <a:buNone/>
            </a:pPr>
            <a:r>
              <a:rPr lang="cs-CZ" i="1" dirty="0" smtClean="0"/>
              <a:t>„Reorganizační plán vymezuje právní postavení dotčených osob v důsledku povolení reorganizace, a to na základě opatření k ozdravení provozu dlužníkova podniku a uspořádání vzájemných vztahů mezi dlužníkem a jeho věřiteli.“ </a:t>
            </a:r>
            <a:endParaRPr lang="cs-CZ"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solidFill>
              </a:rPr>
              <a:t>REORGANIZAČNÍ PLÁN - FÁZE</a:t>
            </a:r>
            <a:endParaRPr lang="cs-CZ" b="1" dirty="0">
              <a:solidFill>
                <a:schemeClr val="tx2"/>
              </a:solidFill>
            </a:endParaRPr>
          </a:p>
        </p:txBody>
      </p:sp>
      <p:graphicFrame>
        <p:nvGraphicFramePr>
          <p:cNvPr id="7" name="Zástupný symbol pro obsah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lumMod val="60000"/>
                    <a:lumOff val="40000"/>
                  </a:schemeClr>
                </a:solidFill>
              </a:rPr>
              <a:t>CÍL/ÚČEL REORGANIZACE </a:t>
            </a:r>
            <a:endParaRPr lang="cs-CZ" dirty="0"/>
          </a:p>
        </p:txBody>
      </p:sp>
      <p:sp>
        <p:nvSpPr>
          <p:cNvPr id="3" name="Zástupný symbol pro obsah 2"/>
          <p:cNvSpPr>
            <a:spLocks noGrp="1"/>
          </p:cNvSpPr>
          <p:nvPr>
            <p:ph idx="1"/>
          </p:nvPr>
        </p:nvSpPr>
        <p:spPr/>
        <p:txBody>
          <a:bodyPr/>
          <a:lstStyle/>
          <a:p>
            <a:pPr algn="just">
              <a:buNone/>
            </a:pPr>
            <a:r>
              <a:rPr lang="cs-CZ" b="1" dirty="0" smtClean="0"/>
              <a:t>Cíl reorganizace </a:t>
            </a:r>
            <a:r>
              <a:rPr lang="cs-CZ" dirty="0" smtClean="0"/>
              <a:t>není zákonem vymezen.</a:t>
            </a:r>
          </a:p>
          <a:p>
            <a:pPr algn="just">
              <a:buNone/>
            </a:pPr>
            <a:endParaRPr lang="cs-CZ" dirty="0" smtClean="0"/>
          </a:p>
          <a:p>
            <a:pPr algn="just">
              <a:buNone/>
            </a:pPr>
            <a:r>
              <a:rPr lang="cs-CZ" b="1" dirty="0" smtClean="0"/>
              <a:t>Ale! </a:t>
            </a:r>
            <a:r>
              <a:rPr lang="cs-CZ" dirty="0" smtClean="0"/>
              <a:t>musí být shodný s </a:t>
            </a:r>
            <a:r>
              <a:rPr lang="cs-CZ" b="1" dirty="0" smtClean="0"/>
              <a:t>§1 písm. a) IZ</a:t>
            </a:r>
            <a:r>
              <a:rPr lang="cs-CZ" dirty="0" smtClean="0"/>
              <a:t> a se zásadami </a:t>
            </a:r>
            <a:r>
              <a:rPr lang="cs-CZ" dirty="0" err="1" smtClean="0"/>
              <a:t>insolvenčního</a:t>
            </a:r>
            <a:r>
              <a:rPr lang="cs-CZ" dirty="0" smtClean="0"/>
              <a:t> řízení dle </a:t>
            </a:r>
            <a:r>
              <a:rPr lang="cs-CZ" b="1" dirty="0" smtClean="0"/>
              <a:t>§ 5 IZ</a:t>
            </a:r>
            <a:r>
              <a:rPr lang="cs-CZ" dirty="0" smtClean="0"/>
              <a:t>.</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smtClean="0">
                <a:solidFill>
                  <a:schemeClr val="tx2"/>
                </a:solidFill>
              </a:rPr>
              <a:t/>
            </a:r>
            <a:br>
              <a:rPr lang="cs-CZ" sz="3600" b="1" dirty="0" smtClean="0">
                <a:solidFill>
                  <a:schemeClr val="tx2"/>
                </a:solidFill>
              </a:rPr>
            </a:br>
            <a:r>
              <a:rPr lang="cs-CZ" sz="4000" b="1" dirty="0" smtClean="0">
                <a:solidFill>
                  <a:schemeClr val="tx2"/>
                </a:solidFill>
              </a:rPr>
              <a:t>SESTAVENÍ REORGANIZAČNÍHO PLÁNU OBSAH </a:t>
            </a:r>
            <a:r>
              <a:rPr lang="cs-CZ" b="1" dirty="0" smtClean="0">
                <a:solidFill>
                  <a:schemeClr val="tx2"/>
                </a:solidFill>
              </a:rPr>
              <a:t/>
            </a:r>
            <a:br>
              <a:rPr lang="cs-CZ" b="1" dirty="0" smtClean="0">
                <a:solidFill>
                  <a:schemeClr val="tx2"/>
                </a:solidFill>
              </a:rPr>
            </a:br>
            <a:endParaRPr lang="cs-CZ" b="1" dirty="0">
              <a:solidFill>
                <a:schemeClr val="tx2"/>
              </a:solidFill>
            </a:endParaRPr>
          </a:p>
        </p:txBody>
      </p:sp>
      <p:sp>
        <p:nvSpPr>
          <p:cNvPr id="3" name="Zástupný symbol pro obsah 2"/>
          <p:cNvSpPr>
            <a:spLocks noGrp="1"/>
          </p:cNvSpPr>
          <p:nvPr>
            <p:ph idx="1"/>
          </p:nvPr>
        </p:nvSpPr>
        <p:spPr>
          <a:xfrm>
            <a:off x="428596" y="1357298"/>
            <a:ext cx="8229600" cy="4543444"/>
          </a:xfrm>
        </p:spPr>
        <p:txBody>
          <a:bodyPr>
            <a:normAutofit fontScale="25000" lnSpcReduction="20000"/>
          </a:bodyPr>
          <a:lstStyle/>
          <a:p>
            <a:pPr marL="514350" indent="-514350">
              <a:buNone/>
            </a:pPr>
            <a:r>
              <a:rPr lang="cs-CZ" sz="7200" b="1" dirty="0" smtClean="0">
                <a:solidFill>
                  <a:srgbClr val="002060"/>
                </a:solidFill>
              </a:rPr>
              <a:t>§ 340  IZ taxativně vymezuje minimální obsah RP:</a:t>
            </a:r>
          </a:p>
          <a:p>
            <a:pPr marL="514350" indent="-514350" algn="just">
              <a:buAutoNum type="alphaLcParenR"/>
            </a:pPr>
            <a:r>
              <a:rPr lang="cs-CZ" sz="7200" b="1" dirty="0" smtClean="0">
                <a:solidFill>
                  <a:schemeClr val="tx2">
                    <a:lumMod val="60000"/>
                    <a:lumOff val="40000"/>
                  </a:schemeClr>
                </a:solidFill>
              </a:rPr>
              <a:t>rozdělení věřitelů do skupin; </a:t>
            </a:r>
          </a:p>
          <a:p>
            <a:pPr marL="514350" indent="-514350" algn="just">
              <a:buAutoNum type="alphaLcParenR"/>
            </a:pPr>
            <a:r>
              <a:rPr lang="cs-CZ" sz="7200" b="1" dirty="0" smtClean="0">
                <a:solidFill>
                  <a:schemeClr val="accent4"/>
                </a:solidFill>
              </a:rPr>
              <a:t>určení způsobu reorganizace; </a:t>
            </a:r>
          </a:p>
          <a:p>
            <a:pPr marL="514350" indent="-514350" algn="just">
              <a:buAutoNum type="alphaLcParenR"/>
            </a:pPr>
            <a:r>
              <a:rPr lang="cs-CZ" sz="7200" b="1" dirty="0" smtClean="0">
                <a:solidFill>
                  <a:schemeClr val="accent6">
                    <a:lumMod val="75000"/>
                  </a:schemeClr>
                </a:solidFill>
              </a:rPr>
              <a:t>vymezení opatření k plnění s reorganizačního plánu zejména z hlediska nakládání s majetkovou podstatou (vymezení osob oprávněných nakládat a rozsahu jejich práv);</a:t>
            </a:r>
          </a:p>
          <a:p>
            <a:pPr marL="514350" indent="-514350" algn="just">
              <a:buAutoNum type="alphaLcParenR"/>
            </a:pPr>
            <a:r>
              <a:rPr lang="cs-CZ" sz="7200" b="1" dirty="0" smtClean="0">
                <a:solidFill>
                  <a:schemeClr val="accent3"/>
                </a:solidFill>
              </a:rPr>
              <a:t>vymezení podmínek dalšího provozu podniku dlužníka, bude li provozován; </a:t>
            </a:r>
          </a:p>
          <a:p>
            <a:pPr marL="514350" indent="-514350" algn="just">
              <a:buAutoNum type="alphaLcParenR"/>
            </a:pPr>
            <a:r>
              <a:rPr lang="cs-CZ" sz="7200" b="1" dirty="0" smtClean="0">
                <a:solidFill>
                  <a:srgbClr val="FF0000"/>
                </a:solidFill>
              </a:rPr>
              <a:t>uvedení osob, které se budou podílet na financování reorganizačního plánu nebo převezmou některé dlužníkovy závazky anebo zajistí jejich splnění, včetně určení rozsahu, v němž jsou ochotny tak učinit; </a:t>
            </a:r>
          </a:p>
          <a:p>
            <a:pPr marL="514350" indent="-514350" algn="just">
              <a:buAutoNum type="alphaLcParenR"/>
            </a:pPr>
            <a:r>
              <a:rPr lang="cs-CZ" sz="7200" b="1" dirty="0" smtClean="0">
                <a:solidFill>
                  <a:schemeClr val="tx2">
                    <a:lumMod val="40000"/>
                    <a:lumOff val="60000"/>
                  </a:schemeClr>
                </a:solidFill>
              </a:rPr>
              <a:t>údaj o tom, zda a jak reorganizační plán ovlivní zaměstnanost v dlužníkově podniku, a o opatřeních, která mají být v tomto směru uskutečněna; </a:t>
            </a:r>
          </a:p>
          <a:p>
            <a:pPr marL="514350" indent="-514350" algn="just">
              <a:buAutoNum type="alphaLcParenR"/>
            </a:pPr>
            <a:r>
              <a:rPr lang="cs-CZ" sz="7200" b="1" dirty="0" smtClean="0">
                <a:solidFill>
                  <a:schemeClr val="accent4"/>
                </a:solidFill>
              </a:rPr>
              <a:t>údaje o závazcích, které bude mít dlužník vůči věřitelům po skončení reorganizace; </a:t>
            </a:r>
          </a:p>
          <a:p>
            <a:pPr marL="514350" indent="-514350" algn="just">
              <a:buAutoNum type="alphaLcParenR"/>
            </a:pPr>
            <a:r>
              <a:rPr lang="cs-CZ" sz="7200" b="1" dirty="0" smtClean="0">
                <a:solidFill>
                  <a:schemeClr val="accent6"/>
                </a:solidFill>
              </a:rPr>
              <a:t>údaje o zajištění pohledávek ohledně nichž se vede incidenční spor a pohledávek vázaných na podmínku odkládací </a:t>
            </a:r>
          </a:p>
          <a:p>
            <a:pPr marL="514350" indent="-514350" algn="just">
              <a:buNone/>
            </a:pPr>
            <a:r>
              <a:rPr lang="cs-CZ" sz="7200" b="1" dirty="0" smtClean="0">
                <a:solidFill>
                  <a:schemeClr val="tx2"/>
                </a:solidFill>
              </a:rPr>
              <a:t>+   údaje uvedené v RP musí věrně zobrazovat ekonom. a právní možnosti dlužníka</a:t>
            </a:r>
          </a:p>
          <a:p>
            <a:pPr marL="514350" indent="-514350" algn="just">
              <a:buNone/>
            </a:pPr>
            <a:r>
              <a:rPr lang="cs-CZ" sz="7200" b="1" dirty="0" smtClean="0">
                <a:solidFill>
                  <a:schemeClr val="tx2"/>
                </a:solidFill>
              </a:rPr>
              <a:t>+ náležitosti RP stanoví § 24a vyhlášky č. 311/2007 Sb., o jednacím řádu pro </a:t>
            </a:r>
            <a:r>
              <a:rPr lang="cs-CZ" sz="7200" b="1" dirty="0" err="1" smtClean="0">
                <a:solidFill>
                  <a:schemeClr val="tx2"/>
                </a:solidFill>
              </a:rPr>
              <a:t>insolvenční</a:t>
            </a:r>
            <a:r>
              <a:rPr lang="cs-CZ" sz="7200" b="1" dirty="0" smtClean="0">
                <a:solidFill>
                  <a:schemeClr val="tx2"/>
                </a:solidFill>
              </a:rPr>
              <a:t> řízení </a:t>
            </a:r>
          </a:p>
          <a:p>
            <a:pPr marL="514350" indent="-514350" algn="just">
              <a:buAutoNum type="alphaLcParenR"/>
            </a:pPr>
            <a:endParaRPr lang="cs-CZ" sz="4500" b="1" dirty="0" smtClean="0">
              <a:solidFill>
                <a:schemeClr val="accent3"/>
              </a:solidFill>
            </a:endParaRPr>
          </a:p>
          <a:p>
            <a:pPr lvl="0">
              <a:buNone/>
            </a:pPr>
            <a:endParaRPr lang="cs-CZ"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b="1" dirty="0" smtClean="0">
                <a:solidFill>
                  <a:schemeClr val="tx2"/>
                </a:solidFill>
              </a:rPr>
              <a:t/>
            </a:r>
            <a:br>
              <a:rPr lang="cs-CZ" sz="3600" b="1" dirty="0" smtClean="0">
                <a:solidFill>
                  <a:schemeClr val="tx2"/>
                </a:solidFill>
              </a:rPr>
            </a:br>
            <a:r>
              <a:rPr lang="cs-CZ" sz="3600" b="1" dirty="0" smtClean="0">
                <a:solidFill>
                  <a:schemeClr val="tx2"/>
                </a:solidFill>
              </a:rPr>
              <a:t>SESTAVENÍ REORGANIZAČNÍHO PLÁNU  ROZDĚLENÍ VĚŘITELŮ DO SKUPIN</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0000" lnSpcReduction="20000"/>
          </a:bodyPr>
          <a:lstStyle/>
          <a:p>
            <a:pPr>
              <a:buNone/>
            </a:pPr>
            <a:r>
              <a:rPr lang="cs-CZ" dirty="0" smtClean="0"/>
              <a:t>§ 337 IZ </a:t>
            </a:r>
          </a:p>
          <a:p>
            <a:pPr algn="just">
              <a:buNone/>
            </a:pPr>
            <a:r>
              <a:rPr lang="cs-CZ" dirty="0" smtClean="0"/>
              <a:t>Věřitelé se rozdělují podle zásadně shodného právního postavení a zásadně shodného hospodářského zájmu do jednotlivých skupin.</a:t>
            </a:r>
          </a:p>
          <a:p>
            <a:pPr algn="just">
              <a:buNone/>
            </a:pPr>
            <a:r>
              <a:rPr lang="cs-CZ" dirty="0" smtClean="0"/>
              <a:t>Samostatnou skupinu věřitelů tvoří zejména:</a:t>
            </a:r>
          </a:p>
          <a:p>
            <a:pPr marL="514350" indent="-514350" algn="just">
              <a:buAutoNum type="alphaLcParenR"/>
            </a:pPr>
            <a:r>
              <a:rPr lang="cs-CZ" dirty="0" smtClean="0">
                <a:solidFill>
                  <a:schemeClr val="tx2">
                    <a:lumMod val="60000"/>
                    <a:lumOff val="40000"/>
                  </a:schemeClr>
                </a:solidFill>
              </a:rPr>
              <a:t>každý zajištěný věřitel je samostatnou skupinou věřitelů, která je oprávněna hlasovat o reorganizačním plánu a míře uspokojení zajištěných pohledávek v reorganizaci samostatně </a:t>
            </a:r>
          </a:p>
          <a:p>
            <a:pPr marL="514350" indent="-514350" algn="just">
              <a:buAutoNum type="alphaLcParenR"/>
            </a:pPr>
            <a:r>
              <a:rPr lang="cs-CZ" dirty="0" smtClean="0">
                <a:solidFill>
                  <a:schemeClr val="accent2">
                    <a:lumMod val="60000"/>
                    <a:lumOff val="40000"/>
                  </a:schemeClr>
                </a:solidFill>
              </a:rPr>
              <a:t>společníci a členové družstva z titulu pohledávky spočívající v jejich účasti na společnosti či družstvu </a:t>
            </a:r>
          </a:p>
          <a:p>
            <a:pPr marL="514350" indent="-514350" algn="just">
              <a:buAutoNum type="alphaLcParenR"/>
            </a:pPr>
            <a:r>
              <a:rPr lang="cs-CZ" dirty="0" smtClean="0">
                <a:solidFill>
                  <a:schemeClr val="accent3"/>
                </a:solidFill>
              </a:rPr>
              <a:t>věřitelé, jejichž pohledávky nejsou v reorganizačním plánu dotčeny</a:t>
            </a:r>
          </a:p>
          <a:p>
            <a:pPr marL="514350" indent="-514350" algn="just">
              <a:buAutoNum type="alphaLcParenR"/>
            </a:pPr>
            <a:r>
              <a:rPr lang="cs-CZ" dirty="0" smtClean="0">
                <a:solidFill>
                  <a:schemeClr val="accent4"/>
                </a:solidFill>
              </a:rPr>
              <a:t>+ další např. zaměstnanci dlužníka, státní orgány, dodavatelé surovin aj.</a:t>
            </a:r>
          </a:p>
          <a:p>
            <a:pPr algn="just">
              <a:buNone/>
            </a:pPr>
            <a:endParaRPr lang="cs-CZ" dirty="0" smtClean="0"/>
          </a:p>
          <a:p>
            <a:pPr algn="just">
              <a:buNone/>
            </a:pP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sz="3600" b="1" dirty="0" smtClean="0">
                <a:solidFill>
                  <a:srgbClr val="1F497D"/>
                </a:solidFill>
              </a:rPr>
              <a:t/>
            </a:r>
            <a:br>
              <a:rPr lang="cs-CZ" sz="3600" b="1" dirty="0" smtClean="0">
                <a:solidFill>
                  <a:srgbClr val="1F497D"/>
                </a:solidFill>
              </a:rPr>
            </a:br>
            <a:r>
              <a:rPr lang="cs-CZ" sz="3600" b="1" dirty="0" smtClean="0">
                <a:solidFill>
                  <a:srgbClr val="1F497D"/>
                </a:solidFill>
              </a:rPr>
              <a:t/>
            </a:r>
            <a:br>
              <a:rPr lang="cs-CZ" sz="3600" b="1" dirty="0" smtClean="0">
                <a:solidFill>
                  <a:srgbClr val="1F497D"/>
                </a:solidFill>
              </a:rPr>
            </a:br>
            <a:r>
              <a:rPr lang="cs-CZ" sz="3600" b="1" dirty="0" smtClean="0">
                <a:solidFill>
                  <a:srgbClr val="1F497D"/>
                </a:solidFill>
              </a:rPr>
              <a:t>SESTAVENÍ REORGANIZAČNÍHO PLÁNU  ZPŮSOBY PROVEDENÍ REORGANIZACE</a:t>
            </a:r>
            <a:br>
              <a:rPr lang="cs-CZ" sz="3600" b="1" dirty="0" smtClean="0">
                <a:solidFill>
                  <a:srgbClr val="1F497D"/>
                </a:solidFill>
              </a:rPr>
            </a:br>
            <a:r>
              <a:rPr lang="cs-CZ" sz="3600" b="1" dirty="0" smtClean="0">
                <a:solidFill>
                  <a:srgbClr val="1F497D"/>
                </a:solidFill>
              </a:rPr>
              <a:t/>
            </a:r>
            <a:br>
              <a:rPr lang="cs-CZ" sz="3600" b="1" dirty="0" smtClean="0">
                <a:solidFill>
                  <a:srgbClr val="1F497D"/>
                </a:solidFill>
              </a:rPr>
            </a:br>
            <a:endParaRPr lang="cs-CZ" dirty="0"/>
          </a:p>
        </p:txBody>
      </p:sp>
      <p:sp>
        <p:nvSpPr>
          <p:cNvPr id="3" name="Zástupný symbol pro obsah 2"/>
          <p:cNvSpPr>
            <a:spLocks noGrp="1"/>
          </p:cNvSpPr>
          <p:nvPr>
            <p:ph idx="1"/>
          </p:nvPr>
        </p:nvSpPr>
        <p:spPr/>
        <p:txBody>
          <a:bodyPr>
            <a:normAutofit fontScale="62500" lnSpcReduction="20000"/>
          </a:bodyPr>
          <a:lstStyle/>
          <a:p>
            <a:pPr>
              <a:buNone/>
            </a:pPr>
            <a:r>
              <a:rPr lang="cs-CZ" b="1" dirty="0" smtClean="0"/>
              <a:t>§ 341 IZ demonstrativní výčet </a:t>
            </a:r>
            <a:r>
              <a:rPr lang="cs-CZ" b="1" i="1" dirty="0" smtClean="0"/>
              <a:t>(lze samostatně, v kombinaci nebo i jiné</a:t>
            </a:r>
            <a:r>
              <a:rPr lang="cs-CZ" b="1" dirty="0" smtClean="0"/>
              <a:t>):</a:t>
            </a:r>
          </a:p>
          <a:p>
            <a:pPr>
              <a:buNone/>
            </a:pPr>
            <a:endParaRPr lang="cs-CZ" b="1" dirty="0" smtClean="0"/>
          </a:p>
          <a:p>
            <a:pPr marL="514350" indent="-514350" algn="just">
              <a:buAutoNum type="alphaLcParenR"/>
            </a:pPr>
            <a:r>
              <a:rPr lang="cs-CZ" b="1" dirty="0" smtClean="0">
                <a:solidFill>
                  <a:schemeClr val="tx2">
                    <a:lumMod val="60000"/>
                    <a:lumOff val="40000"/>
                  </a:schemeClr>
                </a:solidFill>
              </a:rPr>
              <a:t>restrukturalizace pohledávek věřitelů;</a:t>
            </a:r>
          </a:p>
          <a:p>
            <a:pPr marL="514350" indent="-514350" algn="just">
              <a:buAutoNum type="alphaLcParenR"/>
            </a:pPr>
            <a:r>
              <a:rPr lang="cs-CZ" b="1" dirty="0" smtClean="0">
                <a:solidFill>
                  <a:schemeClr val="accent4"/>
                </a:solidFill>
              </a:rPr>
              <a:t>prodejem majetkové podstaty anebo prodejem dlužníkova podniku; </a:t>
            </a:r>
          </a:p>
          <a:p>
            <a:pPr marL="514350" indent="-514350" algn="just">
              <a:buAutoNum type="alphaLcParenR"/>
            </a:pPr>
            <a:r>
              <a:rPr lang="cs-CZ" b="1" dirty="0" smtClean="0">
                <a:solidFill>
                  <a:schemeClr val="tx2">
                    <a:lumMod val="60000"/>
                    <a:lumOff val="40000"/>
                  </a:schemeClr>
                </a:solidFill>
              </a:rPr>
              <a:t>vydáním části dlužníkových aktiv věřitelům nebo převodem těchto aktiv na nově založenou právnickou osobu, ve které mají věřitelé majetkovou účast;</a:t>
            </a:r>
          </a:p>
          <a:p>
            <a:pPr marL="514350" indent="-514350" algn="just">
              <a:buAutoNum type="alphaLcParenR"/>
            </a:pPr>
            <a:r>
              <a:rPr lang="cs-CZ" b="1" dirty="0" smtClean="0">
                <a:solidFill>
                  <a:schemeClr val="accent4"/>
                </a:solidFill>
              </a:rPr>
              <a:t>fúzí dlužníka - právnické osoby s jinou osobou nebo převodem jeho jmění na společníka se zachováním nebo změnou práv třetích osob; </a:t>
            </a:r>
          </a:p>
          <a:p>
            <a:pPr marL="514350" indent="-514350" algn="just">
              <a:buAutoNum type="alphaLcParenR"/>
            </a:pPr>
            <a:r>
              <a:rPr lang="cs-CZ" b="1" dirty="0" smtClean="0">
                <a:solidFill>
                  <a:schemeClr val="tx2">
                    <a:lumMod val="60000"/>
                    <a:lumOff val="40000"/>
                  </a:schemeClr>
                </a:solidFill>
              </a:rPr>
              <a:t>vydáním akcií nebo jiných cenných papírů dlužníkem nebo novou právnickou osobou podle písmene c) nebo d);</a:t>
            </a:r>
          </a:p>
          <a:p>
            <a:pPr marL="514350" indent="-514350" algn="just">
              <a:buAutoNum type="alphaLcParenR"/>
            </a:pPr>
            <a:r>
              <a:rPr lang="cs-CZ" b="1" dirty="0" smtClean="0">
                <a:solidFill>
                  <a:schemeClr val="accent4"/>
                </a:solidFill>
              </a:rPr>
              <a:t>zajištěním financování provozu dlužníkova podniku; </a:t>
            </a:r>
          </a:p>
          <a:p>
            <a:pPr marL="514350" indent="-514350" algn="just">
              <a:buAutoNum type="alphaLcParenR"/>
            </a:pPr>
            <a:r>
              <a:rPr lang="cs-CZ" b="1" dirty="0" smtClean="0">
                <a:solidFill>
                  <a:schemeClr val="tx2">
                    <a:lumMod val="60000"/>
                    <a:lumOff val="40000"/>
                  </a:schemeClr>
                </a:solidFill>
              </a:rPr>
              <a:t>změnou zakladatelského dokumentu nebo stanov anebo jiných dokumentů upravujících vnitřní poměry dlužníka; </a:t>
            </a:r>
          </a:p>
          <a:p>
            <a:pPr>
              <a:buNone/>
            </a:pP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tx2"/>
                </a:solidFill>
              </a:rPr>
              <a:t>ZPRÁVA O REORGANIZAČNÍM PLÁNU</a:t>
            </a:r>
            <a:endParaRPr lang="cs-CZ" b="1" dirty="0">
              <a:solidFill>
                <a:schemeClr val="tx2"/>
              </a:solidFill>
            </a:endParaRPr>
          </a:p>
        </p:txBody>
      </p:sp>
      <p:sp>
        <p:nvSpPr>
          <p:cNvPr id="3" name="Zástupný symbol pro obsah 2"/>
          <p:cNvSpPr>
            <a:spLocks noGrp="1"/>
          </p:cNvSpPr>
          <p:nvPr>
            <p:ph idx="1"/>
          </p:nvPr>
        </p:nvSpPr>
        <p:spPr/>
        <p:txBody>
          <a:bodyPr>
            <a:normAutofit fontScale="77500" lnSpcReduction="20000"/>
          </a:bodyPr>
          <a:lstStyle/>
          <a:p>
            <a:pPr algn="just">
              <a:buNone/>
            </a:pPr>
            <a:r>
              <a:rPr lang="cs-CZ" b="1" dirty="0" smtClean="0"/>
              <a:t>Účel: odstranění informační asymetrie</a:t>
            </a:r>
          </a:p>
          <a:p>
            <a:pPr algn="just">
              <a:buNone/>
            </a:pPr>
            <a:r>
              <a:rPr lang="cs-CZ" b="1" dirty="0" smtClean="0"/>
              <a:t>Zpráva o RP představuje dodatečné informace, zejména pak zhodnocení dopadu plánu na věřitele, jaké plnění a v jaké hodnotě se jednotlivým skupinám věřitelů nabízí apod.</a:t>
            </a:r>
          </a:p>
          <a:p>
            <a:pPr algn="just">
              <a:buNone/>
            </a:pPr>
            <a:r>
              <a:rPr lang="cs-CZ" b="1" dirty="0" smtClean="0"/>
              <a:t>Náležitosti zprávy o RP upravuje § 25 vyhlášky č. 311/2007 Sb., o jednacím řádu pro </a:t>
            </a:r>
            <a:r>
              <a:rPr lang="cs-CZ" b="1" dirty="0" err="1" smtClean="0"/>
              <a:t>insolvenční</a:t>
            </a:r>
            <a:r>
              <a:rPr lang="cs-CZ" b="1" dirty="0" smtClean="0"/>
              <a:t> řízení a její příloha.</a:t>
            </a:r>
          </a:p>
          <a:p>
            <a:pPr algn="just">
              <a:buNone/>
            </a:pPr>
            <a:r>
              <a:rPr lang="cs-CZ" b="1" dirty="0" smtClean="0"/>
              <a:t>bodu 10 přílohy k citované vyhlášce, které ukládá předkladateli popsat pravděpodobné uspokojení věřitelů v konkurzu dlužníka, přičemž se vychází ze srovnání uspokojení pravděpodobně dosažitelného reorganizací a konkurzem, přičemž základem pro zhodnocení je znalecký posudek.</a:t>
            </a:r>
            <a:endParaRPr lang="cs-CZ"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accent4"/>
                </a:solidFill>
              </a:rPr>
              <a:t>VĚŘITELÉ V REORGANIZACI</a:t>
            </a:r>
            <a:endParaRPr lang="cs-CZ" b="1" dirty="0">
              <a:solidFill>
                <a:schemeClr val="accent4"/>
              </a:solidFill>
            </a:endParaRPr>
          </a:p>
        </p:txBody>
      </p:sp>
      <p:sp>
        <p:nvSpPr>
          <p:cNvPr id="3" name="Zástupný symbol pro obsah 2"/>
          <p:cNvSpPr>
            <a:spLocks noGrp="1"/>
          </p:cNvSpPr>
          <p:nvPr>
            <p:ph idx="1"/>
          </p:nvPr>
        </p:nvSpPr>
        <p:spPr/>
        <p:txBody>
          <a:bodyPr/>
          <a:lstStyle/>
          <a:p>
            <a:r>
              <a:rPr lang="cs-CZ" dirty="0" smtClean="0"/>
              <a:t>Pohledávky vedoucích zaměstnanců</a:t>
            </a:r>
          </a:p>
          <a:p>
            <a:r>
              <a:rPr lang="cs-CZ" dirty="0" smtClean="0"/>
              <a:t>Popření přihlášených pohledávek</a:t>
            </a:r>
          </a:p>
          <a:p>
            <a:r>
              <a:rPr lang="cs-CZ" dirty="0" smtClean="0"/>
              <a:t>Reorganizace se účastní:</a:t>
            </a:r>
          </a:p>
          <a:p>
            <a:pPr lvl="1"/>
            <a:r>
              <a:rPr lang="cs-CZ" dirty="0" smtClean="0"/>
              <a:t>věřitelé, </a:t>
            </a:r>
          </a:p>
          <a:p>
            <a:pPr lvl="1"/>
            <a:r>
              <a:rPr lang="cs-CZ" dirty="0" smtClean="0"/>
              <a:t>věřitelé s pohledávkami za majetkovou podstatou a věřitelé jím narovno postavení</a:t>
            </a:r>
          </a:p>
          <a:p>
            <a:pPr lvl="1"/>
            <a:endParaRPr lang="cs-CZ" dirty="0" smtClean="0"/>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accent4"/>
                </a:solidFill>
              </a:rPr>
              <a:t>POSTAVENÍ INSOLVENČNÍHO SPRÁVCE V REORGANIZACI</a:t>
            </a:r>
            <a:endParaRPr lang="cs-CZ" b="1" dirty="0">
              <a:solidFill>
                <a:schemeClr val="accent4"/>
              </a:solidFill>
            </a:endParaRPr>
          </a:p>
        </p:txBody>
      </p:sp>
      <p:sp>
        <p:nvSpPr>
          <p:cNvPr id="3" name="Zástupný symbol pro obsah 2"/>
          <p:cNvSpPr>
            <a:spLocks noGrp="1"/>
          </p:cNvSpPr>
          <p:nvPr>
            <p:ph idx="1"/>
          </p:nvPr>
        </p:nvSpPr>
        <p:spPr/>
        <p:txBody>
          <a:bodyPr>
            <a:normAutofit lnSpcReduction="10000"/>
          </a:bodyPr>
          <a:lstStyle/>
          <a:p>
            <a:r>
              <a:rPr lang="cs-CZ" dirty="0" smtClean="0">
                <a:solidFill>
                  <a:schemeClr val="tx2">
                    <a:lumMod val="60000"/>
                    <a:lumOff val="40000"/>
                  </a:schemeClr>
                </a:solidFill>
              </a:rPr>
              <a:t>období po povolení reorganizace</a:t>
            </a:r>
          </a:p>
          <a:p>
            <a:r>
              <a:rPr lang="cs-CZ" dirty="0" smtClean="0">
                <a:solidFill>
                  <a:schemeClr val="tx2">
                    <a:lumMod val="60000"/>
                    <a:lumOff val="40000"/>
                  </a:schemeClr>
                </a:solidFill>
              </a:rPr>
              <a:t> povinnost vykonávat dohled nad činností dlužníka s dispozičním oprávněním:</a:t>
            </a:r>
          </a:p>
          <a:p>
            <a:pPr lvl="1">
              <a:buFont typeface="Wingdings" pitchFamily="2" charset="2"/>
              <a:buChar char="§"/>
            </a:pPr>
            <a:r>
              <a:rPr lang="cs-CZ" dirty="0" smtClean="0"/>
              <a:t>zejména zjišťování a aktualizování soupisu 	majetkové podstaty, </a:t>
            </a:r>
          </a:p>
          <a:p>
            <a:pPr lvl="1">
              <a:buFont typeface="Wingdings" pitchFamily="2" charset="2"/>
              <a:buChar char="§"/>
            </a:pPr>
            <a:r>
              <a:rPr lang="cs-CZ" dirty="0" smtClean="0"/>
              <a:t>doplňování seznamu věřitelů,</a:t>
            </a:r>
          </a:p>
          <a:p>
            <a:pPr lvl="1">
              <a:buFont typeface="Wingdings" pitchFamily="2" charset="2"/>
              <a:buChar char="§"/>
            </a:pPr>
            <a:r>
              <a:rPr lang="cs-CZ" dirty="0" smtClean="0"/>
              <a:t>podávání zpráv věřitelskému výboru. </a:t>
            </a:r>
          </a:p>
          <a:p>
            <a:r>
              <a:rPr lang="cs-CZ" dirty="0" smtClean="0">
                <a:solidFill>
                  <a:schemeClr val="tx2">
                    <a:lumMod val="60000"/>
                    <a:lumOff val="40000"/>
                  </a:schemeClr>
                </a:solidFill>
              </a:rPr>
              <a:t>Další úkony může </a:t>
            </a:r>
            <a:r>
              <a:rPr lang="cs-CZ" dirty="0" err="1" smtClean="0">
                <a:solidFill>
                  <a:schemeClr val="tx2">
                    <a:lumMod val="60000"/>
                    <a:lumOff val="40000"/>
                  </a:schemeClr>
                </a:solidFill>
              </a:rPr>
              <a:t>insolvenčnímu</a:t>
            </a:r>
            <a:r>
              <a:rPr lang="cs-CZ" dirty="0" smtClean="0">
                <a:solidFill>
                  <a:schemeClr val="tx2">
                    <a:lumMod val="60000"/>
                    <a:lumOff val="40000"/>
                  </a:schemeClr>
                </a:solidFill>
              </a:rPr>
              <a:t> správci uložit </a:t>
            </a:r>
            <a:r>
              <a:rPr lang="cs-CZ" dirty="0" err="1" smtClean="0">
                <a:solidFill>
                  <a:schemeClr val="tx2">
                    <a:lumMod val="60000"/>
                    <a:lumOff val="40000"/>
                  </a:schemeClr>
                </a:solidFill>
              </a:rPr>
              <a:t>insolvenční</a:t>
            </a:r>
            <a:r>
              <a:rPr lang="cs-CZ" dirty="0" smtClean="0">
                <a:solidFill>
                  <a:schemeClr val="tx2">
                    <a:lumMod val="60000"/>
                    <a:lumOff val="40000"/>
                  </a:schemeClr>
                </a:solidFill>
              </a:rPr>
              <a:t> soud.</a:t>
            </a:r>
            <a:endParaRPr lang="cs-CZ" dirty="0">
              <a:solidFill>
                <a:schemeClr val="tx2">
                  <a:lumMod val="60000"/>
                  <a:lumOff val="40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tx2"/>
                </a:solidFill>
              </a:rPr>
              <a:t>PŘIJETÍ REORGANIZAČNÍHO PLÁNU</a:t>
            </a:r>
            <a:endParaRPr lang="cs-CZ" b="1" dirty="0">
              <a:solidFill>
                <a:schemeClr val="tx2"/>
              </a:solidFill>
            </a:endParaRPr>
          </a:p>
        </p:txBody>
      </p:sp>
      <p:sp>
        <p:nvSpPr>
          <p:cNvPr id="3" name="Zástupný symbol pro obsah 2"/>
          <p:cNvSpPr>
            <a:spLocks noGrp="1"/>
          </p:cNvSpPr>
          <p:nvPr>
            <p:ph idx="1"/>
          </p:nvPr>
        </p:nvSpPr>
        <p:spPr/>
        <p:txBody>
          <a:bodyPr>
            <a:normAutofit fontScale="85000" lnSpcReduction="10000"/>
          </a:bodyPr>
          <a:lstStyle/>
          <a:p>
            <a:r>
              <a:rPr lang="cs-CZ" dirty="0" smtClean="0"/>
              <a:t>O přijetí se hlasuje na schůzi věřitelů, lze i mimo,</a:t>
            </a:r>
          </a:p>
          <a:p>
            <a:r>
              <a:rPr lang="cs-CZ" dirty="0" smtClean="0"/>
              <a:t>Hlasuje se ve skupinách dle RP,</a:t>
            </a:r>
          </a:p>
          <a:p>
            <a:r>
              <a:rPr lang="cs-CZ" dirty="0" smtClean="0"/>
              <a:t>Hlasování jednotlivých skupin věřitelů:</a:t>
            </a:r>
          </a:p>
          <a:p>
            <a:pPr lvl="1"/>
            <a:r>
              <a:rPr lang="cs-CZ" dirty="0" smtClean="0"/>
              <a:t>Hlasování o reorganizačním plánu se považuje za přijaté skupinou věřitelů určenou reorganizačním plánem tehdy, když pro jeho přijetí hlasuje většina hlasujících věřitelů skupiny, jejichž pohledávky tvoří nejméně polovinu celkové jmenovité hodnoty pohledávek skupiny </a:t>
            </a:r>
          </a:p>
          <a:p>
            <a:pPr lvl="1"/>
            <a:r>
              <a:rPr lang="cs-CZ" dirty="0" smtClean="0"/>
              <a:t>U zajištěných věřitelů platí pravidlo, že pohledávka zajištěného věřitele je do skupiny zařazena jen v rozsahu, ve kterém je kryta hodnotou zajištění, viz § 337 odst. 2 a) </a:t>
            </a:r>
            <a:r>
              <a:rPr lang="cs-CZ" dirty="0" err="1" smtClean="0"/>
              <a:t>a</a:t>
            </a:r>
            <a:r>
              <a:rPr lang="cs-CZ" dirty="0" smtClean="0"/>
              <a:t> 167 </a:t>
            </a:r>
            <a:r>
              <a:rPr lang="cs-CZ" dirty="0" err="1" smtClean="0"/>
              <a:t>odst</a:t>
            </a:r>
            <a:r>
              <a:rPr lang="cs-CZ" dirty="0" smtClean="0"/>
              <a:t> 2 IZ</a:t>
            </a:r>
          </a:p>
          <a:p>
            <a:pPr lvl="1"/>
            <a:endParaRPr lang="cs-CZ" dirty="0" smtClean="0"/>
          </a:p>
          <a:p>
            <a:pPr lvl="1"/>
            <a:endParaRPr lang="cs-CZ" dirty="0" smtClean="0"/>
          </a:p>
          <a:p>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tx2"/>
                </a:solidFill>
              </a:rPr>
              <a:t>SCHVÁLENÍ REORGANIZAČNÍHO PLÁNU SOUDEM</a:t>
            </a:r>
            <a:endParaRPr lang="cs-CZ" b="1" dirty="0">
              <a:solidFill>
                <a:schemeClr val="tx2"/>
              </a:solidFill>
            </a:endParaRPr>
          </a:p>
        </p:txBody>
      </p:sp>
      <p:sp>
        <p:nvSpPr>
          <p:cNvPr id="3" name="Zástupný symbol pro obsah 2"/>
          <p:cNvSpPr>
            <a:spLocks noGrp="1"/>
          </p:cNvSpPr>
          <p:nvPr>
            <p:ph idx="1"/>
          </p:nvPr>
        </p:nvSpPr>
        <p:spPr/>
        <p:txBody>
          <a:bodyPr>
            <a:normAutofit fontScale="62500" lnSpcReduction="20000"/>
          </a:bodyPr>
          <a:lstStyle/>
          <a:p>
            <a:pPr>
              <a:buNone/>
            </a:pPr>
            <a:r>
              <a:rPr lang="cs-CZ" b="1" dirty="0" err="1" smtClean="0"/>
              <a:t>Insolvenční</a:t>
            </a:r>
            <a:r>
              <a:rPr lang="cs-CZ" b="1" dirty="0" smtClean="0"/>
              <a:t> soud posuzuje:</a:t>
            </a:r>
          </a:p>
          <a:p>
            <a:pPr marL="514350" indent="-514350">
              <a:buAutoNum type="alphaLcParenR"/>
            </a:pPr>
            <a:r>
              <a:rPr lang="cs-CZ" b="1" dirty="0" smtClean="0">
                <a:solidFill>
                  <a:schemeClr val="tx2">
                    <a:lumMod val="60000"/>
                    <a:lumOff val="40000"/>
                  </a:schemeClr>
                </a:solidFill>
              </a:rPr>
              <a:t>soulad reorganizačního plánu s tímto zákonem a jinými právními předpisy, </a:t>
            </a:r>
          </a:p>
          <a:p>
            <a:pPr marL="514350" indent="-514350">
              <a:buAutoNum type="alphaLcParenR"/>
            </a:pPr>
            <a:r>
              <a:rPr lang="cs-CZ" b="1" dirty="0" smtClean="0">
                <a:solidFill>
                  <a:schemeClr val="accent4"/>
                </a:solidFill>
              </a:rPr>
              <a:t>důvodný předpoklad, že reorganizačním plánem není sledován nepoctivý záměr, </a:t>
            </a:r>
          </a:p>
          <a:p>
            <a:pPr marL="514350" indent="-514350">
              <a:buAutoNum type="alphaLcParenR"/>
            </a:pPr>
            <a:r>
              <a:rPr lang="cs-CZ" b="1" dirty="0" smtClean="0">
                <a:solidFill>
                  <a:schemeClr val="tx2">
                    <a:lumMod val="60000"/>
                    <a:lumOff val="40000"/>
                  </a:schemeClr>
                </a:solidFill>
              </a:rPr>
              <a:t>zda každá skupina věřitelů přijala nebo se podle § 347 odst. 4 IZ považuje za skupinu, která reorganizační plán přijala,</a:t>
            </a:r>
          </a:p>
          <a:p>
            <a:pPr marL="514350" indent="-514350">
              <a:buAutoNum type="alphaLcParenR"/>
            </a:pPr>
            <a:r>
              <a:rPr lang="cs-CZ" b="1" dirty="0" smtClean="0">
                <a:solidFill>
                  <a:schemeClr val="accent4"/>
                </a:solidFill>
              </a:rPr>
              <a:t>zda každý věřitel podle reorganizačního plánu získá plnění, jehož celková současná hodnota je ke dni účinnosti reorganizačního plánu stejná nebo vyšší než hodnota plnění, kterou by zřejmě obdržel, kdyby dlužníkův úpadek byl řešen konkursem, ledaže přijímající věřitel souhlasí s nižším plněním, </a:t>
            </a:r>
          </a:p>
          <a:p>
            <a:pPr marL="514350" indent="-514350">
              <a:buAutoNum type="alphaLcParenR"/>
            </a:pPr>
            <a:r>
              <a:rPr lang="cs-CZ" b="1" dirty="0" smtClean="0">
                <a:solidFill>
                  <a:schemeClr val="tx2">
                    <a:lumMod val="60000"/>
                    <a:lumOff val="40000"/>
                  </a:schemeClr>
                </a:solidFill>
              </a:rPr>
              <a:t>pohledávky za majetkovou podstatou a pohledávky jim na roveň postavené byly uhrazeny nebo mají být podle reorganizačního plánu uhrazeny ihned poté, co se reorganizační plán stane účinným, ledaže bylo mezi dlužníkem a příslušným věřitelem dohodnuto jinak. </a:t>
            </a:r>
            <a:endParaRPr lang="cs-CZ" b="1"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accent4"/>
                </a:solidFill>
              </a:rPr>
              <a:t>SPRAVEDLNOST REORGANIZAČNÍHO PLÁNU</a:t>
            </a:r>
            <a:endParaRPr lang="cs-CZ" b="1" dirty="0">
              <a:solidFill>
                <a:schemeClr val="accent4"/>
              </a:solidFill>
            </a:endParaRPr>
          </a:p>
        </p:txBody>
      </p:sp>
      <p:sp>
        <p:nvSpPr>
          <p:cNvPr id="3" name="Zástupný symbol pro obsah 2"/>
          <p:cNvSpPr>
            <a:spLocks noGrp="1"/>
          </p:cNvSpPr>
          <p:nvPr>
            <p:ph idx="1"/>
          </p:nvPr>
        </p:nvSpPr>
        <p:spPr/>
        <p:txBody>
          <a:bodyPr/>
          <a:lstStyle/>
          <a:p>
            <a:pPr>
              <a:buNone/>
            </a:pPr>
            <a:endParaRPr lang="cs-CZ" b="1" dirty="0" smtClean="0"/>
          </a:p>
          <a:p>
            <a:pPr>
              <a:buNone/>
            </a:pPr>
            <a:r>
              <a:rPr lang="cs-CZ" b="1" dirty="0" smtClean="0"/>
              <a:t>	Jedná se o předpoklad, za kterého soud může reorganizační plán schválit i přes nesouhlas některých skupin věřitelů. (§349 IZ) </a:t>
            </a:r>
            <a:endParaRPr lang="cs-CZ"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357166"/>
            <a:ext cx="8229600" cy="1143000"/>
          </a:xfrm>
        </p:spPr>
        <p:txBody>
          <a:bodyPr>
            <a:noAutofit/>
          </a:bodyPr>
          <a:lstStyle/>
          <a:p>
            <a:r>
              <a:rPr lang="cs-CZ" sz="3600" b="1" dirty="0" smtClean="0">
                <a:solidFill>
                  <a:schemeClr val="accent4"/>
                </a:solidFill>
              </a:rPr>
              <a:t>DOPAD ÚČINNÉHO REORGANIZAČNÍHO PLÁNU NA VĚŘITELE</a:t>
            </a:r>
            <a:endParaRPr lang="cs-CZ" sz="3600" b="1" dirty="0">
              <a:solidFill>
                <a:schemeClr val="accent4"/>
              </a:solidFill>
            </a:endParaRPr>
          </a:p>
        </p:txBody>
      </p:sp>
      <p:sp>
        <p:nvSpPr>
          <p:cNvPr id="3" name="Zástupný symbol pro obsah 2"/>
          <p:cNvSpPr>
            <a:spLocks noGrp="1"/>
          </p:cNvSpPr>
          <p:nvPr>
            <p:ph idx="1"/>
          </p:nvPr>
        </p:nvSpPr>
        <p:spPr/>
        <p:txBody>
          <a:bodyPr>
            <a:normAutofit fontScale="77500" lnSpcReduction="20000"/>
          </a:bodyPr>
          <a:lstStyle/>
          <a:p>
            <a:pPr>
              <a:buNone/>
            </a:pPr>
            <a:r>
              <a:rPr lang="cs-CZ" dirty="0" smtClean="0"/>
              <a:t>Pokud není zákonem nebo reorganizačním plánem stanoveno jinak, pak vůči věřitelům:</a:t>
            </a:r>
          </a:p>
          <a:p>
            <a:pPr>
              <a:buNone/>
            </a:pPr>
            <a:r>
              <a:rPr lang="cs-CZ" dirty="0" smtClean="0"/>
              <a:t> </a:t>
            </a:r>
            <a:r>
              <a:rPr lang="cs-CZ" dirty="0" smtClean="0">
                <a:solidFill>
                  <a:schemeClr val="tx2">
                    <a:lumMod val="60000"/>
                    <a:lumOff val="40000"/>
                  </a:schemeClr>
                </a:solidFill>
              </a:rPr>
              <a:t>a) zanikají účinností reorganizačního plánu práva vůči dlužníkovi; </a:t>
            </a:r>
          </a:p>
          <a:p>
            <a:pPr>
              <a:buNone/>
            </a:pPr>
            <a:r>
              <a:rPr lang="cs-CZ" dirty="0" smtClean="0">
                <a:solidFill>
                  <a:schemeClr val="accent4"/>
                </a:solidFill>
              </a:rPr>
              <a:t>b) za věřitele dlužníka se považují osoby uvedené v reorganizačním plánu, a to za podmínek v něm stanovených, včetně rozsahu práv takto určených věřitelů. Věřitelům vznikají nová práva výhradně založená reorganizačním plánem. Jde tedy o jakousi kolektivní dohodu o narovnání dle IZ, která může nabýt účinnosti i proti vůli konkrétního věřitele; </a:t>
            </a:r>
          </a:p>
          <a:p>
            <a:pPr>
              <a:buNone/>
            </a:pPr>
            <a:r>
              <a:rPr lang="cs-CZ" dirty="0" smtClean="0">
                <a:solidFill>
                  <a:schemeClr val="accent3"/>
                </a:solidFill>
              </a:rPr>
              <a:t>c) práva věřitelů vůči spoludlužníkům a ručitelům dlužníka zůstávají reorganizačním plánem nedotčena</a:t>
            </a:r>
            <a:endParaRPr lang="cs-CZ"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lumMod val="60000"/>
                    <a:lumOff val="40000"/>
                  </a:schemeClr>
                </a:solidFill>
              </a:rPr>
              <a:t>KDY REORGANIZOVAT? </a:t>
            </a:r>
            <a:endParaRPr lang="cs-CZ" dirty="0"/>
          </a:p>
        </p:txBody>
      </p:sp>
      <p:sp>
        <p:nvSpPr>
          <p:cNvPr id="3" name="Zástupný symbol pro obsah 2"/>
          <p:cNvSpPr>
            <a:spLocks noGrp="1"/>
          </p:cNvSpPr>
          <p:nvPr>
            <p:ph idx="1"/>
          </p:nvPr>
        </p:nvSpPr>
        <p:spPr/>
        <p:txBody>
          <a:bodyPr>
            <a:normAutofit/>
          </a:bodyPr>
          <a:lstStyle/>
          <a:p>
            <a:pPr>
              <a:buNone/>
            </a:pPr>
            <a:r>
              <a:rPr lang="cs-CZ" dirty="0" smtClean="0">
                <a:solidFill>
                  <a:schemeClr val="tx2"/>
                </a:solidFill>
              </a:rPr>
              <a:t>1/ </a:t>
            </a:r>
            <a:r>
              <a:rPr lang="cs-CZ" dirty="0" smtClean="0"/>
              <a:t>tržní </a:t>
            </a:r>
            <a:r>
              <a:rPr lang="cs-CZ" b="1" dirty="0" smtClean="0">
                <a:solidFill>
                  <a:schemeClr val="tx2"/>
                </a:solidFill>
              </a:rPr>
              <a:t>hodnota podniku </a:t>
            </a:r>
            <a:r>
              <a:rPr lang="cs-CZ" dirty="0" smtClean="0"/>
              <a:t>jako celku, převyšuje součet tržních hodnot jeho částí</a:t>
            </a:r>
          </a:p>
          <a:p>
            <a:pPr>
              <a:buNone/>
            </a:pPr>
            <a:r>
              <a:rPr lang="cs-CZ" dirty="0" smtClean="0">
                <a:solidFill>
                  <a:schemeClr val="tx2">
                    <a:lumMod val="60000"/>
                    <a:lumOff val="40000"/>
                  </a:schemeClr>
                </a:solidFill>
              </a:rPr>
              <a:t>2/</a:t>
            </a:r>
            <a:r>
              <a:rPr lang="cs-CZ" dirty="0" smtClean="0"/>
              <a:t>za přijatelných </a:t>
            </a:r>
            <a:r>
              <a:rPr lang="cs-CZ" b="1" dirty="0" smtClean="0">
                <a:solidFill>
                  <a:schemeClr val="tx2">
                    <a:lumMod val="40000"/>
                    <a:lumOff val="60000"/>
                  </a:schemeClr>
                </a:solidFill>
              </a:rPr>
              <a:t>transakčních nákladů </a:t>
            </a:r>
            <a:r>
              <a:rPr lang="cs-CZ" dirty="0" smtClean="0"/>
              <a:t>nelze realizovat jednorázový prodej podniku (části podniku)</a:t>
            </a:r>
          </a:p>
          <a:p>
            <a:pPr>
              <a:buNone/>
            </a:pPr>
            <a:r>
              <a:rPr lang="cs-CZ" dirty="0" smtClean="0">
                <a:solidFill>
                  <a:schemeClr val="tx2">
                    <a:lumMod val="40000"/>
                    <a:lumOff val="60000"/>
                  </a:schemeClr>
                </a:solidFill>
              </a:rPr>
              <a:t>3/ </a:t>
            </a:r>
            <a:r>
              <a:rPr lang="cs-CZ" b="1" dirty="0" smtClean="0">
                <a:solidFill>
                  <a:schemeClr val="tx2">
                    <a:lumMod val="40000"/>
                    <a:lumOff val="60000"/>
                  </a:schemeClr>
                </a:solidFill>
              </a:rPr>
              <a:t>existuje vůle </a:t>
            </a:r>
            <a:r>
              <a:rPr lang="cs-CZ" dirty="0" smtClean="0"/>
              <a:t>sanovat ekonomickou situaci dlužníka</a:t>
            </a:r>
          </a:p>
          <a:p>
            <a:pPr>
              <a:buNone/>
            </a:pPr>
            <a:endParaRPr lang="cs-CZ" dirty="0" smtClean="0"/>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b="1" dirty="0" smtClean="0">
                <a:solidFill>
                  <a:schemeClr val="accent4"/>
                </a:solidFill>
              </a:rPr>
              <a:t>DOPAD ÚČINNÉHO REORGANIZAČNÍHO PLÁNU NA TŘETÍ OSOBY</a:t>
            </a:r>
            <a:endParaRPr lang="cs-CZ" sz="3600" dirty="0"/>
          </a:p>
        </p:txBody>
      </p:sp>
      <p:sp>
        <p:nvSpPr>
          <p:cNvPr id="3" name="Zástupný symbol pro obsah 2"/>
          <p:cNvSpPr>
            <a:spLocks noGrp="1"/>
          </p:cNvSpPr>
          <p:nvPr>
            <p:ph idx="1"/>
          </p:nvPr>
        </p:nvSpPr>
        <p:spPr/>
        <p:txBody>
          <a:bodyPr>
            <a:normAutofit fontScale="77500" lnSpcReduction="20000"/>
          </a:bodyPr>
          <a:lstStyle/>
          <a:p>
            <a:pPr>
              <a:buNone/>
            </a:pPr>
            <a:r>
              <a:rPr lang="cs-CZ" dirty="0" smtClean="0"/>
              <a:t>Dopad účinného reorganizačního plánu na třetí osoby spočívá zejména:</a:t>
            </a:r>
          </a:p>
          <a:p>
            <a:pPr>
              <a:buNone/>
            </a:pPr>
            <a:r>
              <a:rPr lang="cs-CZ" dirty="0" smtClean="0"/>
              <a:t> </a:t>
            </a:r>
            <a:r>
              <a:rPr lang="cs-CZ" dirty="0" smtClean="0">
                <a:solidFill>
                  <a:schemeClr val="accent3"/>
                </a:solidFill>
              </a:rPr>
              <a:t>a) zániku práv třetích osob k majetku, který náleží do majetkové podstaty; </a:t>
            </a:r>
          </a:p>
          <a:p>
            <a:pPr>
              <a:buNone/>
            </a:pPr>
            <a:r>
              <a:rPr lang="cs-CZ" dirty="0" smtClean="0">
                <a:solidFill>
                  <a:schemeClr val="tx2">
                    <a:lumMod val="60000"/>
                    <a:lumOff val="40000"/>
                  </a:schemeClr>
                </a:solidFill>
              </a:rPr>
              <a:t>b) vznik práv k majetku náležícího do majetkové podstaty pouze těm osobám, které jsou uvedeny v reorganizačním plánu a to za podmínek v něm stanovených, pokud není v zákoně nebo reorganizačním plánu uvedeno jinak, přičemž toto platí i pro majetek, který podle reorganizačního plánu má připadnout osobě odlišné od dlužníka; </a:t>
            </a:r>
          </a:p>
          <a:p>
            <a:pPr>
              <a:buNone/>
            </a:pPr>
            <a:r>
              <a:rPr lang="cs-CZ" dirty="0" smtClean="0">
                <a:solidFill>
                  <a:schemeClr val="accent2"/>
                </a:solidFill>
              </a:rPr>
              <a:t>c) práva třetích osob na vyloučení věci nebo jiné majetkové hodnoty z majetkové podstaty není dotčeno;</a:t>
            </a:r>
            <a:endParaRPr lang="cs-CZ" dirty="0">
              <a:solidFill>
                <a:schemeClr val="accent2"/>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tx2"/>
                </a:solidFill>
              </a:rPr>
              <a:t>REALIZACE REORGANIZAČNÍHO PLÁNU</a:t>
            </a:r>
            <a:endParaRPr lang="cs-CZ" b="1" dirty="0">
              <a:solidFill>
                <a:schemeClr val="tx2"/>
              </a:solidFill>
            </a:endParaRPr>
          </a:p>
        </p:txBody>
      </p:sp>
      <p:sp>
        <p:nvSpPr>
          <p:cNvPr id="3" name="Zástupný symbol pro obsah 2"/>
          <p:cNvSpPr>
            <a:spLocks noGrp="1"/>
          </p:cNvSpPr>
          <p:nvPr>
            <p:ph idx="1"/>
          </p:nvPr>
        </p:nvSpPr>
        <p:spPr/>
        <p:txBody>
          <a:bodyPr/>
          <a:lstStyle/>
          <a:p>
            <a:r>
              <a:rPr lang="cs-CZ" b="1" dirty="0" smtClean="0"/>
              <a:t>Zánik pohledávek,</a:t>
            </a:r>
          </a:p>
          <a:p>
            <a:r>
              <a:rPr lang="cs-CZ" b="1" dirty="0" smtClean="0"/>
              <a:t>Výkon rozhodnutí a exekuce, </a:t>
            </a:r>
          </a:p>
          <a:p>
            <a:r>
              <a:rPr lang="cs-CZ" b="1" dirty="0" smtClean="0"/>
              <a:t>Změna reorganizačního plánu,</a:t>
            </a:r>
          </a:p>
          <a:p>
            <a:r>
              <a:rPr lang="cs-CZ" b="1" dirty="0" smtClean="0"/>
              <a:t>Kontrola provádění reorganizačního plánu</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accent4"/>
                </a:solidFill>
              </a:rPr>
              <a:t>DOHLED INSOLVENČNÍHO SOUDU</a:t>
            </a:r>
            <a:endParaRPr lang="cs-CZ" b="1" dirty="0">
              <a:solidFill>
                <a:schemeClr val="accent4"/>
              </a:solidFill>
            </a:endParaRPr>
          </a:p>
        </p:txBody>
      </p:sp>
      <p:sp>
        <p:nvSpPr>
          <p:cNvPr id="3" name="Zástupný symbol pro obsah 2"/>
          <p:cNvSpPr>
            <a:spLocks noGrp="1"/>
          </p:cNvSpPr>
          <p:nvPr>
            <p:ph idx="1"/>
          </p:nvPr>
        </p:nvSpPr>
        <p:spPr/>
        <p:txBody>
          <a:bodyPr>
            <a:normAutofit fontScale="85000" lnSpcReduction="10000"/>
          </a:bodyPr>
          <a:lstStyle/>
          <a:p>
            <a:pPr algn="just"/>
            <a:r>
              <a:rPr lang="cs-CZ" dirty="0" smtClean="0"/>
              <a:t>činnost </a:t>
            </a:r>
            <a:r>
              <a:rPr lang="cs-CZ" dirty="0" err="1" smtClean="0"/>
              <a:t>insolvenčního</a:t>
            </a:r>
            <a:r>
              <a:rPr lang="cs-CZ" dirty="0" smtClean="0"/>
              <a:t> soudu v průběhu provádění reorganizačního plánu je značně omezena. </a:t>
            </a:r>
          </a:p>
          <a:p>
            <a:pPr algn="just"/>
            <a:r>
              <a:rPr lang="cs-CZ" dirty="0" smtClean="0"/>
              <a:t>pouze bere na vědomí nebo projednává zprávy </a:t>
            </a:r>
            <a:r>
              <a:rPr lang="cs-CZ" dirty="0" err="1" smtClean="0"/>
              <a:t>insolvenčního</a:t>
            </a:r>
            <a:r>
              <a:rPr lang="cs-CZ" dirty="0" smtClean="0"/>
              <a:t> správce a věřitelského výboru o plnění reorganizačního plánu, které jsou mu předkládány ve smyslu ustanovení §354 a §355 IZ. </a:t>
            </a:r>
          </a:p>
          <a:p>
            <a:pPr algn="just"/>
            <a:r>
              <a:rPr lang="cs-CZ" dirty="0" smtClean="0"/>
              <a:t>opatření k zajištění dodržování reorganizačního plánu může soud po účinnosti schválení reorganizačního plánu provádět pouze na návrh dlužníka, věřitele nebo </a:t>
            </a:r>
            <a:r>
              <a:rPr lang="cs-CZ" dirty="0" err="1" smtClean="0"/>
              <a:t>insolvenčního</a:t>
            </a:r>
            <a:r>
              <a:rPr lang="cs-CZ" dirty="0" smtClean="0"/>
              <a:t> správce nebo věřitelského výboru.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solidFill>
              </a:rPr>
              <a:t>Skončení reorganizace</a:t>
            </a:r>
            <a:endParaRPr lang="cs-CZ" b="1" dirty="0">
              <a:solidFill>
                <a:schemeClr val="tx2"/>
              </a:solidFill>
            </a:endParaRPr>
          </a:p>
        </p:txBody>
      </p:sp>
      <p:sp>
        <p:nvSpPr>
          <p:cNvPr id="3" name="Zástupný symbol pro obsah 2"/>
          <p:cNvSpPr>
            <a:spLocks noGrp="1"/>
          </p:cNvSpPr>
          <p:nvPr>
            <p:ph idx="1"/>
          </p:nvPr>
        </p:nvSpPr>
        <p:spPr/>
        <p:txBody>
          <a:bodyPr/>
          <a:lstStyle/>
          <a:p>
            <a:pPr marL="571500" indent="-571500">
              <a:buFont typeface="+mj-lt"/>
              <a:buAutoNum type="romanUcPeriod"/>
            </a:pPr>
            <a:r>
              <a:rPr lang="cs-CZ" b="1" dirty="0" smtClean="0"/>
              <a:t>Zrušení rozhodnutí o schválení RP (§362 IZ);</a:t>
            </a:r>
          </a:p>
          <a:p>
            <a:pPr marL="571500" indent="-571500">
              <a:buFont typeface="+mj-lt"/>
              <a:buAutoNum type="romanUcPeriod"/>
            </a:pPr>
            <a:r>
              <a:rPr lang="cs-CZ" b="1" dirty="0" smtClean="0"/>
              <a:t>Přeměněna reorganizace v konkurs </a:t>
            </a:r>
          </a:p>
          <a:p>
            <a:pPr marL="571500" indent="-571500">
              <a:buNone/>
            </a:pPr>
            <a:r>
              <a:rPr lang="cs-CZ" b="1" dirty="0" smtClean="0"/>
              <a:t>	(§ 363 IZ); </a:t>
            </a:r>
          </a:p>
          <a:p>
            <a:pPr marL="571500" indent="-571500">
              <a:buFont typeface="+mj-lt"/>
              <a:buAutoNum type="romanUcPeriod"/>
            </a:pPr>
            <a:r>
              <a:rPr lang="cs-CZ" b="1" dirty="0" smtClean="0"/>
              <a:t>Splnění reorganizačního plánu (§ 364 IZ).</a:t>
            </a:r>
            <a:endParaRPr lang="cs-CZ"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solidFill>
              </a:rPr>
              <a:t>INSTITUT REORGANIZACE</a:t>
            </a:r>
            <a:endParaRPr lang="cs-CZ" dirty="0"/>
          </a:p>
        </p:txBody>
      </p:sp>
      <p:sp>
        <p:nvSpPr>
          <p:cNvPr id="3" name="Zástupný symbol pro obsah 2"/>
          <p:cNvSpPr>
            <a:spLocks noGrp="1"/>
          </p:cNvSpPr>
          <p:nvPr>
            <p:ph idx="1"/>
          </p:nvPr>
        </p:nvSpPr>
        <p:spPr/>
        <p:txBody>
          <a:bodyPr/>
          <a:lstStyle/>
          <a:p>
            <a:r>
              <a:rPr lang="cs-CZ" dirty="0" smtClean="0"/>
              <a:t>řízení nekonkursního typu</a:t>
            </a:r>
          </a:p>
          <a:p>
            <a:r>
              <a:rPr lang="cs-CZ" dirty="0" smtClean="0"/>
              <a:t>„sanační“ způsob řešení úpadku</a:t>
            </a:r>
          </a:p>
          <a:p>
            <a:r>
              <a:rPr lang="cs-CZ" dirty="0" smtClean="0"/>
              <a:t>Inspirace zákonodárce</a:t>
            </a:r>
          </a:p>
          <a:p>
            <a:pPr lvl="1"/>
            <a:r>
              <a:rPr lang="cs-CZ" dirty="0" smtClean="0"/>
              <a:t>Hlava XI. </a:t>
            </a:r>
            <a:r>
              <a:rPr lang="cs-CZ" dirty="0" err="1" smtClean="0"/>
              <a:t>Bankruptcy</a:t>
            </a:r>
            <a:r>
              <a:rPr lang="cs-CZ" dirty="0" smtClean="0"/>
              <a:t> </a:t>
            </a:r>
            <a:r>
              <a:rPr lang="cs-CZ" dirty="0" err="1" smtClean="0"/>
              <a:t>Code</a:t>
            </a:r>
            <a:r>
              <a:rPr lang="cs-CZ" dirty="0" smtClean="0"/>
              <a:t> 1879</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tx2"/>
                </a:solidFill>
              </a:rPr>
              <a:t>INSTITUT REORGANIZACE</a:t>
            </a:r>
            <a:endParaRPr lang="cs-CZ" dirty="0"/>
          </a:p>
        </p:txBody>
      </p:sp>
      <p:sp>
        <p:nvSpPr>
          <p:cNvPr id="3" name="Zástupný symbol pro obsah 2"/>
          <p:cNvSpPr>
            <a:spLocks noGrp="1"/>
          </p:cNvSpPr>
          <p:nvPr>
            <p:ph idx="1"/>
          </p:nvPr>
        </p:nvSpPr>
        <p:spPr/>
        <p:txBody>
          <a:bodyPr>
            <a:normAutofit fontScale="85000" lnSpcReduction="10000"/>
          </a:bodyPr>
          <a:lstStyle/>
          <a:p>
            <a:pPr>
              <a:buNone/>
            </a:pPr>
            <a:r>
              <a:rPr lang="cs-CZ" b="1" dirty="0" smtClean="0"/>
              <a:t>Legální definice - § 316 odst. 1 IZ</a:t>
            </a:r>
          </a:p>
          <a:p>
            <a:pPr>
              <a:buNone/>
            </a:pPr>
            <a:r>
              <a:rPr lang="cs-CZ" b="1" i="1" dirty="0" smtClean="0">
                <a:solidFill>
                  <a:srgbClr val="CC0000"/>
                </a:solidFill>
              </a:rPr>
              <a:t>zpravidla</a:t>
            </a:r>
          </a:p>
          <a:p>
            <a:pPr algn="just">
              <a:buFont typeface="Wingdings" pitchFamily="2" charset="2"/>
              <a:buChar char="Ø"/>
            </a:pPr>
            <a:r>
              <a:rPr lang="cs-CZ" dirty="0" smtClean="0">
                <a:solidFill>
                  <a:schemeClr val="tx2"/>
                </a:solidFill>
              </a:rPr>
              <a:t>postupné uspokojování pohledávek věřitelů </a:t>
            </a:r>
          </a:p>
          <a:p>
            <a:pPr algn="just">
              <a:buFont typeface="Wingdings" pitchFamily="2" charset="2"/>
              <a:buChar char="Ø"/>
            </a:pPr>
            <a:r>
              <a:rPr lang="cs-CZ" dirty="0" smtClean="0">
                <a:solidFill>
                  <a:schemeClr val="tx2"/>
                </a:solidFill>
              </a:rPr>
              <a:t>při zachování provozu dlužníkova podniku </a:t>
            </a:r>
          </a:p>
          <a:p>
            <a:pPr algn="just">
              <a:buFont typeface="Wingdings" pitchFamily="2" charset="2"/>
              <a:buChar char="Ø"/>
            </a:pPr>
            <a:r>
              <a:rPr lang="cs-CZ" dirty="0" smtClean="0">
                <a:solidFill>
                  <a:schemeClr val="tx2"/>
                </a:solidFill>
              </a:rPr>
              <a:t>zajištěné opatřeními k ozdravění hospodaření podniku </a:t>
            </a:r>
          </a:p>
          <a:p>
            <a:pPr algn="just">
              <a:buFont typeface="Wingdings" pitchFamily="2" charset="2"/>
              <a:buChar char="Ø"/>
            </a:pPr>
            <a:r>
              <a:rPr lang="cs-CZ" dirty="0" smtClean="0">
                <a:solidFill>
                  <a:schemeClr val="tx2"/>
                </a:solidFill>
              </a:rPr>
              <a:t>podle soudem schváleného reorganizačního plánu </a:t>
            </a:r>
          </a:p>
          <a:p>
            <a:pPr algn="just">
              <a:buFont typeface="Wingdings" pitchFamily="2" charset="2"/>
              <a:buChar char="Ø"/>
            </a:pPr>
            <a:r>
              <a:rPr lang="cs-CZ" dirty="0" smtClean="0">
                <a:solidFill>
                  <a:schemeClr val="tx2"/>
                </a:solidFill>
              </a:rPr>
              <a:t>s jeho průběžnou kontrolou ze strany věřitelů</a:t>
            </a:r>
            <a:r>
              <a:rPr lang="cs-CZ" dirty="0" smtClean="0"/>
              <a:t> </a:t>
            </a:r>
          </a:p>
          <a:p>
            <a:pPr algn="just">
              <a:buNone/>
            </a:pPr>
            <a:r>
              <a:rPr lang="cs-CZ" b="1" dirty="0" smtClean="0"/>
              <a:t>Jiné…</a:t>
            </a:r>
          </a:p>
          <a:p>
            <a:pPr algn="just">
              <a:buFont typeface="Wingdings" pitchFamily="2" charset="2"/>
              <a:buChar char="Ø"/>
            </a:pPr>
            <a:r>
              <a:rPr lang="cs-CZ" dirty="0" smtClean="0">
                <a:solidFill>
                  <a:schemeClr val="tx2"/>
                </a:solidFill>
              </a:rPr>
              <a:t>vymezení procesu, v rámci kterého lze vést vyjednávání o nejvhodnějším způsobu řešení úpadku</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tx2"/>
                </a:solidFill>
              </a:rPr>
              <a:t>REORGANIZACE – VYMEZENÍ PŘÍPUSTNOSTI</a:t>
            </a:r>
            <a:endParaRPr lang="cs-CZ" b="1" dirty="0">
              <a:solidFill>
                <a:schemeClr val="tx2"/>
              </a:solidFill>
            </a:endParaRPr>
          </a:p>
        </p:txBody>
      </p:sp>
      <p:sp>
        <p:nvSpPr>
          <p:cNvPr id="3" name="Zástupný symbol pro obsah 2"/>
          <p:cNvSpPr>
            <a:spLocks noGrp="1"/>
          </p:cNvSpPr>
          <p:nvPr>
            <p:ph idx="1"/>
          </p:nvPr>
        </p:nvSpPr>
        <p:spPr/>
        <p:txBody>
          <a:bodyPr>
            <a:normAutofit fontScale="62500" lnSpcReduction="20000"/>
          </a:bodyPr>
          <a:lstStyle/>
          <a:p>
            <a:pPr>
              <a:buNone/>
            </a:pPr>
            <a:r>
              <a:rPr lang="cs-CZ" b="1" dirty="0" smtClean="0">
                <a:latin typeface="Calibri" pitchFamily="34" charset="0"/>
              </a:rPr>
              <a:t>§ 316 IZ odst. 2</a:t>
            </a:r>
          </a:p>
          <a:p>
            <a:pPr algn="just">
              <a:buNone/>
            </a:pPr>
            <a:r>
              <a:rPr lang="cs-CZ" dirty="0" smtClean="0">
                <a:latin typeface="Calibri" pitchFamily="34" charset="0"/>
              </a:rPr>
              <a:t>	řešení úpadku nebo hrozícího úpadku dlužníka, který </a:t>
            </a:r>
            <a:r>
              <a:rPr lang="cs-CZ" b="1" dirty="0" smtClean="0">
                <a:latin typeface="Calibri" pitchFamily="34" charset="0"/>
              </a:rPr>
              <a:t>je podnikatelem </a:t>
            </a:r>
            <a:r>
              <a:rPr lang="cs-CZ" dirty="0" smtClean="0">
                <a:latin typeface="Calibri" pitchFamily="34" charset="0"/>
              </a:rPr>
              <a:t>a</a:t>
            </a:r>
            <a:r>
              <a:rPr lang="cs-CZ" b="1" dirty="0" smtClean="0">
                <a:latin typeface="Calibri" pitchFamily="34" charset="0"/>
              </a:rPr>
              <a:t> </a:t>
            </a:r>
            <a:r>
              <a:rPr lang="cs-CZ" dirty="0" smtClean="0">
                <a:latin typeface="Calibri" pitchFamily="34" charset="0"/>
              </a:rPr>
              <a:t>reorganizace se týká jeho </a:t>
            </a:r>
            <a:r>
              <a:rPr lang="cs-CZ" b="1" dirty="0" smtClean="0">
                <a:latin typeface="Calibri" pitchFamily="34" charset="0"/>
              </a:rPr>
              <a:t>podniku</a:t>
            </a:r>
          </a:p>
          <a:p>
            <a:pPr algn="just">
              <a:buNone/>
            </a:pPr>
            <a:endParaRPr lang="cs-CZ" dirty="0" smtClean="0">
              <a:latin typeface="Calibri" pitchFamily="34" charset="0"/>
            </a:endParaRPr>
          </a:p>
          <a:p>
            <a:pPr algn="just">
              <a:buNone/>
            </a:pPr>
            <a:r>
              <a:rPr lang="cs-CZ" b="1" dirty="0" smtClean="0">
                <a:solidFill>
                  <a:schemeClr val="accent4"/>
                </a:solidFill>
                <a:latin typeface="Calibri" pitchFamily="34" charset="0"/>
              </a:rPr>
              <a:t>Kdo je podnikatel? </a:t>
            </a:r>
            <a:r>
              <a:rPr lang="cs-CZ" b="1" dirty="0" smtClean="0">
                <a:latin typeface="Calibri" pitchFamily="34" charset="0"/>
              </a:rPr>
              <a:t>§ 420 odst. 1 NOZ</a:t>
            </a:r>
          </a:p>
          <a:p>
            <a:pPr algn="just">
              <a:buNone/>
            </a:pPr>
            <a:r>
              <a:rPr lang="cs-CZ" dirty="0" smtClean="0">
                <a:solidFill>
                  <a:srgbClr val="000000"/>
                </a:solidFill>
                <a:latin typeface="Calibri" pitchFamily="34" charset="0"/>
              </a:rPr>
              <a:t>	Ten, kdo vykonává samostatnou výdělečnou činnost na vlastní účet a odpovědnost živnostenským nebo obdobným způsobem se záměrem činit tak soustavně za účelem dosažení zisku. </a:t>
            </a:r>
          </a:p>
          <a:p>
            <a:pPr algn="just">
              <a:buNone/>
            </a:pPr>
            <a:r>
              <a:rPr lang="cs-CZ" b="1" dirty="0" smtClean="0">
                <a:solidFill>
                  <a:srgbClr val="000000"/>
                </a:solidFill>
                <a:latin typeface="Calibri" pitchFamily="34" charset="0"/>
              </a:rPr>
              <a:t>!!!Ale </a:t>
            </a:r>
            <a:r>
              <a:rPr lang="cs-CZ" i="1" dirty="0" smtClean="0">
                <a:latin typeface="Calibri" pitchFamily="34" charset="0"/>
              </a:rPr>
              <a:t>NOZ nečiní rozdíl mezi oprávněným a neoprávněným podnikatelem.</a:t>
            </a:r>
          </a:p>
          <a:p>
            <a:pPr algn="just">
              <a:buNone/>
            </a:pPr>
            <a:endParaRPr lang="cs-CZ" dirty="0" smtClean="0">
              <a:latin typeface="Calibri" pitchFamily="34" charset="0"/>
            </a:endParaRPr>
          </a:p>
          <a:p>
            <a:pPr algn="just">
              <a:buNone/>
            </a:pPr>
            <a:r>
              <a:rPr lang="cs-CZ" b="1" dirty="0" smtClean="0">
                <a:solidFill>
                  <a:schemeClr val="accent4"/>
                </a:solidFill>
                <a:latin typeface="Calibri" pitchFamily="34" charset="0"/>
              </a:rPr>
              <a:t>Co je to podnik?</a:t>
            </a:r>
            <a:r>
              <a:rPr lang="cs-CZ" b="1" dirty="0" smtClean="0">
                <a:latin typeface="Calibri" pitchFamily="34" charset="0"/>
              </a:rPr>
              <a:t> NOZ nově Obchodní závod (+ pobočka, rodinný závod, zemědělský závod)</a:t>
            </a:r>
          </a:p>
          <a:p>
            <a:pPr algn="just">
              <a:buNone/>
            </a:pPr>
            <a:r>
              <a:rPr lang="cs-CZ" dirty="0" smtClean="0">
                <a:latin typeface="Calibri" pitchFamily="34" charset="0"/>
              </a:rPr>
              <a:t>	Organizovaný soubor jmění, který podnikatel vytvořil a který z jeho vůle slouží k provozování jeho činnosti. Vyvratitelná právní domněnka, že závod tvoří vše, co zpravidla slouží k jeho provozu.</a:t>
            </a:r>
            <a:endParaRPr lang="cs-CZ" dirty="0">
              <a:latin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chemeClr val="tx2"/>
                </a:solidFill>
              </a:rPr>
              <a:t>REORGANIZACE – VYMEZENÍ PŘÍPUSTNOSTI</a:t>
            </a:r>
            <a:endParaRPr lang="cs-CZ" dirty="0"/>
          </a:p>
        </p:txBody>
      </p:sp>
      <p:sp>
        <p:nvSpPr>
          <p:cNvPr id="3" name="Zástupný symbol pro obsah 2"/>
          <p:cNvSpPr>
            <a:spLocks noGrp="1"/>
          </p:cNvSpPr>
          <p:nvPr>
            <p:ph idx="1"/>
          </p:nvPr>
        </p:nvSpPr>
        <p:spPr/>
        <p:txBody>
          <a:bodyPr>
            <a:normAutofit lnSpcReduction="10000"/>
          </a:bodyPr>
          <a:lstStyle/>
          <a:p>
            <a:pPr>
              <a:buNone/>
            </a:pPr>
            <a:r>
              <a:rPr lang="cs-CZ" b="1" dirty="0" smtClean="0">
                <a:solidFill>
                  <a:schemeClr val="accent4"/>
                </a:solidFill>
              </a:rPr>
              <a:t>Podmínka kvantitativní přípustnosti</a:t>
            </a:r>
          </a:p>
          <a:p>
            <a:pPr>
              <a:buNone/>
            </a:pPr>
            <a:r>
              <a:rPr lang="cs-CZ" b="1" dirty="0" smtClean="0">
                <a:solidFill>
                  <a:schemeClr val="accent4"/>
                </a:solidFill>
              </a:rPr>
              <a:t>§ 416 odst. 4 IZ</a:t>
            </a:r>
          </a:p>
          <a:p>
            <a:pPr algn="just">
              <a:buNone/>
            </a:pPr>
            <a:r>
              <a:rPr lang="cs-CZ" dirty="0" smtClean="0"/>
              <a:t>	 Reorganizace je přípustná pro podnikatele, jejichž roční úhrn čistého obratu za poslední účetní období dosáhnul alespoň částky </a:t>
            </a:r>
            <a:r>
              <a:rPr lang="cs-CZ" b="1" dirty="0" smtClean="0">
                <a:solidFill>
                  <a:schemeClr val="accent4"/>
                </a:solidFill>
              </a:rPr>
              <a:t>50 mil. Kč</a:t>
            </a:r>
            <a:r>
              <a:rPr lang="cs-CZ" dirty="0" smtClean="0"/>
              <a:t>, nebo pro podnikatele, kteří mají alespoň </a:t>
            </a:r>
            <a:r>
              <a:rPr lang="cs-CZ" b="1" dirty="0" smtClean="0">
                <a:solidFill>
                  <a:schemeClr val="accent4"/>
                </a:solidFill>
              </a:rPr>
              <a:t>50 </a:t>
            </a:r>
            <a:r>
              <a:rPr lang="cs-CZ" dirty="0" smtClean="0"/>
              <a:t>zaměstnanců v pracovním poměru.</a:t>
            </a:r>
          </a:p>
          <a:p>
            <a:pPr algn="just">
              <a:buNone/>
            </a:pPr>
            <a:r>
              <a:rPr lang="cs-CZ" b="1" dirty="0" smtClean="0">
                <a:solidFill>
                  <a:schemeClr val="accent4"/>
                </a:solidFill>
              </a:rPr>
              <a:t>ALE!! Možnost splnit podmínku kvalitativní přípustnosti. § 416 odst. 5 IZ</a:t>
            </a:r>
            <a:endParaRPr lang="cs-CZ" b="1" dirty="0">
              <a:solidFill>
                <a:schemeClr val="accent4"/>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chemeClr val="tx2"/>
                </a:solidFill>
              </a:rPr>
              <a:t>REORGANIZACE - NEPŘÍPUSTNOST</a:t>
            </a:r>
            <a:endParaRPr lang="cs-CZ" b="1" dirty="0">
              <a:solidFill>
                <a:schemeClr val="tx2"/>
              </a:solidFill>
            </a:endParaRPr>
          </a:p>
        </p:txBody>
      </p:sp>
      <p:sp>
        <p:nvSpPr>
          <p:cNvPr id="3" name="Zástupný symbol pro obsah 2"/>
          <p:cNvSpPr>
            <a:spLocks noGrp="1"/>
          </p:cNvSpPr>
          <p:nvPr>
            <p:ph idx="1"/>
          </p:nvPr>
        </p:nvSpPr>
        <p:spPr/>
        <p:txBody>
          <a:bodyPr>
            <a:normAutofit fontScale="62500" lnSpcReduction="20000"/>
          </a:bodyPr>
          <a:lstStyle/>
          <a:p>
            <a:pPr>
              <a:buNone/>
            </a:pPr>
            <a:r>
              <a:rPr lang="cs-CZ" b="1" dirty="0" smtClean="0"/>
              <a:t>§ 316 odst. 3 IZ Reorganizace není přípustná, pokud je dlužník:</a:t>
            </a:r>
          </a:p>
          <a:p>
            <a:pPr algn="just">
              <a:buFont typeface="Wingdings" pitchFamily="2" charset="2"/>
              <a:buChar char="§"/>
            </a:pPr>
            <a:r>
              <a:rPr lang="cs-CZ" dirty="0" smtClean="0"/>
              <a:t>právnická osoba v likvidaci,</a:t>
            </a:r>
          </a:p>
          <a:p>
            <a:pPr algn="just">
              <a:buFont typeface="Wingdings" pitchFamily="2" charset="2"/>
              <a:buChar char="§"/>
            </a:pPr>
            <a:r>
              <a:rPr lang="cs-CZ" dirty="0" smtClean="0"/>
              <a:t>obchodník s cennými papíry,</a:t>
            </a:r>
          </a:p>
          <a:p>
            <a:pPr algn="just">
              <a:buFont typeface="Wingdings" pitchFamily="2" charset="2"/>
              <a:buChar char="§"/>
            </a:pPr>
            <a:r>
              <a:rPr lang="cs-CZ" dirty="0" smtClean="0"/>
              <a:t>osoby oprávněné obchodovat na komoditní burze</a:t>
            </a:r>
          </a:p>
          <a:p>
            <a:pPr algn="just">
              <a:buNone/>
            </a:pPr>
            <a:endParaRPr lang="cs-CZ" dirty="0" smtClean="0"/>
          </a:p>
          <a:p>
            <a:pPr algn="just">
              <a:buNone/>
            </a:pPr>
            <a:r>
              <a:rPr lang="cs-CZ" b="1" i="1" dirty="0" smtClean="0">
                <a:solidFill>
                  <a:schemeClr val="tx2"/>
                </a:solidFill>
              </a:rPr>
              <a:t>„…pokud dojde k ukončení obchodování na burze a je zde další podnikatelská aktivita, není povolení reorganizace vyloučeno…“</a:t>
            </a:r>
          </a:p>
          <a:p>
            <a:pPr algn="just">
              <a:buNone/>
            </a:pPr>
            <a:r>
              <a:rPr lang="cs-CZ" b="1" dirty="0" smtClean="0">
                <a:solidFill>
                  <a:schemeClr val="tx2"/>
                </a:solidFill>
              </a:rPr>
              <a:t>(VS Olomouc 2 VSOL 106/2009-B-26 ve věci KSOS 36 INS 1078/2009)</a:t>
            </a:r>
          </a:p>
          <a:p>
            <a:pPr algn="just">
              <a:buNone/>
            </a:pPr>
            <a:endParaRPr lang="cs-CZ" dirty="0" smtClean="0"/>
          </a:p>
          <a:p>
            <a:pPr algn="just">
              <a:buNone/>
            </a:pPr>
            <a:r>
              <a:rPr lang="cs-CZ" b="1" dirty="0" smtClean="0"/>
              <a:t>Dále není reorganizace přípustná u…</a:t>
            </a:r>
          </a:p>
          <a:p>
            <a:pPr algn="just">
              <a:buNone/>
            </a:pPr>
            <a:r>
              <a:rPr lang="cs-CZ" dirty="0" smtClean="0"/>
              <a:t>§ 368 a § 379 IZ</a:t>
            </a:r>
          </a:p>
          <a:p>
            <a:pPr algn="just"/>
            <a:r>
              <a:rPr lang="cs-CZ" dirty="0" smtClean="0"/>
              <a:t>bank, </a:t>
            </a:r>
          </a:p>
          <a:p>
            <a:pPr algn="just"/>
            <a:r>
              <a:rPr lang="cs-CZ" dirty="0" smtClean="0"/>
              <a:t>pojišťoven, zajišťoven, </a:t>
            </a:r>
          </a:p>
          <a:p>
            <a:pPr algn="just"/>
            <a:r>
              <a:rPr lang="cs-CZ" dirty="0" smtClean="0"/>
              <a:t>spořitelních nebo úvěrových družstev</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chemeClr val="tx2"/>
                </a:solidFill>
              </a:rPr>
              <a:t>FORMY REORGANIZACE</a:t>
            </a:r>
            <a:endParaRPr lang="cs-CZ" dirty="0"/>
          </a:p>
        </p:txBody>
      </p:sp>
      <p:sp>
        <p:nvSpPr>
          <p:cNvPr id="9" name="Zástupný symbol pro obsah 8"/>
          <p:cNvSpPr>
            <a:spLocks noGrp="1"/>
          </p:cNvSpPr>
          <p:nvPr>
            <p:ph sz="half" idx="1"/>
          </p:nvPr>
        </p:nvSpPr>
        <p:spPr>
          <a:xfrm>
            <a:off x="457200" y="1600200"/>
            <a:ext cx="4900618" cy="4525963"/>
          </a:xfrm>
        </p:spPr>
        <p:txBody>
          <a:bodyPr>
            <a:normAutofit/>
          </a:bodyPr>
          <a:lstStyle/>
          <a:p>
            <a:pPr algn="ctr">
              <a:buNone/>
            </a:pPr>
            <a:r>
              <a:rPr lang="cs-CZ" b="1" dirty="0" smtClean="0"/>
              <a:t>ZKRÁCENÁ (§ 148 odst. 2 IZ)</a:t>
            </a:r>
          </a:p>
          <a:p>
            <a:pPr>
              <a:buNone/>
            </a:pPr>
            <a:r>
              <a:rPr lang="cs-CZ" i="1" dirty="0" smtClean="0">
                <a:solidFill>
                  <a:schemeClr val="accent4"/>
                </a:solidFill>
              </a:rPr>
              <a:t>(též předjednaná, předbalená či </a:t>
            </a:r>
            <a:r>
              <a:rPr lang="cs-CZ" i="1" dirty="0" err="1" smtClean="0">
                <a:solidFill>
                  <a:schemeClr val="accent4"/>
                </a:solidFill>
              </a:rPr>
              <a:t>pre</a:t>
            </a:r>
            <a:r>
              <a:rPr lang="cs-CZ" i="1" dirty="0" smtClean="0">
                <a:solidFill>
                  <a:schemeClr val="accent4"/>
                </a:solidFill>
              </a:rPr>
              <a:t>-</a:t>
            </a:r>
            <a:r>
              <a:rPr lang="cs-CZ" i="1" dirty="0" err="1" smtClean="0">
                <a:solidFill>
                  <a:schemeClr val="accent4"/>
                </a:solidFill>
              </a:rPr>
              <a:t>packed</a:t>
            </a:r>
            <a:r>
              <a:rPr lang="cs-CZ" i="1" dirty="0" smtClean="0">
                <a:solidFill>
                  <a:schemeClr val="accent4"/>
                </a:solidFill>
              </a:rPr>
              <a:t>) </a:t>
            </a:r>
          </a:p>
          <a:p>
            <a:pPr algn="just">
              <a:buNone/>
            </a:pPr>
            <a:r>
              <a:rPr lang="cs-CZ" dirty="0" smtClean="0"/>
              <a:t>= Reorganizace, na které se dlužník a jeho nejvýznamnější věřitelé dohodnou předem, před zahájením samotného IŘ.</a:t>
            </a:r>
            <a:endParaRPr lang="cs-CZ" dirty="0"/>
          </a:p>
        </p:txBody>
      </p:sp>
      <p:sp>
        <p:nvSpPr>
          <p:cNvPr id="5" name="Zástupný symbol pro obsah 4"/>
          <p:cNvSpPr>
            <a:spLocks noGrp="1"/>
          </p:cNvSpPr>
          <p:nvPr>
            <p:ph sz="half" idx="2"/>
          </p:nvPr>
        </p:nvSpPr>
        <p:spPr/>
        <p:txBody>
          <a:bodyPr>
            <a:normAutofit/>
          </a:bodyPr>
          <a:lstStyle/>
          <a:p>
            <a:pPr algn="ctr">
              <a:buNone/>
            </a:pPr>
            <a:r>
              <a:rPr lang="cs-CZ" b="1" dirty="0" smtClean="0"/>
              <a:t>			STANDARDNÍ</a:t>
            </a:r>
            <a:endParaRPr lang="cs-CZ" b="1" dirty="0"/>
          </a:p>
        </p:txBody>
      </p:sp>
      <p:sp>
        <p:nvSpPr>
          <p:cNvPr id="8" name="Obdélník 7"/>
          <p:cNvSpPr/>
          <p:nvPr/>
        </p:nvSpPr>
        <p:spPr>
          <a:xfrm>
            <a:off x="4082122" y="3244334"/>
            <a:ext cx="237566" cy="369332"/>
          </a:xfrm>
          <a:prstGeom prst="rect">
            <a:avLst/>
          </a:prstGeom>
        </p:spPr>
        <p:txBody>
          <a:bodyPr wrap="none">
            <a:spAutoFit/>
          </a:bodyPr>
          <a:lstStyle/>
          <a:p>
            <a:r>
              <a:rPr lang="cs-CZ" dirty="0" smtClean="0"/>
              <a:t> </a:t>
            </a:r>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4436</TotalTime>
  <Words>1957</Words>
  <Application>Microsoft Office PowerPoint</Application>
  <PresentationFormat>Předvádění na obrazovce (4:3)</PresentationFormat>
  <Paragraphs>244</Paragraphs>
  <Slides>33</Slides>
  <Notes>0</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Motiv sady Office</vt:lpstr>
      <vt:lpstr>REORGANIZACE</vt:lpstr>
      <vt:lpstr>CÍL/ÚČEL REORGANIZACE </vt:lpstr>
      <vt:lpstr>KDY REORGANIZOVAT? </vt:lpstr>
      <vt:lpstr>INSTITUT REORGANIZACE</vt:lpstr>
      <vt:lpstr>INSTITUT REORGANIZACE</vt:lpstr>
      <vt:lpstr>REORGANIZACE – VYMEZENÍ PŘÍPUSTNOSTI</vt:lpstr>
      <vt:lpstr>REORGANIZACE – VYMEZENÍ PŘÍPUSTNOSTI</vt:lpstr>
      <vt:lpstr>REORGANIZACE - NEPŘÍPUSTNOST</vt:lpstr>
      <vt:lpstr>FORMY REORGANIZACE</vt:lpstr>
      <vt:lpstr>ZKRÁCENÁ REORGANIZACE</vt:lpstr>
      <vt:lpstr>STANDARDNÍ REORGANIZACE</vt:lpstr>
      <vt:lpstr>Návrh na povolení reorganizace</vt:lpstr>
      <vt:lpstr>NÁVRH NA POVOLENÍ REORGANIZACE LHŮTY</vt:lpstr>
      <vt:lpstr>NÁVRH NA POVOLENÍ REORGANIZACE OBSAH</vt:lpstr>
      <vt:lpstr>NÁVRH NA POVOLENÍ REORGANIZACE OBSAH</vt:lpstr>
      <vt:lpstr>Rozhodnutí o návrhu na povolení reorganizace</vt:lpstr>
      <vt:lpstr>ROZHODNUTÍ O POVOLENÍ REORGANIZACE </vt:lpstr>
      <vt:lpstr>REORGANIZAČNÍ PLÁN </vt:lpstr>
      <vt:lpstr>REORGANIZAČNÍ PLÁN - FÁZE</vt:lpstr>
      <vt:lpstr> SESTAVENÍ REORGANIZAČNÍHO PLÁNU OBSAH  </vt:lpstr>
      <vt:lpstr> SESTAVENÍ REORGANIZAČNÍHO PLÁNU  ROZDĚLENÍ VĚŘITELŮ DO SKUPIN </vt:lpstr>
      <vt:lpstr>  SESTAVENÍ REORGANIZAČNÍHO PLÁNU  ZPŮSOBY PROVEDENÍ REORGANIZACE  </vt:lpstr>
      <vt:lpstr>ZPRÁVA O REORGANIZAČNÍM PLÁNU</vt:lpstr>
      <vt:lpstr>VĚŘITELÉ V REORGANIZACI</vt:lpstr>
      <vt:lpstr>POSTAVENÍ INSOLVENČNÍHO SPRÁVCE V REORGANIZACI</vt:lpstr>
      <vt:lpstr>PŘIJETÍ REORGANIZAČNÍHO PLÁNU</vt:lpstr>
      <vt:lpstr>SCHVÁLENÍ REORGANIZAČNÍHO PLÁNU SOUDEM</vt:lpstr>
      <vt:lpstr>SPRAVEDLNOST REORGANIZAČNÍHO PLÁNU</vt:lpstr>
      <vt:lpstr>DOPAD ÚČINNÉHO REORGANIZAČNÍHO PLÁNU NA VĚŘITELE</vt:lpstr>
      <vt:lpstr>DOPAD ÚČINNÉHO REORGANIZAČNÍHO PLÁNU NA TŘETÍ OSOBY</vt:lpstr>
      <vt:lpstr>REALIZACE REORGANIZAČNÍHO PLÁNU</vt:lpstr>
      <vt:lpstr>DOHLED INSOLVENČNÍHO SOUDU</vt:lpstr>
      <vt:lpstr>Skončení reorganizace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Martina</dc:creator>
  <cp:lastModifiedBy>Martina</cp:lastModifiedBy>
  <cp:revision>32</cp:revision>
  <dcterms:created xsi:type="dcterms:W3CDTF">2016-03-25T22:20:45Z</dcterms:created>
  <dcterms:modified xsi:type="dcterms:W3CDTF">2016-04-24T11:50:38Z</dcterms:modified>
</cp:coreProperties>
</file>