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6"/>
  </p:handout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69" r:id="rId12"/>
    <p:sldId id="270" r:id="rId13"/>
    <p:sldId id="271" r:id="rId14"/>
    <p:sldId id="272" r:id="rId15"/>
    <p:sldId id="273" r:id="rId16"/>
    <p:sldId id="291" r:id="rId17"/>
    <p:sldId id="285" r:id="rId18"/>
    <p:sldId id="286" r:id="rId19"/>
    <p:sldId id="287" r:id="rId20"/>
    <p:sldId id="292" r:id="rId21"/>
    <p:sldId id="288" r:id="rId22"/>
    <p:sldId id="289" r:id="rId23"/>
    <p:sldId id="290" r:id="rId24"/>
    <p:sldId id="293" r:id="rId25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14" d="100"/>
          <a:sy n="114" d="100"/>
        </p:scale>
        <p:origin x="-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4D878F-B4DE-418A-BEBB-C04E6B93350C}" type="datetimeFigureOut">
              <a:rPr lang="cs-CZ" smtClean="0"/>
              <a:pPr/>
              <a:t>24. 4. 2016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BD5401-1C7A-4136-9074-669AA5B1CA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21258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DCD5509-1792-44C8-8E7C-07D32F5BD201}" type="datetimeFigureOut">
              <a:rPr lang="cs-CZ" smtClean="0"/>
              <a:pPr/>
              <a:t>24. 4. 2016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E928746-0324-448B-A589-59F857952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5509-1792-44C8-8E7C-07D32F5BD201}" type="datetimeFigureOut">
              <a:rPr lang="cs-CZ" smtClean="0"/>
              <a:pPr/>
              <a:t>24. 4. 2016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8746-0324-448B-A589-59F857952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5509-1792-44C8-8E7C-07D32F5BD201}" type="datetimeFigureOut">
              <a:rPr lang="cs-CZ" smtClean="0"/>
              <a:pPr/>
              <a:t>24. 4. 2016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8746-0324-448B-A589-59F857952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DCD5509-1792-44C8-8E7C-07D32F5BD201}" type="datetimeFigureOut">
              <a:rPr lang="cs-CZ" smtClean="0"/>
              <a:pPr/>
              <a:t>24. 4. 2016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E928746-0324-448B-A589-59F857952C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DCD5509-1792-44C8-8E7C-07D32F5BD201}" type="datetimeFigureOut">
              <a:rPr lang="cs-CZ" smtClean="0"/>
              <a:pPr/>
              <a:t>24. 4. 2016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E928746-0324-448B-A589-59F857952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5509-1792-44C8-8E7C-07D32F5BD201}" type="datetimeFigureOut">
              <a:rPr lang="cs-CZ" smtClean="0"/>
              <a:pPr/>
              <a:t>24. 4. 2016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8746-0324-448B-A589-59F857952C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5509-1792-44C8-8E7C-07D32F5BD201}" type="datetimeFigureOut">
              <a:rPr lang="cs-CZ" smtClean="0"/>
              <a:pPr/>
              <a:t>24. 4. 2016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8746-0324-448B-A589-59F857952C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DCD5509-1792-44C8-8E7C-07D32F5BD201}" type="datetimeFigureOut">
              <a:rPr lang="cs-CZ" smtClean="0"/>
              <a:pPr/>
              <a:t>24. 4. 2016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E928746-0324-448B-A589-59F857952C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5509-1792-44C8-8E7C-07D32F5BD201}" type="datetimeFigureOut">
              <a:rPr lang="cs-CZ" smtClean="0"/>
              <a:pPr/>
              <a:t>24. 4. 2016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8746-0324-448B-A589-59F857952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DCD5509-1792-44C8-8E7C-07D32F5BD201}" type="datetimeFigureOut">
              <a:rPr lang="cs-CZ" smtClean="0"/>
              <a:pPr/>
              <a:t>24. 4. 2016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E928746-0324-448B-A589-59F857952C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DCD5509-1792-44C8-8E7C-07D32F5BD201}" type="datetimeFigureOut">
              <a:rPr lang="cs-CZ" smtClean="0"/>
              <a:pPr/>
              <a:t>24. 4. 2016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E928746-0324-448B-A589-59F857952C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DCD5509-1792-44C8-8E7C-07D32F5BD201}" type="datetimeFigureOut">
              <a:rPr lang="cs-CZ" smtClean="0"/>
              <a:pPr/>
              <a:t>24. 4. 2016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E928746-0324-448B-A589-59F857952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Řešení úpadku konkursem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JUDr. Jolana Maršíková</a:t>
            </a:r>
          </a:p>
          <a:p>
            <a:r>
              <a:rPr lang="cs-CZ" dirty="0" smtClean="0"/>
              <a:t>Krajský soud v Hradci Králové</a:t>
            </a:r>
          </a:p>
          <a:p>
            <a:r>
              <a:rPr lang="cs-CZ" dirty="0" smtClean="0"/>
              <a:t>březen 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3349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4000" smtClean="0"/>
              <a:t>Společné jmění manželů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2400" dirty="0" smtClean="0"/>
              <a:t>Pravidla pro vypořádání </a:t>
            </a:r>
          </a:p>
          <a:p>
            <a:pPr eaLnBrk="1" hangingPunct="1">
              <a:defRPr/>
            </a:pPr>
            <a:r>
              <a:rPr lang="cs-CZ" sz="1800" dirty="0" smtClean="0"/>
              <a:t>Obecná dle NOZ</a:t>
            </a:r>
          </a:p>
          <a:p>
            <a:pPr eaLnBrk="1" hangingPunct="1">
              <a:defRPr/>
            </a:pPr>
            <a:r>
              <a:rPr lang="cs-CZ" sz="1800" dirty="0" smtClean="0"/>
              <a:t>část majetku, se kterým dlužník se souhlasem manžela podnikal, spadá do podstaty (§ 270 odst. 2 IZ)</a:t>
            </a:r>
          </a:p>
          <a:p>
            <a:pPr eaLnBrk="1" hangingPunct="1">
              <a:buFontTx/>
              <a:buChar char="-"/>
              <a:defRPr/>
            </a:pPr>
            <a:r>
              <a:rPr lang="cs-CZ" sz="1800" dirty="0" smtClean="0"/>
              <a:t>pohledávka druhého manžela se nepřihlašuje, ale eviduje automaticky</a:t>
            </a:r>
          </a:p>
          <a:p>
            <a:pPr eaLnBrk="1" hangingPunct="1">
              <a:buFontTx/>
              <a:buChar char="-"/>
              <a:defRPr/>
            </a:pPr>
            <a:endParaRPr lang="cs-CZ" sz="1800" dirty="0" smtClean="0"/>
          </a:p>
          <a:p>
            <a:pPr eaLnBrk="1" hangingPunct="1">
              <a:defRPr/>
            </a:pPr>
            <a:r>
              <a:rPr lang="cs-CZ" sz="2400" dirty="0" smtClean="0"/>
              <a:t>Předlužené  SJM se nevypořádává  a všechen  majetek se zahrne do podstaty </a:t>
            </a:r>
          </a:p>
          <a:p>
            <a:pPr eaLnBrk="1" hangingPunct="1">
              <a:buFontTx/>
              <a:buChar char="-"/>
              <a:defRPr/>
            </a:pPr>
            <a:endParaRPr lang="cs-CZ" sz="2400" dirty="0" smtClean="0"/>
          </a:p>
          <a:p>
            <a:pPr eaLnBrk="1" hangingPunct="1">
              <a:buFontTx/>
              <a:buNone/>
              <a:defRPr/>
            </a:pPr>
            <a:endParaRPr lang="cs-CZ" sz="1800" dirty="0" smtClean="0"/>
          </a:p>
          <a:p>
            <a:pPr eaLnBrk="1" hangingPunct="1">
              <a:buFontTx/>
              <a:buChar char="-"/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57310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Zpeněžení podstaty v konkursu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Zpeněžení je převedení veškerého majetku na peníze (§ 283 IZ)</a:t>
            </a:r>
          </a:p>
          <a:p>
            <a:r>
              <a:rPr lang="cs-CZ" dirty="0" smtClean="0"/>
              <a:t>Ke zpeněžení lze přikročit až po pravomocném prohlášení konkursu a po první schůzi věřitelů, má-li insolvenční správce sestavený soupis majetkové podstaty a není-li zpeněžovaná věc zatížena vylučovací žalobou.   </a:t>
            </a:r>
          </a:p>
          <a:p>
            <a:r>
              <a:rPr lang="cs-CZ" dirty="0" smtClean="0"/>
              <a:t>Kopie písemností, které dokládají zpeněžení majetkové podstaty a podmínky, za kterých ke zpeněžení došlo, předloží insolvenční správce insolvenčnímu soudu k založení do insolvenčního spisu neprodleně poté, do došlo ke zpeněžení (§ 283 odst. 5 IZ) .</a:t>
            </a:r>
          </a:p>
          <a:p>
            <a:r>
              <a:rPr lang="cs-CZ" dirty="0" smtClean="0"/>
              <a:t>Při zpeněžení je správce vázán (§ 284 IZ) 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ákonnými (nikoliv smluvními) předkupními právy,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ákonným předkupním právem nájemce bytu podle § 1188 NOZ.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7729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Zpeněžení majetkové podstaty v konkursu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Správce při zpeněžení respektuje</a:t>
            </a:r>
          </a:p>
          <a:p>
            <a:pPr>
              <a:buFontTx/>
              <a:buChar char="-"/>
            </a:pPr>
            <a:r>
              <a:rPr lang="cs-CZ" dirty="0" smtClean="0"/>
              <a:t>zákaz </a:t>
            </a:r>
            <a:r>
              <a:rPr lang="cs-CZ" dirty="0"/>
              <a:t>nabývání majetku osobami vyjmenovanými v § 295 </a:t>
            </a:r>
            <a:r>
              <a:rPr lang="cs-CZ" dirty="0" smtClean="0"/>
              <a:t>IZ a zákaz převodu majetku na tyto osoby ještě 3 roky po skončení konkursu, i když jim svědčí zákonné předkupní právo,</a:t>
            </a:r>
          </a:p>
          <a:p>
            <a:pPr>
              <a:buFontTx/>
              <a:buChar char="-"/>
            </a:pPr>
            <a:r>
              <a:rPr lang="cs-CZ" dirty="0"/>
              <a:t>ú</a:t>
            </a:r>
            <a:r>
              <a:rPr lang="cs-CZ" dirty="0" smtClean="0"/>
              <a:t>kony učiněné v rozporu s tím jsou  platné, pokud se ten, kdo je jimi dotčen, neplatnosti nedovolá. 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Zpeněžením </a:t>
            </a:r>
            <a:r>
              <a:rPr lang="cs-CZ" dirty="0"/>
              <a:t>zaniká </a:t>
            </a:r>
            <a:r>
              <a:rPr lang="cs-CZ" dirty="0" smtClean="0"/>
              <a:t>zajištění pohledávky, a to i v případě, že se zajištěný věřitel nepřihlásil (§ 167 odst. 4 IZ)  </a:t>
            </a:r>
            <a:endParaRPr lang="cs-CZ" dirty="0"/>
          </a:p>
          <a:p>
            <a:r>
              <a:rPr lang="cs-CZ" dirty="0"/>
              <a:t>j</a:t>
            </a:r>
            <a:r>
              <a:rPr lang="cs-CZ" dirty="0" smtClean="0"/>
              <a:t>e-li zajišťovací právo , které zaniklo zpeněžením, zapsáno ve veřejném seznamu, který podle zvláštního předpisu osvědčoval vlastnictví nebo jiná věcná práva ke zpeněžené věci,  vydá insolvenční správce nabyvateli zpeněžené věci potvrzení o zániku zajištění (§ 167  odst. 5 IZ)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0530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Zpeněžení majetkové podstaty v konkursu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Podle § 285 IZ zpeněžením zanikají</a:t>
            </a:r>
          </a:p>
          <a:p>
            <a:r>
              <a:rPr lang="cs-CZ" dirty="0"/>
              <a:t>ú</a:t>
            </a:r>
            <a:r>
              <a:rPr lang="cs-CZ" dirty="0" smtClean="0"/>
              <a:t>činky nařízení výkonu rozhodnutí nebo exekuce, účinky vydaných exekučních příkazů,</a:t>
            </a:r>
          </a:p>
          <a:p>
            <a:r>
              <a:rPr lang="cs-CZ" dirty="0"/>
              <a:t>o</a:t>
            </a:r>
            <a:r>
              <a:rPr lang="cs-CZ" dirty="0" smtClean="0"/>
              <a:t>statní závady včetně neuplatněných předkupních práv nájemce bytu a včetně závad zapsaných ve veřejném seznamu,</a:t>
            </a:r>
          </a:p>
          <a:p>
            <a:r>
              <a:rPr lang="cs-CZ" dirty="0"/>
              <a:t>p</a:t>
            </a:r>
            <a:r>
              <a:rPr lang="cs-CZ" dirty="0" smtClean="0"/>
              <a:t>rávo bydlení dlužníka a jeho rodiny v domě nebo bytě</a:t>
            </a:r>
          </a:p>
          <a:p>
            <a:r>
              <a:rPr lang="cs-CZ" dirty="0"/>
              <a:t>s</a:t>
            </a:r>
            <a:r>
              <a:rPr lang="cs-CZ" dirty="0" smtClean="0"/>
              <a:t>lužebnosti a reálná břemena, jen pokud jsou v insolvenčním řízení neúčinnými  (podle § 248 odst. 3 IZ nebo pokud se správce dovolal žalobou neúčinnosti zřízení věcného břemene )</a:t>
            </a:r>
          </a:p>
          <a:p>
            <a:pPr marL="0" indent="0">
              <a:buNone/>
            </a:pPr>
            <a:r>
              <a:rPr lang="cs-CZ" dirty="0" smtClean="0"/>
              <a:t>Jestliže zpeněžením zanikají věcná práva k majetku, vydá  insolvenční správce nabyvateli potvrzení o jejich zániku (§ 300 odst. 2 IZ)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7544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Způsoby zpeněžení podstaty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u="sng" dirty="0" smtClean="0"/>
              <a:t>Veřejná dražba podle zák. 26/2000 Sb</a:t>
            </a:r>
            <a:r>
              <a:rPr lang="cs-CZ" dirty="0" smtClean="0"/>
              <a:t>. (§287 IZ)</a:t>
            </a:r>
          </a:p>
          <a:p>
            <a:r>
              <a:rPr lang="cs-CZ" dirty="0"/>
              <a:t>s</a:t>
            </a:r>
            <a:r>
              <a:rPr lang="cs-CZ" dirty="0" smtClean="0"/>
              <a:t>mlouva o provedení dražby je účinná po jejím schválení VV</a:t>
            </a:r>
          </a:p>
          <a:p>
            <a:pPr marL="0" indent="0">
              <a:buNone/>
            </a:pPr>
            <a:r>
              <a:rPr lang="cs-CZ" u="sng" dirty="0" smtClean="0"/>
              <a:t>Zpeněžení exekučním soudem  </a:t>
            </a:r>
            <a:r>
              <a:rPr lang="cs-CZ" dirty="0" smtClean="0"/>
              <a:t>podle ustanovení o výkonu rozhodnutí (§ 288 IZ)</a:t>
            </a:r>
          </a:p>
          <a:p>
            <a:r>
              <a:rPr lang="cs-CZ" dirty="0" smtClean="0"/>
              <a:t>předpokladem je souhlas VV a soupis potvrzený insolvenčním soudem</a:t>
            </a:r>
          </a:p>
          <a:p>
            <a:pPr marL="0" indent="0">
              <a:buNone/>
            </a:pPr>
            <a:r>
              <a:rPr lang="cs-CZ" u="sng" dirty="0" smtClean="0"/>
              <a:t>Prodej mimo dražbu  (§ 289 IZ</a:t>
            </a:r>
          </a:p>
          <a:p>
            <a:r>
              <a:rPr lang="cs-CZ" dirty="0"/>
              <a:t>s</a:t>
            </a:r>
            <a:r>
              <a:rPr lang="cs-CZ" dirty="0" smtClean="0"/>
              <a:t>ouhlas insolvenčního soudu a VV, do té doby není smlouva účinná</a:t>
            </a:r>
          </a:p>
          <a:p>
            <a:r>
              <a:rPr lang="cs-CZ" dirty="0"/>
              <a:t>p</a:t>
            </a:r>
            <a:r>
              <a:rPr lang="cs-CZ" dirty="0" smtClean="0"/>
              <a:t>latnost smlouvy lze napadnout žalobou podanou do 3 měsíců od zveřejnění smlouvy v insolvenčním rejstříku</a:t>
            </a:r>
          </a:p>
          <a:p>
            <a:r>
              <a:rPr lang="cs-CZ" dirty="0"/>
              <a:t>z</a:t>
            </a:r>
            <a:r>
              <a:rPr lang="cs-CZ" dirty="0" smtClean="0"/>
              <a:t>peněžení dlužníkova podniku jedinou smlouvou (§ 290 až 292 IZ)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7385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Způsoby zpeněžení majetkové podstaty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Souhlasy VV popř. insolvenčního soudu vyžadované v </a:t>
            </a:r>
            <a:r>
              <a:rPr lang="cs-CZ" dirty="0" err="1" smtClean="0"/>
              <a:t>ust</a:t>
            </a:r>
            <a:r>
              <a:rPr lang="cs-CZ" dirty="0" smtClean="0"/>
              <a:t>. § 287 až 289 IZ se uplatní při zpeněžení nezajištěného majetku</a:t>
            </a:r>
          </a:p>
          <a:p>
            <a:r>
              <a:rPr lang="cs-CZ" dirty="0" smtClean="0"/>
              <a:t>Jde-li zpeněžení zástavy, postupuje se podle pokynu zajištěných věřitelů dle § 293 IZ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</a:t>
            </a:r>
            <a:r>
              <a:rPr lang="cs-CZ" dirty="0" smtClean="0"/>
              <a:t>ůsobnost věřitelského výboru vykonává  insolvenční soud </a:t>
            </a:r>
          </a:p>
          <a:p>
            <a:r>
              <a:rPr lang="cs-CZ" dirty="0"/>
              <a:t>j</a:t>
            </a:r>
            <a:r>
              <a:rPr lang="cs-CZ" dirty="0" smtClean="0"/>
              <a:t>estliže věřitelský výbor neustanovila schůze k tomu svolaná (§ 61 odst. 2),</a:t>
            </a:r>
          </a:p>
          <a:p>
            <a:r>
              <a:rPr lang="cs-CZ" dirty="0"/>
              <a:t>j</a:t>
            </a:r>
            <a:r>
              <a:rPr lang="cs-CZ" dirty="0" smtClean="0"/>
              <a:t>estliže počet členů ve VV poklesne pod 3 členy nebo pod většinu, pak do doby doplňující volby (§ 66 odst. 1 a 2 IZ) </a:t>
            </a:r>
          </a:p>
          <a:p>
            <a:pPr marL="0" indent="0">
              <a:buNone/>
            </a:pPr>
            <a:r>
              <a:rPr lang="cs-CZ" dirty="0" smtClean="0"/>
              <a:t>Úkon, který insolvenční soud provádí při výkonu působnosti VV, tak musí být označen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3134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zpeněžení majetkové podstaty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dirty="0" smtClean="0"/>
              <a:t>Pro pokyny </a:t>
            </a:r>
            <a:r>
              <a:rPr lang="cs-CZ" dirty="0"/>
              <a:t>ke správě </a:t>
            </a:r>
            <a:r>
              <a:rPr lang="cs-CZ" dirty="0" smtClean="0"/>
              <a:t>a zpeněžení zajištěného majetku (§ 230 a 293 </a:t>
            </a:r>
            <a:r>
              <a:rPr lang="cs-CZ" dirty="0"/>
              <a:t>IZ)  </a:t>
            </a:r>
            <a:r>
              <a:rPr lang="cs-CZ" dirty="0" smtClean="0"/>
              <a:t>platí  </a:t>
            </a:r>
            <a:endParaRPr lang="cs-CZ" dirty="0"/>
          </a:p>
          <a:p>
            <a:pPr>
              <a:defRPr/>
            </a:pPr>
            <a:r>
              <a:rPr lang="cs-CZ" dirty="0"/>
              <a:t>p</a:t>
            </a:r>
            <a:r>
              <a:rPr lang="cs-CZ" dirty="0" smtClean="0"/>
              <a:t>okyn </a:t>
            </a:r>
            <a:r>
              <a:rPr lang="cs-CZ" dirty="0"/>
              <a:t>zajištěného věřitele prvního v </a:t>
            </a:r>
            <a:r>
              <a:rPr lang="cs-CZ" dirty="0" smtClean="0"/>
              <a:t>pořadí. </a:t>
            </a:r>
            <a:endParaRPr lang="cs-CZ" dirty="0"/>
          </a:p>
          <a:p>
            <a:pPr>
              <a:defRPr/>
            </a:pPr>
            <a:r>
              <a:rPr lang="cs-CZ" dirty="0"/>
              <a:t>Neudělí-li pokyn ani přes výzvu soudu, udělí pokyn zajištěný věřitel druhý v </a:t>
            </a:r>
            <a:r>
              <a:rPr lang="cs-CZ" dirty="0" smtClean="0"/>
              <a:t>pořadí. </a:t>
            </a:r>
            <a:endParaRPr lang="cs-CZ" u="sng" dirty="0"/>
          </a:p>
          <a:p>
            <a:pPr>
              <a:defRPr/>
            </a:pPr>
            <a:r>
              <a:rPr lang="cs-CZ" dirty="0"/>
              <a:t>Pokud k pokynu věřitel nepřipojí písemný souhlas ostatních zajištěných věřitelů, nařídí insolvenční soud do 30 dnů jednání a vyzve zajištěné věřitele k podání námitek v propadné 7denní lhůtě.</a:t>
            </a:r>
          </a:p>
          <a:p>
            <a:pPr>
              <a:defRPr/>
            </a:pPr>
            <a:r>
              <a:rPr lang="cs-CZ" dirty="0"/>
              <a:t>Proti rozhodnutí, kterým se schvaluje či neschvaluje pokyn zajištěného věřitele, není odvolání přípustné. 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Nepodaří-li se správci obstarat  pokyn ke správě majetku, udělí jej insolvenční soud.</a:t>
            </a:r>
          </a:p>
          <a:p>
            <a:r>
              <a:rPr lang="cs-CZ" dirty="0" smtClean="0"/>
              <a:t>Nepodaří-li </a:t>
            </a:r>
            <a:r>
              <a:rPr lang="cs-CZ" dirty="0"/>
              <a:t>se správci obstarat  pokyn ke </a:t>
            </a:r>
            <a:r>
              <a:rPr lang="cs-CZ" dirty="0" smtClean="0"/>
              <a:t>zpeněžení majetku, uplatní se obecné </a:t>
            </a:r>
            <a:r>
              <a:rPr lang="cs-CZ" dirty="0" err="1" smtClean="0"/>
              <a:t>zpeněžovací</a:t>
            </a:r>
            <a:r>
              <a:rPr lang="cs-CZ" dirty="0" smtClean="0"/>
              <a:t> souhlasy.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0887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4000" smtClean="0"/>
              <a:t>Konečná zpráva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dirty="0" smtClean="0"/>
              <a:t>Předložení nebrání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dirty="0"/>
              <a:t>n</a:t>
            </a:r>
            <a:r>
              <a:rPr lang="cs-CZ" sz="2400" dirty="0" smtClean="0"/>
              <a:t>eukončené incidenční spory, které nemohou ovlivnit rozsah majetkové podstaty nebo závěry konečné zprávy,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sz="2400" dirty="0" smtClean="0"/>
              <a:t>nezpeněžení majetku, který bude vyňat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dirty="0" smtClean="0"/>
              <a:t>Obsahové náležitosti dle § 302 IZ, zpráva </a:t>
            </a:r>
            <a:r>
              <a:rPr lang="cs-CZ" sz="2400" dirty="0" smtClean="0"/>
              <a:t>musí vyústit v okruh věřitelů, jež budou uspokojeni na základě rozvrhového usnesení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dirty="0" smtClean="0"/>
              <a:t>Projednání KZ obdobné jako dle ZKV: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dirty="0" smtClean="0"/>
              <a:t>zveřejní se v insolvenčním rejstříku s poučením o možnosti napadnout ji  námitkami – propadná lhůta 15 dnů,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dirty="0"/>
              <a:t>n</a:t>
            </a:r>
            <a:r>
              <a:rPr lang="cs-CZ" dirty="0" smtClean="0"/>
              <a:t>ámitky se projednají a podle výsledku se KZ schválí či nikoliv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43221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cs-CZ" altLang="cs-CZ" sz="4000" smtClean="0"/>
              <a:t>Uspokojení přednostních pohledávek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Kdykoliv v průběhu konkursu, ideálně ve lhůtách splatnosti </a:t>
            </a:r>
          </a:p>
          <a:p>
            <a:pPr eaLnBrk="1" hangingPunct="1"/>
            <a:r>
              <a:rPr lang="cs-CZ" altLang="cs-CZ" sz="2400" smtClean="0"/>
              <a:t>Nepostačí-li volný výtěžek k jejich uspokojení , lze použít zálohu </a:t>
            </a:r>
          </a:p>
          <a:p>
            <a:pPr eaLnBrk="1" hangingPunct="1"/>
            <a:r>
              <a:rPr lang="cs-CZ" altLang="cs-CZ" sz="2400" smtClean="0"/>
              <a:t>Nepostačí-li ani záloha, uspokojí se poměrně v rozvrhu  v pořadí podle § 305 odst. 2 IZ </a:t>
            </a:r>
          </a:p>
          <a:p>
            <a:pPr eaLnBrk="1" hangingPunct="1"/>
            <a:r>
              <a:rPr lang="cs-CZ" altLang="cs-CZ" sz="2400" smtClean="0"/>
              <a:t>V žádném případě nelze k úhradě přednostních pohledávek použít  výtěžek připadající zajištěným věřitelům </a:t>
            </a:r>
          </a:p>
          <a:p>
            <a:pPr eaLnBrk="1" hangingPunct="1"/>
            <a:r>
              <a:rPr lang="cs-CZ" altLang="cs-CZ" sz="2400" smtClean="0"/>
              <a:t>Odpovědnost správce podle § 37 odst. 3 IZ </a:t>
            </a:r>
          </a:p>
          <a:p>
            <a:pPr eaLnBrk="1" hangingPunct="1"/>
            <a:endParaRPr lang="cs-CZ" altLang="cs-CZ" sz="2400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400" smtClean="0"/>
          </a:p>
        </p:txBody>
      </p:sp>
    </p:spTree>
    <p:extLst>
      <p:ext uri="{BB962C8B-B14F-4D97-AF65-F5344CB8AC3E}">
        <p14:creationId xmlns:p14="http://schemas.microsoft.com/office/powerpoint/2010/main" xmlns="" val="184576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cs-CZ" altLang="cs-CZ" sz="4000" dirty="0" smtClean="0"/>
              <a:t>Uspokojení zajištěných pohledávek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 smtClean="0"/>
              <a:t>Ihned po zpeněžení podle pravidel dle § 298 IZ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400" dirty="0" smtClean="0"/>
              <a:t> </a:t>
            </a:r>
          </a:p>
          <a:p>
            <a:pPr marL="0" indent="0" eaLnBrk="1" hangingPunct="1">
              <a:buNone/>
            </a:pPr>
            <a:r>
              <a:rPr lang="cs-CZ" altLang="cs-CZ" sz="2400" dirty="0" smtClean="0"/>
              <a:t>Odečítá se </a:t>
            </a:r>
          </a:p>
          <a:p>
            <a:pPr eaLnBrk="1" hangingPunct="1"/>
            <a:r>
              <a:rPr lang="cs-CZ" altLang="cs-CZ" sz="1800" dirty="0" smtClean="0"/>
              <a:t>max. 5% náklady na zpeněžení</a:t>
            </a:r>
          </a:p>
          <a:p>
            <a:pPr eaLnBrk="1" hangingPunct="1"/>
            <a:r>
              <a:rPr lang="cs-CZ" altLang="cs-CZ" sz="1800" dirty="0" smtClean="0"/>
              <a:t>max. 4% náklady na správu </a:t>
            </a:r>
          </a:p>
          <a:p>
            <a:pPr eaLnBrk="1" hangingPunct="1"/>
            <a:r>
              <a:rPr lang="cs-CZ" altLang="cs-CZ" sz="1800" dirty="0" smtClean="0"/>
              <a:t>odměna správce</a:t>
            </a:r>
          </a:p>
          <a:p>
            <a:pPr eaLnBrk="1" hangingPunct="1"/>
            <a:r>
              <a:rPr lang="cs-CZ" altLang="cs-CZ" sz="1800" dirty="0" smtClean="0"/>
              <a:t>popř. ½  znalečného a výdajů znalce ( nedošlo-li k úhradě již dříve), oceňoval-li znalec celou majetkovou podstatu či podnik  </a:t>
            </a:r>
          </a:p>
          <a:p>
            <a:pPr eaLnBrk="1" hangingPunct="1"/>
            <a:r>
              <a:rPr lang="cs-CZ" altLang="cs-CZ" sz="1800" dirty="0" smtClean="0"/>
              <a:t>náklady na správu, které provedl správce dle pokynů zajištěného věřitele (§ 230 odst. 3 IZ)  nad rámec  přípustných  4% výtěžku</a:t>
            </a:r>
          </a:p>
        </p:txBody>
      </p:sp>
    </p:spTree>
    <p:extLst>
      <p:ext uri="{BB962C8B-B14F-4D97-AF65-F5344CB8AC3E}">
        <p14:creationId xmlns:p14="http://schemas.microsoft.com/office/powerpoint/2010/main" xmlns="" val="2174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4000" dirty="0" smtClean="0"/>
              <a:t>Řešení úpadku konkursem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 smtClean="0"/>
              <a:t>Způsob řešení úpadku  spočívající v poměrném uspokojení věřitelů z výnosu zpeněžení majetkové podstaty</a:t>
            </a:r>
          </a:p>
          <a:p>
            <a:pPr eaLnBrk="1" hangingPunct="1"/>
            <a:r>
              <a:rPr lang="cs-CZ" altLang="cs-CZ" sz="2400" dirty="0" smtClean="0"/>
              <a:t>Usnesení o prohlášení konkursu je  spojeno s rozhodnutím o úpadku nebo stojí samostatně ( je vydáno do 3 měsíců po rozhodnutí o úpadku, nejdříve však po schůzi věřitelů</a:t>
            </a:r>
          </a:p>
          <a:p>
            <a:pPr eaLnBrk="1" hangingPunct="1"/>
            <a:r>
              <a:rPr lang="cs-CZ" altLang="cs-CZ" sz="2400" dirty="0" smtClean="0"/>
              <a:t>Pro právnickou osobu likvidační forma řešení úpadku -  § 173 odst. 2 NOZ </a:t>
            </a:r>
          </a:p>
          <a:p>
            <a:pPr eaLnBrk="1" hangingPunct="1"/>
            <a:r>
              <a:rPr lang="cs-CZ" altLang="cs-CZ" dirty="0" smtClean="0"/>
              <a:t>Konkurs na fyzickou osobu její situaci uspokojivě neřeší – neuspokojené dluhy nezanikají (§ 312 odst. 4 IZ) </a:t>
            </a: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74975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/>
              <a:t>Uspokojení zajištěných pohledávek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dirty="0"/>
              <a:t>Zásady vydání výtěžku podle  </a:t>
            </a:r>
            <a:r>
              <a:rPr lang="cs-CZ" dirty="0" smtClean="0"/>
              <a:t>v </a:t>
            </a:r>
            <a:r>
              <a:rPr lang="cs-CZ" dirty="0"/>
              <a:t>ust. § 298 IZ: </a:t>
            </a:r>
          </a:p>
          <a:p>
            <a:pPr>
              <a:defRPr/>
            </a:pPr>
            <a:r>
              <a:rPr lang="cs-CZ" dirty="0"/>
              <a:t>Insolvenční správce vydání výtěžku s příslušným výpočtem navrhne.</a:t>
            </a:r>
          </a:p>
          <a:p>
            <a:pPr>
              <a:defRPr/>
            </a:pPr>
            <a:r>
              <a:rPr lang="cs-CZ" dirty="0"/>
              <a:t>Věřitelé a dlužník mohou podat námitky do 7 dnů od zveřejnění tohoto návrhu v insolvenčním rejstříku.</a:t>
            </a:r>
          </a:p>
          <a:p>
            <a:pPr>
              <a:defRPr/>
            </a:pPr>
            <a:r>
              <a:rPr lang="cs-CZ" dirty="0"/>
              <a:t>O včas podaných námitkách rozhodne insolvenční soud při jednání.</a:t>
            </a:r>
          </a:p>
          <a:p>
            <a:pPr>
              <a:defRPr/>
            </a:pPr>
            <a:r>
              <a:rPr lang="cs-CZ" dirty="0"/>
              <a:t>Proti rozhodnutí soudu o vydání výtěžku se mohou odvolat dlužník, insolvenční správce, zajištěný věřitel a věřitelé, kteří podali včas námitky</a:t>
            </a:r>
          </a:p>
        </p:txBody>
      </p:sp>
    </p:spTree>
    <p:extLst>
      <p:ext uri="{BB962C8B-B14F-4D97-AF65-F5344CB8AC3E}">
        <p14:creationId xmlns:p14="http://schemas.microsoft.com/office/powerpoint/2010/main" xmlns="" val="153022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4000" smtClean="0"/>
              <a:t>Rozvrhové usnesení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 smtClean="0"/>
              <a:t>Návrh RU předkládá soudu insolvenční správce </a:t>
            </a:r>
          </a:p>
          <a:p>
            <a:pPr eaLnBrk="1" hangingPunct="1"/>
            <a:r>
              <a:rPr lang="cs-CZ" altLang="cs-CZ" sz="2400" dirty="0" smtClean="0"/>
              <a:t>Věřitelé se uspokojují poměrně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dirty="0" smtClean="0"/>
          </a:p>
          <a:p>
            <a:pPr eaLnBrk="1" hangingPunct="1"/>
            <a:endParaRPr lang="cs-CZ" altLang="cs-CZ" sz="1800" dirty="0" smtClean="0"/>
          </a:p>
          <a:p>
            <a:pPr eaLnBrk="1" hangingPunct="1"/>
            <a:r>
              <a:rPr lang="cs-CZ" altLang="cs-CZ" sz="2400" dirty="0" smtClean="0"/>
              <a:t>Plnění rozvrhu</a:t>
            </a:r>
          </a:p>
          <a:p>
            <a:pPr eaLnBrk="1" hangingPunct="1"/>
            <a:r>
              <a:rPr lang="cs-CZ" altLang="cs-CZ" sz="1800" dirty="0" smtClean="0"/>
              <a:t>Lhůta max. 2 měsíce</a:t>
            </a:r>
          </a:p>
          <a:p>
            <a:pPr eaLnBrk="1" hangingPunct="1"/>
            <a:r>
              <a:rPr lang="cs-CZ" altLang="cs-CZ" sz="1800" dirty="0" smtClean="0"/>
              <a:t>Plnění v sídle správce, složením do soudní úschovy popř. jinak (např. bankovním převodem)</a:t>
            </a:r>
          </a:p>
          <a:p>
            <a:pPr eaLnBrk="1" hangingPunct="1"/>
            <a:r>
              <a:rPr lang="cs-CZ" altLang="cs-CZ" sz="1800" dirty="0" smtClean="0"/>
              <a:t>Plní se na náklady věřitele</a:t>
            </a:r>
          </a:p>
          <a:p>
            <a:pPr eaLnBrk="1" hangingPunct="1"/>
            <a:r>
              <a:rPr lang="cs-CZ" altLang="cs-CZ" sz="1800" dirty="0" smtClean="0"/>
              <a:t>Způsob plnění se uvede v RU</a:t>
            </a:r>
          </a:p>
        </p:txBody>
      </p:sp>
    </p:spTree>
    <p:extLst>
      <p:ext uri="{BB962C8B-B14F-4D97-AF65-F5344CB8AC3E}">
        <p14:creationId xmlns:p14="http://schemas.microsoft.com/office/powerpoint/2010/main" xmlns="" val="322675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4000" smtClean="0"/>
              <a:t>Zrušení konkursu</a:t>
            </a:r>
            <a:r>
              <a:rPr lang="cs-CZ" altLang="cs-CZ" smtClean="0"/>
              <a:t> 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Nebyl-li osvědčen úpadek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Není přihlášen žádný věřitel</a:t>
            </a:r>
            <a:endParaRPr lang="cs-CZ" altLang="cs-CZ" sz="16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Po splnění rozvrhového usnesení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Pro nedostatek majetku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Se souhlasem všech věřitelů 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/>
              <a:t>Právní mocí usnesení o zrušení konkursu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 smtClean="0"/>
              <a:t>Končí konkursní řízení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 smtClean="0"/>
              <a:t>Zanikají účinky prohlášení konkursu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dirty="0" smtClean="0"/>
              <a:t>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/>
              <a:t>Vyúčtování dodatečných nákladů a zproštění správce funkce po splnění povinností dle § 313 IZ</a:t>
            </a:r>
          </a:p>
        </p:txBody>
      </p:sp>
    </p:spTree>
    <p:extLst>
      <p:ext uri="{BB962C8B-B14F-4D97-AF65-F5344CB8AC3E}">
        <p14:creationId xmlns:p14="http://schemas.microsoft.com/office/powerpoint/2010/main" xmlns="" val="263547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cs-CZ" altLang="cs-CZ" sz="4000" smtClean="0"/>
              <a:t>Trvání neuspokojených pohledávek 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Neuspokojené části pohledávek nezanikají</a:t>
            </a:r>
          </a:p>
          <a:p>
            <a:pPr eaLnBrk="1" hangingPunct="1"/>
            <a:r>
              <a:rPr lang="cs-CZ" altLang="cs-CZ" sz="2400" smtClean="0"/>
              <a:t>Ještě  po dobu 10 let po zrušení konkursu  lze podat návrh na výkon rozhodnutí pro zjištěnou a dlužníkem nepopřenou pohledávku na základě seznamu </a:t>
            </a:r>
          </a:p>
          <a:p>
            <a:pPr eaLnBrk="1" hangingPunct="1"/>
            <a:r>
              <a:rPr lang="cs-CZ" altLang="cs-CZ" sz="2400" smtClean="0"/>
              <a:t>Zanikne-li dlužník  - právnická osoba – výmazem z OR, neuspokojené pohledávky zaniknou pouze v případě, nelze-li je uspokojit ze zajištění (§ 311 IZ)</a:t>
            </a:r>
          </a:p>
        </p:txBody>
      </p:sp>
    </p:spTree>
    <p:extLst>
      <p:ext uri="{BB962C8B-B14F-4D97-AF65-F5344CB8AC3E}">
        <p14:creationId xmlns:p14="http://schemas.microsoft.com/office/powerpoint/2010/main" xmlns="" val="170199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smtClean="0"/>
              <a:t>                      Děkuji  </a:t>
            </a:r>
            <a:r>
              <a:rPr lang="cs-CZ" dirty="0" smtClean="0"/>
              <a:t>za  pozornost.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5769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cs-CZ" altLang="cs-CZ" sz="4000" smtClean="0"/>
              <a:t>Činnost insolvenčního správce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 smtClean="0"/>
              <a:t>Insolvenční správce provede po prohlášení konkursu  zjištění, zajištění a soupis podstaty, pokud  tak již neučinil v souvislosti s dříve vydaným rozhodnutím o úpadku.</a:t>
            </a:r>
          </a:p>
          <a:p>
            <a:pPr eaLnBrk="1" hangingPunct="1"/>
            <a:r>
              <a:rPr lang="cs-CZ" altLang="cs-CZ" sz="2000" dirty="0" smtClean="0"/>
              <a:t>Připraví podklady pro přezkumné jednání, pokud toto neproběhlo v režimu zjištěného úpadku.</a:t>
            </a:r>
          </a:p>
          <a:p>
            <a:pPr eaLnBrk="1" hangingPunct="1"/>
            <a:r>
              <a:rPr lang="cs-CZ" altLang="cs-CZ" sz="2000" dirty="0" smtClean="0"/>
              <a:t>Sestaví ke dni předcházejícímu prohlášení konkursu mezitímní účetní závěrku (vede-li dlužník účetnictví),nebo přehled o příjmech, výdajích, majetku a závazcích (§ 277 IZ)</a:t>
            </a:r>
          </a:p>
          <a:p>
            <a:pPr eaLnBrk="1" hangingPunct="1"/>
            <a:r>
              <a:rPr lang="cs-CZ" altLang="cs-CZ" sz="2000" dirty="0" smtClean="0"/>
              <a:t>Připraví zprávu o hospodářské situaci dlužníka a předá ji soudu 10 dní před  konáním schůze věřitelů (§ 281 IZ)</a:t>
            </a:r>
          </a:p>
          <a:p>
            <a:pPr eaLnBrk="1" hangingPunct="1"/>
            <a:r>
              <a:rPr lang="cs-CZ" altLang="cs-CZ" sz="2000" dirty="0" smtClean="0"/>
              <a:t>Provede další procesní či hmotněprávní úkony plynoucí z účinků prohlášeného konkursu</a:t>
            </a:r>
          </a:p>
        </p:txBody>
      </p:sp>
    </p:spTree>
    <p:extLst>
      <p:ext uri="{BB962C8B-B14F-4D97-AF65-F5344CB8AC3E}">
        <p14:creationId xmlns:p14="http://schemas.microsoft.com/office/powerpoint/2010/main" xmlns="" val="195388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4000" smtClean="0"/>
              <a:t>Hmotněprávní účinky</a:t>
            </a:r>
            <a:r>
              <a:rPr lang="cs-CZ" altLang="cs-CZ" smtClean="0"/>
              <a:t> 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 smtClean="0"/>
              <a:t>Na insolvenčního správce přechází okamžikem prohlášení konkursu dispoziční oprávnění k majetkové podstatě </a:t>
            </a:r>
          </a:p>
          <a:p>
            <a:pPr eaLnBrk="1" hangingPunct="1">
              <a:buFontTx/>
              <a:buChar char="-"/>
            </a:pPr>
            <a:r>
              <a:rPr lang="cs-CZ" altLang="cs-CZ" sz="2000" dirty="0" smtClean="0"/>
              <a:t>dlužník disponuje po prohlášení konkursu s majetkem pod sankcí neúčinnosti právních úkonů, výjimečně neplatnosti (§ 246 odst. 4 IZ)</a:t>
            </a:r>
          </a:p>
          <a:p>
            <a:pPr eaLnBrk="1" hangingPunct="1">
              <a:buFontTx/>
              <a:buChar char="-"/>
            </a:pPr>
            <a:endParaRPr lang="cs-CZ" altLang="cs-CZ" sz="1800" dirty="0" smtClean="0"/>
          </a:p>
          <a:p>
            <a:pPr eaLnBrk="1" hangingPunct="1"/>
            <a:endParaRPr lang="cs-CZ" altLang="cs-CZ" sz="1800" dirty="0" smtClean="0"/>
          </a:p>
          <a:p>
            <a:pPr eaLnBrk="1" hangingPunct="1"/>
            <a:r>
              <a:rPr lang="cs-CZ" altLang="cs-CZ" sz="2400" dirty="0" smtClean="0"/>
              <a:t>Neúčinnost práv na uspokojení ze zajištění  a neúčinnost věcných břemen zřízených za nápadně nevýhodných podmínek,  pokud vznikla po zahájení insolvenčního řízení (§ 248 odst. 2 a 3 IZ)</a:t>
            </a:r>
          </a:p>
        </p:txBody>
      </p:sp>
    </p:spTree>
    <p:extLst>
      <p:ext uri="{BB962C8B-B14F-4D97-AF65-F5344CB8AC3E}">
        <p14:creationId xmlns:p14="http://schemas.microsoft.com/office/powerpoint/2010/main" xmlns="" val="405310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4000" smtClean="0"/>
              <a:t>Hmotněprávní účinky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/>
              <a:t>Správce vymáhá nároky dlužníka za </a:t>
            </a:r>
            <a:r>
              <a:rPr lang="cs-CZ" dirty="0" smtClean="0"/>
              <a:t>třetími</a:t>
            </a:r>
            <a:r>
              <a:rPr lang="cs-CZ" sz="2400" dirty="0" smtClean="0"/>
              <a:t> osobami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/>
              <a:t>Nesplatné pohledávky proti dlužníku se  považují za splatné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/>
              <a:t>Zanikají dlužníkovy příkazy, pověření, plné moci a prokura ( vyjma udělených dlužníkem pro insolvenční řízení)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dirty="0" smtClean="0"/>
              <a:t>v</a:t>
            </a:r>
            <a:r>
              <a:rPr lang="cs-CZ" sz="2000" dirty="0" smtClean="0"/>
              <a:t> případě nebezpečí z prodlení je nutno dokončit potřebné úkony,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sz="2000" dirty="0"/>
              <a:t>o</a:t>
            </a:r>
            <a:r>
              <a:rPr lang="cs-CZ" sz="2000" dirty="0" smtClean="0"/>
              <a:t>dměna a hotové výdaje jsou pak  pohledávkou za podstatou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xmlns="" val="69961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4000" smtClean="0"/>
              <a:t>Hmotněprávní účinky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1800" dirty="0" smtClean="0"/>
              <a:t>Dosud nesplněné smlouvy o vzájemném plnění  může správce splnit nebo odmítnout plnění</a:t>
            </a:r>
          </a:p>
          <a:p>
            <a:pPr eaLnBrk="1" hangingPunct="1">
              <a:defRPr/>
            </a:pPr>
            <a:r>
              <a:rPr lang="cs-CZ" sz="1800" dirty="0"/>
              <a:t>n</a:t>
            </a:r>
            <a:r>
              <a:rPr lang="cs-CZ" sz="1800" dirty="0" smtClean="0"/>
              <a:t>eprohlásí-li správce do 30 dnů od prohlášení konkursu, že smlouvu splní, platí, že plnění odmítl</a:t>
            </a:r>
          </a:p>
          <a:p>
            <a:pPr eaLnBrk="1" hangingPunct="1">
              <a:defRPr/>
            </a:pPr>
            <a:r>
              <a:rPr lang="cs-CZ" sz="1800" dirty="0"/>
              <a:t>n</a:t>
            </a:r>
            <a:r>
              <a:rPr lang="cs-CZ" sz="1800" dirty="0" smtClean="0"/>
              <a:t>árok z pokračující smlouvy je pohledávkou za podstatou</a:t>
            </a:r>
          </a:p>
          <a:p>
            <a:pPr eaLnBrk="1" hangingPunct="1">
              <a:defRPr/>
            </a:pPr>
            <a:r>
              <a:rPr lang="cs-CZ" sz="1800" dirty="0"/>
              <a:t>p</a:t>
            </a:r>
            <a:r>
              <a:rPr lang="cs-CZ" sz="1800" dirty="0" smtClean="0"/>
              <a:t>ohledávku z náhrady škody vzniklé odmítnutím plnění je třeba přihlásit do 30 dnů od odmítnutí plnění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1800" dirty="0" smtClean="0"/>
              <a:t>Nájemní smlouvu je správce v pozici pronajímatele oprávněn vypovědět s 3 měsíční výpovědní lhůtou</a:t>
            </a:r>
          </a:p>
          <a:p>
            <a:pPr eaLnBrk="1" hangingPunct="1">
              <a:defRPr/>
            </a:pPr>
            <a:r>
              <a:rPr lang="cs-CZ" sz="1800" dirty="0"/>
              <a:t>n</a:t>
            </a:r>
            <a:r>
              <a:rPr lang="cs-CZ" sz="1800" dirty="0" smtClean="0"/>
              <a:t>ávrh nájemce na zrušení výpovědi u smlouvy uzavřené na dobu určitou)</a:t>
            </a:r>
          </a:p>
          <a:p>
            <a:pPr eaLnBrk="1" hangingPunct="1">
              <a:defRPr/>
            </a:pPr>
            <a:r>
              <a:rPr lang="cs-CZ" sz="1800" dirty="0"/>
              <a:t>p</a:t>
            </a:r>
            <a:r>
              <a:rPr lang="cs-CZ" sz="1800" dirty="0" smtClean="0"/>
              <a:t>ředplacené nájemné nutno uplatnit přihláškou podmíněně </a:t>
            </a:r>
          </a:p>
          <a:p>
            <a:pPr eaLnBrk="1" hangingPunct="1">
              <a:defRPr/>
            </a:pPr>
            <a:r>
              <a:rPr lang="cs-CZ" sz="1800" dirty="0"/>
              <a:t>n</a:t>
            </a:r>
            <a:r>
              <a:rPr lang="cs-CZ" sz="1800" dirty="0" smtClean="0"/>
              <a:t>ájemní smlouvu, kde je dlužník v pozici nájemce, nemůže druhý účastník vypovědět pro neplacení nájemného  před rozhodnutím o úpadku </a:t>
            </a:r>
          </a:p>
        </p:txBody>
      </p:sp>
    </p:spTree>
    <p:extLst>
      <p:ext uri="{BB962C8B-B14F-4D97-AF65-F5344CB8AC3E}">
        <p14:creationId xmlns:p14="http://schemas.microsoft.com/office/powerpoint/2010/main" xmlns="" val="347799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4000" smtClean="0"/>
              <a:t>Procesní účinky</a:t>
            </a:r>
            <a:r>
              <a:rPr lang="cs-CZ" altLang="cs-CZ" smtClean="0"/>
              <a:t> 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cs-CZ" altLang="cs-CZ" sz="2400" dirty="0" smtClean="0"/>
              <a:t>Přerušení soudních a rozhodčích řízení</a:t>
            </a:r>
          </a:p>
          <a:p>
            <a:pPr eaLnBrk="1" hangingPunct="1"/>
            <a:r>
              <a:rPr lang="cs-CZ" altLang="cs-CZ" sz="1800" dirty="0"/>
              <a:t>d</a:t>
            </a:r>
            <a:r>
              <a:rPr lang="cs-CZ" altLang="cs-CZ" sz="1800" dirty="0" smtClean="0"/>
              <a:t>opad na řízení s více účastníky na straně dlužníka </a:t>
            </a:r>
          </a:p>
          <a:p>
            <a:pPr eaLnBrk="1" hangingPunct="1"/>
            <a:r>
              <a:rPr lang="cs-CZ" altLang="cs-CZ" sz="1800" dirty="0"/>
              <a:t>v</a:t>
            </a:r>
            <a:r>
              <a:rPr lang="cs-CZ" altLang="cs-CZ" sz="1800" dirty="0" smtClean="0"/>
              <a:t>yrozumění o přerušení řízení a poučení o možnostech pro pokračování v řízení </a:t>
            </a:r>
          </a:p>
          <a:p>
            <a:pPr eaLnBrk="1" hangingPunct="1"/>
            <a:endParaRPr lang="cs-CZ" altLang="cs-CZ" sz="1800" dirty="0" smtClean="0"/>
          </a:p>
          <a:p>
            <a:pPr marL="0" indent="0" eaLnBrk="1" hangingPunct="1">
              <a:buNone/>
            </a:pPr>
            <a:r>
              <a:rPr lang="cs-CZ" altLang="cs-CZ" sz="2400" dirty="0" smtClean="0"/>
              <a:t>Pokračování v přerušeném řízení </a:t>
            </a:r>
          </a:p>
          <a:p>
            <a:pPr eaLnBrk="1" hangingPunct="1"/>
            <a:r>
              <a:rPr lang="cs-CZ" altLang="cs-CZ" sz="1800" dirty="0"/>
              <a:t>k</a:t>
            </a:r>
            <a:r>
              <a:rPr lang="cs-CZ" altLang="cs-CZ" sz="1800" dirty="0" smtClean="0"/>
              <a:t>de dlužník vystupoval jako žalobce, ze v řízení pokračovat na návrh insolvenčního správce nebo jiného účastníka řízení</a:t>
            </a:r>
          </a:p>
          <a:p>
            <a:pPr eaLnBrk="1" hangingPunct="1"/>
            <a:r>
              <a:rPr lang="cs-CZ" altLang="cs-CZ" sz="1800" dirty="0"/>
              <a:t>k</a:t>
            </a:r>
            <a:r>
              <a:rPr lang="cs-CZ" altLang="cs-CZ" sz="1800" dirty="0" smtClean="0"/>
              <a:t>de dlužník vystupoval jako žalovaný, lze pokračovat ve sporech o rozsah majetkové podstaty, ve sporu  o nárok na uspokojení ze zajištění, o pohledávku za podstatou a naroveň jím postavenou  nebo rozhodne-li  o tom k návrhu oprávněné osoby insolvenční soud   </a:t>
            </a:r>
          </a:p>
        </p:txBody>
      </p:sp>
    </p:spTree>
    <p:extLst>
      <p:ext uri="{BB962C8B-B14F-4D97-AF65-F5344CB8AC3E}">
        <p14:creationId xmlns:p14="http://schemas.microsoft.com/office/powerpoint/2010/main" xmlns="" val="366674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4000" smtClean="0"/>
              <a:t>Procesní účinky</a:t>
            </a:r>
            <a:r>
              <a:rPr lang="cs-CZ" altLang="cs-CZ" smtClean="0"/>
              <a:t> 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Výčet soudních a rozhodčích řízení, která se nepřerušují (§ 266 IZ)</a:t>
            </a:r>
          </a:p>
          <a:p>
            <a:pPr eaLnBrk="1" hangingPunct="1"/>
            <a:endParaRPr lang="cs-CZ" altLang="cs-CZ" sz="2400" smtClean="0"/>
          </a:p>
          <a:p>
            <a:pPr eaLnBrk="1" hangingPunct="1"/>
            <a:r>
              <a:rPr lang="cs-CZ" altLang="cs-CZ" sz="2400" smtClean="0"/>
              <a:t>IZ svými účinky po 1.1.2014  nereguluje průběh jiných než soudních a rozhodčích řízení </a:t>
            </a:r>
          </a:p>
          <a:p>
            <a:pPr lvl="2" eaLnBrk="1" hangingPunct="1">
              <a:buFont typeface="Wingdings" pitchFamily="2" charset="2"/>
              <a:buNone/>
            </a:pPr>
            <a:endParaRPr lang="cs-CZ" altLang="cs-CZ" smtClean="0"/>
          </a:p>
          <a:p>
            <a:pPr eaLnBrk="1" hangingPunct="1"/>
            <a:r>
              <a:rPr lang="cs-CZ" altLang="cs-CZ" sz="2400" smtClean="0"/>
              <a:t>Výkon rozhodnutí a exekuce  § 267 – již řeší jen legitimaci  </a:t>
            </a:r>
          </a:p>
          <a:p>
            <a:pPr eaLnBrk="1" hangingPunct="1"/>
            <a:endParaRPr lang="cs-CZ" altLang="cs-CZ" sz="2400" smtClean="0"/>
          </a:p>
          <a:p>
            <a:pPr eaLnBrk="1" hangingPunct="1"/>
            <a:endParaRPr lang="cs-CZ" altLang="cs-CZ" sz="2400" smtClean="0"/>
          </a:p>
        </p:txBody>
      </p:sp>
    </p:spTree>
    <p:extLst>
      <p:ext uri="{BB962C8B-B14F-4D97-AF65-F5344CB8AC3E}">
        <p14:creationId xmlns:p14="http://schemas.microsoft.com/office/powerpoint/2010/main" xmlns="" val="273054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4000" smtClean="0"/>
              <a:t>Společně jmění manželů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cs-CZ" altLang="cs-CZ" sz="2400" dirty="0" smtClean="0"/>
              <a:t>Prohlášením konkursu SJM zaniká a je nutno je vypořádat</a:t>
            </a:r>
          </a:p>
          <a:p>
            <a:pPr marL="0" indent="0" eaLnBrk="1" hangingPunct="1">
              <a:buNone/>
            </a:pPr>
            <a:r>
              <a:rPr lang="cs-CZ" altLang="cs-CZ" sz="1800" dirty="0" smtClean="0"/>
              <a:t>Další případy vypořádání v případě, kdy </a:t>
            </a:r>
          </a:p>
          <a:p>
            <a:pPr eaLnBrk="1" hangingPunct="1"/>
            <a:r>
              <a:rPr lang="cs-CZ" altLang="cs-CZ" sz="1800" dirty="0" smtClean="0"/>
              <a:t>dříve zaniklé SJM nebylo vypořádáno</a:t>
            </a:r>
          </a:p>
          <a:p>
            <a:pPr eaLnBrk="1" hangingPunct="1"/>
            <a:r>
              <a:rPr lang="cs-CZ" altLang="cs-CZ" sz="1800" dirty="0" smtClean="0"/>
              <a:t>dříve zaniklé SJM bylo vypořádáno  po zahájení insolvenčního řízení dohodou či smírem (neplatnost)</a:t>
            </a:r>
          </a:p>
          <a:p>
            <a:pPr eaLnBrk="1" hangingPunct="1"/>
            <a:r>
              <a:rPr lang="cs-CZ" altLang="cs-CZ" sz="1800" dirty="0" smtClean="0"/>
              <a:t>v době prohlášení konkursu bylo SJM vypořádáno fakticky (uplynutím  lhůty k vypořádání) a správce nesouhlasí s rozděleném majetku</a:t>
            </a:r>
            <a:r>
              <a:rPr lang="cs-CZ" altLang="cs-CZ" sz="2400" dirty="0" smtClean="0"/>
              <a:t>  </a:t>
            </a:r>
          </a:p>
          <a:p>
            <a:pPr eaLnBrk="1" hangingPunct="1"/>
            <a:endParaRPr lang="cs-CZ" altLang="cs-CZ" sz="2400" dirty="0" smtClean="0"/>
          </a:p>
          <a:p>
            <a:pPr marL="0" indent="0" eaLnBrk="1" hangingPunct="1">
              <a:buNone/>
            </a:pPr>
            <a:r>
              <a:rPr lang="cs-CZ" altLang="cs-CZ" sz="2400" dirty="0" smtClean="0"/>
              <a:t>Formy vypořádání </a:t>
            </a:r>
          </a:p>
          <a:p>
            <a:pPr eaLnBrk="1" hangingPunct="1"/>
            <a:r>
              <a:rPr lang="cs-CZ" altLang="cs-CZ" sz="1800" dirty="0" smtClean="0"/>
              <a:t>Dohoda s manželem dlužníka schválená VV a soudem</a:t>
            </a:r>
          </a:p>
          <a:p>
            <a:pPr eaLnBrk="1" hangingPunct="1"/>
            <a:r>
              <a:rPr lang="cs-CZ" altLang="cs-CZ" sz="1800" dirty="0" smtClean="0"/>
              <a:t>Rozhodnutím soudu v incidenčním sporu </a:t>
            </a:r>
          </a:p>
          <a:p>
            <a:pPr eaLnBrk="1" hangingPunct="1"/>
            <a:endParaRPr lang="cs-CZ" altLang="cs-CZ" sz="1800" dirty="0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394166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433</TotalTime>
  <Words>1782</Words>
  <Application>Microsoft Office PowerPoint</Application>
  <PresentationFormat>Předvádění na obrazovce (4:3)</PresentationFormat>
  <Paragraphs>179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Arkýř</vt:lpstr>
      <vt:lpstr>Řešení úpadku konkursem </vt:lpstr>
      <vt:lpstr>Řešení úpadku konkursem</vt:lpstr>
      <vt:lpstr>Činnost insolvenčního správce</vt:lpstr>
      <vt:lpstr>Hmotněprávní účinky </vt:lpstr>
      <vt:lpstr>Hmotněprávní účinky</vt:lpstr>
      <vt:lpstr>Hmotněprávní účinky</vt:lpstr>
      <vt:lpstr>Procesní účinky </vt:lpstr>
      <vt:lpstr>Procesní účinky </vt:lpstr>
      <vt:lpstr>Společně jmění manželů</vt:lpstr>
      <vt:lpstr>Společné jmění manželů</vt:lpstr>
      <vt:lpstr>Zpeněžení podstaty v konkursu </vt:lpstr>
      <vt:lpstr>Zpeněžení majetkové podstaty v konkursu </vt:lpstr>
      <vt:lpstr>Zpeněžení majetkové podstaty v konkursu </vt:lpstr>
      <vt:lpstr>Způsoby zpeněžení podstaty</vt:lpstr>
      <vt:lpstr>Způsoby zpeněžení majetkové podstaty </vt:lpstr>
      <vt:lpstr>Způsoby zpeněžení majetkové podstaty </vt:lpstr>
      <vt:lpstr>Konečná zpráva</vt:lpstr>
      <vt:lpstr>Uspokojení přednostních pohledávek </vt:lpstr>
      <vt:lpstr>Uspokojení zajištěných pohledávek </vt:lpstr>
      <vt:lpstr>Uspokojení zajištěných pohledávek </vt:lpstr>
      <vt:lpstr>Rozvrhové usnesení</vt:lpstr>
      <vt:lpstr>Zrušení konkursu </vt:lpstr>
      <vt:lpstr>Trvání neuspokojených pohledávek </vt:lpstr>
      <vt:lpstr>Snímek 24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Novela Insolvenčního zákona zákonem č. 45/2013 Sb.</dc:title>
  <dc:creator>JMarsikova</dc:creator>
  <cp:lastModifiedBy>Martina</cp:lastModifiedBy>
  <cp:revision>34</cp:revision>
  <cp:lastPrinted>2013-06-14T17:14:14Z</cp:lastPrinted>
  <dcterms:created xsi:type="dcterms:W3CDTF">2013-06-14T16:42:06Z</dcterms:created>
  <dcterms:modified xsi:type="dcterms:W3CDTF">2016-04-24T14:44:53Z</dcterms:modified>
</cp:coreProperties>
</file>