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7"/>
  </p:handoutMasterIdLst>
  <p:sldIdLst>
    <p:sldId id="341" r:id="rId2"/>
    <p:sldId id="372" r:id="rId3"/>
    <p:sldId id="373" r:id="rId4"/>
    <p:sldId id="374" r:id="rId5"/>
    <p:sldId id="375" r:id="rId6"/>
    <p:sldId id="376" r:id="rId7"/>
    <p:sldId id="377" r:id="rId8"/>
    <p:sldId id="378" r:id="rId9"/>
    <p:sldId id="379" r:id="rId10"/>
    <p:sldId id="349" r:id="rId11"/>
    <p:sldId id="342" r:id="rId12"/>
    <p:sldId id="343" r:id="rId13"/>
    <p:sldId id="344" r:id="rId14"/>
    <p:sldId id="345" r:id="rId15"/>
    <p:sldId id="347" r:id="rId16"/>
    <p:sldId id="350" r:id="rId17"/>
    <p:sldId id="351" r:id="rId18"/>
    <p:sldId id="352" r:id="rId19"/>
    <p:sldId id="353" r:id="rId20"/>
    <p:sldId id="355" r:id="rId21"/>
    <p:sldId id="354" r:id="rId22"/>
    <p:sldId id="356" r:id="rId23"/>
    <p:sldId id="357" r:id="rId24"/>
    <p:sldId id="317" r:id="rId25"/>
    <p:sldId id="339" r:id="rId26"/>
    <p:sldId id="358" r:id="rId27"/>
    <p:sldId id="359" r:id="rId28"/>
    <p:sldId id="360" r:id="rId29"/>
    <p:sldId id="330" r:id="rId30"/>
    <p:sldId id="311" r:id="rId31"/>
    <p:sldId id="312" r:id="rId32"/>
    <p:sldId id="313" r:id="rId33"/>
    <p:sldId id="314" r:id="rId34"/>
    <p:sldId id="316" r:id="rId35"/>
    <p:sldId id="366" r:id="rId36"/>
    <p:sldId id="334" r:id="rId37"/>
    <p:sldId id="325" r:id="rId38"/>
    <p:sldId id="333" r:id="rId39"/>
    <p:sldId id="361" r:id="rId40"/>
    <p:sldId id="324" r:id="rId41"/>
    <p:sldId id="318" r:id="rId42"/>
    <p:sldId id="323" r:id="rId43"/>
    <p:sldId id="322" r:id="rId44"/>
    <p:sldId id="319" r:id="rId45"/>
    <p:sldId id="320" r:id="rId46"/>
    <p:sldId id="321" r:id="rId47"/>
    <p:sldId id="362" r:id="rId48"/>
    <p:sldId id="363" r:id="rId49"/>
    <p:sldId id="364" r:id="rId50"/>
    <p:sldId id="365" r:id="rId51"/>
    <p:sldId id="367" r:id="rId52"/>
    <p:sldId id="370" r:id="rId53"/>
    <p:sldId id="368" r:id="rId54"/>
    <p:sldId id="369" r:id="rId55"/>
    <p:sldId id="371" r:id="rId56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 autoAdjust="0"/>
    <p:restoredTop sz="94628" autoAdjust="0"/>
  </p:normalViewPr>
  <p:slideViewPr>
    <p:cSldViewPr>
      <p:cViewPr varScale="1">
        <p:scale>
          <a:sx n="106" d="100"/>
          <a:sy n="106" d="100"/>
        </p:scale>
        <p:origin x="-10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1B97DD-4F74-4B2E-BEE7-2670399311F9}" type="datetimeFigureOut">
              <a:rPr lang="cs-CZ" smtClean="0"/>
              <a:pPr/>
              <a:t>20.5.2016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13A392-DE16-4DD3-8242-3CED268DD8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614770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A4ED3-47A5-4E45-99D7-92D756C117EB}" type="datetimeFigureOut">
              <a:rPr lang="cs-CZ" smtClean="0"/>
              <a:pPr/>
              <a:t>20.5.2016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60CE-3B4B-4D13-966F-37D871A1751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53112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A4ED3-47A5-4E45-99D7-92D756C117EB}" type="datetimeFigureOut">
              <a:rPr lang="cs-CZ" smtClean="0"/>
              <a:pPr/>
              <a:t>20.5.2016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60CE-3B4B-4D13-966F-37D871A1751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30101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A4ED3-47A5-4E45-99D7-92D756C117EB}" type="datetimeFigureOut">
              <a:rPr lang="cs-CZ" smtClean="0"/>
              <a:pPr/>
              <a:t>20.5.2016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60CE-3B4B-4D13-966F-37D871A1751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8827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A4ED3-47A5-4E45-99D7-92D756C117EB}" type="datetimeFigureOut">
              <a:rPr lang="cs-CZ" smtClean="0"/>
              <a:pPr/>
              <a:t>20.5.2016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60CE-3B4B-4D13-966F-37D871A1751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99868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A4ED3-47A5-4E45-99D7-92D756C117EB}" type="datetimeFigureOut">
              <a:rPr lang="cs-CZ" smtClean="0"/>
              <a:pPr/>
              <a:t>20.5.2016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60CE-3B4B-4D13-966F-37D871A1751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59226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A4ED3-47A5-4E45-99D7-92D756C117EB}" type="datetimeFigureOut">
              <a:rPr lang="cs-CZ" smtClean="0"/>
              <a:pPr/>
              <a:t>20.5.2016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60CE-3B4B-4D13-966F-37D871A1751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40536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A4ED3-47A5-4E45-99D7-92D756C117EB}" type="datetimeFigureOut">
              <a:rPr lang="cs-CZ" smtClean="0"/>
              <a:pPr/>
              <a:t>20.5.2016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60CE-3B4B-4D13-966F-37D871A1751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18049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A4ED3-47A5-4E45-99D7-92D756C117EB}" type="datetimeFigureOut">
              <a:rPr lang="cs-CZ" smtClean="0"/>
              <a:pPr/>
              <a:t>20.5.2016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60CE-3B4B-4D13-966F-37D871A1751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46956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A4ED3-47A5-4E45-99D7-92D756C117EB}" type="datetimeFigureOut">
              <a:rPr lang="cs-CZ" smtClean="0"/>
              <a:pPr/>
              <a:t>20.5.2016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60CE-3B4B-4D13-966F-37D871A1751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96735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A4ED3-47A5-4E45-99D7-92D756C117EB}" type="datetimeFigureOut">
              <a:rPr lang="cs-CZ" smtClean="0"/>
              <a:pPr/>
              <a:t>20.5.2016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60CE-3B4B-4D13-966F-37D871A1751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63028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A4ED3-47A5-4E45-99D7-92D756C117EB}" type="datetimeFigureOut">
              <a:rPr lang="cs-CZ" smtClean="0"/>
              <a:pPr/>
              <a:t>20.5.2016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60CE-3B4B-4D13-966F-37D871A1751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80161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A4ED3-47A5-4E45-99D7-92D756C117EB}" type="datetimeFigureOut">
              <a:rPr lang="cs-CZ" smtClean="0"/>
              <a:pPr/>
              <a:t>20.5.2016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1160CE-3B4B-4D13-966F-37D871A1751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17724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6000" b="1" dirty="0" smtClean="0"/>
              <a:t>Nemovité věci v exekučním řízení</a:t>
            </a:r>
            <a:endParaRPr lang="cs-CZ" sz="6000" b="1" dirty="0"/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683568" y="422108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/>
              <a:t>26.4.2016</a:t>
            </a:r>
          </a:p>
          <a:p>
            <a:r>
              <a:rPr lang="cs-CZ" sz="2800" b="1" dirty="0" smtClean="0"/>
              <a:t>JUDr. Stanislav Pazderka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xmlns="" val="137332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4176463"/>
          </a:xfrm>
        </p:spPr>
        <p:txBody>
          <a:bodyPr>
            <a:normAutofit/>
          </a:bodyPr>
          <a:lstStyle/>
          <a:p>
            <a:r>
              <a:rPr lang="cs-CZ" sz="6000" b="1" dirty="0" smtClean="0"/>
              <a:t>Zřízení zástavního práva </a:t>
            </a:r>
            <a:r>
              <a:rPr lang="cs-CZ" sz="4000" b="1" i="1" dirty="0" smtClean="0"/>
              <a:t>(vnucené ZP, z rozhodnutí orgánu veřejné moci)</a:t>
            </a:r>
            <a:endParaRPr lang="cs-CZ" sz="4000" b="1" i="1" dirty="0"/>
          </a:p>
        </p:txBody>
      </p:sp>
    </p:spTree>
    <p:extLst>
      <p:ext uri="{BB962C8B-B14F-4D97-AF65-F5344CB8AC3E}">
        <p14:creationId xmlns:p14="http://schemas.microsoft.com/office/powerpoint/2010/main" xmlns="" val="331188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Soudcovské zástavní právo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samostatný exekuční způsob (§ 338b až 338e OSŘ)</a:t>
            </a:r>
          </a:p>
          <a:p>
            <a:r>
              <a:rPr lang="cs-CZ" u="sng" dirty="0" smtClean="0"/>
              <a:t>pro nařízení</a:t>
            </a:r>
            <a:r>
              <a:rPr lang="cs-CZ" dirty="0" smtClean="0"/>
              <a:t> je rozhodující stav ke dni zahájení řízení</a:t>
            </a:r>
          </a:p>
          <a:p>
            <a:r>
              <a:rPr lang="cs-CZ" u="sng" dirty="0" smtClean="0"/>
              <a:t>ZP</a:t>
            </a:r>
            <a:r>
              <a:rPr lang="cs-CZ" dirty="0" smtClean="0"/>
              <a:t> působí ad </a:t>
            </a:r>
            <a:r>
              <a:rPr lang="cs-CZ" dirty="0" err="1" smtClean="0"/>
              <a:t>rem</a:t>
            </a:r>
            <a:r>
              <a:rPr lang="cs-CZ" dirty="0" smtClean="0"/>
              <a:t>: exekuci prodejem nemovité věci lze vést i proti každému dalšímu vlastníkovi</a:t>
            </a:r>
          </a:p>
          <a:p>
            <a:r>
              <a:rPr lang="cs-CZ" u="sng" dirty="0" smtClean="0"/>
              <a:t>pro pořadí</a:t>
            </a:r>
            <a:r>
              <a:rPr lang="cs-CZ" dirty="0" smtClean="0"/>
              <a:t> SZP je rozhodující den, kdy soudu došel návrh na nařízení výkonu rozhodnutí s těmito výjimkami:</a:t>
            </a:r>
          </a:p>
          <a:p>
            <a:pPr lvl="1" algn="just"/>
            <a:r>
              <a:rPr lang="cs-CZ" dirty="0" smtClean="0"/>
              <a:t>je-li vymáhaná pohledávka zajištěna smluvním nebo zákonným zástavním právem je rozhodující pro pořadí datum vzniku tohoto práva,</a:t>
            </a:r>
          </a:p>
          <a:p>
            <a:pPr lvl="1" algn="just"/>
            <a:r>
              <a:rPr lang="cs-CZ" dirty="0" smtClean="0"/>
              <a:t>v případě vymáhání pohledávky z titulu náhrady škody nebo nemajetkové újmy způsobené trestním činem nebo pohledávky z bezdůvodného obohacení z tohoto titulu je rozhodující den právní moc usnesení o zajištění majetku v trestním 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6538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Specifika řízení 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nezkoumá se přiměřenost výkonu rozhodnutí (rozsah uspokojení)</a:t>
            </a:r>
          </a:p>
          <a:p>
            <a:r>
              <a:rPr lang="cs-CZ" dirty="0" smtClean="0"/>
              <a:t>může být nařízen vedle jiných způsobů, aniž by se zkoumala vhodnost SZP </a:t>
            </a:r>
          </a:p>
          <a:p>
            <a:r>
              <a:rPr lang="cs-CZ" dirty="0" smtClean="0"/>
              <a:t>nezkoumá se, zda výtěžek dostačí alespoň na krytí nákladů (nelze ani rozhodnout o zastavení podle §  268 odst. 1 písm. e) OSŘ)</a:t>
            </a:r>
          </a:p>
          <a:p>
            <a:r>
              <a:rPr lang="cs-CZ" u="sng" dirty="0" smtClean="0"/>
              <a:t>VR je proveden zřízením SZP, další kroky soud nečiní, PM usnesení je výkon ukončen</a:t>
            </a:r>
          </a:p>
          <a:p>
            <a:r>
              <a:rPr lang="cs-CZ" dirty="0" smtClean="0"/>
              <a:t>SZP působí i po skončení řízení</a:t>
            </a:r>
          </a:p>
          <a:p>
            <a:r>
              <a:rPr lang="cs-CZ" dirty="0" smtClean="0"/>
              <a:t>nerozhoduje se o odkladu</a:t>
            </a:r>
          </a:p>
          <a:p>
            <a:r>
              <a:rPr lang="cs-CZ" dirty="0" smtClean="0"/>
              <a:t>v řízení nelze ani popírat pravost, výši nebo skupinu pohledávky</a:t>
            </a:r>
          </a:p>
          <a:p>
            <a:r>
              <a:rPr lang="cs-CZ" dirty="0" smtClean="0"/>
              <a:t>vylučovací žaloba je přípustná</a:t>
            </a:r>
          </a:p>
          <a:p>
            <a:r>
              <a:rPr lang="cs-CZ" dirty="0" smtClean="0"/>
              <a:t>právní moci usnesení o zastavení zaniká soudcovské zástavní právo od počátku (ex </a:t>
            </a:r>
            <a:r>
              <a:rPr lang="cs-CZ" dirty="0" err="1" smtClean="0"/>
              <a:t>tunc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176048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Zápis SZP do katastru nemovitostí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Upraveno od 1.1.2014 zák. č. 256/2013 Sb. (katastrální zákon)</a:t>
            </a:r>
          </a:p>
          <a:p>
            <a:r>
              <a:rPr lang="cs-CZ" dirty="0" smtClean="0"/>
              <a:t>SZP (stejně jako jiná zástavní práva vznikající z rozhodnutí orgánu veřejné moci) podléhají vkladovému řízení u příslušného katastrálního úřadu</a:t>
            </a:r>
          </a:p>
          <a:p>
            <a:r>
              <a:rPr lang="cs-CZ" dirty="0" smtClean="0"/>
              <a:t>vkladové řízení se zahajuje bez návrhu ke dni, kdy KÚ dojde vkladová listina</a:t>
            </a:r>
          </a:p>
          <a:p>
            <a:r>
              <a:rPr lang="cs-CZ" dirty="0" smtClean="0"/>
              <a:t>Není vyloučeno, aby návrh na vklad podal účastník řízení</a:t>
            </a:r>
          </a:p>
          <a:p>
            <a:r>
              <a:rPr lang="cs-CZ" dirty="0" smtClean="0"/>
              <a:t>Účastníky vkladové řízení jsou vlastník nemovité věci (povinný) a zástavní věřitel (oprávněný), nikoliv soud</a:t>
            </a:r>
          </a:p>
          <a:p>
            <a:r>
              <a:rPr lang="cs-CZ" dirty="0" smtClean="0"/>
              <a:t>vady vkladové listiny – vyzývají se účastníci, nikoliv vyhotovitel listiny,</a:t>
            </a:r>
          </a:p>
          <a:p>
            <a:r>
              <a:rPr lang="cs-CZ" dirty="0" smtClean="0"/>
              <a:t>Vkladové řízení nepodléhá správnímu poplatku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322584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u="sng" dirty="0" smtClean="0"/>
              <a:t>Exekutorské zástavní právo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nově upraven v § 73a EŘ (zák. č. 139/2015 Sb. - účinnost od 1.7.2015)</a:t>
            </a:r>
          </a:p>
          <a:p>
            <a:r>
              <a:rPr lang="cs-CZ" u="sng" dirty="0" smtClean="0"/>
              <a:t>samostatný</a:t>
            </a:r>
            <a:r>
              <a:rPr lang="cs-CZ" dirty="0" smtClean="0"/>
              <a:t> exekuční způsob, </a:t>
            </a:r>
          </a:p>
          <a:p>
            <a:r>
              <a:rPr lang="cs-CZ" dirty="0" smtClean="0"/>
              <a:t>vede se oddělené exekuční řízení,</a:t>
            </a:r>
          </a:p>
          <a:p>
            <a:r>
              <a:rPr lang="cs-CZ" dirty="0" smtClean="0"/>
              <a:t>rozhoduje se o něm jen na výslovný návrh oprávněného </a:t>
            </a:r>
          </a:p>
          <a:p>
            <a:r>
              <a:rPr lang="cs-CZ" dirty="0" smtClean="0"/>
              <a:t>forma rozhodnutí: exekuční příkaz ke zřízení EZP (není přípustný opravný prostředek)</a:t>
            </a:r>
          </a:p>
          <a:p>
            <a:r>
              <a:rPr lang="cs-CZ" dirty="0" smtClean="0"/>
              <a:t>EZP nezaniká se skončením exekuce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596003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u="sng" dirty="0" smtClean="0"/>
              <a:t>Průběh řízení o zřízení </a:t>
            </a:r>
            <a:r>
              <a:rPr lang="cs-CZ" u="sng" dirty="0"/>
              <a:t>EZP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 fontScale="25000" lnSpcReduction="20000"/>
          </a:bodyPr>
          <a:lstStyle/>
          <a:p>
            <a:pPr marL="514350" indent="-514350">
              <a:buAutoNum type="arabicPeriod"/>
            </a:pPr>
            <a:r>
              <a:rPr lang="cs-CZ" sz="8800" dirty="0" smtClean="0"/>
              <a:t>oprávněný podá exekuční návrh na zřízení EZP,</a:t>
            </a:r>
          </a:p>
          <a:p>
            <a:pPr marL="514350" indent="-514350">
              <a:buAutoNum type="arabicPeriod"/>
            </a:pPr>
            <a:r>
              <a:rPr lang="cs-CZ" sz="8800" dirty="0" smtClean="0"/>
              <a:t>exekutor oznámí příslušnému katastrálnímu úřadu podání exekučního návrhu,</a:t>
            </a:r>
          </a:p>
          <a:p>
            <a:pPr marL="514350" indent="-514350">
              <a:buAutoNum type="arabicPeriod"/>
            </a:pPr>
            <a:r>
              <a:rPr lang="cs-CZ" sz="8800" dirty="0" smtClean="0"/>
              <a:t>KÚ zapíše podání návrhu ve formě poznámky, </a:t>
            </a:r>
          </a:p>
          <a:p>
            <a:pPr marL="514350" indent="-514350">
              <a:buAutoNum type="arabicPeriod"/>
            </a:pPr>
            <a:r>
              <a:rPr lang="cs-CZ" sz="8800" dirty="0" smtClean="0"/>
              <a:t>exekutor si opatří výpis z katastru nemovitostí,</a:t>
            </a:r>
          </a:p>
          <a:p>
            <a:pPr marL="514350" indent="-514350">
              <a:buAutoNum type="arabicPeriod"/>
            </a:pPr>
            <a:r>
              <a:rPr lang="cs-CZ" sz="8800" dirty="0" smtClean="0"/>
              <a:t>exekutor vydá příkaz k úhradě nákladů exekuce (zasílá se jen oprávněnému),</a:t>
            </a:r>
          </a:p>
          <a:p>
            <a:pPr marL="514350" indent="-514350">
              <a:buAutoNum type="arabicPeriod"/>
            </a:pPr>
            <a:r>
              <a:rPr lang="cs-CZ" sz="8800" dirty="0" smtClean="0"/>
              <a:t>vyčká se na úhradu nákladů exekuce se strany oprávněného,</a:t>
            </a:r>
          </a:p>
          <a:p>
            <a:pPr marL="514350" indent="-514350">
              <a:buAutoNum type="arabicPeriod"/>
            </a:pPr>
            <a:r>
              <a:rPr lang="cs-CZ" sz="8800" dirty="0" smtClean="0"/>
              <a:t>exekutor vydá exekuční příkaz ke zřízení exekutorského zástavního práva,</a:t>
            </a:r>
          </a:p>
          <a:p>
            <a:pPr marL="514350" indent="-514350">
              <a:buAutoNum type="arabicPeriod"/>
            </a:pPr>
            <a:r>
              <a:rPr lang="cs-CZ" sz="8800" dirty="0" smtClean="0"/>
              <a:t>exekuční příkaz se doručí oprávněnému i povinnému,</a:t>
            </a:r>
          </a:p>
          <a:p>
            <a:pPr marL="514350" indent="-514350">
              <a:buAutoNum type="arabicPeriod"/>
            </a:pPr>
            <a:r>
              <a:rPr lang="cs-CZ" sz="8800" dirty="0" smtClean="0"/>
              <a:t>exekuce je provedena právní moci exekučního příkazu = exekuce se tím končí</a:t>
            </a:r>
          </a:p>
          <a:p>
            <a:pPr marL="514350" indent="-514350">
              <a:buAutoNum type="arabicPeriod"/>
            </a:pPr>
            <a:r>
              <a:rPr lang="cs-CZ" sz="8800" dirty="0" smtClean="0"/>
              <a:t>oprávněný podá katastrálnímu úřad návrh na vklad EZP do katastru nemovitostí </a:t>
            </a:r>
          </a:p>
          <a:p>
            <a:pPr marL="514350" indent="-514350">
              <a:buAutoNum type="arabicPeriod"/>
            </a:pPr>
            <a:r>
              <a:rPr lang="cs-CZ" sz="8800" dirty="0" smtClean="0"/>
              <a:t>KÚ vede vkladové řízení, ve kterém rozhodne o povolení vkladu zástavního práva podle exekučního příkazu</a:t>
            </a:r>
            <a:endParaRPr lang="cs-CZ" sz="8800" dirty="0"/>
          </a:p>
        </p:txBody>
      </p:sp>
    </p:spTree>
    <p:extLst>
      <p:ext uri="{BB962C8B-B14F-4D97-AF65-F5344CB8AC3E}">
        <p14:creationId xmlns:p14="http://schemas.microsoft.com/office/powerpoint/2010/main" xmlns="" val="3634276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6000" b="1" dirty="0" smtClean="0"/>
              <a:t>Správa nemovité věci</a:t>
            </a:r>
            <a:br>
              <a:rPr lang="cs-CZ" sz="6000" b="1" dirty="0" smtClean="0"/>
            </a:br>
            <a:r>
              <a:rPr lang="cs-CZ" sz="6000" b="1" dirty="0" smtClean="0"/>
              <a:t>(</a:t>
            </a:r>
            <a:r>
              <a:rPr lang="cs-CZ" sz="6000" b="1" dirty="0" err="1" smtClean="0"/>
              <a:t>sekvestratura</a:t>
            </a:r>
            <a:r>
              <a:rPr lang="cs-CZ" sz="6000" b="1" dirty="0" smtClean="0"/>
              <a:t>)</a:t>
            </a:r>
            <a:endParaRPr lang="cs-CZ" sz="6000" b="1" dirty="0"/>
          </a:p>
        </p:txBody>
      </p:sp>
    </p:spTree>
    <p:extLst>
      <p:ext uri="{BB962C8B-B14F-4D97-AF65-F5344CB8AC3E}">
        <p14:creationId xmlns:p14="http://schemas.microsoft.com/office/powerpoint/2010/main" xmlns="" val="1706803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Nový exekuční </a:t>
            </a:r>
            <a:r>
              <a:rPr lang="cs-CZ" dirty="0" smtClean="0"/>
              <a:t>způsob od 1.1.2013 (novela OSŘ  - zák. č. 396/2012 Sb.)</a:t>
            </a:r>
            <a:endParaRPr lang="cs-CZ" dirty="0"/>
          </a:p>
          <a:p>
            <a:r>
              <a:rPr lang="cs-CZ" dirty="0" smtClean="0"/>
              <a:t>přednostní </a:t>
            </a:r>
            <a:r>
              <a:rPr lang="cs-CZ" dirty="0"/>
              <a:t>způsob podle § 58 odst. </a:t>
            </a:r>
            <a:r>
              <a:rPr lang="cs-CZ" dirty="0" smtClean="0"/>
              <a:t>2 EŘ</a:t>
            </a:r>
            <a:endParaRPr lang="cs-CZ" dirty="0"/>
          </a:p>
          <a:p>
            <a:r>
              <a:rPr lang="cs-CZ" dirty="0" smtClean="0"/>
              <a:t>berou </a:t>
            </a:r>
            <a:r>
              <a:rPr lang="cs-CZ" dirty="0"/>
              <a:t>se užitky (plody) z nemovitosti</a:t>
            </a:r>
          </a:p>
          <a:p>
            <a:r>
              <a:rPr lang="cs-CZ" dirty="0" smtClean="0"/>
              <a:t>vyková </a:t>
            </a:r>
            <a:r>
              <a:rPr lang="cs-CZ" dirty="0"/>
              <a:t>ji soud nebo se ustanoví správce</a:t>
            </a:r>
          </a:p>
          <a:p>
            <a:r>
              <a:rPr lang="cs-CZ" b="1" dirty="0"/>
              <a:t>Procesní návrhy související s nemovitostí činí soud namísto povinného</a:t>
            </a:r>
          </a:p>
          <a:p>
            <a:r>
              <a:rPr lang="cs-CZ" b="1" dirty="0"/>
              <a:t>Právní </a:t>
            </a:r>
            <a:r>
              <a:rPr lang="cs-CZ" b="1" dirty="0" smtClean="0"/>
              <a:t>jednání související </a:t>
            </a:r>
            <a:r>
              <a:rPr lang="cs-CZ" b="1" dirty="0"/>
              <a:t>s </a:t>
            </a:r>
            <a:r>
              <a:rPr lang="cs-CZ" b="1" dirty="0" smtClean="0"/>
              <a:t>nemovitou věcí  </a:t>
            </a:r>
            <a:r>
              <a:rPr lang="cs-CZ" b="1" dirty="0"/>
              <a:t>činí soud namísto povinného (je oprávněn vypovídat smlouvy, uzavírat nové smlouvy) (§ 320g)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419921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Zavedení sekvestrace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zákaz,  aby po doručení usnesení nemovitost převedl na někoho jiného nebo ji zatížil,</a:t>
            </a:r>
          </a:p>
          <a:p>
            <a:r>
              <a:rPr lang="cs-CZ" dirty="0"/>
              <a:t>zákaz, aby přijímal užitky či plnění plynoucí z nemovitosti,</a:t>
            </a:r>
          </a:p>
          <a:p>
            <a:r>
              <a:rPr lang="cs-CZ" dirty="0"/>
              <a:t>příkaz, aby do 15 dnů od doručení usnesení sdělil, zda a kdo nemovitost užívá, zda a kdo má uzavřenu nájemní smlouvu k nemovitosti nebo její části, zda je nemovitost zatížena věcným břemenem a komu takové právo svědčí,</a:t>
            </a:r>
          </a:p>
          <a:p>
            <a:r>
              <a:rPr lang="cs-CZ" dirty="0"/>
              <a:t>příkaz, aby do 15 dnů od doručení usnesení sdělil, jak a kým jsou zajištěny dodávky služeb spojených s užíváním a správou nemovitosti a zda, kým a v jakém rozsahu je nemovitost pojištěna,</a:t>
            </a:r>
          </a:p>
          <a:p>
            <a:r>
              <a:rPr lang="cs-CZ" dirty="0"/>
              <a:t>příkaz, aby do 15 dnů od doručení usnesení sdělil, zda jsou ohledně nemovitosti vedeny spory či jiná řízení, </a:t>
            </a:r>
          </a:p>
          <a:p>
            <a:r>
              <a:rPr lang="cs-CZ" dirty="0"/>
              <a:t>příkaz, aby soudu umožnil kdykoliv nahlížet do účetních záznamů, smluv a dalších písemností týkajících se nemovitosti a bez omezení vstupovat do všech prostor</a:t>
            </a:r>
          </a:p>
        </p:txBody>
      </p:sp>
    </p:spTree>
    <p:extLst>
      <p:ext uri="{BB962C8B-B14F-4D97-AF65-F5344CB8AC3E}">
        <p14:creationId xmlns:p14="http://schemas.microsoft.com/office/powerpoint/2010/main" xmlns="" val="5247800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Výtěžek správy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cs-CZ" b="1" dirty="0" smtClean="0"/>
              <a:t>výtěžek </a:t>
            </a:r>
            <a:r>
              <a:rPr lang="cs-CZ" b="1" dirty="0"/>
              <a:t>správy  = příjmy – výdaje</a:t>
            </a:r>
          </a:p>
          <a:p>
            <a:pPr algn="just">
              <a:buNone/>
            </a:pPr>
            <a:endParaRPr lang="cs-CZ" dirty="0"/>
          </a:p>
          <a:p>
            <a:pPr algn="just">
              <a:buNone/>
            </a:pPr>
            <a:r>
              <a:rPr lang="cs-CZ" b="1" dirty="0"/>
              <a:t>výtěžek správy ≤ 0 </a:t>
            </a:r>
          </a:p>
          <a:p>
            <a:pPr algn="just">
              <a:buNone/>
            </a:pPr>
            <a:r>
              <a:rPr lang="cs-CZ" dirty="0"/>
              <a:t>	</a:t>
            </a:r>
            <a:r>
              <a:rPr lang="cs-CZ" dirty="0" smtClean="0"/>
              <a:t>	</a:t>
            </a:r>
            <a:r>
              <a:rPr lang="cs-CZ" i="1" dirty="0" smtClean="0"/>
              <a:t>důvod </a:t>
            </a:r>
            <a:r>
              <a:rPr lang="cs-CZ" i="1" dirty="0"/>
              <a:t>pro zastavení exekuce § 268 odst. 1 </a:t>
            </a:r>
            <a:r>
              <a:rPr lang="cs-CZ" i="1" dirty="0" smtClean="0"/>
              <a:t>	písm</a:t>
            </a:r>
            <a:r>
              <a:rPr lang="cs-CZ" i="1" dirty="0"/>
              <a:t>. e</a:t>
            </a:r>
            <a:r>
              <a:rPr lang="cs-CZ" i="1" dirty="0" smtClean="0"/>
              <a:t>) OSŘ</a:t>
            </a:r>
            <a:endParaRPr lang="cs-CZ" i="1" dirty="0"/>
          </a:p>
          <a:p>
            <a:pPr algn="just">
              <a:buNone/>
            </a:pPr>
            <a:r>
              <a:rPr lang="cs-CZ" b="1" dirty="0"/>
              <a:t>výtěžek správy </a:t>
            </a:r>
            <a:r>
              <a:rPr lang="cs-CZ" sz="4400" b="1" dirty="0"/>
              <a:t>› </a:t>
            </a:r>
            <a:r>
              <a:rPr lang="cs-CZ" sz="2800" b="1" dirty="0"/>
              <a:t>0</a:t>
            </a:r>
          </a:p>
          <a:p>
            <a:pPr>
              <a:buNone/>
            </a:pPr>
            <a:r>
              <a:rPr lang="cs-CZ" b="1" i="1" dirty="0"/>
              <a:t>		</a:t>
            </a:r>
            <a:r>
              <a:rPr lang="cs-CZ" i="1" dirty="0"/>
              <a:t>vymožené </a:t>
            </a:r>
            <a:r>
              <a:rPr lang="cs-CZ" i="1" dirty="0" smtClean="0"/>
              <a:t>plnění – použije se na úhradu 	dluhu</a:t>
            </a:r>
          </a:p>
          <a:p>
            <a:pPr>
              <a:buNone/>
            </a:pPr>
            <a:r>
              <a:rPr lang="cs-CZ" i="1" dirty="0"/>
              <a:t>	</a:t>
            </a:r>
            <a:r>
              <a:rPr lang="cs-CZ" i="1" dirty="0" smtClean="0"/>
              <a:t>	vyplácí se každé tři měsíce</a:t>
            </a:r>
            <a:endParaRPr lang="cs-CZ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972609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Postižení nemovité věci </a:t>
            </a:r>
            <a:br>
              <a:rPr lang="cs-CZ" dirty="0" smtClean="0"/>
            </a:br>
            <a:r>
              <a:rPr lang="cs-CZ" dirty="0" smtClean="0"/>
              <a:t>v exekučním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dirty="0" smtClean="0"/>
              <a:t>zřízení soudcovského zástavního práva na nemovité věci</a:t>
            </a:r>
          </a:p>
          <a:p>
            <a:pPr marL="514350" indent="-514350">
              <a:buAutoNum type="arabicPeriod"/>
            </a:pPr>
            <a:r>
              <a:rPr lang="cs-CZ" dirty="0" smtClean="0"/>
              <a:t>exekutorské zástavní právo</a:t>
            </a:r>
          </a:p>
          <a:p>
            <a:pPr marL="514350" indent="-514350">
              <a:buAutoNum type="arabicPeriod"/>
            </a:pPr>
            <a:r>
              <a:rPr lang="cs-CZ" dirty="0" smtClean="0"/>
              <a:t>správa nemovité věci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cs-CZ" dirty="0"/>
              <a:t>prodej věci </a:t>
            </a:r>
            <a:r>
              <a:rPr lang="cs-CZ" dirty="0" smtClean="0"/>
              <a:t>nemovité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cs-CZ" dirty="0" smtClean="0"/>
              <a:t>postižení závodu (je-li součástí závodu nemovitá věc)</a:t>
            </a:r>
            <a:endParaRPr lang="cs-CZ" dirty="0"/>
          </a:p>
          <a:p>
            <a:pPr marL="514350" indent="-51435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059820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Příjmy a výdaje správy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b="1" dirty="0"/>
              <a:t>Příjmy (demonstrativní): </a:t>
            </a:r>
            <a:r>
              <a:rPr lang="cs-CZ" dirty="0"/>
              <a:t>nájmy, náhrady za věcná břemena, přeplatky, jiné náhrady za užívání, plody (úroky)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b="1" dirty="0"/>
              <a:t>Výdaje (taxativně dány zákonem § </a:t>
            </a:r>
            <a:r>
              <a:rPr lang="cs-CZ" b="1" dirty="0" smtClean="0"/>
              <a:t>320h OSŘ): </a:t>
            </a:r>
            <a:endParaRPr lang="cs-CZ" b="1" dirty="0"/>
          </a:p>
          <a:p>
            <a:pPr marL="514350" indent="-514350">
              <a:buFont typeface="+mj-lt"/>
              <a:buAutoNum type="alphaLcPeriod"/>
            </a:pPr>
            <a:r>
              <a:rPr lang="cs-CZ" dirty="0"/>
              <a:t>náklady správy nemovitosti, </a:t>
            </a:r>
          </a:p>
          <a:p>
            <a:pPr marL="514350" indent="-514350">
              <a:buFont typeface="+mj-lt"/>
              <a:buAutoNum type="alphaLcPeriod"/>
            </a:pPr>
            <a:r>
              <a:rPr lang="cs-CZ" dirty="0"/>
              <a:t>plnění, která vyplývají z pojistných smluv a ze smluv, kterými jsou zajištěny dodávky služeb spojených s užíváním a správou nemovitosti, </a:t>
            </a:r>
          </a:p>
          <a:p>
            <a:pPr marL="514350" indent="-514350">
              <a:buFont typeface="+mj-lt"/>
              <a:buAutoNum type="alphaLcPeriod"/>
            </a:pPr>
            <a:r>
              <a:rPr lang="cs-CZ" dirty="0"/>
              <a:t>náklady na udržování a nutné opravy nemovitosti, </a:t>
            </a:r>
          </a:p>
          <a:p>
            <a:pPr marL="514350" indent="-514350">
              <a:buFont typeface="+mj-lt"/>
              <a:buAutoNum type="alphaLcPeriod"/>
            </a:pPr>
            <a:r>
              <a:rPr lang="cs-CZ" dirty="0"/>
              <a:t>náklady řízení týkajícího se nemovitosti, </a:t>
            </a:r>
          </a:p>
          <a:p>
            <a:pPr marL="514350" indent="-514350">
              <a:buFont typeface="+mj-lt"/>
              <a:buAutoNum type="alphaLcPeriod"/>
            </a:pPr>
            <a:r>
              <a:rPr lang="cs-CZ" dirty="0"/>
              <a:t>daň z nemovitostí za dobu, po kterou trvá správa nemovitosti.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452372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Správa spoluvlastnického podílu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rozhodnutí se týká pouze podílu povinného, </a:t>
            </a:r>
          </a:p>
          <a:p>
            <a:r>
              <a:rPr lang="cs-CZ" dirty="0" smtClean="0"/>
              <a:t>postihuje se jen výtěžek správy připadající na tento podíl</a:t>
            </a:r>
          </a:p>
          <a:p>
            <a:r>
              <a:rPr lang="cs-CZ" dirty="0" smtClean="0"/>
              <a:t>správce (soud) působí vedle ostatních </a:t>
            </a:r>
            <a:r>
              <a:rPr lang="cs-CZ" dirty="0" err="1" smtClean="0"/>
              <a:t>spoluvlatníků</a:t>
            </a:r>
            <a:endParaRPr lang="cs-CZ" dirty="0" smtClean="0"/>
          </a:p>
          <a:p>
            <a:r>
              <a:rPr lang="cs-CZ" dirty="0" smtClean="0"/>
              <a:t>dohodnutá soudní správa  - pokud ostatní spoluvlastníci navrhnou soudu, aby spravoval celou nemovitou věc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413412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000" b="1" dirty="0" smtClean="0"/>
              <a:t>Prodej věci nemovité</a:t>
            </a:r>
            <a:endParaRPr lang="cs-CZ" sz="6000" b="1" dirty="0"/>
          </a:p>
        </p:txBody>
      </p:sp>
    </p:spTree>
    <p:extLst>
      <p:ext uri="{BB962C8B-B14F-4D97-AF65-F5344CB8AC3E}">
        <p14:creationId xmlns:p14="http://schemas.microsoft.com/office/powerpoint/2010/main" xmlns="" val="428433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Jednotlivé fáze řízení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cs-CZ" b="1" dirty="0" smtClean="0"/>
              <a:t>nařízení</a:t>
            </a:r>
            <a:r>
              <a:rPr lang="cs-CZ" dirty="0" smtClean="0"/>
              <a:t> </a:t>
            </a:r>
            <a:r>
              <a:rPr lang="cs-CZ" dirty="0"/>
              <a:t>exekuce prodejem NV </a:t>
            </a:r>
            <a:r>
              <a:rPr lang="cs-CZ" dirty="0" smtClean="0"/>
              <a:t>(usnesení, EP)</a:t>
            </a:r>
            <a:endParaRPr lang="cs-CZ" dirty="0"/>
          </a:p>
          <a:p>
            <a:pPr marL="514350" indent="-514350">
              <a:buAutoNum type="arabicPeriod"/>
            </a:pPr>
            <a:r>
              <a:rPr lang="cs-CZ" b="1" dirty="0" smtClean="0"/>
              <a:t>oceňování</a:t>
            </a:r>
            <a:r>
              <a:rPr lang="cs-CZ" dirty="0" smtClean="0"/>
              <a:t>  (usnesení </a:t>
            </a:r>
            <a:r>
              <a:rPr lang="cs-CZ" dirty="0"/>
              <a:t>o ustanovení znalce, usnesení o </a:t>
            </a:r>
            <a:r>
              <a:rPr lang="cs-CZ" dirty="0" smtClean="0"/>
              <a:t>ohledání, </a:t>
            </a:r>
            <a:r>
              <a:rPr lang="pt-BR" dirty="0" smtClean="0"/>
              <a:t>usnesení </a:t>
            </a:r>
            <a:r>
              <a:rPr lang="pt-BR" dirty="0"/>
              <a:t>o ceně (336 – 336a </a:t>
            </a:r>
            <a:r>
              <a:rPr lang="cs-CZ" dirty="0" smtClean="0"/>
              <a:t>OSŘ</a:t>
            </a:r>
            <a:r>
              <a:rPr lang="pt-BR" dirty="0" smtClean="0"/>
              <a:t>)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b="1" dirty="0" smtClean="0"/>
              <a:t>příprava </a:t>
            </a:r>
            <a:r>
              <a:rPr lang="cs-CZ" b="1" dirty="0"/>
              <a:t>dražebního jednání </a:t>
            </a:r>
            <a:r>
              <a:rPr lang="cs-CZ" dirty="0" smtClean="0"/>
              <a:t>(usnesení </a:t>
            </a:r>
            <a:r>
              <a:rPr lang="cs-CZ" dirty="0"/>
              <a:t>o nařízení </a:t>
            </a:r>
            <a:r>
              <a:rPr lang="cs-CZ" dirty="0" smtClean="0"/>
              <a:t>dražebního jednání = </a:t>
            </a:r>
            <a:r>
              <a:rPr lang="cs-CZ" dirty="0"/>
              <a:t>dražební vyhláška (§ 336b – 336f </a:t>
            </a:r>
            <a:r>
              <a:rPr lang="cs-CZ" dirty="0" smtClean="0"/>
              <a:t>OSŘ)</a:t>
            </a:r>
          </a:p>
          <a:p>
            <a:pPr marL="514350" indent="-514350">
              <a:buAutoNum type="arabicPeriod"/>
            </a:pPr>
            <a:r>
              <a:rPr lang="cs-CZ" b="1" dirty="0" smtClean="0"/>
              <a:t>dražba</a:t>
            </a:r>
            <a:r>
              <a:rPr lang="cs-CZ" dirty="0" smtClean="0"/>
              <a:t>  (usnesení </a:t>
            </a:r>
            <a:r>
              <a:rPr lang="cs-CZ" dirty="0"/>
              <a:t>o příklepu, usnesení o </a:t>
            </a:r>
            <a:r>
              <a:rPr lang="cs-CZ" dirty="0" err="1"/>
              <a:t>předražku</a:t>
            </a:r>
            <a:r>
              <a:rPr lang="cs-CZ" dirty="0"/>
              <a:t> (336h – </a:t>
            </a:r>
            <a:r>
              <a:rPr lang="cs-CZ" dirty="0" smtClean="0"/>
              <a:t>336n OSŘ)</a:t>
            </a:r>
          </a:p>
          <a:p>
            <a:pPr marL="0" indent="0">
              <a:buNone/>
            </a:pPr>
            <a:r>
              <a:rPr lang="cs-CZ" dirty="0" smtClean="0"/>
              <a:t>(4.a rozhodování </a:t>
            </a:r>
            <a:r>
              <a:rPr lang="cs-CZ" dirty="0"/>
              <a:t>o závazcích </a:t>
            </a:r>
            <a:r>
              <a:rPr lang="cs-CZ" dirty="0" err="1"/>
              <a:t>obmeškaného</a:t>
            </a:r>
            <a:r>
              <a:rPr lang="cs-CZ" dirty="0"/>
              <a:t> vydražitele </a:t>
            </a:r>
            <a:r>
              <a:rPr lang="cs-CZ" dirty="0" smtClean="0"/>
              <a:t>(§ 	336m odst. 2 OSŘ)</a:t>
            </a:r>
          </a:p>
          <a:p>
            <a:pPr marL="0" indent="0">
              <a:buNone/>
            </a:pPr>
            <a:r>
              <a:rPr lang="cs-CZ" dirty="0" smtClean="0"/>
              <a:t>5. </a:t>
            </a:r>
            <a:r>
              <a:rPr lang="cs-CZ" b="1" dirty="0" smtClean="0"/>
              <a:t>rozvrh</a:t>
            </a:r>
            <a:r>
              <a:rPr lang="cs-CZ" dirty="0" smtClean="0"/>
              <a:t>  (rozvrhové </a:t>
            </a:r>
            <a:r>
              <a:rPr lang="cs-CZ" dirty="0"/>
              <a:t>usnesení </a:t>
            </a:r>
            <a:r>
              <a:rPr lang="cs-CZ" dirty="0" smtClean="0"/>
              <a:t>-  § 337 </a:t>
            </a:r>
            <a:r>
              <a:rPr lang="cs-CZ" dirty="0"/>
              <a:t>– </a:t>
            </a:r>
            <a:r>
              <a:rPr lang="cs-CZ" dirty="0" smtClean="0"/>
              <a:t>337h OSŘ)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031075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222264" y="861913"/>
            <a:ext cx="1504255" cy="100811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Vydání exekučního příkazu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3171748" y="861913"/>
            <a:ext cx="1623585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Usnesení o ustanovení  znalce</a:t>
            </a:r>
            <a:endParaRPr lang="cs-CZ" dirty="0"/>
          </a:p>
        </p:txBody>
      </p:sp>
      <p:sp>
        <p:nvSpPr>
          <p:cNvPr id="56" name="Obdélník 55"/>
          <p:cNvSpPr/>
          <p:nvPr/>
        </p:nvSpPr>
        <p:spPr>
          <a:xfrm>
            <a:off x="6887879" y="885674"/>
            <a:ext cx="1407797" cy="935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Usnesení o ocenění</a:t>
            </a:r>
            <a:endParaRPr lang="cs-CZ" dirty="0"/>
          </a:p>
        </p:txBody>
      </p:sp>
      <p:sp>
        <p:nvSpPr>
          <p:cNvPr id="69" name="Obdélník 68"/>
          <p:cNvSpPr/>
          <p:nvPr/>
        </p:nvSpPr>
        <p:spPr>
          <a:xfrm>
            <a:off x="323528" y="2768577"/>
            <a:ext cx="1440160" cy="10282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Vydání dražební vyhlášky</a:t>
            </a:r>
            <a:endParaRPr lang="cs-CZ" dirty="0"/>
          </a:p>
        </p:txBody>
      </p:sp>
      <p:sp>
        <p:nvSpPr>
          <p:cNvPr id="41" name="Obdélník 40"/>
          <p:cNvSpPr/>
          <p:nvPr/>
        </p:nvSpPr>
        <p:spPr>
          <a:xfrm>
            <a:off x="3121805" y="2758801"/>
            <a:ext cx="1623585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Usnesení o příklepu</a:t>
            </a:r>
            <a:endParaRPr lang="cs-CZ" dirty="0"/>
          </a:p>
        </p:txBody>
      </p:sp>
      <p:cxnSp>
        <p:nvCxnSpPr>
          <p:cNvPr id="19" name="Přímá spojnice se šipkou 18"/>
          <p:cNvCxnSpPr>
            <a:stCxn id="6" idx="3"/>
            <a:endCxn id="7" idx="1"/>
          </p:cNvCxnSpPr>
          <p:nvPr/>
        </p:nvCxnSpPr>
        <p:spPr>
          <a:xfrm>
            <a:off x="1726519" y="1365969"/>
            <a:ext cx="144522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6" name="Přímá spojnice se šipkou 45"/>
          <p:cNvCxnSpPr>
            <a:stCxn id="7" idx="3"/>
            <a:endCxn id="56" idx="1"/>
          </p:cNvCxnSpPr>
          <p:nvPr/>
        </p:nvCxnSpPr>
        <p:spPr>
          <a:xfrm flipV="1">
            <a:off x="4795333" y="1353290"/>
            <a:ext cx="2092546" cy="1267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7" name="Přímá spojnice se šipkou 46"/>
          <p:cNvCxnSpPr/>
          <p:nvPr/>
        </p:nvCxnSpPr>
        <p:spPr>
          <a:xfrm flipH="1">
            <a:off x="1040814" y="1820906"/>
            <a:ext cx="6548170" cy="94767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3" name="Přímá spojnice se šipkou 52"/>
          <p:cNvCxnSpPr>
            <a:stCxn id="69" idx="3"/>
            <a:endCxn id="41" idx="1"/>
          </p:cNvCxnSpPr>
          <p:nvPr/>
        </p:nvCxnSpPr>
        <p:spPr>
          <a:xfrm flipV="1">
            <a:off x="1763688" y="3262857"/>
            <a:ext cx="1358117" cy="1982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5" name="Obdélník 54"/>
          <p:cNvSpPr/>
          <p:nvPr/>
        </p:nvSpPr>
        <p:spPr>
          <a:xfrm>
            <a:off x="6672091" y="2694110"/>
            <a:ext cx="1623585" cy="100811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Výzva k doplacení nejvyššího podání</a:t>
            </a:r>
            <a:endParaRPr lang="cs-CZ" dirty="0"/>
          </a:p>
        </p:txBody>
      </p:sp>
      <p:sp>
        <p:nvSpPr>
          <p:cNvPr id="57" name="Obdélník 56"/>
          <p:cNvSpPr/>
          <p:nvPr/>
        </p:nvSpPr>
        <p:spPr>
          <a:xfrm>
            <a:off x="323529" y="4509120"/>
            <a:ext cx="1464638" cy="100811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Oznámení o doplacení nejvyššího podání</a:t>
            </a:r>
            <a:endParaRPr lang="cs-CZ" dirty="0"/>
          </a:p>
        </p:txBody>
      </p:sp>
      <p:sp>
        <p:nvSpPr>
          <p:cNvPr id="60" name="Obdélník 59"/>
          <p:cNvSpPr/>
          <p:nvPr/>
        </p:nvSpPr>
        <p:spPr>
          <a:xfrm>
            <a:off x="2468960" y="4516365"/>
            <a:ext cx="1464638" cy="100811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(Předvolání k rozvrhu)</a:t>
            </a:r>
            <a:endParaRPr lang="cs-CZ" dirty="0"/>
          </a:p>
        </p:txBody>
      </p:sp>
      <p:sp>
        <p:nvSpPr>
          <p:cNvPr id="61" name="Obdélník 60"/>
          <p:cNvSpPr/>
          <p:nvPr/>
        </p:nvSpPr>
        <p:spPr>
          <a:xfrm>
            <a:off x="4649999" y="4538146"/>
            <a:ext cx="1464638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Usnesení o rozvrhu</a:t>
            </a:r>
            <a:endParaRPr lang="cs-CZ" dirty="0"/>
          </a:p>
        </p:txBody>
      </p:sp>
      <p:sp>
        <p:nvSpPr>
          <p:cNvPr id="62" name="Obdélník 61"/>
          <p:cNvSpPr/>
          <p:nvPr/>
        </p:nvSpPr>
        <p:spPr>
          <a:xfrm>
            <a:off x="6831038" y="4559884"/>
            <a:ext cx="1464638" cy="100811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Oznámení o zániku zástavních práv</a:t>
            </a:r>
            <a:endParaRPr lang="cs-CZ" dirty="0"/>
          </a:p>
        </p:txBody>
      </p:sp>
      <p:cxnSp>
        <p:nvCxnSpPr>
          <p:cNvPr id="63" name="Přímá spojnice se šipkou 62"/>
          <p:cNvCxnSpPr/>
          <p:nvPr/>
        </p:nvCxnSpPr>
        <p:spPr>
          <a:xfrm flipV="1">
            <a:off x="4743564" y="3171488"/>
            <a:ext cx="1926701" cy="6469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4" name="Přímá spojnice se šipkou 63"/>
          <p:cNvCxnSpPr>
            <a:stCxn id="55" idx="2"/>
            <a:endCxn id="57" idx="0"/>
          </p:cNvCxnSpPr>
          <p:nvPr/>
        </p:nvCxnSpPr>
        <p:spPr>
          <a:xfrm flipH="1">
            <a:off x="1055848" y="3702222"/>
            <a:ext cx="6428036" cy="80689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7" name="Přímá spojnice se šipkou 66"/>
          <p:cNvCxnSpPr>
            <a:stCxn id="57" idx="3"/>
            <a:endCxn id="60" idx="1"/>
          </p:cNvCxnSpPr>
          <p:nvPr/>
        </p:nvCxnSpPr>
        <p:spPr>
          <a:xfrm>
            <a:off x="1788167" y="5013176"/>
            <a:ext cx="680793" cy="724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1" name="Přímá spojnice se šipkou 70"/>
          <p:cNvCxnSpPr>
            <a:stCxn id="60" idx="3"/>
            <a:endCxn id="61" idx="1"/>
          </p:cNvCxnSpPr>
          <p:nvPr/>
        </p:nvCxnSpPr>
        <p:spPr>
          <a:xfrm>
            <a:off x="3933598" y="5020421"/>
            <a:ext cx="716401" cy="2178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4" name="Přímá spojnice se šipkou 73"/>
          <p:cNvCxnSpPr>
            <a:stCxn id="61" idx="3"/>
            <a:endCxn id="62" idx="1"/>
          </p:cNvCxnSpPr>
          <p:nvPr/>
        </p:nvCxnSpPr>
        <p:spPr>
          <a:xfrm>
            <a:off x="6114637" y="5042202"/>
            <a:ext cx="716401" cy="2173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0" name="Šipka doleva 99"/>
          <p:cNvSpPr/>
          <p:nvPr/>
        </p:nvSpPr>
        <p:spPr>
          <a:xfrm rot="20817003">
            <a:off x="4638428" y="2206508"/>
            <a:ext cx="2095276" cy="504056"/>
          </a:xfrm>
          <a:prstGeom prst="lef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Zánik některých závad</a:t>
            </a:r>
            <a:endParaRPr lang="cs-CZ" sz="1400" dirty="0"/>
          </a:p>
        </p:txBody>
      </p:sp>
      <p:sp>
        <p:nvSpPr>
          <p:cNvPr id="102" name="Šipka ohnutá nahoru 101"/>
          <p:cNvSpPr/>
          <p:nvPr/>
        </p:nvSpPr>
        <p:spPr>
          <a:xfrm flipH="1">
            <a:off x="319483" y="5546258"/>
            <a:ext cx="1901464" cy="1147587"/>
          </a:xfrm>
          <a:prstGeom prst="bentUpArrow">
            <a:avLst>
              <a:gd name="adj1" fmla="val 50000"/>
              <a:gd name="adj2" fmla="val 25000"/>
              <a:gd name="adj3" fmla="val 15342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b="1" dirty="0" smtClean="0"/>
              <a:t>Změna vlastnictví</a:t>
            </a:r>
          </a:p>
          <a:p>
            <a:pPr algn="ctr"/>
            <a:r>
              <a:rPr lang="cs-CZ" sz="1400" dirty="0" smtClean="0"/>
              <a:t>Zánik některých závad</a:t>
            </a:r>
            <a:endParaRPr lang="cs-CZ" sz="1400" dirty="0"/>
          </a:p>
        </p:txBody>
      </p:sp>
      <p:sp>
        <p:nvSpPr>
          <p:cNvPr id="104" name="Šipka ohnutá nahoru 103"/>
          <p:cNvSpPr/>
          <p:nvPr/>
        </p:nvSpPr>
        <p:spPr>
          <a:xfrm flipH="1">
            <a:off x="6831038" y="5618760"/>
            <a:ext cx="1901464" cy="1147587"/>
          </a:xfrm>
          <a:prstGeom prst="bentUpArrow">
            <a:avLst>
              <a:gd name="adj1" fmla="val 50000"/>
              <a:gd name="adj2" fmla="val 25000"/>
              <a:gd name="adj3" fmla="val 15342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Zánik některých závad</a:t>
            </a:r>
            <a:endParaRPr lang="cs-CZ" sz="1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2555776" y="116632"/>
            <a:ext cx="3096344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právní moc usnesení o nařízení </a:t>
            </a:r>
          </a:p>
          <a:p>
            <a:r>
              <a:rPr lang="cs-CZ" dirty="0" smtClean="0"/>
              <a:t>(DPE)</a:t>
            </a:r>
            <a:endParaRPr lang="cs-CZ" dirty="0"/>
          </a:p>
        </p:txBody>
      </p:sp>
      <p:sp>
        <p:nvSpPr>
          <p:cNvPr id="4" name="Šipka ohnutá nahoru 3"/>
          <p:cNvSpPr/>
          <p:nvPr/>
        </p:nvSpPr>
        <p:spPr>
          <a:xfrm rot="16200000" flipV="1">
            <a:off x="1600586" y="733129"/>
            <a:ext cx="1290479" cy="588695"/>
          </a:xfrm>
          <a:prstGeom prst="bentUpArrow">
            <a:avLst>
              <a:gd name="adj1" fmla="val 25000"/>
              <a:gd name="adj2" fmla="val 20219"/>
              <a:gd name="adj3" fmla="val 2500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5445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Účastenství v řízení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1. fáze: nařízení exekuce</a:t>
            </a:r>
          </a:p>
          <a:p>
            <a:pPr lvl="2"/>
            <a:r>
              <a:rPr lang="cs-CZ" dirty="0" smtClean="0"/>
              <a:t>účastníci řízení (oprávněný, povinný, manžel povinného)</a:t>
            </a:r>
          </a:p>
          <a:p>
            <a:r>
              <a:rPr lang="cs-CZ" dirty="0" smtClean="0"/>
              <a:t>2. fáze: oceňování</a:t>
            </a:r>
          </a:p>
          <a:p>
            <a:pPr lvl="2"/>
            <a:r>
              <a:rPr lang="cs-CZ" dirty="0" smtClean="0"/>
              <a:t>účastnící řízení</a:t>
            </a:r>
          </a:p>
          <a:p>
            <a:pPr lvl="2"/>
            <a:r>
              <a:rPr lang="cs-CZ" dirty="0" smtClean="0"/>
              <a:t>ten, o jehož právech (nájem, pach, věcné břemeno) se rozhoduje</a:t>
            </a:r>
          </a:p>
          <a:p>
            <a:r>
              <a:rPr lang="cs-CZ" dirty="0" smtClean="0"/>
              <a:t>3. fáze: vydávání dražební vyhlášky</a:t>
            </a:r>
          </a:p>
          <a:p>
            <a:pPr lvl="2"/>
            <a:r>
              <a:rPr lang="cs-CZ" dirty="0" smtClean="0"/>
              <a:t>účastníci řízení</a:t>
            </a:r>
          </a:p>
          <a:p>
            <a:pPr lvl="2"/>
            <a:r>
              <a:rPr lang="cs-CZ" dirty="0" smtClean="0"/>
              <a:t>manžel povinného</a:t>
            </a:r>
          </a:p>
          <a:p>
            <a:pPr lvl="2"/>
            <a:r>
              <a:rPr lang="cs-CZ" dirty="0" smtClean="0"/>
              <a:t>ti, co mají předkupní právo</a:t>
            </a:r>
          </a:p>
          <a:p>
            <a:pPr lvl="2"/>
            <a:r>
              <a:rPr lang="cs-CZ" dirty="0" smtClean="0"/>
              <a:t>zástavní věřitelé</a:t>
            </a:r>
          </a:p>
          <a:p>
            <a:pPr lvl="2"/>
            <a:r>
              <a:rPr lang="cs-CZ" dirty="0" smtClean="0"/>
              <a:t>osoby s právem zpětné koupě</a:t>
            </a:r>
          </a:p>
          <a:p>
            <a:r>
              <a:rPr lang="cs-CZ" dirty="0" smtClean="0"/>
              <a:t>4. fáze: dražba a příklep</a:t>
            </a:r>
          </a:p>
          <a:p>
            <a:pPr lvl="2"/>
            <a:r>
              <a:rPr lang="cs-CZ" dirty="0" smtClean="0"/>
              <a:t>účastníci řízení</a:t>
            </a:r>
          </a:p>
          <a:p>
            <a:pPr lvl="2"/>
            <a:r>
              <a:rPr lang="cs-CZ" dirty="0" smtClean="0"/>
              <a:t>Vydražitel</a:t>
            </a:r>
          </a:p>
          <a:p>
            <a:pPr lvl="2"/>
            <a:r>
              <a:rPr lang="cs-CZ" dirty="0" smtClean="0"/>
              <a:t>V odvolací fázi též osoby ze 3. fáze a dražitelé</a:t>
            </a:r>
          </a:p>
          <a:p>
            <a:r>
              <a:rPr lang="cs-CZ" dirty="0" smtClean="0"/>
              <a:t>5. fáze: rozvrh</a:t>
            </a:r>
          </a:p>
          <a:p>
            <a:pPr lvl="2"/>
            <a:r>
              <a:rPr lang="cs-CZ" dirty="0"/>
              <a:t>účastníci řízení</a:t>
            </a:r>
          </a:p>
          <a:p>
            <a:pPr lvl="2"/>
            <a:r>
              <a:rPr lang="cs-CZ" dirty="0" smtClean="0"/>
              <a:t>přihlášení věřitelé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31158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Usnesení o nařízení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AutoNum type="arabicPeriod"/>
            </a:pPr>
            <a:r>
              <a:rPr lang="cs-CZ" dirty="0" smtClean="0"/>
              <a:t>obecné </a:t>
            </a:r>
            <a:r>
              <a:rPr lang="cs-CZ" dirty="0"/>
              <a:t>náležitosti </a:t>
            </a:r>
            <a:r>
              <a:rPr lang="cs-CZ" dirty="0" smtClean="0"/>
              <a:t>rozhodnutí, poučovací doložka</a:t>
            </a:r>
          </a:p>
          <a:p>
            <a:pPr marL="514350" indent="-514350">
              <a:buAutoNum type="arabicPeriod"/>
            </a:pPr>
            <a:r>
              <a:rPr lang="cs-CZ" dirty="0" smtClean="0"/>
              <a:t>specifikace nemovité věci (spoluvlastnického podílu)</a:t>
            </a:r>
          </a:p>
          <a:p>
            <a:pPr marL="514350" indent="-514350">
              <a:buAutoNum type="arabicPeriod"/>
            </a:pPr>
            <a:r>
              <a:rPr lang="cs-CZ" dirty="0" smtClean="0"/>
              <a:t>výzvy </a:t>
            </a:r>
            <a:r>
              <a:rPr lang="cs-CZ" dirty="0"/>
              <a:t>a </a:t>
            </a:r>
            <a:r>
              <a:rPr lang="cs-CZ" dirty="0" smtClean="0"/>
              <a:t>zákazy:</a:t>
            </a:r>
          </a:p>
          <a:p>
            <a:pPr marL="400050" lvl="1" indent="0">
              <a:buNone/>
            </a:pPr>
            <a:r>
              <a:rPr lang="cs-CZ" dirty="0"/>
              <a:t>	</a:t>
            </a:r>
            <a:r>
              <a:rPr lang="cs-CZ" dirty="0" smtClean="0"/>
              <a:t>a) zákaz nakládat s nemovitou věcí (zákaz převést 		a zákaz zatížení)</a:t>
            </a:r>
          </a:p>
          <a:p>
            <a:pPr marL="400050" lvl="1" indent="0">
              <a:buNone/>
            </a:pPr>
            <a:r>
              <a:rPr lang="cs-CZ" dirty="0"/>
              <a:t>	</a:t>
            </a:r>
            <a:r>
              <a:rPr lang="cs-CZ" dirty="0" smtClean="0"/>
              <a:t>b) výzva k oznámení závad</a:t>
            </a:r>
          </a:p>
          <a:p>
            <a:pPr marL="400050" lvl="1" indent="0">
              <a:buNone/>
            </a:pPr>
            <a:r>
              <a:rPr lang="cs-CZ" dirty="0"/>
              <a:t>	</a:t>
            </a:r>
            <a:r>
              <a:rPr lang="cs-CZ" dirty="0" smtClean="0"/>
              <a:t>c) výzva ke sdělení, zda jde o substituční jmění</a:t>
            </a:r>
          </a:p>
          <a:p>
            <a:pPr marL="400050" lvl="1" indent="0">
              <a:buNone/>
            </a:pPr>
            <a:r>
              <a:rPr lang="cs-CZ" dirty="0"/>
              <a:t>	</a:t>
            </a:r>
            <a:r>
              <a:rPr lang="cs-CZ" dirty="0" smtClean="0"/>
              <a:t>d) zákaz odmítnout nemovitost při koupi na zkoušku 		a zákaz vzdání se práva domáhat se náhrady škody</a:t>
            </a:r>
          </a:p>
          <a:p>
            <a:pPr marL="40005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30718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Oceňovací fáze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po právní moci usnesení o nařízení VR nebo poté, co nastala doložka provedení exekuce (DPE)</a:t>
            </a:r>
          </a:p>
          <a:p>
            <a:endParaRPr lang="cs-CZ" dirty="0" smtClean="0"/>
          </a:p>
          <a:p>
            <a:r>
              <a:rPr lang="cs-CZ" dirty="0" smtClean="0"/>
              <a:t>od ocenění lze upustit: </a:t>
            </a:r>
          </a:p>
          <a:p>
            <a:pPr lvl="1"/>
            <a:r>
              <a:rPr lang="cs-CZ" dirty="0" smtClean="0"/>
              <a:t>ocenění </a:t>
            </a:r>
            <a:r>
              <a:rPr lang="cs-CZ" dirty="0"/>
              <a:t>bylo provedeno podle 336 o.s.ř. již </a:t>
            </a:r>
            <a:r>
              <a:rPr lang="cs-CZ" dirty="0" smtClean="0"/>
              <a:t>dříve a</a:t>
            </a:r>
            <a:endParaRPr lang="cs-CZ" dirty="0"/>
          </a:p>
          <a:p>
            <a:pPr lvl="1"/>
            <a:r>
              <a:rPr lang="cs-CZ" dirty="0" smtClean="0"/>
              <a:t>nezměnily </a:t>
            </a:r>
            <a:r>
              <a:rPr lang="cs-CZ" dirty="0"/>
              <a:t>se okolnosti rozhodující pro ocenění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usnesením se ustanoví znalec z oboru ekonomika  - odhad cen věcí nemovitých, který je zapsán v seznamu znalců vedeného krajskými soudy,</a:t>
            </a:r>
          </a:p>
          <a:p>
            <a:endParaRPr lang="cs-CZ" dirty="0" smtClean="0"/>
          </a:p>
          <a:p>
            <a:r>
              <a:rPr lang="cs-CZ" dirty="0" smtClean="0"/>
              <a:t>znalecký úkol: určit cenu obvyklou zabavených nemovitostí (§ 2 odst. 1 zák. č. 151/1997 Sb., o oceňování majetku)</a:t>
            </a:r>
          </a:p>
          <a:p>
            <a:pPr marL="457200" lvl="1" indent="0">
              <a:buNone/>
            </a:pPr>
            <a:endParaRPr lang="cs-CZ" dirty="0" smtClean="0"/>
          </a:p>
          <a:p>
            <a:pPr marL="457200" lvl="1" indent="0">
              <a:buNone/>
            </a:pPr>
            <a:r>
              <a:rPr lang="cs-CZ" dirty="0" smtClean="0"/>
              <a:t>obvyklá cena = cena, </a:t>
            </a:r>
            <a:r>
              <a:rPr lang="cs-CZ" dirty="0"/>
              <a:t>která by byla dosažena při prodejích stejného, popřípadě obdobného majetku </a:t>
            </a:r>
            <a:r>
              <a:rPr lang="cs-CZ" dirty="0" smtClean="0"/>
              <a:t>v </a:t>
            </a:r>
            <a:r>
              <a:rPr lang="cs-CZ" dirty="0"/>
              <a:t>obvyklém obchodním styku v tuzemsku ke dni ocenění. </a:t>
            </a:r>
            <a:endParaRPr lang="cs-CZ" dirty="0" smtClean="0"/>
          </a:p>
          <a:p>
            <a:pPr marL="457200" lvl="1" indent="0">
              <a:buNone/>
            </a:pPr>
            <a:r>
              <a:rPr lang="cs-CZ" dirty="0" smtClean="0"/>
              <a:t>Zvažují se okolnosti mající vliv na </a:t>
            </a:r>
            <a:r>
              <a:rPr lang="cs-CZ" dirty="0"/>
              <a:t>cenu vliv, avšak do její výše se nepromítají vlivy mimořádných okolností trhu, osobních poměrů prodávajícího nebo kupujícího ani vliv zvláštní obliby. </a:t>
            </a:r>
            <a:endParaRPr lang="cs-CZ" dirty="0" smtClean="0"/>
          </a:p>
          <a:p>
            <a:pPr marL="457200" lvl="1" indent="0">
              <a:buNone/>
            </a:pPr>
            <a:r>
              <a:rPr lang="cs-CZ" dirty="0" smtClean="0"/>
              <a:t>Mimořádnými </a:t>
            </a:r>
            <a:r>
              <a:rPr lang="cs-CZ" dirty="0"/>
              <a:t>okolnostmi trhu se rozumějí například stav tísně prodávajícího nebo kupujícího, důsledky přírodních či jiných kalamit. Osobními poměry se rozumějí zejména vztahy majetkové, rodinné nebo jiné osobní vztahy mezi prodávajícím a kupujícím. Zvláštní oblibou se rozumí zvláštní hodnota přikládaná majetku nebo službě vyplývající z osobního vztahu k nim. </a:t>
            </a:r>
            <a:endParaRPr lang="cs-CZ" dirty="0" smtClean="0"/>
          </a:p>
          <a:p>
            <a:pPr marL="457200" lvl="1" indent="0">
              <a:buNone/>
            </a:pPr>
            <a:r>
              <a:rPr lang="cs-CZ" dirty="0" smtClean="0"/>
              <a:t>Obvyklá </a:t>
            </a:r>
            <a:r>
              <a:rPr lang="cs-CZ" dirty="0"/>
              <a:t>cena vyjadřuje hodnotu věci a určí se porovnáním</a:t>
            </a:r>
            <a:r>
              <a:rPr lang="cs-CZ" dirty="0" smtClean="0"/>
              <a:t>.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831237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Usnesení o ocenění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u="sng" dirty="0"/>
              <a:t>Obligatorně</a:t>
            </a:r>
            <a:r>
              <a:rPr lang="cs-CZ" dirty="0"/>
              <a:t> 4 výroky:</a:t>
            </a:r>
          </a:p>
          <a:p>
            <a:pPr>
              <a:buNone/>
            </a:pPr>
            <a:r>
              <a:rPr lang="cs-CZ" dirty="0"/>
              <a:t>1.  popis nemovitosti, které se výkon </a:t>
            </a:r>
            <a:r>
              <a:rPr lang="cs-CZ" dirty="0" smtClean="0"/>
              <a:t>týká</a:t>
            </a:r>
            <a:r>
              <a:rPr lang="cs-CZ" dirty="0"/>
              <a:t> </a:t>
            </a:r>
            <a:r>
              <a:rPr lang="cs-CZ" dirty="0" smtClean="0"/>
              <a:t>dle katastru nemovitostí</a:t>
            </a:r>
            <a:endParaRPr lang="cs-CZ" dirty="0"/>
          </a:p>
          <a:p>
            <a:pPr>
              <a:buNone/>
            </a:pPr>
            <a:r>
              <a:rPr lang="cs-CZ" dirty="0"/>
              <a:t>2. příslušenství nemovitosti, kterého se výkon týká,</a:t>
            </a:r>
          </a:p>
          <a:p>
            <a:pPr>
              <a:buNone/>
            </a:pPr>
            <a:r>
              <a:rPr lang="cs-CZ" dirty="0"/>
              <a:t>3. </a:t>
            </a:r>
            <a:r>
              <a:rPr lang="cs-CZ" dirty="0" smtClean="0"/>
              <a:t>výsledná cena </a:t>
            </a:r>
            <a:r>
              <a:rPr lang="cs-CZ" dirty="0"/>
              <a:t>nemovitosti a jejího příslušenství, </a:t>
            </a:r>
          </a:p>
          <a:p>
            <a:pPr>
              <a:buNone/>
            </a:pPr>
            <a:r>
              <a:rPr lang="cs-CZ" dirty="0"/>
              <a:t>4. </a:t>
            </a:r>
            <a:r>
              <a:rPr lang="cs-CZ" dirty="0" smtClean="0"/>
              <a:t>výčet známých věcných břemen, výměnků </a:t>
            </a:r>
            <a:r>
              <a:rPr lang="cs-CZ" dirty="0"/>
              <a:t>a </a:t>
            </a:r>
            <a:r>
              <a:rPr lang="cs-CZ" dirty="0" smtClean="0"/>
              <a:t>nájemních práv, </a:t>
            </a:r>
            <a:r>
              <a:rPr lang="cs-CZ" dirty="0"/>
              <a:t>která prodejem v dražbě </a:t>
            </a:r>
            <a:r>
              <a:rPr lang="cs-CZ" dirty="0" smtClean="0"/>
              <a:t>nezaniknou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 </a:t>
            </a:r>
            <a:r>
              <a:rPr lang="cs-CZ" u="sng" dirty="0"/>
              <a:t>Fakultativně 5. výrok:</a:t>
            </a:r>
          </a:p>
          <a:p>
            <a:pPr>
              <a:buNone/>
            </a:pPr>
            <a:r>
              <a:rPr lang="cs-CZ" dirty="0"/>
              <a:t>5. rozhodnutí o zániku </a:t>
            </a:r>
            <a:r>
              <a:rPr lang="cs-CZ" dirty="0" smtClean="0"/>
              <a:t>závady podle § 336a odst. 2</a:t>
            </a: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b="1" dirty="0" smtClean="0"/>
              <a:t>Pravomocné </a:t>
            </a:r>
            <a:r>
              <a:rPr lang="cs-CZ" b="1" dirty="0" err="1" smtClean="0"/>
              <a:t>usn</a:t>
            </a:r>
            <a:r>
              <a:rPr lang="cs-CZ" b="1" dirty="0"/>
              <a:t>. o ceně lze do vydání dražební vyhláška měnit! (§336a odst. </a:t>
            </a:r>
            <a:r>
              <a:rPr lang="cs-CZ" b="1" dirty="0" smtClean="0"/>
              <a:t>4 OSŘ)</a:t>
            </a:r>
            <a:endParaRPr lang="cs-CZ" b="1" dirty="0"/>
          </a:p>
          <a:p>
            <a:pPr marL="514350" indent="-51435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167661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Které závady (ne)zanikají?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u="sng" dirty="0" smtClean="0"/>
              <a:t>NEZANIKAJÍ NIKDY:</a:t>
            </a:r>
          </a:p>
          <a:p>
            <a:pPr>
              <a:buFontTx/>
              <a:buChar char="-"/>
            </a:pPr>
            <a:r>
              <a:rPr lang="cs-CZ" dirty="0" smtClean="0"/>
              <a:t>výměnek, jehož součástí je věcné břemeno bydlení, </a:t>
            </a:r>
          </a:p>
          <a:p>
            <a:pPr>
              <a:buFontTx/>
              <a:buChar char="-"/>
            </a:pPr>
            <a:r>
              <a:rPr lang="cs-CZ" dirty="0" smtClean="0"/>
              <a:t>nájem bytu</a:t>
            </a:r>
          </a:p>
          <a:p>
            <a:pPr marL="0" indent="0">
              <a:buNone/>
            </a:pPr>
            <a:endParaRPr lang="cs-CZ" u="sng" dirty="0" smtClean="0"/>
          </a:p>
          <a:p>
            <a:pPr marL="0" indent="0">
              <a:buNone/>
            </a:pPr>
            <a:r>
              <a:rPr lang="cs-CZ" u="sng" dirty="0" smtClean="0"/>
              <a:t>ZANIKAJÍ, pokud nejsou oznámeny:</a:t>
            </a:r>
          </a:p>
          <a:p>
            <a:pPr>
              <a:buFontTx/>
              <a:buChar char="-"/>
            </a:pPr>
            <a:r>
              <a:rPr lang="cs-CZ" dirty="0" smtClean="0"/>
              <a:t>věcné břemeno,</a:t>
            </a:r>
          </a:p>
          <a:p>
            <a:pPr>
              <a:buFontTx/>
              <a:buChar char="-"/>
            </a:pPr>
            <a:r>
              <a:rPr lang="cs-CZ" dirty="0" smtClean="0"/>
              <a:t>nájemní nebo </a:t>
            </a:r>
            <a:r>
              <a:rPr lang="cs-CZ" dirty="0" err="1" smtClean="0"/>
              <a:t>pachtovní</a:t>
            </a:r>
            <a:r>
              <a:rPr lang="cs-CZ" dirty="0" smtClean="0"/>
              <a:t> právo,  (odlišný termín zániku)</a:t>
            </a:r>
          </a:p>
          <a:p>
            <a:pPr marL="0" indent="0">
              <a:buNone/>
            </a:pPr>
            <a:endParaRPr lang="cs-CZ" u="sng" dirty="0" smtClean="0"/>
          </a:p>
          <a:p>
            <a:pPr marL="0" indent="0">
              <a:buNone/>
            </a:pPr>
            <a:r>
              <a:rPr lang="cs-CZ" u="sng" dirty="0" smtClean="0"/>
              <a:t>ZANIKAJÍ VŽDY:</a:t>
            </a:r>
          </a:p>
          <a:p>
            <a:r>
              <a:rPr lang="cs-CZ" dirty="0" smtClean="0"/>
              <a:t>výhrada zpětné koupě,</a:t>
            </a:r>
          </a:p>
          <a:p>
            <a:r>
              <a:rPr lang="cs-CZ" dirty="0" smtClean="0"/>
              <a:t>předkupní právo  (výjimka: zákonné,  právo vlastníka pozemku  a stavby)</a:t>
            </a:r>
          </a:p>
          <a:p>
            <a:r>
              <a:rPr lang="cs-CZ" dirty="0" smtClean="0"/>
              <a:t>výhrada </a:t>
            </a:r>
            <a:r>
              <a:rPr lang="cs-CZ" dirty="0"/>
              <a:t>zpětného prodeje, </a:t>
            </a:r>
          </a:p>
          <a:p>
            <a:r>
              <a:rPr lang="cs-CZ" dirty="0"/>
              <a:t>zákaz zcizení nebo zatížení, </a:t>
            </a:r>
          </a:p>
          <a:p>
            <a:r>
              <a:rPr lang="cs-CZ" dirty="0"/>
              <a:t>výhrada lepšího kupce, </a:t>
            </a:r>
          </a:p>
          <a:p>
            <a:r>
              <a:rPr lang="cs-CZ" dirty="0"/>
              <a:t>ujednání o koupi na zkoušku, </a:t>
            </a:r>
          </a:p>
          <a:p>
            <a:r>
              <a:rPr lang="cs-CZ" dirty="0"/>
              <a:t>vzdání se práva na náhradu škody, </a:t>
            </a:r>
          </a:p>
          <a:p>
            <a:r>
              <a:rPr lang="cs-CZ" dirty="0"/>
              <a:t>budoucí zástavní právo a budoucí výměnek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892399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u="sng" dirty="0" smtClean="0"/>
              <a:t>Definice nemovité věci</a:t>
            </a:r>
            <a:br>
              <a:rPr lang="cs-CZ" u="sng" dirty="0" smtClean="0"/>
            </a:br>
            <a:r>
              <a:rPr lang="cs-CZ" u="sng" dirty="0" smtClean="0"/>
              <a:t>(§ 498 NOZ)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u="sng" dirty="0" smtClean="0"/>
              <a:t>A) přirozené věci:</a:t>
            </a:r>
          </a:p>
          <a:p>
            <a:pPr lvl="1"/>
            <a:r>
              <a:rPr lang="cs-CZ" i="1" dirty="0" smtClean="0"/>
              <a:t>pozemky</a:t>
            </a:r>
          </a:p>
          <a:p>
            <a:pPr lvl="1"/>
            <a:r>
              <a:rPr lang="cs-CZ" i="1" dirty="0" smtClean="0"/>
              <a:t>podzemní stavby se samostatným účelovým určením</a:t>
            </a:r>
          </a:p>
          <a:p>
            <a:pPr marL="0" indent="0">
              <a:buNone/>
            </a:pPr>
            <a:r>
              <a:rPr lang="cs-CZ" u="sng" dirty="0" smtClean="0"/>
              <a:t>B) umělé věci: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i="1" dirty="0" smtClean="0"/>
              <a:t>- </a:t>
            </a:r>
            <a:r>
              <a:rPr lang="cs-CZ" sz="2800" i="1" dirty="0" smtClean="0"/>
              <a:t>věcná práva a práva, která za nemovité věci 		prohlásí zvláštní zákon</a:t>
            </a:r>
          </a:p>
          <a:p>
            <a:pPr marL="0" indent="0">
              <a:buNone/>
            </a:pPr>
            <a:r>
              <a:rPr lang="cs-CZ" u="sng" dirty="0" smtClean="0"/>
              <a:t>c) zbytková definice nemovitosti </a:t>
            </a:r>
            <a:r>
              <a:rPr lang="cs-CZ" dirty="0" smtClean="0"/>
              <a:t>= věc, která není součástí pozemku a nelze-li takovou věc přenést z místa na místo bez porušení její podstaty</a:t>
            </a:r>
          </a:p>
          <a:p>
            <a:pPr marL="0" indent="0">
              <a:buNone/>
            </a:pPr>
            <a:r>
              <a:rPr lang="cs-CZ" sz="2800" i="1" dirty="0"/>
              <a:t>	- pozemní komunikace, jednotka (§ 1159 NOZ)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826034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cs-CZ" dirty="0" smtClean="0"/>
              <a:t>Závady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 smtClean="0"/>
              <a:t>povinnost uvést závady do 15 dnů od doručení usnesení (EP)</a:t>
            </a:r>
          </a:p>
          <a:p>
            <a:pPr eaLnBrk="1" hangingPunct="1"/>
            <a:r>
              <a:rPr lang="cs-CZ" dirty="0" smtClean="0"/>
              <a:t>DV= výzva k uplatnění závad </a:t>
            </a:r>
          </a:p>
          <a:p>
            <a:pPr eaLnBrk="1" hangingPunct="1"/>
            <a:r>
              <a:rPr lang="cs-CZ" dirty="0" smtClean="0"/>
              <a:t>poslední lhůta pro oznámení závad – zahájení dražebního jednání</a:t>
            </a:r>
          </a:p>
          <a:p>
            <a:pPr eaLnBrk="1" hangingPunct="1"/>
            <a:r>
              <a:rPr lang="cs-CZ" dirty="0" smtClean="0"/>
              <a:t>závady se samostatně neoceňují a nepřísluší za ně náhrada</a:t>
            </a:r>
          </a:p>
        </p:txBody>
      </p:sp>
    </p:spTree>
    <p:extLst>
      <p:ext uri="{BB962C8B-B14F-4D97-AF65-F5344CB8AC3E}">
        <p14:creationId xmlns:p14="http://schemas.microsoft.com/office/powerpoint/2010/main" xmlns="" val="183609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Principy další (ne)existence závad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cs-CZ" dirty="0" smtClean="0"/>
          </a:p>
          <a:p>
            <a:pPr marL="514350" indent="-514350">
              <a:buAutoNum type="arabicPeriod"/>
            </a:pPr>
            <a:r>
              <a:rPr lang="cs-CZ" b="1" dirty="0" smtClean="0"/>
              <a:t>veškeré známé závady přechází na vydražitele </a:t>
            </a:r>
            <a:r>
              <a:rPr lang="cs-CZ" dirty="0" smtClean="0"/>
              <a:t>(nemovitost se kupuje, jak stojí a leží)</a:t>
            </a:r>
          </a:p>
          <a:p>
            <a:pPr marL="514350" indent="-514350">
              <a:buNone/>
            </a:pPr>
            <a:r>
              <a:rPr lang="cs-CZ" dirty="0" smtClean="0"/>
              <a:t>	</a:t>
            </a:r>
            <a:r>
              <a:rPr lang="cs-CZ" i="1" dirty="0" smtClean="0"/>
              <a:t>	VÝJIMKA: známá závada dle § 336a</a:t>
            </a:r>
          </a:p>
          <a:p>
            <a:pPr marL="514350" indent="-514350"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2. </a:t>
            </a:r>
            <a:r>
              <a:rPr lang="cs-CZ" b="1" dirty="0" smtClean="0"/>
              <a:t>neznámé závady zanikají (§ 336l odst. 5)</a:t>
            </a:r>
          </a:p>
          <a:p>
            <a:pPr>
              <a:buNone/>
            </a:pPr>
            <a:r>
              <a:rPr lang="cs-CZ" dirty="0" smtClean="0"/>
              <a:t>		</a:t>
            </a:r>
            <a:r>
              <a:rPr lang="cs-CZ" i="1" dirty="0" smtClean="0"/>
              <a:t>VÝJIMKA: neznámé nájemní právo a VB bytu 	zůstává zachováno a zatěžuje vydražitele i po 	dražbě</a:t>
            </a:r>
          </a:p>
          <a:p>
            <a:pPr>
              <a:buNone/>
            </a:pPr>
            <a:endParaRPr lang="cs-CZ" i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55556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Kdy vyjdou závady najevo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lphaUcParenR"/>
            </a:pPr>
            <a:r>
              <a:rPr lang="cs-CZ" b="1" dirty="0" smtClean="0"/>
              <a:t>do vydání</a:t>
            </a:r>
            <a:r>
              <a:rPr lang="cs-CZ" dirty="0" smtClean="0"/>
              <a:t> usnesení o ocenění</a:t>
            </a:r>
          </a:p>
          <a:p>
            <a:pPr marL="914400" lvl="1" indent="-514350">
              <a:buFontTx/>
              <a:buChar char="-"/>
            </a:pPr>
            <a:r>
              <a:rPr lang="cs-CZ" dirty="0" smtClean="0"/>
              <a:t>závady se </a:t>
            </a:r>
            <a:r>
              <a:rPr lang="cs-CZ" u="sng" dirty="0" smtClean="0"/>
              <a:t>konstatují</a:t>
            </a:r>
            <a:r>
              <a:rPr lang="cs-CZ" dirty="0" smtClean="0"/>
              <a:t> v usnesení o ocenění</a:t>
            </a:r>
          </a:p>
          <a:p>
            <a:pPr marL="914400" lvl="1" indent="-514350"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B) </a:t>
            </a:r>
            <a:r>
              <a:rPr lang="cs-CZ" b="1" dirty="0" smtClean="0"/>
              <a:t>po vydání </a:t>
            </a:r>
            <a:r>
              <a:rPr lang="cs-CZ" dirty="0" smtClean="0"/>
              <a:t>usnesení o ocenění </a:t>
            </a:r>
            <a:r>
              <a:rPr lang="cs-CZ" b="1" dirty="0" smtClean="0"/>
              <a:t>do zahájení dražby</a:t>
            </a:r>
          </a:p>
          <a:p>
            <a:pPr>
              <a:buNone/>
            </a:pPr>
            <a:r>
              <a:rPr lang="cs-CZ" b="1" dirty="0" smtClean="0"/>
              <a:t>		</a:t>
            </a:r>
            <a:r>
              <a:rPr lang="cs-CZ" sz="2800" dirty="0" smtClean="0"/>
              <a:t>- závady se </a:t>
            </a:r>
            <a:r>
              <a:rPr lang="cs-CZ" sz="2800" u="sng" dirty="0" smtClean="0"/>
              <a:t>konstatují</a:t>
            </a:r>
            <a:r>
              <a:rPr lang="cs-CZ" sz="2800" dirty="0" smtClean="0"/>
              <a:t> při dražebním jednání  do 	protokolu,</a:t>
            </a:r>
          </a:p>
          <a:p>
            <a:pPr>
              <a:buNone/>
            </a:pPr>
            <a:r>
              <a:rPr lang="cs-CZ" sz="2800" dirty="0" smtClean="0"/>
              <a:t>		- nebrání to provedení dražby, pokud se závada 	notifikuje dražitelům,</a:t>
            </a:r>
          </a:p>
          <a:p>
            <a:pPr>
              <a:buNone/>
            </a:pPr>
            <a:r>
              <a:rPr lang="cs-CZ" sz="2800" dirty="0" smtClean="0"/>
              <a:t>		- dražební jednání </a:t>
            </a:r>
            <a:r>
              <a:rPr lang="cs-CZ" sz="2800" u="sng" dirty="0" smtClean="0"/>
              <a:t>lze</a:t>
            </a:r>
            <a:r>
              <a:rPr lang="cs-CZ" sz="2800" dirty="0" smtClean="0"/>
              <a:t> odročit kvůli excesivní 		závadě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xmlns="" val="118482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Závada  dle § 336a odst. 2 OSŘ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Lze zrušit jakoukoliv závadu, pokud:</a:t>
            </a:r>
          </a:p>
          <a:p>
            <a:r>
              <a:rPr lang="cs-CZ" dirty="0" smtClean="0"/>
              <a:t>není poskytováno nájemné (</a:t>
            </a:r>
            <a:r>
              <a:rPr lang="cs-CZ" dirty="0" err="1" smtClean="0"/>
              <a:t>pachtovné</a:t>
            </a:r>
            <a:r>
              <a:rPr lang="cs-CZ" dirty="0" smtClean="0"/>
              <a:t>) v místě a čase obvyklé nebo je-li hrubý nepoměr mezi věcným břemenem, výměnkem nebo nájmem a výhodou oprávněného, a</a:t>
            </a:r>
          </a:p>
          <a:p>
            <a:r>
              <a:rPr lang="cs-CZ" dirty="0" smtClean="0"/>
              <a:t>toto právo výrazně omezuje možnost prodat nemovitost v dražbě.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Takto lze zrušit jakékoliv nájemní právo (tedy i nájem bytu) nebo věcné břemeno.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88195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Náležitosti DV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DV má  nově tři oddíly:</a:t>
            </a:r>
          </a:p>
          <a:p>
            <a:pPr marL="514350" indent="-514350">
              <a:buAutoNum type="alphaLcParenR"/>
            </a:pPr>
            <a:r>
              <a:rPr lang="cs-CZ" dirty="0" smtClean="0"/>
              <a:t>obecné náležitosti (popis nemovitosti, datum, cena </a:t>
            </a:r>
            <a:r>
              <a:rPr lang="cs-CZ" dirty="0" err="1" smtClean="0"/>
              <a:t>etc</a:t>
            </a:r>
            <a:r>
              <a:rPr lang="cs-CZ" dirty="0" smtClean="0"/>
              <a:t>.)</a:t>
            </a:r>
          </a:p>
          <a:p>
            <a:pPr marL="514350" indent="-514350">
              <a:buAutoNum type="alphaLcParenR"/>
            </a:pPr>
            <a:r>
              <a:rPr lang="cs-CZ" dirty="0" smtClean="0"/>
              <a:t>výzvy</a:t>
            </a:r>
          </a:p>
          <a:p>
            <a:pPr marL="1257300" lvl="2" indent="-457200">
              <a:buAutoNum type="arabicPeriod"/>
            </a:pPr>
            <a:r>
              <a:rPr lang="cs-CZ" dirty="0" smtClean="0"/>
              <a:t>k podání vylučovací žaloby</a:t>
            </a:r>
          </a:p>
          <a:p>
            <a:pPr marL="1257300" lvl="2" indent="-457200">
              <a:buAutoNum type="arabicPeriod"/>
            </a:pPr>
            <a:r>
              <a:rPr lang="cs-CZ" dirty="0" smtClean="0"/>
              <a:t>k  oznámení závad</a:t>
            </a:r>
          </a:p>
          <a:p>
            <a:pPr marL="514350" indent="-514350">
              <a:buAutoNum type="alphaLcParenR"/>
            </a:pPr>
            <a:r>
              <a:rPr lang="cs-CZ" dirty="0" smtClean="0"/>
              <a:t>upozornění </a:t>
            </a:r>
          </a:p>
          <a:p>
            <a:pPr marL="914400" lvl="1" indent="-514350">
              <a:buAutoNum type="arabicPeriod"/>
            </a:pPr>
            <a:r>
              <a:rPr lang="cs-CZ" sz="2400" dirty="0" smtClean="0"/>
              <a:t>na možnost podávat přihlášky pohledávek </a:t>
            </a:r>
            <a:r>
              <a:rPr lang="cs-CZ" sz="2400" i="1" dirty="0" smtClean="0"/>
              <a:t>(</a:t>
            </a:r>
            <a:r>
              <a:rPr lang="cs-CZ" sz="2400" i="1" dirty="0" err="1" smtClean="0"/>
              <a:t>obigatorně</a:t>
            </a:r>
            <a:r>
              <a:rPr lang="cs-CZ" sz="2400" i="1" dirty="0" smtClean="0"/>
              <a:t>)</a:t>
            </a:r>
          </a:p>
          <a:p>
            <a:pPr marL="914400" lvl="1" indent="-514350">
              <a:buAutoNum type="arabicPeriod"/>
            </a:pPr>
            <a:r>
              <a:rPr lang="cs-CZ" sz="2400" dirty="0" smtClean="0"/>
              <a:t>na možnost popírat přihlášené pohledávky </a:t>
            </a:r>
            <a:r>
              <a:rPr lang="cs-CZ" sz="2400" i="1" dirty="0"/>
              <a:t>(</a:t>
            </a:r>
            <a:r>
              <a:rPr lang="cs-CZ" sz="2400" i="1" dirty="0" err="1"/>
              <a:t>obigatorně</a:t>
            </a:r>
            <a:r>
              <a:rPr lang="cs-CZ" sz="2400" i="1" dirty="0" smtClean="0"/>
              <a:t>)</a:t>
            </a:r>
          </a:p>
          <a:p>
            <a:pPr marL="914400" lvl="1" indent="-514350">
              <a:buAutoNum type="arabicPeriod"/>
            </a:pPr>
            <a:r>
              <a:rPr lang="cs-CZ" sz="2400" dirty="0" smtClean="0"/>
              <a:t>na možnost doplácet úvěrem </a:t>
            </a:r>
            <a:r>
              <a:rPr lang="cs-CZ" sz="2400" i="1" dirty="0" smtClean="0"/>
              <a:t>(fakultativně)</a:t>
            </a:r>
          </a:p>
          <a:p>
            <a:pPr marL="914400" lvl="1" indent="-514350">
              <a:buAutoNum type="arabicPeriod"/>
            </a:pPr>
            <a:r>
              <a:rPr lang="cs-CZ" sz="2400" dirty="0" smtClean="0"/>
              <a:t>na možnost uplatnit předkupní právo </a:t>
            </a:r>
            <a:r>
              <a:rPr lang="cs-CZ" sz="2400" i="1" dirty="0" smtClean="0"/>
              <a:t>(obligatorně)</a:t>
            </a:r>
          </a:p>
          <a:p>
            <a:pPr marL="914400" lvl="1" indent="-514350">
              <a:buAutoNum type="arabicPeriod"/>
            </a:pPr>
            <a:endParaRPr lang="cs-CZ" dirty="0" smtClean="0"/>
          </a:p>
          <a:p>
            <a:pPr marL="914400" lvl="1" indent="-514350">
              <a:buAutoNum type="arabicPeriod"/>
            </a:pPr>
            <a:endParaRPr lang="cs-CZ" dirty="0" smtClean="0"/>
          </a:p>
          <a:p>
            <a:pPr marL="400050" lvl="1" indent="0">
              <a:buNone/>
            </a:pPr>
            <a:endParaRPr lang="cs-CZ" dirty="0" smtClean="0"/>
          </a:p>
          <a:p>
            <a:pPr marL="40005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43695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Některé pojmy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Výsledná cena </a:t>
            </a:r>
            <a:r>
              <a:rPr lang="cs-CZ" dirty="0" smtClean="0"/>
              <a:t>- cena uvedená v usnesení o ocenění</a:t>
            </a:r>
          </a:p>
          <a:p>
            <a:r>
              <a:rPr lang="cs-CZ" b="1" dirty="0" smtClean="0"/>
              <a:t>Nejnižší podání </a:t>
            </a:r>
            <a:r>
              <a:rPr lang="cs-CZ" dirty="0" smtClean="0"/>
              <a:t>- cena, za kterou bude nemovitost nabídnuta v dražbě</a:t>
            </a:r>
          </a:p>
          <a:p>
            <a:r>
              <a:rPr lang="cs-CZ" b="1" dirty="0" smtClean="0"/>
              <a:t>Jistota</a:t>
            </a:r>
            <a:r>
              <a:rPr lang="cs-CZ" dirty="0" smtClean="0"/>
              <a:t>  (vadium)- peněžní částka, kterou musejí dražitelé složit před zahájením dražby, od složení jistoty může být upuštěno v dražební vyhlášce</a:t>
            </a:r>
          </a:p>
          <a:p>
            <a:r>
              <a:rPr lang="cs-CZ" b="1" dirty="0" smtClean="0"/>
              <a:t>Dražitel </a:t>
            </a:r>
            <a:r>
              <a:rPr lang="cs-CZ" dirty="0" smtClean="0"/>
              <a:t>– zájemce o dražbu, který složil jistotu a hodlá se účastnit dražby</a:t>
            </a:r>
          </a:p>
          <a:p>
            <a:r>
              <a:rPr lang="cs-CZ" b="1" dirty="0" smtClean="0"/>
              <a:t>Vydražitel </a:t>
            </a:r>
            <a:r>
              <a:rPr lang="cs-CZ" dirty="0" smtClean="0"/>
              <a:t>(předražitel)- osoba, v jejíž prospěch byl udělen příklep (rozhodnuto o </a:t>
            </a:r>
            <a:r>
              <a:rPr lang="cs-CZ" dirty="0" err="1" smtClean="0"/>
              <a:t>předražku</a:t>
            </a:r>
            <a:r>
              <a:rPr lang="cs-CZ" dirty="0" smtClean="0"/>
              <a:t>)</a:t>
            </a:r>
          </a:p>
          <a:p>
            <a:r>
              <a:rPr lang="cs-CZ" b="1" dirty="0" err="1" smtClean="0"/>
              <a:t>Obmeškaný</a:t>
            </a:r>
            <a:r>
              <a:rPr lang="cs-CZ" b="1" dirty="0" smtClean="0"/>
              <a:t> vydražitel </a:t>
            </a:r>
            <a:r>
              <a:rPr lang="cs-CZ" dirty="0" smtClean="0"/>
              <a:t>– vydražitel, který nedoplatil ve stanovené lhůtě nejvyšší podání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3588830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u="sng" dirty="0" smtClean="0"/>
              <a:t>Rozdíly mezi DV pro 1. a další kola</a:t>
            </a:r>
            <a:br>
              <a:rPr lang="cs-CZ" u="sng" dirty="0" smtClean="0"/>
            </a:br>
            <a:r>
              <a:rPr lang="cs-CZ" sz="2200" dirty="0" smtClean="0"/>
              <a:t>(§ 336m odst. 4 OSŘ)</a:t>
            </a:r>
            <a:endParaRPr lang="cs-CZ" sz="2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DV pro 2. a další kolo neobsahuje:</a:t>
            </a:r>
          </a:p>
          <a:p>
            <a:pPr marL="514350" indent="-514350">
              <a:buAutoNum type="arabicPeriod"/>
            </a:pPr>
            <a:r>
              <a:rPr lang="cs-CZ" dirty="0" smtClean="0"/>
              <a:t>výzvu k podání vylučovací žaloby</a:t>
            </a:r>
          </a:p>
          <a:p>
            <a:pPr marL="514350" indent="-514350">
              <a:buAutoNum type="arabicPeriod"/>
            </a:pPr>
            <a:r>
              <a:rPr lang="cs-CZ" dirty="0" smtClean="0"/>
              <a:t>výzvu pro nájemníky, </a:t>
            </a:r>
            <a:r>
              <a:rPr lang="cs-CZ" dirty="0" err="1" smtClean="0"/>
              <a:t>pachtovníky</a:t>
            </a:r>
            <a:r>
              <a:rPr lang="cs-CZ" dirty="0" smtClean="0"/>
              <a:t> a výměnkáře,</a:t>
            </a:r>
          </a:p>
          <a:p>
            <a:pPr marL="514350" indent="-514350">
              <a:buAutoNum type="arabicPeriod"/>
            </a:pPr>
            <a:r>
              <a:rPr lang="cs-CZ" dirty="0" smtClean="0"/>
              <a:t>upozornění pro věřitele, aby přihlásili svoje pohledávky</a:t>
            </a:r>
          </a:p>
          <a:p>
            <a:pPr marL="514350" indent="-514350">
              <a:buAutoNum type="arabicPeriod"/>
            </a:pPr>
            <a:r>
              <a:rPr lang="cs-CZ" dirty="0" smtClean="0"/>
              <a:t>Upozornění na popírání pohledávek </a:t>
            </a:r>
          </a:p>
          <a:p>
            <a:pPr marL="514350" indent="-514350">
              <a:buAutoNum type="arabicPeriod"/>
            </a:pPr>
            <a:r>
              <a:rPr lang="cs-CZ" dirty="0" smtClean="0"/>
              <a:t>upozornění pro </a:t>
            </a:r>
            <a:r>
              <a:rPr lang="cs-CZ" dirty="0" err="1" smtClean="0"/>
              <a:t>předkupitele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upozornění na to, že pozemek je zatížen právem stavby</a:t>
            </a:r>
          </a:p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92085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cs-CZ" dirty="0" smtClean="0"/>
              <a:t>Opakované dražby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Limit – jen 5 kol, pak se exekuce zastaví</a:t>
            </a:r>
          </a:p>
          <a:p>
            <a:pPr eaLnBrk="1" hangingPunct="1">
              <a:buFontTx/>
              <a:buNone/>
            </a:pPr>
            <a:endParaRPr lang="cs-CZ" smtClean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47696912"/>
              </p:ext>
            </p:extLst>
          </p:nvPr>
        </p:nvGraphicFramePr>
        <p:xfrm>
          <a:off x="1187450" y="3141663"/>
          <a:ext cx="7272808" cy="2895600"/>
        </p:xfrm>
        <a:graphic>
          <a:graphicData uri="http://schemas.openxmlformats.org/drawingml/2006/table">
            <a:tbl>
              <a:tblPr>
                <a:tableStyleId>{FABFCF23-3B69-468F-B69F-88F6DE6A72F2}</a:tableStyleId>
              </a:tblPr>
              <a:tblGrid>
                <a:gridCol w="3636404"/>
                <a:gridCol w="3636404"/>
              </a:tblGrid>
              <a:tr h="370840"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cs-CZ" sz="3200" dirty="0" smtClean="0"/>
                        <a:t>1.</a:t>
                      </a:r>
                      <a:r>
                        <a:rPr lang="cs-CZ" sz="3200" baseline="0" dirty="0" smtClean="0"/>
                        <a:t> dražební jednání 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2/3 výsledné ceny</a:t>
                      </a:r>
                      <a:endParaRPr lang="cs-CZ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200" baseline="0" dirty="0" smtClean="0"/>
                        <a:t>2. dražební jednání </a:t>
                      </a:r>
                      <a:endParaRPr lang="cs-CZ" sz="3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50%</a:t>
                      </a:r>
                      <a:endParaRPr lang="cs-CZ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200" baseline="0" dirty="0" smtClean="0"/>
                        <a:t>3. dražební jednání </a:t>
                      </a:r>
                      <a:endParaRPr lang="cs-CZ" sz="3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40%</a:t>
                      </a:r>
                      <a:endParaRPr lang="cs-CZ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200" baseline="0" dirty="0" smtClean="0"/>
                        <a:t>4. dražební jednání </a:t>
                      </a:r>
                      <a:endParaRPr lang="cs-CZ" sz="3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30%</a:t>
                      </a:r>
                      <a:endParaRPr lang="cs-CZ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200" baseline="0" dirty="0" smtClean="0"/>
                        <a:t>5. dražební jednání </a:t>
                      </a:r>
                      <a:endParaRPr lang="cs-CZ" sz="3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25%</a:t>
                      </a:r>
                      <a:endParaRPr lang="cs-CZ" sz="3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8002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205242" y="3006788"/>
            <a:ext cx="1504255" cy="59953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vydání DV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2539918" y="2780927"/>
            <a:ext cx="1623585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DRAŽBA</a:t>
            </a:r>
          </a:p>
          <a:p>
            <a:pPr algn="ctr"/>
            <a:r>
              <a:rPr lang="cs-CZ" dirty="0" smtClean="0"/>
              <a:t>(1. dražební kolo)</a:t>
            </a:r>
            <a:endParaRPr lang="cs-CZ" dirty="0"/>
          </a:p>
        </p:txBody>
      </p:sp>
      <p:cxnSp>
        <p:nvCxnSpPr>
          <p:cNvPr id="10" name="Přímá spojnice se šipkou 9"/>
          <p:cNvCxnSpPr>
            <a:stCxn id="6" idx="3"/>
            <a:endCxn id="7" idx="1"/>
          </p:cNvCxnSpPr>
          <p:nvPr/>
        </p:nvCxnSpPr>
        <p:spPr>
          <a:xfrm flipV="1">
            <a:off x="1709497" y="3284983"/>
            <a:ext cx="830421" cy="2157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Šipka ohnutá nahoru 16"/>
          <p:cNvSpPr/>
          <p:nvPr/>
        </p:nvSpPr>
        <p:spPr>
          <a:xfrm>
            <a:off x="650680" y="3789040"/>
            <a:ext cx="2016224" cy="432048"/>
          </a:xfrm>
          <a:prstGeom prst="bentUpArrow">
            <a:avLst>
              <a:gd name="adj1" fmla="val 50000"/>
              <a:gd name="adj2" fmla="val 23003"/>
              <a:gd name="adj3" fmla="val 5000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přihlášky</a:t>
            </a:r>
            <a:endParaRPr lang="cs-CZ" dirty="0"/>
          </a:p>
        </p:txBody>
      </p:sp>
      <p:sp>
        <p:nvSpPr>
          <p:cNvPr id="18" name="Šipka ohnutá nahoru 17"/>
          <p:cNvSpPr/>
          <p:nvPr/>
        </p:nvSpPr>
        <p:spPr>
          <a:xfrm>
            <a:off x="638301" y="4879220"/>
            <a:ext cx="2016224" cy="1165795"/>
          </a:xfrm>
          <a:prstGeom prst="bentUpArrow">
            <a:avLst>
              <a:gd name="adj1" fmla="val 45436"/>
              <a:gd name="adj2" fmla="val 25000"/>
              <a:gd name="adj3" fmla="val 2500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notifikace dalších závad</a:t>
            </a:r>
            <a:endParaRPr lang="cs-CZ" dirty="0"/>
          </a:p>
        </p:txBody>
      </p:sp>
      <p:sp>
        <p:nvSpPr>
          <p:cNvPr id="20" name="Obdélník 19"/>
          <p:cNvSpPr/>
          <p:nvPr/>
        </p:nvSpPr>
        <p:spPr>
          <a:xfrm>
            <a:off x="4067944" y="2768576"/>
            <a:ext cx="715359" cy="102046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cs-CZ" sz="2400" b="1" dirty="0" smtClean="0">
                <a:solidFill>
                  <a:srgbClr val="FF0000"/>
                </a:solidFill>
              </a:rPr>
              <a:t>příklep</a:t>
            </a:r>
            <a:endParaRPr lang="cs-CZ" sz="2400" b="1" dirty="0">
              <a:solidFill>
                <a:srgbClr val="FF0000"/>
              </a:solidFill>
            </a:endParaRPr>
          </a:p>
        </p:txBody>
      </p:sp>
      <p:cxnSp>
        <p:nvCxnSpPr>
          <p:cNvPr id="23" name="Přímá spojnice 22"/>
          <p:cNvCxnSpPr/>
          <p:nvPr/>
        </p:nvCxnSpPr>
        <p:spPr>
          <a:xfrm flipV="1">
            <a:off x="4783303" y="3776689"/>
            <a:ext cx="3965161" cy="123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bousměrná vodorovná šipka 35"/>
          <p:cNvSpPr/>
          <p:nvPr/>
        </p:nvSpPr>
        <p:spPr>
          <a:xfrm>
            <a:off x="6396361" y="3931251"/>
            <a:ext cx="1918176" cy="915572"/>
          </a:xfrm>
          <a:prstGeom prst="left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předražková</a:t>
            </a:r>
            <a:r>
              <a:rPr lang="cs-CZ" dirty="0" smtClean="0"/>
              <a:t> doba</a:t>
            </a:r>
            <a:endParaRPr lang="cs-CZ" dirty="0"/>
          </a:p>
        </p:txBody>
      </p:sp>
      <p:cxnSp>
        <p:nvCxnSpPr>
          <p:cNvPr id="40" name="Přímá spojnice 39"/>
          <p:cNvCxnSpPr/>
          <p:nvPr/>
        </p:nvCxnSpPr>
        <p:spPr>
          <a:xfrm>
            <a:off x="6358927" y="548680"/>
            <a:ext cx="68856" cy="6309320"/>
          </a:xfrm>
          <a:prstGeom prst="line">
            <a:avLst/>
          </a:prstGeom>
          <a:ln w="635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bousměrná vodorovná šipka 42"/>
          <p:cNvSpPr/>
          <p:nvPr/>
        </p:nvSpPr>
        <p:spPr>
          <a:xfrm>
            <a:off x="6332555" y="1101271"/>
            <a:ext cx="1938624" cy="792088"/>
          </a:xfrm>
          <a:prstGeom prst="left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p</a:t>
            </a:r>
            <a:r>
              <a:rPr lang="cs-CZ" dirty="0" smtClean="0"/>
              <a:t>opírací doba</a:t>
            </a:r>
            <a:endParaRPr lang="cs-CZ" dirty="0"/>
          </a:p>
        </p:txBody>
      </p:sp>
      <p:sp>
        <p:nvSpPr>
          <p:cNvPr id="44" name="Obousměrná vodorovná šipka 43"/>
          <p:cNvSpPr/>
          <p:nvPr/>
        </p:nvSpPr>
        <p:spPr>
          <a:xfrm>
            <a:off x="6436042" y="6023108"/>
            <a:ext cx="1917750" cy="792088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Odvolací lhůta</a:t>
            </a:r>
            <a:endParaRPr lang="cs-CZ" dirty="0"/>
          </a:p>
        </p:txBody>
      </p:sp>
      <p:cxnSp>
        <p:nvCxnSpPr>
          <p:cNvPr id="45" name="Přímá spojnice 44"/>
          <p:cNvCxnSpPr/>
          <p:nvPr/>
        </p:nvCxnSpPr>
        <p:spPr>
          <a:xfrm>
            <a:off x="4765851" y="2783743"/>
            <a:ext cx="48597" cy="37416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Šipka ohnutá nahoru 49"/>
          <p:cNvSpPr/>
          <p:nvPr/>
        </p:nvSpPr>
        <p:spPr>
          <a:xfrm>
            <a:off x="649050" y="4334130"/>
            <a:ext cx="2016224" cy="432048"/>
          </a:xfrm>
          <a:prstGeom prst="bentUpArrow">
            <a:avLst>
              <a:gd name="adj1" fmla="val 50000"/>
              <a:gd name="adj2" fmla="val 25000"/>
              <a:gd name="adj3" fmla="val 2500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předkupní právo</a:t>
            </a:r>
            <a:endParaRPr lang="cs-CZ" dirty="0"/>
          </a:p>
        </p:txBody>
      </p:sp>
      <p:sp>
        <p:nvSpPr>
          <p:cNvPr id="51" name="TextovéPole 50"/>
          <p:cNvSpPr txBox="1"/>
          <p:nvPr/>
        </p:nvSpPr>
        <p:spPr>
          <a:xfrm>
            <a:off x="1726519" y="3022187"/>
            <a:ext cx="972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30 dnů</a:t>
            </a:r>
            <a:endParaRPr lang="cs-CZ" dirty="0"/>
          </a:p>
        </p:txBody>
      </p:sp>
      <p:sp>
        <p:nvSpPr>
          <p:cNvPr id="56" name="Obdélník 55"/>
          <p:cNvSpPr/>
          <p:nvPr/>
        </p:nvSpPr>
        <p:spPr>
          <a:xfrm>
            <a:off x="4964403" y="1404740"/>
            <a:ext cx="1407797" cy="935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oznámení o přihláškách</a:t>
            </a:r>
            <a:endParaRPr lang="cs-CZ" dirty="0"/>
          </a:p>
        </p:txBody>
      </p:sp>
      <p:sp>
        <p:nvSpPr>
          <p:cNvPr id="58" name="TextovéPole 57"/>
          <p:cNvSpPr txBox="1"/>
          <p:nvPr/>
        </p:nvSpPr>
        <p:spPr>
          <a:xfrm>
            <a:off x="3690450" y="1592360"/>
            <a:ext cx="1123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do 7 dnů</a:t>
            </a:r>
            <a:endParaRPr lang="cs-CZ" dirty="0"/>
          </a:p>
        </p:txBody>
      </p:sp>
      <p:sp>
        <p:nvSpPr>
          <p:cNvPr id="59" name="Levá složená závorka 58"/>
          <p:cNvSpPr/>
          <p:nvPr/>
        </p:nvSpPr>
        <p:spPr>
          <a:xfrm rot="2664131">
            <a:off x="4167585" y="1623052"/>
            <a:ext cx="600729" cy="1077867"/>
          </a:xfrm>
          <a:prstGeom prst="leftBrace">
            <a:avLst>
              <a:gd name="adj1" fmla="val 23308"/>
              <a:gd name="adj2" fmla="val 4222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5" name="Obousměrná vodorovná šipka 64"/>
          <p:cNvSpPr/>
          <p:nvPr/>
        </p:nvSpPr>
        <p:spPr>
          <a:xfrm>
            <a:off x="6409334" y="5021595"/>
            <a:ext cx="1918176" cy="967078"/>
          </a:xfrm>
          <a:prstGeom prst="left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vyčíslovací</a:t>
            </a:r>
            <a:r>
              <a:rPr lang="cs-CZ" dirty="0" smtClean="0"/>
              <a:t> doba</a:t>
            </a:r>
            <a:endParaRPr lang="cs-CZ" dirty="0"/>
          </a:p>
        </p:txBody>
      </p:sp>
      <p:cxnSp>
        <p:nvCxnSpPr>
          <p:cNvPr id="66" name="Přímá spojnice 65"/>
          <p:cNvCxnSpPr/>
          <p:nvPr/>
        </p:nvCxnSpPr>
        <p:spPr>
          <a:xfrm>
            <a:off x="8268013" y="548680"/>
            <a:ext cx="103231" cy="63093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Obdélník 68"/>
          <p:cNvSpPr/>
          <p:nvPr/>
        </p:nvSpPr>
        <p:spPr>
          <a:xfrm>
            <a:off x="5004048" y="4221088"/>
            <a:ext cx="1368152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zveřejnění příklepu</a:t>
            </a:r>
            <a:endParaRPr lang="cs-CZ" dirty="0"/>
          </a:p>
        </p:txBody>
      </p:sp>
      <p:sp>
        <p:nvSpPr>
          <p:cNvPr id="70" name="Obousměrná vodorovná šipka 69"/>
          <p:cNvSpPr/>
          <p:nvPr/>
        </p:nvSpPr>
        <p:spPr>
          <a:xfrm>
            <a:off x="6379375" y="1861373"/>
            <a:ext cx="1918176" cy="1412628"/>
          </a:xfrm>
          <a:prstGeom prst="left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žádost o rozvrhové  jednání</a:t>
            </a:r>
            <a:endParaRPr lang="cs-CZ" dirty="0"/>
          </a:p>
        </p:txBody>
      </p:sp>
      <p:sp>
        <p:nvSpPr>
          <p:cNvPr id="73" name="TextovéPole 72"/>
          <p:cNvSpPr txBox="1"/>
          <p:nvPr/>
        </p:nvSpPr>
        <p:spPr>
          <a:xfrm>
            <a:off x="6768420" y="3419708"/>
            <a:ext cx="117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15 dnů</a:t>
            </a:r>
            <a:endParaRPr lang="cs-CZ" dirty="0"/>
          </a:p>
        </p:txBody>
      </p:sp>
      <p:sp>
        <p:nvSpPr>
          <p:cNvPr id="80" name="Obdélník 79"/>
          <p:cNvSpPr/>
          <p:nvPr/>
        </p:nvSpPr>
        <p:spPr>
          <a:xfrm>
            <a:off x="8676457" y="2768578"/>
            <a:ext cx="360040" cy="102046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cs-CZ" sz="2400" b="1" dirty="0" smtClean="0">
                <a:solidFill>
                  <a:srgbClr val="FF0000"/>
                </a:solidFill>
              </a:rPr>
              <a:t>rozvrh</a:t>
            </a:r>
            <a:endParaRPr lang="cs-CZ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553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Dražební jednání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A) fáze před </a:t>
            </a:r>
            <a:r>
              <a:rPr lang="cs-CZ" b="1" dirty="0"/>
              <a:t>zahájením </a:t>
            </a:r>
            <a:r>
              <a:rPr lang="cs-CZ" b="1" dirty="0" smtClean="0"/>
              <a:t>dražby</a:t>
            </a:r>
          </a:p>
          <a:p>
            <a:pPr marL="857250" lvl="1" indent="-457200">
              <a:buFontTx/>
              <a:buChar char="-"/>
            </a:pPr>
            <a:r>
              <a:rPr lang="cs-CZ" dirty="0" smtClean="0"/>
              <a:t>zkoumání </a:t>
            </a:r>
            <a:r>
              <a:rPr lang="cs-CZ" dirty="0"/>
              <a:t>osoby dražitele – totožnost dražitele, osoba vyloučená z dražby, společně dražící </a:t>
            </a:r>
            <a:r>
              <a:rPr lang="cs-CZ" dirty="0" smtClean="0"/>
              <a:t>osoby</a:t>
            </a:r>
          </a:p>
          <a:p>
            <a:pPr marL="857250" lvl="1" indent="-457200">
              <a:buFontTx/>
              <a:buChar char="-"/>
            </a:pPr>
            <a:r>
              <a:rPr lang="cs-CZ" dirty="0" smtClean="0"/>
              <a:t>složení jistoty</a:t>
            </a:r>
          </a:p>
          <a:p>
            <a:pPr marL="857250" lvl="1" indent="-457200">
              <a:buFontTx/>
              <a:buChar char="-"/>
            </a:pPr>
            <a:r>
              <a:rPr lang="cs-CZ" dirty="0" smtClean="0"/>
              <a:t>zjištění </a:t>
            </a:r>
            <a:r>
              <a:rPr lang="cs-CZ" dirty="0"/>
              <a:t>práv nepřipouštějící dražbu (§ 267, vylučovací žaloba), popř. odročení dražebního </a:t>
            </a:r>
            <a:r>
              <a:rPr lang="cs-CZ" dirty="0" smtClean="0"/>
              <a:t>jednání</a:t>
            </a:r>
          </a:p>
          <a:p>
            <a:pPr marL="857250" lvl="1" indent="-457200">
              <a:buFontTx/>
              <a:buChar char="-"/>
            </a:pPr>
            <a:r>
              <a:rPr lang="cs-CZ" dirty="0" smtClean="0"/>
              <a:t>rozhodnutí </a:t>
            </a:r>
            <a:r>
              <a:rPr lang="cs-CZ" dirty="0"/>
              <a:t>o předkupním právu – usnesení o tom, zda je či není </a:t>
            </a:r>
            <a:r>
              <a:rPr lang="cs-CZ" dirty="0" smtClean="0"/>
              <a:t>prokázáno</a:t>
            </a:r>
          </a:p>
          <a:p>
            <a:pPr marL="857250" lvl="1" indent="-457200">
              <a:buFontTx/>
              <a:buChar char="-"/>
            </a:pPr>
            <a:r>
              <a:rPr lang="cs-CZ" dirty="0" smtClean="0"/>
              <a:t>rekapitulace </a:t>
            </a:r>
            <a:r>
              <a:rPr lang="cs-CZ" dirty="0"/>
              <a:t>dalších VB a nájemních práv neuvedených v dražební </a:t>
            </a:r>
            <a:r>
              <a:rPr lang="cs-CZ" dirty="0" smtClean="0"/>
              <a:t>vyhlášce</a:t>
            </a:r>
          </a:p>
          <a:p>
            <a:pPr marL="857250" lvl="1" indent="-457200">
              <a:buFontTx/>
              <a:buChar char="-"/>
            </a:pPr>
            <a:r>
              <a:rPr lang="cs-CZ" dirty="0" smtClean="0"/>
              <a:t> </a:t>
            </a:r>
            <a:r>
              <a:rPr lang="cs-CZ" dirty="0"/>
              <a:t>rozhodnutí o zániku závad dle § 336a/2 </a:t>
            </a:r>
            <a:r>
              <a:rPr lang="cs-CZ" dirty="0" err="1"/>
              <a:t>o.s.ř</a:t>
            </a:r>
            <a:r>
              <a:rPr lang="cs-CZ" dirty="0"/>
              <a:t> - odročení dražebního </a:t>
            </a:r>
            <a:r>
              <a:rPr lang="cs-CZ" dirty="0" smtClean="0"/>
              <a:t>jednání</a:t>
            </a:r>
          </a:p>
          <a:p>
            <a:pPr marL="857250" lvl="1" indent="-457200">
              <a:buFontTx/>
              <a:buChar char="-"/>
            </a:pPr>
            <a:r>
              <a:rPr lang="cs-CZ" dirty="0" smtClean="0"/>
              <a:t>vyloučení osob z dražby </a:t>
            </a:r>
            <a:endParaRPr lang="cs-CZ" dirty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B) fáze provedení dražby samotné</a:t>
            </a:r>
            <a:endParaRPr lang="cs-CZ" b="1" dirty="0"/>
          </a:p>
          <a:p>
            <a:pPr>
              <a:buFontTx/>
              <a:buChar char="-"/>
            </a:pPr>
            <a:r>
              <a:rPr lang="cs-CZ" dirty="0" smtClean="0"/>
              <a:t>poučení </a:t>
            </a:r>
            <a:r>
              <a:rPr lang="cs-CZ" dirty="0"/>
              <a:t>dražitelů o způsobu dražby – jak činit </a:t>
            </a:r>
            <a:r>
              <a:rPr lang="cs-CZ" dirty="0" smtClean="0"/>
              <a:t>podání</a:t>
            </a:r>
          </a:p>
          <a:p>
            <a:pPr>
              <a:buFontTx/>
              <a:buChar char="-"/>
            </a:pPr>
            <a:r>
              <a:rPr lang="cs-CZ" dirty="0" smtClean="0"/>
              <a:t>vlastní dražba, podání dražitelů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C) fáze </a:t>
            </a:r>
            <a:r>
              <a:rPr lang="cs-CZ" b="1" dirty="0"/>
              <a:t>před udělením příklepu</a:t>
            </a:r>
          </a:p>
          <a:p>
            <a:pPr>
              <a:buFontTx/>
              <a:buChar char="-"/>
            </a:pPr>
            <a:r>
              <a:rPr lang="cs-CZ" dirty="0" smtClean="0"/>
              <a:t>určení </a:t>
            </a:r>
            <a:r>
              <a:rPr lang="cs-CZ" dirty="0"/>
              <a:t>vydražitele v případě stejného podání (spoluvlastník, osoba s předkupním právem, vylosovaný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 smtClean="0"/>
              <a:t>zjištění </a:t>
            </a:r>
            <a:r>
              <a:rPr lang="cs-CZ" dirty="0"/>
              <a:t>způsobu doplacení nejvyššího podání vydražitele (úvěrem nebo hotově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 smtClean="0"/>
              <a:t>zjištění </a:t>
            </a:r>
            <a:r>
              <a:rPr lang="cs-CZ" dirty="0"/>
              <a:t>možnosti započtení povinnosti vydražitele doplatit nejvyššího podání oproti jím přihlášené pohledávce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D) fáze udělení příklepu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3735717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Součást věci (§ 510)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lphaLcParenR"/>
            </a:pPr>
            <a:r>
              <a:rPr lang="cs-CZ" dirty="0" smtClean="0"/>
              <a:t>součást věci obecně - vše, co k ní podle povahy náleží a nemůže být odděleno, aniž se věc znehodnotí</a:t>
            </a:r>
          </a:p>
          <a:p>
            <a:pPr marL="514350" indent="-514350">
              <a:buAutoNum type="alphaLcParenR"/>
            </a:pPr>
            <a:r>
              <a:rPr lang="cs-CZ" dirty="0" smtClean="0"/>
              <a:t>součást pozemku:</a:t>
            </a:r>
          </a:p>
          <a:p>
            <a:pPr marL="914400" lvl="1" indent="-514350">
              <a:buAutoNum type="arabicPeriod"/>
            </a:pPr>
            <a:r>
              <a:rPr lang="cs-CZ" dirty="0" smtClean="0"/>
              <a:t>prostor nad povrchem,</a:t>
            </a:r>
          </a:p>
          <a:p>
            <a:pPr marL="914400" lvl="1" indent="-514350">
              <a:buAutoNum type="arabicPeriod"/>
            </a:pPr>
            <a:r>
              <a:rPr lang="cs-CZ" dirty="0" smtClean="0"/>
              <a:t>prostor pod povrchem,</a:t>
            </a:r>
          </a:p>
          <a:p>
            <a:pPr marL="914400" lvl="1" indent="-514350">
              <a:buAutoNum type="arabicPeriod"/>
            </a:pPr>
            <a:r>
              <a:rPr lang="cs-CZ" dirty="0" smtClean="0"/>
              <a:t>stavba a jiné zařízení </a:t>
            </a:r>
          </a:p>
          <a:p>
            <a:pPr marL="914400" lvl="1" indent="-514350">
              <a:buAutoNum type="arabicPeriod"/>
            </a:pPr>
            <a:r>
              <a:rPr lang="cs-CZ" dirty="0" smtClean="0"/>
              <a:t>vše, co je zapuštěno v pozemku nebo ve zdech</a:t>
            </a:r>
          </a:p>
          <a:p>
            <a:pPr marL="914400" lvl="1" indent="-514350">
              <a:buAutoNum type="arabicPeriod"/>
            </a:pPr>
            <a:r>
              <a:rPr lang="cs-CZ" dirty="0" smtClean="0"/>
              <a:t>rostlinstvo</a:t>
            </a:r>
          </a:p>
        </p:txBody>
      </p:sp>
    </p:spTree>
    <p:extLst>
      <p:ext uri="{BB962C8B-B14F-4D97-AF65-F5344CB8AC3E}">
        <p14:creationId xmlns:p14="http://schemas.microsoft.com/office/powerpoint/2010/main" xmlns="" val="35117234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Usnesení o příklepu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udělení příklepu (komu, na co  a za kolik)</a:t>
            </a:r>
          </a:p>
          <a:p>
            <a:r>
              <a:rPr lang="cs-CZ" dirty="0" smtClean="0"/>
              <a:t>2. lhůta pro doplacení nejvyššího podání</a:t>
            </a:r>
          </a:p>
          <a:p>
            <a:r>
              <a:rPr lang="cs-CZ" dirty="0" smtClean="0"/>
              <a:t>3. započtení složení jistoty</a:t>
            </a:r>
          </a:p>
          <a:p>
            <a:r>
              <a:rPr lang="cs-CZ" dirty="0" smtClean="0"/>
              <a:t>4. lhůta  pro předložení úvěrové smlouvy</a:t>
            </a:r>
          </a:p>
          <a:p>
            <a:r>
              <a:rPr lang="cs-CZ" dirty="0" smtClean="0"/>
              <a:t>5. stanovení minimálního </a:t>
            </a:r>
            <a:r>
              <a:rPr lang="cs-CZ" dirty="0" err="1" smtClean="0"/>
              <a:t>předražku</a:t>
            </a:r>
            <a:r>
              <a:rPr lang="cs-CZ" dirty="0" smtClean="0"/>
              <a:t> a lhůtu pro jeho uplatnění </a:t>
            </a:r>
          </a:p>
          <a:p>
            <a:r>
              <a:rPr lang="cs-CZ" dirty="0" smtClean="0"/>
              <a:t>6. uložení povinnosti povinnému nemovitost vyklidit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910395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Odvolání proti příklepu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opravný prostředek proti udělení příklepu – ODVOLÁNÍ</a:t>
            </a:r>
          </a:p>
          <a:p>
            <a:r>
              <a:rPr lang="cs-CZ" dirty="0" smtClean="0"/>
              <a:t>akt. legitimace</a:t>
            </a:r>
          </a:p>
          <a:p>
            <a:pPr marL="971550" lvl="1" indent="-514350">
              <a:buAutoNum type="arabicPeriod"/>
            </a:pPr>
            <a:r>
              <a:rPr lang="cs-CZ" dirty="0" smtClean="0"/>
              <a:t>oprávněný, povinný vydražitel,</a:t>
            </a:r>
          </a:p>
          <a:p>
            <a:pPr marL="971550" lvl="1" indent="-514350">
              <a:buAutoNum type="arabicPeriod"/>
            </a:pPr>
            <a:r>
              <a:rPr lang="cs-CZ" dirty="0" smtClean="0"/>
              <a:t>osoby, kterým nebyla doručena DV</a:t>
            </a:r>
          </a:p>
          <a:p>
            <a:pPr marL="971550" lvl="1" indent="-514350">
              <a:buAutoNum type="arabicPeriod"/>
            </a:pPr>
            <a:r>
              <a:rPr lang="cs-CZ" dirty="0" smtClean="0"/>
              <a:t>všichni dražitelé.</a:t>
            </a:r>
          </a:p>
          <a:p>
            <a:pPr marL="457200" lvl="1" indent="0">
              <a:buNone/>
            </a:pPr>
            <a:endParaRPr lang="cs-CZ" dirty="0" smtClean="0"/>
          </a:p>
          <a:p>
            <a:pPr marL="457200" lvl="1" indent="0">
              <a:buNone/>
            </a:pPr>
            <a:r>
              <a:rPr lang="cs-CZ" dirty="0" smtClean="0"/>
              <a:t>Odvolání dražitelů (předražitelů) je zpoplatněno:</a:t>
            </a:r>
          </a:p>
          <a:p>
            <a:pPr marL="971550" lvl="1" indent="-514350">
              <a:buAutoNum type="alphaLcParenR"/>
            </a:pPr>
            <a:r>
              <a:rPr lang="cs-CZ" dirty="0" smtClean="0"/>
              <a:t>do částky 250.000 Kč			5.000 Kč,</a:t>
            </a:r>
          </a:p>
          <a:p>
            <a:pPr marL="971550" lvl="1" indent="-514350">
              <a:buAutoNum type="alphaLcParenR"/>
            </a:pPr>
            <a:r>
              <a:rPr lang="cs-CZ" dirty="0" smtClean="0"/>
              <a:t>nad tuto částku		2% z NP, nejvýše 100.000 Kč</a:t>
            </a:r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r>
              <a:rPr lang="cs-CZ" dirty="0" smtClean="0"/>
              <a:t>Pokud odvolací soud k jejich odvolání </a:t>
            </a:r>
            <a:r>
              <a:rPr lang="cs-CZ" dirty="0" err="1" smtClean="0"/>
              <a:t>usn</a:t>
            </a:r>
            <a:r>
              <a:rPr lang="cs-CZ" dirty="0" smtClean="0"/>
              <a:t>. změní (příklep neudělí), 80% poplatku se vydražiteli (předražiteli) vrací.</a:t>
            </a:r>
          </a:p>
          <a:p>
            <a:pPr marL="457200" lvl="1" indent="0">
              <a:buNone/>
            </a:pPr>
            <a:endParaRPr lang="cs-CZ" dirty="0" smtClean="0"/>
          </a:p>
          <a:p>
            <a:pPr marL="857250" lvl="2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6597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Nabytí vlastnictví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vždy ke dni vydání usnesení o příklepu (o </a:t>
            </a:r>
            <a:r>
              <a:rPr lang="cs-CZ" dirty="0" err="1" smtClean="0"/>
              <a:t>předražku</a:t>
            </a:r>
            <a:r>
              <a:rPr lang="cs-CZ" dirty="0" smtClean="0"/>
              <a:t>)</a:t>
            </a:r>
            <a:endParaRPr lang="cs-CZ" dirty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Vydražitel se stane vlastníkem: </a:t>
            </a:r>
          </a:p>
          <a:p>
            <a:pPr marL="514350" indent="-514350">
              <a:buAutoNum type="alphaLcParenR"/>
            </a:pPr>
            <a:r>
              <a:rPr lang="cs-CZ" dirty="0" smtClean="0"/>
              <a:t>nabude-li </a:t>
            </a:r>
            <a:r>
              <a:rPr lang="cs-CZ" dirty="0" err="1" smtClean="0"/>
              <a:t>usn</a:t>
            </a:r>
            <a:r>
              <a:rPr lang="cs-CZ" dirty="0" smtClean="0"/>
              <a:t>. o příklepu právní moci a </a:t>
            </a:r>
          </a:p>
          <a:p>
            <a:pPr marL="514350" indent="-514350">
              <a:buAutoNum type="alphaLcParenR"/>
            </a:pPr>
            <a:r>
              <a:rPr lang="cs-CZ" dirty="0" smtClean="0"/>
              <a:t>doplacením nejvyššího podání nebo čerpáním úvěru ve prospěch banky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Vydražitel je osvobozen do doplacení nejvyššího podání  až do 2/3 nejvyššího podání, pokud lze předpokládat jeho uspokojení v rozvrhu.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Předražitel se stane vlastníkem:</a:t>
            </a:r>
          </a:p>
          <a:p>
            <a:pPr marL="514350" indent="-514350">
              <a:buAutoNum type="alphaLcParenR"/>
            </a:pPr>
            <a:r>
              <a:rPr lang="cs-CZ" dirty="0" smtClean="0"/>
              <a:t>nabude-li usnesení o </a:t>
            </a:r>
            <a:r>
              <a:rPr lang="cs-CZ" dirty="0" err="1" smtClean="0"/>
              <a:t>předražku</a:t>
            </a:r>
            <a:r>
              <a:rPr lang="cs-CZ" dirty="0" smtClean="0"/>
              <a:t> právní moci</a:t>
            </a:r>
          </a:p>
          <a:p>
            <a:pPr marL="514350" indent="-514350">
              <a:buAutoNum type="alphaLcParenR"/>
            </a:pPr>
            <a:r>
              <a:rPr lang="cs-CZ" dirty="0" smtClean="0"/>
              <a:t>(zaplacením </a:t>
            </a:r>
            <a:r>
              <a:rPr lang="cs-CZ" dirty="0" err="1" smtClean="0"/>
              <a:t>předražku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4192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Převzetí nemovitosti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po uplynutí </a:t>
            </a:r>
            <a:r>
              <a:rPr lang="cs-CZ" dirty="0" err="1" smtClean="0"/>
              <a:t>předražkové</a:t>
            </a:r>
            <a:r>
              <a:rPr lang="cs-CZ" dirty="0" smtClean="0"/>
              <a:t> lhůty +</a:t>
            </a:r>
          </a:p>
          <a:p>
            <a:r>
              <a:rPr lang="cs-CZ" dirty="0" smtClean="0"/>
              <a:t>doplacení nejvyššího podání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pokud je učiněn </a:t>
            </a:r>
            <a:r>
              <a:rPr lang="cs-CZ" dirty="0" err="1" smtClean="0"/>
              <a:t>předražek</a:t>
            </a:r>
            <a:r>
              <a:rPr lang="cs-CZ" dirty="0" smtClean="0"/>
              <a:t>:</a:t>
            </a:r>
          </a:p>
          <a:p>
            <a:r>
              <a:rPr lang="cs-CZ" dirty="0" smtClean="0"/>
              <a:t>po doručení usnesení o </a:t>
            </a:r>
            <a:r>
              <a:rPr lang="cs-CZ" dirty="0" err="1" smtClean="0"/>
              <a:t>předražku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3743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err="1" smtClean="0"/>
              <a:t>Předražek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u="sng" dirty="0" smtClean="0"/>
              <a:t>Návrh: </a:t>
            </a:r>
          </a:p>
          <a:p>
            <a:r>
              <a:rPr lang="cs-CZ" dirty="0" smtClean="0"/>
              <a:t>může učinit každý (vyjma osob  vyloučených z dražby)</a:t>
            </a:r>
          </a:p>
          <a:p>
            <a:r>
              <a:rPr lang="cs-CZ" dirty="0" smtClean="0"/>
              <a:t>písemný s úředně ověřeným podpisem</a:t>
            </a:r>
          </a:p>
          <a:p>
            <a:r>
              <a:rPr lang="cs-CZ" dirty="0" smtClean="0"/>
              <a:t>do 15 dnů od zveřejnění usnesení o příklepu</a:t>
            </a:r>
          </a:p>
          <a:p>
            <a:r>
              <a:rPr lang="cs-CZ" dirty="0" smtClean="0"/>
              <a:t>po </a:t>
            </a:r>
            <a:r>
              <a:rPr lang="cs-CZ" dirty="0" err="1" smtClean="0"/>
              <a:t>předražkovou</a:t>
            </a:r>
            <a:r>
              <a:rPr lang="cs-CZ" dirty="0" smtClean="0"/>
              <a:t> dobu se vede odděleně od spisu (nelze do nich nahlížet)</a:t>
            </a:r>
          </a:p>
          <a:p>
            <a:pPr marL="0" indent="0">
              <a:buNone/>
            </a:pPr>
            <a:r>
              <a:rPr lang="cs-CZ" u="sng" dirty="0" smtClean="0"/>
              <a:t>Obsah: </a:t>
            </a:r>
          </a:p>
          <a:p>
            <a:r>
              <a:rPr lang="cs-CZ" b="1" dirty="0" smtClean="0"/>
              <a:t>nabídka ceny o 25 % větší než je nejvyšší podání</a:t>
            </a:r>
          </a:p>
          <a:p>
            <a:r>
              <a:rPr lang="cs-CZ" dirty="0" smtClean="0"/>
              <a:t>do skončení </a:t>
            </a:r>
            <a:r>
              <a:rPr lang="cs-CZ" dirty="0" err="1" smtClean="0"/>
              <a:t>předražkové</a:t>
            </a:r>
            <a:r>
              <a:rPr lang="cs-CZ" dirty="0" smtClean="0"/>
              <a:t> doby musí být nabídnutá cena zaplacena na účet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7654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Postup po uplynutí </a:t>
            </a:r>
            <a:r>
              <a:rPr lang="cs-CZ" dirty="0" err="1" smtClean="0"/>
              <a:t>předražkové</a:t>
            </a:r>
            <a:r>
              <a:rPr lang="cs-CZ" dirty="0" smtClean="0"/>
              <a:t> doby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návrhy se zařadí do spisů, pokud byl </a:t>
            </a:r>
            <a:r>
              <a:rPr lang="cs-CZ" dirty="0" err="1" smtClean="0"/>
              <a:t>předražek</a:t>
            </a:r>
            <a:r>
              <a:rPr lang="cs-CZ" dirty="0" smtClean="0"/>
              <a:t> zaplacen,</a:t>
            </a:r>
          </a:p>
          <a:p>
            <a:r>
              <a:rPr lang="cs-CZ" dirty="0" smtClean="0"/>
              <a:t>vybere se nejvyšší </a:t>
            </a:r>
            <a:r>
              <a:rPr lang="cs-CZ" dirty="0" err="1" smtClean="0"/>
              <a:t>předražek</a:t>
            </a:r>
            <a:r>
              <a:rPr lang="cs-CZ" dirty="0" smtClean="0"/>
              <a:t>, </a:t>
            </a:r>
          </a:p>
          <a:p>
            <a:r>
              <a:rPr lang="cs-CZ" dirty="0" smtClean="0"/>
              <a:t>vydražitel se vyzve, aby do 3 dnů sdělil, zda dorovnává do hodnoty </a:t>
            </a:r>
            <a:r>
              <a:rPr lang="cs-CZ" dirty="0" err="1" smtClean="0"/>
              <a:t>předražku</a:t>
            </a:r>
            <a:r>
              <a:rPr lang="cs-CZ" dirty="0" smtClean="0"/>
              <a:t>,</a:t>
            </a:r>
          </a:p>
          <a:p>
            <a:r>
              <a:rPr lang="cs-CZ" dirty="0" smtClean="0"/>
              <a:t>soud zruší usnesení o příklepu a vydá usnesení o </a:t>
            </a:r>
            <a:r>
              <a:rPr lang="cs-CZ" dirty="0" err="1" smtClean="0"/>
              <a:t>předražku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76398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Placení nejvyššího podání úvěrem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AutoNum type="arabicPeriod"/>
            </a:pPr>
            <a:r>
              <a:rPr lang="cs-CZ" dirty="0" smtClean="0"/>
              <a:t>musí být výslovně připuštěno v DV (je na úvaze soudu)</a:t>
            </a:r>
          </a:p>
          <a:p>
            <a:pPr marL="514350" indent="-514350">
              <a:buAutoNum type="arabicPeriod"/>
            </a:pPr>
            <a:r>
              <a:rPr lang="cs-CZ" dirty="0" smtClean="0"/>
              <a:t>před udělením příklepu se soud dotáže vydražitele, zda bude doplácen nejvyšší podání</a:t>
            </a:r>
          </a:p>
          <a:p>
            <a:pPr marL="514350" indent="-514350">
              <a:buAutoNum type="arabicPeriod"/>
            </a:pPr>
            <a:r>
              <a:rPr lang="cs-CZ" dirty="0"/>
              <a:t>v </a:t>
            </a:r>
            <a:r>
              <a:rPr lang="cs-CZ" dirty="0" err="1"/>
              <a:t>usn</a:t>
            </a:r>
            <a:r>
              <a:rPr lang="cs-CZ" dirty="0"/>
              <a:t>. o příklepu se uvede:</a:t>
            </a:r>
          </a:p>
          <a:p>
            <a:pPr marL="914400" lvl="1" indent="-514350">
              <a:buAutoNum type="alphaLcParenR"/>
            </a:pPr>
            <a:r>
              <a:rPr lang="cs-CZ" dirty="0"/>
              <a:t>lhůta pro doplacení nejvyššího podání (ne delší 2 měsíce</a:t>
            </a:r>
          </a:p>
          <a:p>
            <a:pPr marL="914400" lvl="1" indent="-514350">
              <a:buAutoNum type="alphaLcParenR"/>
            </a:pPr>
            <a:r>
              <a:rPr lang="cs-CZ" dirty="0"/>
              <a:t>lhůta pro předložení úvěrové smlouvy (pevně 2 měsíce)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cs-CZ" dirty="0" smtClean="0"/>
              <a:t>po </a:t>
            </a:r>
            <a:r>
              <a:rPr lang="cs-CZ" dirty="0"/>
              <a:t>předložení </a:t>
            </a:r>
            <a:r>
              <a:rPr lang="cs-CZ" dirty="0" smtClean="0"/>
              <a:t>smlouvy </a:t>
            </a:r>
          </a:p>
          <a:p>
            <a:pPr marL="914400" lvl="1" indent="-514350">
              <a:buAutoNum type="alphaLcParenR"/>
            </a:pPr>
            <a:r>
              <a:rPr lang="cs-CZ" dirty="0" smtClean="0"/>
              <a:t>běží lhůta 2 měsíce na čerpání úvěru ve prospěch soudu,</a:t>
            </a:r>
          </a:p>
          <a:p>
            <a:pPr marL="914400" lvl="1" indent="-514350">
              <a:buAutoNum type="alphaLcParenR"/>
            </a:pPr>
            <a:r>
              <a:rPr lang="cs-CZ" dirty="0" smtClean="0"/>
              <a:t>soud zřizuje zástavní právo ve prospěch banky</a:t>
            </a:r>
          </a:p>
          <a:p>
            <a:pPr marL="514350" indent="-514350">
              <a:buFont typeface="Arial" pitchFamily="34" charset="0"/>
              <a:buAutoNum type="arabicPeriod"/>
            </a:pPr>
            <a:endParaRPr lang="cs-CZ" dirty="0"/>
          </a:p>
          <a:p>
            <a:pPr marL="40005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6733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Přihlášky pohledávky (§ 336f OSŘ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Aktivní legitimace:</a:t>
            </a:r>
          </a:p>
          <a:p>
            <a:pPr marL="514350" indent="-514350">
              <a:buAutoNum type="arabicPeriod"/>
            </a:pPr>
            <a:r>
              <a:rPr lang="cs-CZ" b="1" dirty="0" smtClean="0"/>
              <a:t>věřitel, jehož pohledávka je zajištěna zástavním právem (smluvním nebo vnuceným)</a:t>
            </a:r>
          </a:p>
          <a:p>
            <a:pPr marL="514350" indent="-514350">
              <a:buAutoNum type="arabicPeriod"/>
            </a:pPr>
            <a:r>
              <a:rPr lang="cs-CZ" b="1" dirty="0" smtClean="0"/>
              <a:t>Věřitel, který má proti povinnému pohledávku přiznanou exekučním titulem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 smtClean="0"/>
              <a:t>Obsah přihlášky:</a:t>
            </a:r>
          </a:p>
          <a:p>
            <a:pPr marL="514350" indent="-514350">
              <a:buAutoNum type="alphaLcParenR"/>
            </a:pPr>
            <a:r>
              <a:rPr lang="cs-CZ" dirty="0" smtClean="0"/>
              <a:t>výše pohledávky + příslušenství</a:t>
            </a:r>
          </a:p>
          <a:p>
            <a:pPr marL="514350" indent="-514350">
              <a:buAutoNum type="alphaLcParenR"/>
            </a:pPr>
            <a:r>
              <a:rPr lang="cs-CZ" dirty="0" smtClean="0"/>
              <a:t>vyčíslení pohledávky ke dni dražby (chybí-li, doplní se ve </a:t>
            </a:r>
            <a:r>
              <a:rPr lang="cs-CZ" dirty="0" err="1" smtClean="0"/>
              <a:t>vyčíslovací</a:t>
            </a:r>
            <a:r>
              <a:rPr lang="cs-CZ" dirty="0" smtClean="0"/>
              <a:t> době § 336k odst. 1)</a:t>
            </a:r>
          </a:p>
          <a:p>
            <a:pPr marL="514350" indent="-514350">
              <a:buAutoNum type="alphaLcParenR"/>
            </a:pPr>
            <a:r>
              <a:rPr lang="cs-CZ" dirty="0" smtClean="0"/>
              <a:t>údaj o zařazení do skupiny</a:t>
            </a:r>
          </a:p>
          <a:p>
            <a:pPr marL="514350" indent="-514350">
              <a:buAutoNum type="alphaLcParenR"/>
            </a:pPr>
            <a:r>
              <a:rPr lang="cs-CZ" dirty="0" smtClean="0"/>
              <a:t>jiné skutečnosti (pořadí ve skupině)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Příloha:</a:t>
            </a:r>
          </a:p>
          <a:p>
            <a:pPr marL="0" indent="0">
              <a:buNone/>
            </a:pPr>
            <a:r>
              <a:rPr lang="cs-CZ" dirty="0" smtClean="0"/>
              <a:t>a) zástavní smlouva, výpis KN, jde-li pohledávku  zajištěnou</a:t>
            </a:r>
          </a:p>
          <a:p>
            <a:pPr marL="0" indent="0">
              <a:buNone/>
            </a:pPr>
            <a:r>
              <a:rPr lang="cs-CZ" dirty="0" smtClean="0"/>
              <a:t>b) exekuční titul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2246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Práva a povinnosti věřitele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arenR"/>
            </a:pPr>
            <a:r>
              <a:rPr lang="cs-CZ" dirty="0" smtClean="0"/>
              <a:t>věřitel </a:t>
            </a:r>
            <a:r>
              <a:rPr lang="cs-CZ" dirty="0"/>
              <a:t>je povinen bezodkladně sdělit změny týkající se přihlášky, při neoznámení odpovídá za škodu (§ 336f odst. </a:t>
            </a:r>
            <a:r>
              <a:rPr lang="cs-CZ" dirty="0" smtClean="0"/>
              <a:t>5 OSŘ)</a:t>
            </a:r>
          </a:p>
          <a:p>
            <a:pPr marL="514350" indent="-514350">
              <a:buAutoNum type="alphaUcParenR"/>
            </a:pPr>
            <a:endParaRPr lang="cs-CZ" dirty="0" smtClean="0"/>
          </a:p>
          <a:p>
            <a:pPr marL="514350" indent="-514350">
              <a:buAutoNum type="alphaUcParenR"/>
            </a:pPr>
            <a:r>
              <a:rPr lang="cs-CZ" dirty="0" smtClean="0"/>
              <a:t>učiní-li věřitel oznámení o změně po vydání usnesení o rozvrhu (až do jeho PM), soud ex lege změní usnesení o rozvrhu (§ 337g odst. 2)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0378323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Odstraňování vad přihlášky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Opožděná </a:t>
            </a:r>
            <a:r>
              <a:rPr lang="cs-CZ" dirty="0" smtClean="0"/>
              <a:t>přihláška – odmítnutí </a:t>
            </a:r>
          </a:p>
          <a:p>
            <a:pPr marL="0" indent="0">
              <a:buNone/>
            </a:pPr>
            <a:endParaRPr lang="cs-CZ" sz="1600" b="1" dirty="0" smtClean="0"/>
          </a:p>
          <a:p>
            <a:pPr marL="0" indent="0">
              <a:buNone/>
            </a:pPr>
            <a:r>
              <a:rPr lang="cs-CZ" b="1" dirty="0" smtClean="0"/>
              <a:t>Neúplná </a:t>
            </a:r>
            <a:r>
              <a:rPr lang="cs-CZ" dirty="0" smtClean="0"/>
              <a:t>přihláška </a:t>
            </a:r>
          </a:p>
          <a:p>
            <a:pPr marL="0" indent="0">
              <a:buNone/>
            </a:pPr>
            <a:endParaRPr lang="cs-CZ" sz="1600" dirty="0" smtClean="0"/>
          </a:p>
          <a:p>
            <a:pPr marL="0" indent="0">
              <a:buNone/>
            </a:pPr>
            <a:r>
              <a:rPr lang="cs-CZ" dirty="0" smtClean="0"/>
              <a:t>vytýkací řízení (§ 43 OSŘ)</a:t>
            </a:r>
          </a:p>
          <a:p>
            <a:pPr marL="0" indent="0">
              <a:buNone/>
            </a:pPr>
            <a:endParaRPr lang="cs-CZ" dirty="0"/>
          </a:p>
        </p:txBody>
      </p:sp>
      <p:cxnSp>
        <p:nvCxnSpPr>
          <p:cNvPr id="5" name="Přímá spojnice se šipkou 4"/>
          <p:cNvCxnSpPr>
            <a:endCxn id="11" idx="0"/>
          </p:cNvCxnSpPr>
          <p:nvPr/>
        </p:nvCxnSpPr>
        <p:spPr>
          <a:xfrm>
            <a:off x="1488182" y="3853876"/>
            <a:ext cx="0" cy="838506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>
            <a:endCxn id="12" idx="1"/>
          </p:cNvCxnSpPr>
          <p:nvPr/>
        </p:nvCxnSpPr>
        <p:spPr>
          <a:xfrm>
            <a:off x="1475656" y="3853876"/>
            <a:ext cx="2880320" cy="432048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bdélník 10"/>
          <p:cNvSpPr/>
          <p:nvPr/>
        </p:nvSpPr>
        <p:spPr>
          <a:xfrm>
            <a:off x="408062" y="4692382"/>
            <a:ext cx="2160240" cy="5040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odmítnutí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4355976" y="3853876"/>
            <a:ext cx="2304256" cy="8640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zveřejnění dle § 336p odst. 1, je-li vada odstraněna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6948264" y="5306965"/>
            <a:ext cx="2088232" cy="113148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 odstranění vady individuální rozeslání</a:t>
            </a:r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4355975" y="5358327"/>
            <a:ext cx="2304257" cy="10801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zveřejnění </a:t>
            </a:r>
            <a:r>
              <a:rPr lang="cs-CZ" b="1" dirty="0" smtClean="0"/>
              <a:t>spornosti</a:t>
            </a:r>
            <a:r>
              <a:rPr lang="cs-CZ" dirty="0" smtClean="0"/>
              <a:t> dle § 336p odst. 1, běží proces odstraňování vad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5004048" y="482851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nebo</a:t>
            </a:r>
            <a:endParaRPr lang="cs-CZ" dirty="0"/>
          </a:p>
        </p:txBody>
      </p:sp>
      <p:cxnSp>
        <p:nvCxnSpPr>
          <p:cNvPr id="19" name="Přímá spojnice se šipkou 18"/>
          <p:cNvCxnSpPr>
            <a:stCxn id="14" idx="3"/>
            <a:endCxn id="13" idx="1"/>
          </p:cNvCxnSpPr>
          <p:nvPr/>
        </p:nvCxnSpPr>
        <p:spPr>
          <a:xfrm flipV="1">
            <a:off x="6660232" y="5872706"/>
            <a:ext cx="288032" cy="25681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>
            <a:endCxn id="14" idx="1"/>
          </p:cNvCxnSpPr>
          <p:nvPr/>
        </p:nvCxnSpPr>
        <p:spPr>
          <a:xfrm>
            <a:off x="1475656" y="3853876"/>
            <a:ext cx="2880319" cy="2044511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Šipka dolů 24"/>
          <p:cNvSpPr/>
          <p:nvPr/>
        </p:nvSpPr>
        <p:spPr>
          <a:xfrm>
            <a:off x="1475656" y="3068960"/>
            <a:ext cx="93610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7" name="Přímá spojnice se šipkou 26"/>
          <p:cNvCxnSpPr>
            <a:stCxn id="11" idx="2"/>
            <a:endCxn id="30" idx="0"/>
          </p:cNvCxnSpPr>
          <p:nvPr/>
        </p:nvCxnSpPr>
        <p:spPr>
          <a:xfrm>
            <a:off x="1488182" y="5196438"/>
            <a:ext cx="30318" cy="651658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bdélník 29"/>
          <p:cNvSpPr/>
          <p:nvPr/>
        </p:nvSpPr>
        <p:spPr>
          <a:xfrm>
            <a:off x="438380" y="5848096"/>
            <a:ext cx="2160240" cy="5040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zveřejnění</a:t>
            </a:r>
          </a:p>
          <a:p>
            <a:pPr algn="ctr"/>
            <a:r>
              <a:rPr lang="cs-CZ" dirty="0" smtClean="0"/>
              <a:t>(§ </a:t>
            </a:r>
            <a:r>
              <a:rPr lang="cs-CZ" dirty="0"/>
              <a:t>336p odst. </a:t>
            </a:r>
            <a:r>
              <a:rPr lang="cs-CZ" dirty="0" smtClean="0"/>
              <a:t>1)</a:t>
            </a:r>
            <a:endParaRPr lang="cs-CZ" dirty="0"/>
          </a:p>
        </p:txBody>
      </p:sp>
      <p:sp>
        <p:nvSpPr>
          <p:cNvPr id="35" name="Obdélník 34"/>
          <p:cNvSpPr/>
          <p:nvPr/>
        </p:nvSpPr>
        <p:spPr>
          <a:xfrm>
            <a:off x="6516216" y="1700808"/>
            <a:ext cx="2160240" cy="5040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zveřejnění</a:t>
            </a:r>
          </a:p>
          <a:p>
            <a:pPr algn="ctr"/>
            <a:r>
              <a:rPr lang="cs-CZ" dirty="0" smtClean="0"/>
              <a:t>(§ </a:t>
            </a:r>
            <a:r>
              <a:rPr lang="cs-CZ" dirty="0"/>
              <a:t>336p odst. </a:t>
            </a:r>
            <a:r>
              <a:rPr lang="cs-CZ" dirty="0" smtClean="0"/>
              <a:t>1)</a:t>
            </a:r>
            <a:endParaRPr lang="cs-CZ" dirty="0"/>
          </a:p>
        </p:txBody>
      </p:sp>
      <p:cxnSp>
        <p:nvCxnSpPr>
          <p:cNvPr id="36" name="Přímá spojnice se šipkou 35"/>
          <p:cNvCxnSpPr>
            <a:endCxn id="35" idx="1"/>
          </p:cNvCxnSpPr>
          <p:nvPr/>
        </p:nvCxnSpPr>
        <p:spPr>
          <a:xfrm>
            <a:off x="5868144" y="1952836"/>
            <a:ext cx="648072" cy="0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98979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u="sng" dirty="0" smtClean="0"/>
              <a:t>Co není součástí věci (§ 508 a 509NOZ)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stroj nebo jiné zařízení, pokud je učiněna výhrada v katastru nemovitostí,</a:t>
            </a:r>
          </a:p>
          <a:p>
            <a:r>
              <a:rPr lang="cs-CZ" dirty="0" smtClean="0"/>
              <a:t>inženýrské sítě (vodovody, kanalizace, energetické či jiné vedení)</a:t>
            </a:r>
          </a:p>
          <a:p>
            <a:r>
              <a:rPr lang="cs-CZ" dirty="0" smtClean="0"/>
              <a:t>Stavby a technická zařízení, která provozně souvisejí s inženýrskými sítěmi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4375994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Oznámení o pohledávkách (§ 336p)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1. oddíl: přihlášky </a:t>
            </a:r>
            <a:r>
              <a:rPr lang="cs-CZ" dirty="0" err="1" smtClean="0"/>
              <a:t>projednatelné</a:t>
            </a:r>
            <a:r>
              <a:rPr lang="cs-CZ" dirty="0" smtClean="0"/>
              <a:t> v rozvrhu</a:t>
            </a:r>
          </a:p>
          <a:p>
            <a:pPr marL="1371600" lvl="2" indent="-457200">
              <a:buAutoNum type="alphaLcParenR"/>
            </a:pPr>
            <a:r>
              <a:rPr lang="cs-CZ" dirty="0" smtClean="0"/>
              <a:t>označení věřitele</a:t>
            </a:r>
          </a:p>
          <a:p>
            <a:pPr marL="1371600" lvl="2" indent="-457200">
              <a:buAutoNum type="alphaLcParenR"/>
            </a:pPr>
            <a:r>
              <a:rPr lang="cs-CZ" dirty="0" smtClean="0"/>
              <a:t>exekuční titul nebo zástavní smlouva</a:t>
            </a:r>
          </a:p>
          <a:p>
            <a:pPr marL="1371600" lvl="2" indent="-457200">
              <a:buAutoNum type="alphaLcParenR"/>
            </a:pPr>
            <a:r>
              <a:rPr lang="cs-CZ" dirty="0" smtClean="0"/>
              <a:t>výše pohledávky</a:t>
            </a:r>
          </a:p>
          <a:p>
            <a:pPr marL="1371600" lvl="2" indent="-457200">
              <a:buAutoNum type="alphaLcParenR"/>
            </a:pPr>
            <a:r>
              <a:rPr lang="cs-CZ" dirty="0" smtClean="0"/>
              <a:t>zařazení do skupiny (dle věřitele), popř. skutečnosti rozhodné pro pořadí ve skupině</a:t>
            </a:r>
          </a:p>
          <a:p>
            <a:pPr lvl="2"/>
            <a:endParaRPr lang="cs-CZ" dirty="0" smtClean="0"/>
          </a:p>
          <a:p>
            <a:r>
              <a:rPr lang="cs-CZ" dirty="0" smtClean="0"/>
              <a:t>2. oddíl: přihlášky odmítnuté</a:t>
            </a:r>
          </a:p>
          <a:p>
            <a:pPr marL="1371600" lvl="2" indent="-457200">
              <a:buAutoNum type="alphaLcParenR"/>
            </a:pPr>
            <a:r>
              <a:rPr lang="cs-CZ" dirty="0" smtClean="0"/>
              <a:t>až d) + důvod odmítnutí</a:t>
            </a:r>
          </a:p>
          <a:p>
            <a:pPr marL="914400" lvl="2" indent="0">
              <a:buNone/>
            </a:pPr>
            <a:endParaRPr lang="cs-CZ" dirty="0" smtClean="0"/>
          </a:p>
          <a:p>
            <a:r>
              <a:rPr lang="cs-CZ" dirty="0" smtClean="0"/>
              <a:t>3. oddíl: přihlášky neúplné, kde doposud nebyly odstraněny vady</a:t>
            </a:r>
          </a:p>
          <a:p>
            <a:pPr marL="0" lvl="2" indent="0">
              <a:buNone/>
            </a:pPr>
            <a:r>
              <a:rPr lang="cs-CZ" dirty="0" smtClean="0"/>
              <a:t>	a</a:t>
            </a:r>
            <a:r>
              <a:rPr lang="cs-CZ" dirty="0"/>
              <a:t>) až d</a:t>
            </a:r>
            <a:r>
              <a:rPr lang="cs-CZ" dirty="0" smtClean="0"/>
              <a:t>)</a:t>
            </a:r>
            <a:endParaRPr lang="cs-CZ" dirty="0"/>
          </a:p>
          <a:p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7250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64807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Rozvrh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 smtClean="0"/>
              <a:t>Rozvrhové jednání se koná jen na žádost, jinak se rozhoduje </a:t>
            </a:r>
            <a:r>
              <a:rPr lang="cs-CZ" b="1" dirty="0" smtClean="0"/>
              <a:t>bez jednání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Rozdělovaná podstata = </a:t>
            </a:r>
            <a:r>
              <a:rPr lang="cs-CZ" dirty="0" smtClean="0"/>
              <a:t>nejvyšší podání + úroky z něj + náhrady </a:t>
            </a:r>
            <a:r>
              <a:rPr lang="cs-CZ" dirty="0" err="1" smtClean="0"/>
              <a:t>obmeškalého</a:t>
            </a:r>
            <a:r>
              <a:rPr lang="cs-CZ" dirty="0" smtClean="0"/>
              <a:t> vydražitele (po odečtení DPH)</a:t>
            </a:r>
          </a:p>
          <a:p>
            <a:pPr marL="0" indent="0">
              <a:buNone/>
            </a:pPr>
            <a:r>
              <a:rPr lang="cs-CZ" b="1" dirty="0" smtClean="0"/>
              <a:t>	</a:t>
            </a:r>
          </a:p>
          <a:p>
            <a:pPr marL="0" indent="0">
              <a:buNone/>
            </a:pPr>
            <a:r>
              <a:rPr lang="cs-CZ" b="1" dirty="0" smtClean="0"/>
              <a:t>Rozvrhové usnesení  - </a:t>
            </a:r>
            <a:r>
              <a:rPr lang="cs-CZ" dirty="0" smtClean="0"/>
              <a:t> pohledávky přiznané: </a:t>
            </a:r>
          </a:p>
          <a:p>
            <a:pPr marL="914400" lvl="2" indent="0">
              <a:buNone/>
            </a:pPr>
            <a:r>
              <a:rPr lang="cs-CZ" dirty="0"/>
              <a:t>	</a:t>
            </a:r>
            <a:r>
              <a:rPr lang="cs-CZ" dirty="0" smtClean="0"/>
              <a:t>a) k výplatě</a:t>
            </a:r>
          </a:p>
          <a:p>
            <a:pPr marL="914400" lvl="2" indent="0">
              <a:buNone/>
            </a:pPr>
            <a:r>
              <a:rPr lang="cs-CZ" dirty="0"/>
              <a:t>	</a:t>
            </a:r>
            <a:r>
              <a:rPr lang="cs-CZ" dirty="0" smtClean="0"/>
              <a:t>b) k započtení (vydražitel=věřitel)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Změna usnesení o rozvrhu je přípustná do jeho PM!</a:t>
            </a: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869750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Principy rozvrhu: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každá přihlášená pohledávka se zařadí do skupiny (A) a určí skutečnost, která je rozhodná pro její pořadí (B)</a:t>
            </a:r>
          </a:p>
          <a:p>
            <a:r>
              <a:rPr lang="cs-CZ" dirty="0" smtClean="0"/>
              <a:t>pro jednu pohledávku může svědčit zařazení do více skupin (A)</a:t>
            </a:r>
          </a:p>
          <a:p>
            <a:r>
              <a:rPr lang="cs-CZ" dirty="0" smtClean="0"/>
              <a:t>pro jednu pohledávku může svědčit více skutečnosti pro pořadí (B)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volba rozhodného kritérium (§ 337 odst. 5 OSŘ) - </a:t>
            </a:r>
            <a:r>
              <a:rPr lang="cs-CZ" b="1" dirty="0" smtClean="0"/>
              <a:t>hlediska</a:t>
            </a:r>
            <a:r>
              <a:rPr lang="cs-CZ" b="1" dirty="0"/>
              <a:t>, které je pro ni </a:t>
            </a:r>
            <a:r>
              <a:rPr lang="cs-CZ" b="1" dirty="0" smtClean="0"/>
              <a:t>výhodnější (zásada maximalizace zisku)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352797546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8012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A. Skupiny pohledávek (§ 337c odst. 1 OSŘ)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2074" y="1844824"/>
            <a:ext cx="8229600" cy="4536503"/>
          </a:xfrm>
        </p:spPr>
        <p:txBody>
          <a:bodyPr>
            <a:normAutofit fontScale="70000" lnSpcReduction="20000"/>
          </a:bodyPr>
          <a:lstStyle/>
          <a:p>
            <a:pPr marL="514350" indent="-514350" fontAlgn="base">
              <a:buAutoNum type="arabicPeriod"/>
            </a:pPr>
            <a:r>
              <a:rPr lang="cs-CZ" dirty="0" smtClean="0"/>
              <a:t>skupina:</a:t>
            </a:r>
            <a:r>
              <a:rPr lang="cs-CZ" dirty="0"/>
              <a:t> pohledávky nákladů vzniklých státu v tomto </a:t>
            </a:r>
            <a:r>
              <a:rPr lang="cs-CZ" dirty="0" smtClean="0"/>
              <a:t>řízení,</a:t>
            </a:r>
          </a:p>
          <a:p>
            <a:pPr marL="514350" indent="-514350" fontAlgn="base">
              <a:buAutoNum type="arabicPeriod"/>
            </a:pPr>
            <a:r>
              <a:rPr lang="cs-CZ" dirty="0" smtClean="0"/>
              <a:t>skupina:</a:t>
            </a:r>
            <a:r>
              <a:rPr lang="cs-CZ" dirty="0"/>
              <a:t> pohledávky z hypotečních úvěrů nebo části těchto pohledávek sloužící ke krytí jmenovité hodnoty </a:t>
            </a:r>
            <a:r>
              <a:rPr lang="cs-CZ" dirty="0" smtClean="0"/>
              <a:t>hypotečních zástavních listů,</a:t>
            </a:r>
          </a:p>
          <a:p>
            <a:pPr marL="514350" indent="-514350" fontAlgn="base">
              <a:buAutoNum type="arabicPeriod"/>
            </a:pPr>
            <a:r>
              <a:rPr lang="cs-CZ" b="1" dirty="0" smtClean="0"/>
              <a:t>skupina: pohledávka oprávněného, </a:t>
            </a:r>
            <a:r>
              <a:rPr lang="cs-CZ" dirty="0" smtClean="0"/>
              <a:t>pohledávka toho, kdo do řízení přistoupil jako další oprávněný, a pohledávky zajištěné zástavním právem nebo zajišťovacím převodem práva,</a:t>
            </a:r>
          </a:p>
          <a:p>
            <a:pPr marL="514350" indent="-514350" fontAlgn="base">
              <a:buAutoNum type="arabicPeriod"/>
            </a:pPr>
            <a:r>
              <a:rPr lang="cs-CZ" dirty="0" smtClean="0"/>
              <a:t>skupina:</a:t>
            </a:r>
            <a:r>
              <a:rPr lang="cs-CZ" dirty="0"/>
              <a:t> pohledávky nedoplatků </a:t>
            </a:r>
            <a:r>
              <a:rPr lang="cs-CZ" dirty="0" smtClean="0"/>
              <a:t>výživného,</a:t>
            </a:r>
          </a:p>
          <a:p>
            <a:pPr marL="514350" indent="-514350" fontAlgn="base">
              <a:buAutoNum type="arabicPeriod"/>
            </a:pPr>
            <a:r>
              <a:rPr lang="cs-CZ" dirty="0" smtClean="0"/>
              <a:t>skupina: </a:t>
            </a:r>
            <a:r>
              <a:rPr lang="cs-CZ" dirty="0"/>
              <a:t> pohledávky daní, poplatků a jiných obdobných peněžitých plnění, pojistného na veřejné zdravotní pojištění a pojistného na sociální zabezpečení, příspěvku na státní politiku zaměstnanosti, pojistného na úrazové </a:t>
            </a:r>
            <a:r>
              <a:rPr lang="cs-CZ" dirty="0" smtClean="0"/>
              <a:t>pojištění,</a:t>
            </a:r>
          </a:p>
          <a:p>
            <a:pPr marL="514350" indent="-514350" fontAlgn="base">
              <a:buAutoNum type="arabicPeriod"/>
            </a:pPr>
            <a:r>
              <a:rPr lang="cs-CZ" dirty="0" smtClean="0"/>
              <a:t>skupina: pohledávky </a:t>
            </a:r>
            <a:r>
              <a:rPr lang="cs-CZ" dirty="0"/>
              <a:t>náhrady újmy na zdraví způsobené trestným </a:t>
            </a:r>
            <a:r>
              <a:rPr lang="cs-CZ" dirty="0" smtClean="0"/>
              <a:t>činem,</a:t>
            </a:r>
          </a:p>
          <a:p>
            <a:pPr marL="514350" indent="-514350" fontAlgn="base">
              <a:buAutoNum type="arabicPeriod"/>
            </a:pPr>
            <a:r>
              <a:rPr lang="cs-CZ" dirty="0" smtClean="0"/>
              <a:t>skupina:</a:t>
            </a:r>
            <a:r>
              <a:rPr lang="cs-CZ" dirty="0"/>
              <a:t> ostatní pohledávky.</a:t>
            </a: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316918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4350" y="8367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u="sng" dirty="0" smtClean="0"/>
              <a:t>B. Skutečnosti rozhodné pro pořadí ve skupině (§ 337c odst. 6):</a:t>
            </a:r>
            <a:br>
              <a:rPr lang="cs-CZ" u="sng" dirty="0" smtClean="0"/>
            </a:b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fontAlgn="base">
              <a:buAutoNum type="arabicPeriod"/>
            </a:pPr>
            <a:endParaRPr lang="cs-CZ" dirty="0" smtClean="0"/>
          </a:p>
          <a:p>
            <a:pPr marL="514350" indent="-514350" fontAlgn="base">
              <a:buAutoNum type="arabicPeriod"/>
            </a:pPr>
            <a:r>
              <a:rPr lang="cs-CZ" dirty="0" smtClean="0"/>
              <a:t>den</a:t>
            </a:r>
            <a:r>
              <a:rPr lang="cs-CZ" dirty="0"/>
              <a:t>, kdy k soudu výkonu došel jeho návrh na nařízení výkonu </a:t>
            </a:r>
            <a:r>
              <a:rPr lang="cs-CZ" dirty="0" smtClean="0"/>
              <a:t>rozhodnutí,</a:t>
            </a:r>
          </a:p>
          <a:p>
            <a:pPr marL="514350" indent="-514350" fontAlgn="base">
              <a:buAutoNum type="arabicPeriod"/>
            </a:pPr>
            <a:r>
              <a:rPr lang="cs-CZ" dirty="0" smtClean="0"/>
              <a:t>den, </a:t>
            </a:r>
            <a:r>
              <a:rPr lang="cs-CZ" dirty="0"/>
              <a:t>který se považuje za přistoupení k řízení</a:t>
            </a:r>
            <a:r>
              <a:rPr lang="cs-CZ" dirty="0" smtClean="0"/>
              <a:t>,</a:t>
            </a:r>
          </a:p>
          <a:p>
            <a:pPr marL="514350" indent="-514350" fontAlgn="base">
              <a:buAutoNum type="arabicPeriod"/>
            </a:pPr>
            <a:r>
              <a:rPr lang="cs-CZ" dirty="0" smtClean="0"/>
              <a:t>den, kdy </a:t>
            </a:r>
            <a:r>
              <a:rPr lang="cs-CZ" dirty="0"/>
              <a:t>k soudu došla </a:t>
            </a:r>
            <a:r>
              <a:rPr lang="cs-CZ" dirty="0" smtClean="0"/>
              <a:t>přihláška,</a:t>
            </a:r>
          </a:p>
          <a:p>
            <a:pPr marL="514350" indent="-514350" fontAlgn="base">
              <a:buAutoNum type="arabicPeriod"/>
            </a:pPr>
            <a:r>
              <a:rPr lang="cs-CZ" dirty="0" smtClean="0"/>
              <a:t>den </a:t>
            </a:r>
            <a:r>
              <a:rPr lang="cs-CZ" dirty="0"/>
              <a:t>vzniku zástavního </a:t>
            </a:r>
            <a:r>
              <a:rPr lang="cs-CZ" dirty="0" smtClean="0"/>
              <a:t>práva,</a:t>
            </a:r>
          </a:p>
          <a:p>
            <a:pPr marL="514350" indent="-514350" fontAlgn="base">
              <a:buAutoNum type="arabicPeriod"/>
            </a:pPr>
            <a:r>
              <a:rPr lang="cs-CZ" dirty="0" smtClean="0"/>
              <a:t>den </a:t>
            </a:r>
            <a:r>
              <a:rPr lang="cs-CZ" dirty="0"/>
              <a:t>právní moci rozhodnutí o zajištění nemovité věci podle trestního </a:t>
            </a:r>
            <a:r>
              <a:rPr lang="cs-CZ" dirty="0" smtClean="0"/>
              <a:t>řádu</a:t>
            </a:r>
            <a:endParaRPr lang="cs-CZ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123152643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Právní moc usnesení o rozvrhu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zanikají veškerá zástavní práva váznoucí na nemovité věci bez ohledu na to, zda byla přihlášena či nikoliv</a:t>
            </a:r>
          </a:p>
          <a:p>
            <a:r>
              <a:rPr lang="cs-CZ" smtClean="0"/>
              <a:t>zánik </a:t>
            </a:r>
            <a:r>
              <a:rPr lang="cs-CZ" dirty="0" smtClean="0"/>
              <a:t>zástavních práv se oznamuje katastrálnímu úřadu, který je ve vkladovém řízení vymaže</a:t>
            </a:r>
          </a:p>
          <a:p>
            <a:r>
              <a:rPr lang="cs-CZ" dirty="0" smtClean="0"/>
              <a:t>výjimka: zástavní právo sloužící k doplacení nejvyššího podání úvěrem</a:t>
            </a:r>
          </a:p>
          <a:p>
            <a:r>
              <a:rPr lang="cs-CZ" dirty="0" smtClean="0"/>
              <a:t>ostatní závady: nezanikají, pokud byly oznámeny v usnesení dražební vyhlášce nebo při zahájení dražebního jednání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01951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Příslušenství věci (§ 510 NOZ)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/>
              <a:t>Příslušenství věci je vedlejší věc vlastníka u věci hlavní, je-li účelem vedlejší věci, aby se jí trvale užívalo společně s hlavní věcí v rámci jejich hospodářského určení. </a:t>
            </a: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Byla-li </a:t>
            </a:r>
            <a:r>
              <a:rPr lang="cs-CZ" dirty="0"/>
              <a:t>vedlejší věc od hlavní věci přechodně odloučena, nepřestává být příslušenstvím.</a:t>
            </a:r>
          </a:p>
        </p:txBody>
      </p:sp>
    </p:spTree>
    <p:extLst>
      <p:ext uri="{BB962C8B-B14F-4D97-AF65-F5344CB8AC3E}">
        <p14:creationId xmlns:p14="http://schemas.microsoft.com/office/powerpoint/2010/main" xmlns="" val="4181910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800200"/>
          </a:xfrm>
        </p:spPr>
        <p:txBody>
          <a:bodyPr>
            <a:normAutofit fontScale="90000"/>
          </a:bodyPr>
          <a:lstStyle/>
          <a:p>
            <a:r>
              <a:rPr lang="cs-CZ" u="sng" dirty="0" smtClean="0"/>
              <a:t>Nemovitá věc zapsaná v katastru nemovitostí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(§ 3 odst. 1 zák. č. 256/2013 Sb.)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lphaLcParenR"/>
            </a:pPr>
            <a:endParaRPr lang="cs-CZ" b="1" dirty="0" smtClean="0"/>
          </a:p>
          <a:p>
            <a:pPr marL="514350" indent="-514350">
              <a:buFont typeface="+mj-lt"/>
              <a:buAutoNum type="alphaLcParenR"/>
            </a:pPr>
            <a:endParaRPr lang="cs-CZ" dirty="0" smtClean="0"/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pozemky </a:t>
            </a:r>
            <a:r>
              <a:rPr lang="cs-CZ" dirty="0"/>
              <a:t>v podobě parcel,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budovy</a:t>
            </a:r>
            <a:r>
              <a:rPr lang="cs-CZ" dirty="0"/>
              <a:t>, kterým se přiděluje číslo popisné nebo evidenční, pokud nejsou součástí pozemku nebo práva stavby,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budovy</a:t>
            </a:r>
            <a:r>
              <a:rPr lang="cs-CZ" dirty="0"/>
              <a:t>, kterým se číslo popisné ani evidenční nepřiděluje, pokud nejsou součástí pozemku ani práva stavby, jsou hlavní stavbou na pozemku a nejde o drobné stavby,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jednotky </a:t>
            </a:r>
            <a:r>
              <a:rPr lang="cs-CZ" dirty="0"/>
              <a:t>vymezené podle občanského zákoníku,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jednotky </a:t>
            </a:r>
            <a:r>
              <a:rPr lang="cs-CZ" dirty="0"/>
              <a:t>vymezené podle zákona č. 72/1994 Sb., kterým se upravují některé spoluvlastnické vztahy k budovám a některé vlastnické vztahy k bytům a nebytovým prostorům a doplňují některé zákony (zákon o vlastnictví bytů), ve znění pozdějších předpisů,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právo </a:t>
            </a:r>
            <a:r>
              <a:rPr lang="cs-CZ" dirty="0"/>
              <a:t>stavby,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nemovitosti</a:t>
            </a:r>
            <a:r>
              <a:rPr lang="cs-CZ" dirty="0"/>
              <a:t>, o nichž to stanoví jiný právní předpis.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52165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u="sng" dirty="0" smtClean="0"/>
              <a:t>Exekuce na nemovitou věc NEZAPSANOU v katastru nemovitostí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uvede se její obvyklé pojmenování nebo určení, případně další údaje týkající se nemovité věci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2179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u="sng" dirty="0" smtClean="0"/>
              <a:t>Movitá věc vs. nemovitost v exekuci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b="1" dirty="0" smtClean="0"/>
              <a:t>Byla-li </a:t>
            </a:r>
            <a:r>
              <a:rPr lang="cs-CZ" b="1" dirty="0"/>
              <a:t>věc v exekučním řízení prodána v dražbě jako věc nemovitá, je </a:t>
            </a:r>
            <a:r>
              <a:rPr lang="cs-CZ" b="1" dirty="0" smtClean="0"/>
              <a:t>nerozhodné, zda v průběhu řízení vyšlo najevo, </a:t>
            </a:r>
            <a:r>
              <a:rPr lang="cs-CZ" b="1" dirty="0"/>
              <a:t>že šlo o věc movitou</a:t>
            </a:r>
            <a:r>
              <a:rPr lang="cs-CZ" b="1" dirty="0" smtClean="0"/>
              <a:t>. (30Cdo 3717/2013, SSR 42/2015)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020187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1263</TotalTime>
  <Words>3102</Words>
  <Application>Microsoft Office PowerPoint</Application>
  <PresentationFormat>Předvádění na obrazovce (4:3)</PresentationFormat>
  <Paragraphs>475</Paragraphs>
  <Slides>55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55</vt:i4>
      </vt:variant>
    </vt:vector>
  </HeadingPairs>
  <TitlesOfParts>
    <vt:vector size="56" baseType="lpstr">
      <vt:lpstr>Motiv systému Office</vt:lpstr>
      <vt:lpstr>Nemovité věci v exekučním řízení</vt:lpstr>
      <vt:lpstr>Postižení nemovité věci  v exekučním řízení</vt:lpstr>
      <vt:lpstr>Definice nemovité věci (§ 498 NOZ)</vt:lpstr>
      <vt:lpstr>Součást věci (§ 510)</vt:lpstr>
      <vt:lpstr>Co není součástí věci (§ 508 a 509NOZ)</vt:lpstr>
      <vt:lpstr>Příslušenství věci (§ 510 NOZ)</vt:lpstr>
      <vt:lpstr>Nemovitá věc zapsaná v katastru nemovitostí (§ 3 odst. 1 zák. č. 256/2013 Sb.)</vt:lpstr>
      <vt:lpstr>Exekuce na nemovitou věc NEZAPSANOU v katastru nemovitostí</vt:lpstr>
      <vt:lpstr>Movitá věc vs. nemovitost v exekuci</vt:lpstr>
      <vt:lpstr>Zřízení zástavního práva (vnucené ZP, z rozhodnutí orgánu veřejné moci)</vt:lpstr>
      <vt:lpstr>Soudcovské zástavní právo</vt:lpstr>
      <vt:lpstr>Specifika řízení </vt:lpstr>
      <vt:lpstr>Zápis SZP do katastru nemovitostí</vt:lpstr>
      <vt:lpstr>Exekutorské zástavní právo</vt:lpstr>
      <vt:lpstr>Průběh řízení o zřízení EZP</vt:lpstr>
      <vt:lpstr>Správa nemovité věci (sekvestratura)</vt:lpstr>
      <vt:lpstr>Snímek 17</vt:lpstr>
      <vt:lpstr>Zavedení sekvestrace</vt:lpstr>
      <vt:lpstr>Výtěžek správy</vt:lpstr>
      <vt:lpstr>Příjmy a výdaje správy</vt:lpstr>
      <vt:lpstr>Správa spoluvlastnického podílu</vt:lpstr>
      <vt:lpstr>Prodej věci nemovité</vt:lpstr>
      <vt:lpstr>Jednotlivé fáze řízení</vt:lpstr>
      <vt:lpstr>Snímek 24</vt:lpstr>
      <vt:lpstr>Účastenství v řízení</vt:lpstr>
      <vt:lpstr>Usnesení o nařízení</vt:lpstr>
      <vt:lpstr>Oceňovací fáze</vt:lpstr>
      <vt:lpstr>Usnesení o ocenění</vt:lpstr>
      <vt:lpstr>Které závady (ne)zanikají?</vt:lpstr>
      <vt:lpstr>Závady</vt:lpstr>
      <vt:lpstr>Principy další (ne)existence závad</vt:lpstr>
      <vt:lpstr>Kdy vyjdou závady najevo</vt:lpstr>
      <vt:lpstr>Závada  dle § 336a odst. 2 OSŘ</vt:lpstr>
      <vt:lpstr>Náležitosti DV</vt:lpstr>
      <vt:lpstr>Některé pojmy</vt:lpstr>
      <vt:lpstr>Rozdíly mezi DV pro 1. a další kola (§ 336m odst. 4 OSŘ)</vt:lpstr>
      <vt:lpstr>Opakované dražby</vt:lpstr>
      <vt:lpstr>Snímek 38</vt:lpstr>
      <vt:lpstr>Dražební jednání</vt:lpstr>
      <vt:lpstr>Usnesení o příklepu</vt:lpstr>
      <vt:lpstr>Odvolání proti příklepu </vt:lpstr>
      <vt:lpstr>Nabytí vlastnictví</vt:lpstr>
      <vt:lpstr>Převzetí nemovitosti</vt:lpstr>
      <vt:lpstr>Předražek</vt:lpstr>
      <vt:lpstr>Postup po uplynutí předražkové doby</vt:lpstr>
      <vt:lpstr>Placení nejvyššího podání úvěrem</vt:lpstr>
      <vt:lpstr>Přihlášky pohledávky (§ 336f OSŘ</vt:lpstr>
      <vt:lpstr>Práva a povinnosti věřitele</vt:lpstr>
      <vt:lpstr>Odstraňování vad přihlášky</vt:lpstr>
      <vt:lpstr>Oznámení o pohledávkách (§ 336p) </vt:lpstr>
      <vt:lpstr>Rozvrh</vt:lpstr>
      <vt:lpstr>Principy rozvrhu:</vt:lpstr>
      <vt:lpstr>A. Skupiny pohledávek (§ 337c odst. 1 OSŘ)</vt:lpstr>
      <vt:lpstr>B. Skutečnosti rozhodné pro pořadí ve skupině (§ 337c odst. 6): </vt:lpstr>
      <vt:lpstr>Právní moc usnesení o rozvrhu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Katastr nemovitostí a exekuce (vybrané otázky)</dc:title>
  <dc:creator>JUDr. Stanislav Pazderka</dc:creator>
  <cp:lastModifiedBy>musalma</cp:lastModifiedBy>
  <cp:revision>75</cp:revision>
  <cp:lastPrinted>2014-09-30T08:03:39Z</cp:lastPrinted>
  <dcterms:created xsi:type="dcterms:W3CDTF">2014-09-28T02:16:33Z</dcterms:created>
  <dcterms:modified xsi:type="dcterms:W3CDTF">2016-05-20T11:01:56Z</dcterms:modified>
</cp:coreProperties>
</file>