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92AE4-72F2-4621-B3A6-FA50ED7A40F0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92AE4-72F2-4621-B3A6-FA50ED7A40F0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92AE4-72F2-4621-B3A6-FA50ED7A40F0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92AE4-72F2-4621-B3A6-FA50ED7A40F0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92AE4-72F2-4621-B3A6-FA50ED7A40F0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92AE4-72F2-4621-B3A6-FA50ED7A40F0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92AE4-72F2-4621-B3A6-FA50ED7A40F0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92AE4-72F2-4621-B3A6-FA50ED7A40F0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92AE4-72F2-4621-B3A6-FA50ED7A40F0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92AE4-72F2-4621-B3A6-FA50ED7A40F0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92AE4-72F2-4621-B3A6-FA50ED7A40F0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292AE4-72F2-4621-B3A6-FA50ED7A40F0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F5C6B06-CAF4-41C3-8C3F-684786A14BF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narionline.cz/document/enactment?no=280/2009%20Sb.h160&amp;effect=1.12.201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narionline.cz/document/enactment?no=280/2009%20Sb.h154.2&amp;effect=1.2.2013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narionline.cz/document/enactment?no=280/2009%20Sb.h154.2&amp;effect=1.2.2013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narionline.cz/document/enactment?no=280/2009%20Sb.h149&amp;effect=1.12.2012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narionline.cz/document/enactment?no=280/2009%20Sb.h150.6&amp;effect=1.12.2012" TargetMode="External"/><Relationship Id="rId2" Type="http://schemas.openxmlformats.org/officeDocument/2006/relationships/hyperlink" Target="http://www.danarionline.cz/document/enactment?no=280/2009%20Sb.h150.4&amp;effect=1.12.201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narionline.cz/document/enactment?no=280/2009%20Sb.h151&amp;effect=1.12.201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narionline.cz/document/enactment?no=280/2009%20Sb.h175&amp;effect=1.12.201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Placení daní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Seminář č.3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19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Nedoplatek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mtClean="0"/>
              <a:t>částka daně, která není uhrazena, a uplynul již den splatnosti této daně; </a:t>
            </a:r>
          </a:p>
          <a:p>
            <a:pPr marL="0" indent="0">
              <a:buNone/>
            </a:pPr>
            <a:r>
              <a:rPr lang="cs-CZ" smtClean="0"/>
              <a:t>neuhrazené příslušenství daně, u kterého již uplynul den splatnosti; </a:t>
            </a:r>
          </a:p>
          <a:p>
            <a:pPr marL="0" indent="0">
              <a:buNone/>
            </a:pPr>
            <a:r>
              <a:rPr lang="cs-CZ" smtClean="0"/>
              <a:t>neuhrazená částka zajištění daně.</a:t>
            </a:r>
          </a:p>
          <a:p>
            <a:pPr marL="0" indent="0">
              <a:buNone/>
            </a:pPr>
            <a:endParaRPr lang="cs-CZ"/>
          </a:p>
          <a:p>
            <a:pPr marL="0" indent="0" algn="just">
              <a:buNone/>
            </a:pPr>
            <a:r>
              <a:rPr lang="cs-CZ" smtClean="0"/>
              <a:t>Ode dne původního data splatnosti jde vždy o nedoplatek. (náhradní lhůty ani posečkání nemají vliv. Jedná se o nevykonatelné Nedoplatky). </a:t>
            </a:r>
          </a:p>
          <a:p>
            <a:pPr marL="0" indent="0">
              <a:buNone/>
            </a:pPr>
            <a:r>
              <a:rPr lang="cs-CZ" smtClean="0"/>
              <a:t>Neplatí u prosloužení lhůty pro podání řádného daňového tvrzení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484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Vyrozumění o výši nedoplatků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mtClean="0"/>
              <a:t>Neformální vyrozumění, kterým správce daně informuje daňový subjekt o existenci nedoplatků.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Není předepsána forma, je na správci daně, aby zvolil odpovídající formu podle posouzení závažnosti situace (spolupracující daňový subjekt x problémový daňový subjekt; ojedinělý vznik nedoplatku x chronický neplatič, apod.)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532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Lhůta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lhůta pro placení daně (</a:t>
            </a:r>
            <a:r>
              <a:rPr lang="cs-CZ" smtClean="0">
                <a:hlinkClick r:id="rId2" tooltip=" [Odkaz se otevře v novém okně]"/>
              </a:rPr>
              <a:t>§ 160</a:t>
            </a:r>
            <a:r>
              <a:rPr lang="cs-CZ" smtClean="0"/>
              <a:t> DŘ) je prekluzivní, pak jejím marným uplynutím nedoplatek zaniká, což znamená, že musí být správcem daně definitivně vymazán z evidence daní.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671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Odpis nedoplatku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smtClean="0"/>
              <a:t>- Nedobytný nedoplatek – bezvýsledně vymáhán, nebo lze předpokládat neúspěšnost vymáhání</a:t>
            </a:r>
          </a:p>
          <a:p>
            <a:pPr marL="0" indent="0">
              <a:buNone/>
            </a:pPr>
            <a:endParaRPr lang="cs-CZ"/>
          </a:p>
          <a:p>
            <a:pPr>
              <a:buFontTx/>
              <a:buChar char="-"/>
            </a:pPr>
            <a:r>
              <a:rPr lang="cs-CZ" smtClean="0"/>
              <a:t>Nedoplatek, jehož vymáhání je spojeno se zvláštními a nepoměrnými obtížemi (např. majetek subjektu v zemi, s kterou se neuskutečňuje mezinárodní spolupráce při vymáhání).</a:t>
            </a:r>
          </a:p>
          <a:p>
            <a:pPr marL="0" indent="0">
              <a:buNone/>
            </a:pPr>
            <a:endParaRPr lang="cs-CZ" smtClean="0"/>
          </a:p>
          <a:p>
            <a:pPr marL="0" indent="0" algn="just">
              <a:buNone/>
            </a:pPr>
            <a:r>
              <a:rPr lang="cs-CZ" sz="2400" smtClean="0"/>
              <a:t>Správce daně je povinen nadále prověřovat, zda trvají důvody pro odpis nedoplatku a zjistí-li, že se okolnosti nebo majetkové poměry daňového subjektu změnily, je povinen zrušit odpis nedoplatku, zařadit jej zpět mezi „aktivní" nedoplatky a zahájit vymáhání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074134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Přeplatek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smtClean="0"/>
              <a:t>daňovým subjektem uhrazeno více, než je</a:t>
            </a:r>
          </a:p>
          <a:p>
            <a:pPr marL="0" indent="0">
              <a:buNone/>
            </a:pPr>
            <a:r>
              <a:rPr lang="cs-CZ" smtClean="0"/>
              <a:t>   stanovená výše daně, jsou-li uhrazeny ostatní</a:t>
            </a:r>
          </a:p>
          <a:p>
            <a:pPr marL="0" indent="0">
              <a:buNone/>
            </a:pPr>
            <a:r>
              <a:rPr lang="cs-CZ"/>
              <a:t> </a:t>
            </a:r>
            <a:r>
              <a:rPr lang="cs-CZ" smtClean="0"/>
              <a:t>   povinnosti na osobním daňovém účtu, </a:t>
            </a:r>
          </a:p>
          <a:p>
            <a:pPr>
              <a:buFontTx/>
              <a:buChar char="-"/>
            </a:pPr>
            <a:r>
              <a:rPr lang="cs-CZ" smtClean="0"/>
              <a:t>z důvodu pozdějšího snížení daně z titulu buď doměření nižší daně, </a:t>
            </a:r>
          </a:p>
          <a:p>
            <a:pPr>
              <a:buFontTx/>
              <a:buChar char="-"/>
            </a:pPr>
            <a:r>
              <a:rPr lang="cs-CZ" smtClean="0"/>
              <a:t>na základě rozhodnutí o opravném či dozorčím prostředku, na základě rozhodnutí soudu.</a:t>
            </a:r>
          </a:p>
          <a:p>
            <a:pPr>
              <a:buFontTx/>
              <a:buChar char="-"/>
            </a:pPr>
            <a:r>
              <a:rPr lang="cs-CZ" smtClean="0"/>
              <a:t>nárok daňového subjektu na vrácení určité částky ; v rámci daně z přidané hodnoty jde o nárok na nadměrný odpočet.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917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Použití přeplatku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mtClean="0">
                <a:hlinkClick r:id="rId2" tooltip=" [Odkaz se otevře v novém okně]"/>
              </a:rPr>
              <a:t>§ 154 odst. 2 </a:t>
            </a:r>
            <a:r>
              <a:rPr lang="cs-CZ" smtClean="0"/>
              <a:t>DŘ ukládá správci daně povinnost převést přeplatek na úhradu nedoplatku, tedy mezi daňovými účty. Je nutné evidovat, z jakých částek přeplatek vznikl, a tudíž i den jeho vzniku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také na úhradu nedoplatku, který je evidován u stejného daňového subjektu u jiného správce daně, který si o jeho převedení na nedoplatek požádá.</a:t>
            </a:r>
          </a:p>
          <a:p>
            <a:pPr marL="0" indent="0">
              <a:buNone/>
            </a:pPr>
            <a:endParaRPr lang="cs-CZ" smtClean="0"/>
          </a:p>
          <a:p>
            <a:pPr marL="0" indent="0" algn="just">
              <a:buNone/>
            </a:pPr>
            <a:r>
              <a:rPr lang="cs-CZ"/>
              <a:t>D</a:t>
            </a:r>
            <a:r>
              <a:rPr lang="cs-CZ" smtClean="0"/>
              <a:t>en úhrady nedoplatku nastává převodem přeplatku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571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Vratitelný přeplatek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mtClean="0"/>
              <a:t>na osobním daňovém účtu je evidován přeplatek a neexistuje nedoplatek, na který by měl být tento přeplatek převeden, jedná se podle ustanovení </a:t>
            </a:r>
            <a:r>
              <a:rPr lang="cs-CZ" smtClean="0">
                <a:hlinkClick r:id="rId2" tooltip=" [Odkaz se otevře v novém okně]"/>
              </a:rPr>
              <a:t>§ 154 odst. 2 daňového řádu</a:t>
            </a:r>
            <a:r>
              <a:rPr lang="cs-CZ" smtClean="0"/>
              <a:t> o vratitelný přeplatek.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Daňový subjekt může požádat správce daně o vrácení vratitelného přeplatku nebo může požádat o jeho převedení na úhradu nedoplatku, a to jak svého nedoplatku u jiného správce daně, nebo jiného daňového subjektu u téhož správce daně nebo i u jiného správce daně.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835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</a:t>
            </a:r>
            <a:r>
              <a:rPr lang="cs-CZ" smtClean="0"/>
              <a:t>hůty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Vrácení do 30 dnů od žádosti, ale musí se jednat o vratitelný přeplatek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k jeho vzniku dojde až k datu vyměření daně (poslední den lhůty pro podání daňového přiznání)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509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Námitka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mtClean="0"/>
              <a:t>Námitku je tedy možné uplatnit proti všem úkonům správce daně při placení daní, které zahrnuje i oblast vymáhání a zajištění daní. </a:t>
            </a:r>
          </a:p>
          <a:p>
            <a:pPr marL="0" indent="0">
              <a:buNone/>
            </a:pPr>
            <a:r>
              <a:rPr lang="cs-CZ" smtClean="0"/>
              <a:t>Vyloučena je v případech, kde zákon připouští proti rozhodnutí správce daně odvolání.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Námitka se podává u toho správce daně, který úkon provedl, ve lhůtě 30 dnů ode dne, kdy se osoba zúčastněná na správě daní o úkonu dozvěděla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018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Námitka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Správce daně námitku posoudí a o výsledku tohoto posouzení se vydává rozhodnutí. Je možné rozhodnout následujícím způsobem:</a:t>
            </a:r>
          </a:p>
          <a:p>
            <a:r>
              <a:rPr lang="cs-CZ" smtClean="0"/>
              <a:t>Vyhovění námitce</a:t>
            </a:r>
          </a:p>
          <a:p>
            <a:pPr lvl="1"/>
            <a:r>
              <a:rPr lang="cs-CZ" smtClean="0"/>
              <a:t>V plném rozsahu - napadený úkon se zruší </a:t>
            </a:r>
          </a:p>
          <a:p>
            <a:pPr lvl="1"/>
            <a:r>
              <a:rPr lang="cs-CZ" smtClean="0"/>
              <a:t>Částečně - napadený úkon se změní nebo se zjedná náprava jiným způsobem </a:t>
            </a:r>
          </a:p>
          <a:p>
            <a:r>
              <a:rPr lang="cs-CZ" smtClean="0"/>
              <a:t>Zamítnutí námitky 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08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Evidence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Ustanovení </a:t>
            </a:r>
            <a:r>
              <a:rPr lang="cs-CZ" smtClean="0">
                <a:hlinkClick r:id="rId2" tooltip=" [Odkaz se otevře v novém okně]"/>
              </a:rPr>
              <a:t>§ 149</a:t>
            </a:r>
            <a:r>
              <a:rPr lang="cs-CZ" smtClean="0"/>
              <a:t> DŘ </a:t>
            </a:r>
          </a:p>
          <a:p>
            <a:endParaRPr lang="cs-CZ"/>
          </a:p>
          <a:p>
            <a:pPr marL="0" indent="0">
              <a:buNone/>
            </a:pPr>
            <a:r>
              <a:rPr lang="cs-CZ" smtClean="0"/>
              <a:t>z podstatné části se týká i evidence údajů náležejících do roviny nalézací, resp. údajů získaných v rámci vyměřovacího či doměřovacího řízení.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114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Způsoby placení daně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bezhotovostní převod </a:t>
            </a:r>
          </a:p>
          <a:p>
            <a:r>
              <a:rPr lang="cs-CZ" smtClean="0"/>
              <a:t>platba v hotovosti poštovním poukazem</a:t>
            </a:r>
          </a:p>
          <a:p>
            <a:r>
              <a:rPr lang="cs-CZ" smtClean="0"/>
              <a:t>Na pokladně (max 500.000 Kč/den/subjekt)</a:t>
            </a:r>
          </a:p>
          <a:p>
            <a:r>
              <a:rPr lang="cs-CZ" smtClean="0"/>
              <a:t>Šekem (den přijetí šeku)</a:t>
            </a:r>
          </a:p>
          <a:p>
            <a:r>
              <a:rPr lang="cs-CZ" smtClean="0"/>
              <a:t>kolkovými známkami</a:t>
            </a:r>
          </a:p>
          <a:p>
            <a:r>
              <a:rPr lang="cs-CZ" smtClean="0"/>
              <a:t>Daňovému exekutorovi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146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Identifikace platby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Pokud by byla platba chybně identifikována, ale z platby by byla patrná identifikace daňového subjektu, správce daně tuto platbu přijme na účet nejasných plateb a vyzve daňový subjekt k identifikaci této platby.</a:t>
            </a:r>
          </a:p>
          <a:p>
            <a:endParaRPr lang="cs-CZ"/>
          </a:p>
          <a:p>
            <a:r>
              <a:rPr lang="cs-CZ" smtClean="0"/>
              <a:t>Není li určeno, určí správce daně sám na kterou daň bylo hrazeno</a:t>
            </a:r>
          </a:p>
          <a:p>
            <a:pPr marL="0" indent="0" algn="ctr">
              <a:buNone/>
            </a:pPr>
            <a:r>
              <a:rPr lang="cs-CZ" sz="2000" smtClean="0"/>
              <a:t>Nelze li identifikovat subjekt do 6 ti let, platba propadá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434123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Platba za jiného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Správce daně je povinen přijmout každou platbu daně, aniž by zkoumal, kdo platbu učinil.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Platby za jiný subjekt nelze vrátit</a:t>
            </a:r>
          </a:p>
          <a:p>
            <a:pPr marL="0" indent="0">
              <a:buNone/>
            </a:pPr>
            <a:r>
              <a:rPr lang="cs-CZ" smtClean="0"/>
              <a:t>Vyjma plateb uhrazených zřejmým omylem a nebo pokud by u daňového subjektu vznikl přeplatek.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614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Den platby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Den, kdy úřední osoba převzala hotovost</a:t>
            </a:r>
          </a:p>
          <a:p>
            <a:endParaRPr lang="cs-CZ"/>
          </a:p>
          <a:p>
            <a:r>
              <a:rPr lang="cs-CZ" smtClean="0"/>
              <a:t>Dnem kdy bylo připsáno na účet správce daně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619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endParaRPr lang="cs-CZ"/>
          </a:p>
          <a:p>
            <a:pPr marL="0" indent="0" algn="ctr">
              <a:buNone/>
            </a:pPr>
            <a:r>
              <a:rPr lang="cs-CZ" smtClean="0"/>
              <a:t>Děkuji za pozornost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56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Osobní daňové účty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mtClean="0"/>
              <a:t>Osobní daňové účty – Předmětem evidence daní je zaznamenání vzniku a stanovení daňové povinnosti a rovněž i splnění těchto daňových povinností, popř. jiný způsob jejich zániku. Odděleně pro každý druh daně</a:t>
            </a:r>
          </a:p>
          <a:p>
            <a:pPr marL="0" indent="0" algn="just">
              <a:buNone/>
            </a:pPr>
            <a:endParaRPr lang="cs-CZ" smtClean="0"/>
          </a:p>
          <a:p>
            <a:pPr marL="0" indent="0" algn="just">
              <a:buNone/>
            </a:pPr>
            <a:r>
              <a:rPr lang="cs-CZ" smtClean="0"/>
              <a:t>Jedná se o evidenční činnost, při které není prostor pro přezkoumávání věcné správnosti zaznamenávaných údajů.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18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Osobní depozitní účty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/>
              <a:t>N</a:t>
            </a:r>
            <a:r>
              <a:rPr lang="cs-CZ" smtClean="0"/>
              <a:t>a debetní straně osobních daňových účtů jsou evidovány </a:t>
            </a:r>
            <a:r>
              <a:rPr lang="cs-CZ" b="1" smtClean="0"/>
              <a:t>splatné</a:t>
            </a:r>
            <a:r>
              <a:rPr lang="cs-CZ" smtClean="0"/>
              <a:t> daňové povinnosti, 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na osobních depozitních účtech jsou evidovány ještě </a:t>
            </a:r>
            <a:r>
              <a:rPr lang="cs-CZ" b="1" smtClean="0"/>
              <a:t>nesplatné</a:t>
            </a:r>
            <a:r>
              <a:rPr lang="cs-CZ" smtClean="0"/>
              <a:t> daně nebo takové, u nichž při platbě není určeno, na jaký osobní daňový účet je placeno, 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depozitní účty mají spíše svodnou či přerozdělovací úlohu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954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Depozitní účty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mtClean="0"/>
              <a:t>DŘ definuje tři z několika depozitních účtů</a:t>
            </a:r>
          </a:p>
          <a:p>
            <a:r>
              <a:rPr lang="cs-CZ" smtClean="0"/>
              <a:t>depozitní účet, na němž jsou evidovány částky na zajištění úhrady na nesplatnou nebo dosud nestanovenou daň, </a:t>
            </a:r>
          </a:p>
          <a:p>
            <a:r>
              <a:rPr lang="cs-CZ" smtClean="0"/>
              <a:t>depozitní účet, na kterém jsou evidovány částky plynoucí z vymáhání,</a:t>
            </a:r>
          </a:p>
          <a:p>
            <a:r>
              <a:rPr lang="cs-CZ" smtClean="0"/>
              <a:t>depozitní účet, na kterém jsou evidovány dobrovolně uhrazené částky v souvislosti s vyrozuměním o nedoplatku. 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Převod částek evidovaných právě na výše uvedených depozitních účtech na příslušné osobní daňové účty má svá pravidla, která jsou předmětem ustanovení </a:t>
            </a:r>
            <a:r>
              <a:rPr lang="cs-CZ" smtClean="0">
                <a:hlinkClick r:id="rId2" tooltip=" [Odkaz se otevře v novém okně]"/>
              </a:rPr>
              <a:t>§ 150 odst. 4</a:t>
            </a:r>
            <a:r>
              <a:rPr lang="cs-CZ" smtClean="0"/>
              <a:t> až </a:t>
            </a:r>
            <a:r>
              <a:rPr lang="cs-CZ" smtClean="0">
                <a:hlinkClick r:id="rId3" tooltip=" [Odkaz se otevře v novém okně]"/>
              </a:rPr>
              <a:t>6</a:t>
            </a:r>
            <a:r>
              <a:rPr lang="cs-CZ" smtClean="0"/>
              <a:t> daňového řádu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91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Poskytování informací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potvrzení o jednotlivých skutečnostech na osobních daňových účtech, tzn. ve vztahu k uvedené skutečnosti se jedná o tzv. </a:t>
            </a:r>
            <a:r>
              <a:rPr lang="cs-CZ" b="1" smtClean="0"/>
              <a:t>potvrzení o bezdlužnosti</a:t>
            </a:r>
          </a:p>
          <a:p>
            <a:pPr marL="0" indent="0">
              <a:buNone/>
            </a:pPr>
            <a:endParaRPr lang="cs-CZ" b="1" smtClean="0"/>
          </a:p>
          <a:p>
            <a:r>
              <a:rPr lang="cs-CZ" smtClean="0"/>
              <a:t>podrobné potvrzení podle ustanovení </a:t>
            </a:r>
            <a:r>
              <a:rPr lang="cs-CZ" smtClean="0">
                <a:hlinkClick r:id="rId2" tooltip=" [Odkaz se otevře v novém okně]"/>
              </a:rPr>
              <a:t>§ 151</a:t>
            </a:r>
            <a:r>
              <a:rPr lang="cs-CZ" smtClean="0"/>
              <a:t> DŘ(musí být u jednotlivých nedoplatků patrný původní, popř. je-li stanoven, tak i náhradní den splatnosti, z čehož je patrný i den vymahatelnosti konkrétního nedoplatku)</a:t>
            </a:r>
          </a:p>
          <a:p>
            <a:pPr marL="0" indent="0">
              <a:buNone/>
            </a:pPr>
            <a:r>
              <a:rPr lang="cs-CZ" smtClean="0"/>
              <a:t>			Nesouhlas -&gt;Námitka</a:t>
            </a:r>
          </a:p>
        </p:txBody>
      </p:sp>
    </p:spTree>
    <p:extLst>
      <p:ext uri="{BB962C8B-B14F-4D97-AF65-F5344CB8AC3E}">
        <p14:creationId xmlns:p14="http://schemas.microsoft.com/office/powerpoint/2010/main" val="202854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Pořadí úhrady daně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jedná se o zákonem stanovené pořadí úhrady, je nemožné, aby daňový subjekt nebo správce daně mohl ovlivnit, kterou konkrétní daňovou povinnost na daném osobním daňovém účtu hodlá uhradit.</a:t>
            </a:r>
          </a:p>
          <a:p>
            <a:pPr marL="0" indent="0">
              <a:buNone/>
            </a:pPr>
            <a:r>
              <a:rPr lang="cs-CZ" smtClean="0"/>
              <a:t>Může „pouze“ určit osobní daňový účet, resp. konkrétní druh daně, na který bude svou platbu směřovat.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18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Principy úhrady – dobrovolná platba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Úhrada daně předchází vždy úhradě jejího příslušenství (úroky, penále, pokuty a náklady řízení)</a:t>
            </a:r>
          </a:p>
          <a:p>
            <a:r>
              <a:rPr lang="cs-CZ" smtClean="0"/>
              <a:t>Starší nedoplatky jsou hrazeny vždy dříve před nedoplatky mladšími, přičemž je zde posuzován původní datum splatnosti daně</a:t>
            </a:r>
          </a:p>
          <a:p>
            <a:r>
              <a:rPr lang="cs-CZ" smtClean="0"/>
              <a:t>nejdříve dochází k úhradě daní a jejich příslušenství, ke kterým </a:t>
            </a:r>
            <a:r>
              <a:rPr lang="cs-CZ" b="1" smtClean="0"/>
              <a:t>není</a:t>
            </a:r>
            <a:r>
              <a:rPr lang="cs-CZ" smtClean="0"/>
              <a:t> zahájeno vymáhání (</a:t>
            </a:r>
            <a:r>
              <a:rPr lang="cs-CZ" smtClean="0">
                <a:hlinkClick r:id="rId2" tooltip=" [Odkaz se otevře v novém okně]"/>
              </a:rPr>
              <a:t>§ 175</a:t>
            </a:r>
            <a:r>
              <a:rPr lang="cs-CZ" smtClean="0"/>
              <a:t> daňového řádu)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030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Nedobrovolná platba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Na základě vymáhání, nebo uplatnění pohledávky v insolvenčním řízení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Na prvním místě jsou uspokojeny exekuční náklady (úhrada hotových výdajů). Výjimka nastane pokud uhradí dobrovolně daňový subjket po zahájení exekuce – platba dobrovolná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7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236</TotalTime>
  <Words>1189</Words>
  <Application>Microsoft Office PowerPoint</Application>
  <PresentationFormat>Předvádění na obrazovce (4:3)</PresentationFormat>
  <Paragraphs>115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Aspekt</vt:lpstr>
      <vt:lpstr>Placení daní</vt:lpstr>
      <vt:lpstr>Evidence</vt:lpstr>
      <vt:lpstr>Osobní daňové účty</vt:lpstr>
      <vt:lpstr>Osobní depozitní účty</vt:lpstr>
      <vt:lpstr>Depozitní účty</vt:lpstr>
      <vt:lpstr>Poskytování informací</vt:lpstr>
      <vt:lpstr>Pořadí úhrady daně</vt:lpstr>
      <vt:lpstr>Principy úhrady – dobrovolná platba</vt:lpstr>
      <vt:lpstr>Nedobrovolná platba</vt:lpstr>
      <vt:lpstr>Nedoplatek</vt:lpstr>
      <vt:lpstr>Vyrozumění o výši nedoplatků</vt:lpstr>
      <vt:lpstr>Lhůta</vt:lpstr>
      <vt:lpstr>Odpis nedoplatku</vt:lpstr>
      <vt:lpstr>Přeplatek</vt:lpstr>
      <vt:lpstr>Použití přeplatku</vt:lpstr>
      <vt:lpstr>Vratitelný přeplatek</vt:lpstr>
      <vt:lpstr>Lhůty</vt:lpstr>
      <vt:lpstr>Námitka</vt:lpstr>
      <vt:lpstr>Námitka</vt:lpstr>
      <vt:lpstr>Způsoby placení daně</vt:lpstr>
      <vt:lpstr>Identifikace platby</vt:lpstr>
      <vt:lpstr>Platba za jiného</vt:lpstr>
      <vt:lpstr>Den platby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Placení daní</dc:title>
  <dc:creator>Green</dc:creator>
  <cp:lastModifiedBy>Green</cp:lastModifiedBy>
  <cp:revision>23</cp:revision>
  <dcterms:created xsi:type="dcterms:W3CDTF">2016-04-04T07:00:29Z</dcterms:created>
  <dcterms:modified xsi:type="dcterms:W3CDTF">2016-04-04T10:56:38Z</dcterms:modified>
</cp:coreProperties>
</file>