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59" r:id="rId8"/>
    <p:sldId id="260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1C24-DD5F-4AE6-8319-3F1FC2865490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FE72-82CA-476F-AA4B-F18ED94BF4C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1C24-DD5F-4AE6-8319-3F1FC2865490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FE72-82CA-476F-AA4B-F18ED94BF4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1C24-DD5F-4AE6-8319-3F1FC2865490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FE72-82CA-476F-AA4B-F18ED94BF4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1C24-DD5F-4AE6-8319-3F1FC2865490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FE72-82CA-476F-AA4B-F18ED94BF4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1C24-DD5F-4AE6-8319-3F1FC2865490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FE72-82CA-476F-AA4B-F18ED94BF4C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1C24-DD5F-4AE6-8319-3F1FC2865490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FE72-82CA-476F-AA4B-F18ED94BF4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1C24-DD5F-4AE6-8319-3F1FC2865490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FE72-82CA-476F-AA4B-F18ED94BF4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1C24-DD5F-4AE6-8319-3F1FC2865490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4FE72-82CA-476F-AA4B-F18ED94BF4C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1C24-DD5F-4AE6-8319-3F1FC2865490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FE72-82CA-476F-AA4B-F18ED94BF4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41C24-DD5F-4AE6-8319-3F1FC2865490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ED4FE72-82CA-476F-AA4B-F18ED94BF4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1241C24-DD5F-4AE6-8319-3F1FC2865490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4FE72-82CA-476F-AA4B-F18ED94BF4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1241C24-DD5F-4AE6-8319-3F1FC2865490}" type="datetimeFigureOut">
              <a:rPr lang="cs-CZ" smtClean="0"/>
              <a:t>18.4.2016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ED4FE72-82CA-476F-AA4B-F18ED94BF4C1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Zajištění a vymáhání podle daňového řádu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Porušení povinností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02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Daňová exekuce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cs-CZ" smtClean="0"/>
              <a:t>Srážkami ze mzdy</a:t>
            </a:r>
          </a:p>
          <a:p>
            <a:r>
              <a:rPr lang="cs-CZ" smtClean="0"/>
              <a:t>přikázáním pohledávky z účtu u poskytovatele platebních služeb, </a:t>
            </a:r>
          </a:p>
          <a:p>
            <a:r>
              <a:rPr lang="cs-CZ" smtClean="0"/>
              <a:t>přikázáním jiné peněžité pohledávky,</a:t>
            </a:r>
          </a:p>
          <a:p>
            <a:r>
              <a:rPr lang="cs-CZ" smtClean="0"/>
              <a:t>postižením jiných majetkových práv, </a:t>
            </a:r>
          </a:p>
          <a:p>
            <a:r>
              <a:rPr lang="cs-CZ" smtClean="0"/>
              <a:t>prodejem movitých věcí nebo nemovitostí.</a:t>
            </a:r>
          </a:p>
          <a:p>
            <a:pPr marL="0" indent="0">
              <a:buNone/>
            </a:pPr>
            <a:endParaRPr lang="cs-CZ" sz="2400" smtClean="0"/>
          </a:p>
          <a:p>
            <a:pPr marL="0" indent="0">
              <a:buNone/>
            </a:pPr>
            <a:r>
              <a:rPr lang="cs-CZ" sz="2400" smtClean="0"/>
              <a:t>Zapovězena je daňová exekuce prodejem podniku či zástavy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822870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Lhůta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Jedná se o lhůtu pro placení daně (prekluzivní)</a:t>
            </a:r>
          </a:p>
          <a:p>
            <a:endParaRPr lang="cs-CZ"/>
          </a:p>
          <a:p>
            <a:r>
              <a:rPr lang="cs-CZ" smtClean="0"/>
              <a:t>Běží ode dne splatnosti/náhradní splatnosti</a:t>
            </a:r>
          </a:p>
          <a:p>
            <a:endParaRPr lang="cs-CZ"/>
          </a:p>
          <a:p>
            <a:r>
              <a:rPr lang="cs-CZ" smtClean="0"/>
              <a:t>Do kdy?</a:t>
            </a:r>
          </a:p>
          <a:p>
            <a:pPr marL="0" indent="0">
              <a:buNone/>
            </a:pPr>
            <a:r>
              <a:rPr lang="cs-CZ" sz="2400" smtClean="0"/>
              <a:t>Dvojí právní účinek: Lhůta se zastavuje i přerušuje</a:t>
            </a:r>
          </a:p>
          <a:p>
            <a:pPr marL="0" indent="0">
              <a:buNone/>
            </a:pPr>
            <a:r>
              <a:rPr lang="cs-CZ" sz="2400" smtClean="0"/>
              <a:t>- zahájení exekuce podle OSŘ z podnětu správce daně </a:t>
            </a:r>
          </a:p>
          <a:p>
            <a:pPr marL="0" indent="0">
              <a:buNone/>
            </a:pPr>
            <a:r>
              <a:rPr lang="cs-CZ" sz="2400" smtClean="0"/>
              <a:t>- zahájení daňové exekuce srážkami ze mzdy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056232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Upozornění na nedoplatek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mtClean="0"/>
              <a:t>§ 153/3 DŘ - Neformální informativní sdělení: účelem je upozornit daňový subjekt na existenci jeho nedoplatku a na možné následky spojené s jeho neuhrazením.</a:t>
            </a:r>
          </a:p>
          <a:p>
            <a:pPr marL="0" indent="0" algn="just">
              <a:buNone/>
            </a:pPr>
            <a:endParaRPr lang="cs-CZ"/>
          </a:p>
          <a:p>
            <a:pPr marL="0" indent="0" algn="just">
              <a:buNone/>
            </a:pPr>
            <a:r>
              <a:rPr lang="cs-CZ" smtClean="0"/>
              <a:t>Upozornění může mít například podobu telefonického sdělení nebo SMS, ale i písemnosti (úřední dopis), ať už listinné či elektronické podoby.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032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Prohlášení o majetku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§ 180 DŘ</a:t>
            </a:r>
          </a:p>
          <a:p>
            <a:pPr marL="0" indent="0">
              <a:buNone/>
            </a:pPr>
            <a:r>
              <a:rPr lang="cs-CZ" smtClean="0"/>
              <a:t>seznam veškerého majetku dlužníka, včetně majetku patřícího do SJM</a:t>
            </a:r>
          </a:p>
          <a:p>
            <a:pPr marL="0" indent="0">
              <a:buNone/>
            </a:pPr>
            <a:r>
              <a:rPr lang="cs-CZ" smtClean="0"/>
              <a:t>vyzývá správce daně dlužníka rozhodnutím (výzvou) – nelze se odvolat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pouze pokud daňová exekuce přikázáním pohledávky z účtu u poskytovatele platebních služeb nemohla být nařízena nebo její nařízení nevedlo k celkové úhradě nedoplatku po právní moci exekučního příkazu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3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Prohlášení o majetku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Nepodání prohlášení je trestným činnem</a:t>
            </a:r>
          </a:p>
          <a:p>
            <a:pPr marL="0" indent="0">
              <a:buNone/>
            </a:pPr>
            <a:endParaRPr lang="cs-CZ"/>
          </a:p>
          <a:p>
            <a:pPr>
              <a:buFont typeface="Symbol"/>
              <a:buChar char="Þ"/>
            </a:pPr>
            <a:r>
              <a:rPr lang="cs-CZ" smtClean="0"/>
              <a:t>SD není vázán mlčenlivostí</a:t>
            </a:r>
          </a:p>
          <a:p>
            <a:pPr>
              <a:buFont typeface="Symbol"/>
              <a:buChar char="Þ"/>
            </a:pPr>
            <a:endParaRPr lang="cs-CZ"/>
          </a:p>
          <a:p>
            <a:pPr>
              <a:buFont typeface="Symbol"/>
              <a:buChar char="Þ"/>
            </a:pPr>
            <a:r>
              <a:rPr lang="cs-CZ" smtClean="0"/>
              <a:t>doručením výzvy k podání prohlášení o majetku dlužníkovi se aktivuje zákaz disponovat s majetkem mimo rámec běžné obchodní činnosti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519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Daňová exekuce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Jedná se o dílčí daňové řízení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Zahájeno již vydáním rozhodnutí – exekučním příkazem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048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Exekuční titul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vykonatelné rozhodnutí, kterým je stanovena povinnost k úhradě peněžitého plnění, </a:t>
            </a:r>
          </a:p>
          <a:p>
            <a:r>
              <a:rPr lang="cs-CZ" smtClean="0"/>
              <a:t>vykonatelný výkaz nedoplatků - nemá povahu rozhodnutí, ale je to seznamu právních titulů, ze kterých vyplývají nedoplatky ke dni vydání tohoto výkazu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Exekuční titul musí být přílohou exekučního příkazu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142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Opravné prostředky	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Proti exekučnímu příkazu – odvolání (15 dní)</a:t>
            </a:r>
          </a:p>
          <a:p>
            <a:pPr marL="0" indent="0">
              <a:buNone/>
            </a:pPr>
            <a:r>
              <a:rPr lang="cs-CZ" sz="2400" smtClean="0"/>
              <a:t>Dříve byla možná námitka (30ti denní lhůta)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Manžel dlužníka má procesní postavení jako dlužník (rozdíl oproti OSŘ) – doručování, možnost odvolání.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683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Odklad a zastavení daňové exekuce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§181 DŘ – demonstrativní výčet pro odklad</a:t>
            </a:r>
            <a:endParaRPr lang="cs-CZ"/>
          </a:p>
          <a:p>
            <a:pPr marL="0" indent="0">
              <a:buNone/>
            </a:pPr>
            <a:r>
              <a:rPr lang="cs-CZ" smtClean="0"/>
              <a:t>Přechodná fáze, do pominutí důvodů =&gt;rozhodnutí SD o pokračování nebo zastavení</a:t>
            </a:r>
            <a:endParaRPr lang="cs-CZ"/>
          </a:p>
          <a:p>
            <a:pPr marL="0" indent="0">
              <a:buNone/>
            </a:pPr>
            <a:r>
              <a:rPr lang="cs-CZ" smtClean="0"/>
              <a:t>Opravným prostředkem je námitka</a:t>
            </a:r>
          </a:p>
          <a:p>
            <a:pPr marL="0" indent="0">
              <a:buNone/>
            </a:pPr>
            <a:endParaRPr lang="cs-CZ" smtClean="0"/>
          </a:p>
          <a:p>
            <a:pPr marL="0" indent="0" algn="just">
              <a:buNone/>
            </a:pPr>
            <a:r>
              <a:rPr lang="cs-CZ" sz="2000"/>
              <a:t>Důvodem pro zastavení daňové exekuce bude vždy například povolení posečkání úhrady nedoplatku, vyloučení veškerého exekucí postiženého majetku z daňové exekuce, zánik či úhrada nedoplatku. Částečná úhrada nedoplatku, případně prekluze některého nedoplatku, pro nějž byla daňová exekuce nařízena, jsou důvody pro její částečné zastavení.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3135395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Vyloučení majetku z daňové exekuce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mtClean="0"/>
              <a:t>§ 179 DŘ – obdoba excindační žaloby podle OSŘ</a:t>
            </a:r>
          </a:p>
          <a:p>
            <a:pPr marL="0" indent="0">
              <a:buNone/>
            </a:pPr>
            <a:r>
              <a:rPr lang="cs-CZ" smtClean="0"/>
              <a:t>Lze zahájit také z moci úřední</a:t>
            </a:r>
          </a:p>
          <a:p>
            <a:pPr>
              <a:buFontTx/>
              <a:buChar char="-"/>
            </a:pPr>
            <a:r>
              <a:rPr lang="cs-CZ" smtClean="0"/>
              <a:t>Návrh lze podat do 15 dnů od záhájení ex. nebo od dovědění se (prekluzivní lhůta)</a:t>
            </a:r>
          </a:p>
          <a:p>
            <a:pPr>
              <a:buFontTx/>
              <a:buChar char="-"/>
            </a:pPr>
            <a:r>
              <a:rPr lang="cs-CZ" smtClean="0"/>
              <a:t>Správce daně musí do 30ti dní rozhodnout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Takovýto majetek nelze prodat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12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Zajištění daně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Zajišťovací příkaz (úhrada částky)</a:t>
            </a:r>
          </a:p>
          <a:p>
            <a:pPr marL="457200" indent="-457200">
              <a:buFontTx/>
              <a:buChar char="-"/>
            </a:pPr>
            <a:r>
              <a:rPr lang="cs-CZ" smtClean="0"/>
              <a:t>důvodná </a:t>
            </a:r>
            <a:r>
              <a:rPr lang="cs-CZ" smtClean="0"/>
              <a:t>obava její </a:t>
            </a:r>
            <a:r>
              <a:rPr lang="cs-CZ" smtClean="0"/>
              <a:t>vymahatelnosti</a:t>
            </a:r>
          </a:p>
          <a:p>
            <a:pPr marL="457200" indent="-457200">
              <a:buFontTx/>
              <a:buChar char="-"/>
            </a:pPr>
            <a:r>
              <a:rPr lang="cs-CZ"/>
              <a:t>n</a:t>
            </a:r>
            <a:r>
              <a:rPr lang="cs-CZ" smtClean="0"/>
              <a:t>esplatná </a:t>
            </a:r>
            <a:r>
              <a:rPr lang="cs-CZ" smtClean="0"/>
              <a:t>daň</a:t>
            </a:r>
          </a:p>
          <a:p>
            <a:pPr marL="0" indent="0">
              <a:buNone/>
            </a:pPr>
            <a:r>
              <a:rPr lang="cs-CZ"/>
              <a:t>	</a:t>
            </a:r>
            <a:r>
              <a:rPr lang="cs-CZ" smtClean="0"/>
              <a:t>	ODVOLÁNÍ</a:t>
            </a:r>
          </a:p>
          <a:p>
            <a:pPr marL="0" indent="0">
              <a:buNone/>
            </a:pPr>
            <a:r>
              <a:rPr lang="cs-CZ" smtClean="0"/>
              <a:t>Není li vyhověno příkazu, je možno zřídit zástavní právo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2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Exekuční náklady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mtClean="0"/>
              <a:t>Povinen hradit dlužník </a:t>
            </a:r>
            <a:r>
              <a:rPr lang="cs-CZ" sz="2400" smtClean="0"/>
              <a:t>(pokud není ex. neoprávněná)</a:t>
            </a:r>
          </a:p>
          <a:p>
            <a:pPr>
              <a:buFontTx/>
              <a:buChar char="-"/>
            </a:pPr>
            <a:r>
              <a:rPr lang="cs-CZ" sz="2400" smtClean="0"/>
              <a:t>Hotové výdaje při provádění exekuce </a:t>
            </a:r>
            <a:r>
              <a:rPr lang="cs-CZ" sz="1800" i="1" smtClean="0"/>
              <a:t>(dnem doručení)</a:t>
            </a:r>
          </a:p>
          <a:p>
            <a:pPr>
              <a:buFontTx/>
              <a:buChar char="-"/>
            </a:pPr>
            <a:r>
              <a:rPr lang="cs-CZ" sz="2400"/>
              <a:t>náklady za nařízení </a:t>
            </a:r>
            <a:r>
              <a:rPr lang="cs-CZ" sz="2400"/>
              <a:t>daňové </a:t>
            </a:r>
            <a:r>
              <a:rPr lang="cs-CZ" sz="2400"/>
              <a:t>exekuce </a:t>
            </a:r>
            <a:r>
              <a:rPr lang="cs-CZ" sz="1800" i="1"/>
              <a:t>(povinnost k jejich úhradě vydáním exekučního příkazu či samostatného rozhodnutí o výši </a:t>
            </a:r>
            <a:r>
              <a:rPr lang="cs-CZ" sz="1800" i="1"/>
              <a:t>exekučních </a:t>
            </a:r>
            <a:r>
              <a:rPr lang="cs-CZ" sz="1800" i="1" smtClean="0"/>
              <a:t>nákladů)</a:t>
            </a:r>
            <a:endParaRPr lang="cs-CZ" sz="1800" i="1"/>
          </a:p>
          <a:p>
            <a:pPr>
              <a:buFontTx/>
              <a:buChar char="-"/>
            </a:pPr>
            <a:r>
              <a:rPr lang="cs-CZ" sz="2400" smtClean="0"/>
              <a:t>náklady </a:t>
            </a:r>
            <a:r>
              <a:rPr lang="cs-CZ" sz="2400"/>
              <a:t>za </a:t>
            </a:r>
            <a:r>
              <a:rPr lang="cs-CZ" sz="2400"/>
              <a:t>výkon prodeje </a:t>
            </a:r>
            <a:r>
              <a:rPr lang="cs-CZ" sz="2000" i="1" smtClean="0"/>
              <a:t>(okamžikem </a:t>
            </a:r>
            <a:r>
              <a:rPr lang="cs-CZ" sz="2000" i="1"/>
              <a:t>zahájení dražby či zpeněžením předmětu daňové exekuce </a:t>
            </a:r>
            <a:r>
              <a:rPr lang="cs-CZ" sz="2000" i="1"/>
              <a:t>mimo </a:t>
            </a:r>
            <a:r>
              <a:rPr lang="cs-CZ" sz="2000" i="1" smtClean="0"/>
              <a:t>dražbu)</a:t>
            </a:r>
            <a:endParaRPr lang="cs-CZ" sz="2000" i="1"/>
          </a:p>
          <a:p>
            <a:pPr marL="0" indent="0">
              <a:buNone/>
            </a:pPr>
            <a:r>
              <a:rPr lang="cs-CZ" sz="2400" smtClean="0"/>
              <a:t>(2% z vymáhaného nedoplatku 500 – 500.000 Kč)</a:t>
            </a:r>
          </a:p>
          <a:p>
            <a:pPr>
              <a:buFontTx/>
              <a:buChar char="-"/>
            </a:pPr>
            <a:r>
              <a:rPr lang="cs-CZ" sz="2400" smtClean="0"/>
              <a:t>Daňové nedoplatky</a:t>
            </a:r>
          </a:p>
          <a:p>
            <a:pPr>
              <a:buFontTx/>
              <a:buChar char="-"/>
            </a:pPr>
            <a:r>
              <a:rPr lang="cs-CZ" sz="2400"/>
              <a:t>nařízená exekuce se vede i pro budoucí úrok z prodlení, který vzniká do uhrazení jistiny</a:t>
            </a:r>
          </a:p>
        </p:txBody>
      </p:sp>
    </p:spTree>
    <p:extLst>
      <p:ext uri="{BB962C8B-B14F-4D97-AF65-F5344CB8AC3E}">
        <p14:creationId xmlns:p14="http://schemas.microsoft.com/office/powerpoint/2010/main" val="2988472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Druhy exekucí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b="1"/>
              <a:t>Exekuce majetkových práv</a:t>
            </a:r>
            <a:r>
              <a:rPr lang="cs-CZ" sz="2400"/>
              <a:t> </a:t>
            </a:r>
            <a:r>
              <a:rPr lang="cs-CZ"/>
              <a:t>- </a:t>
            </a:r>
            <a:r>
              <a:rPr lang="cs-CZ" sz="2400" smtClean="0"/>
              <a:t>mzda </a:t>
            </a:r>
            <a:r>
              <a:rPr lang="cs-CZ" sz="2400"/>
              <a:t>a </a:t>
            </a:r>
            <a:r>
              <a:rPr lang="cs-CZ" sz="2400"/>
              <a:t>jiné </a:t>
            </a:r>
            <a:r>
              <a:rPr lang="cs-CZ" sz="2400" smtClean="0"/>
              <a:t>příjmy, </a:t>
            </a:r>
            <a:r>
              <a:rPr lang="cs-CZ" sz="2400"/>
              <a:t>právo k peněžním prostředkům na účtu u poskytovatele platebních služeb, právo na jinou </a:t>
            </a:r>
            <a:r>
              <a:rPr lang="cs-CZ" sz="2400"/>
              <a:t>peněžitou </a:t>
            </a:r>
            <a:r>
              <a:rPr lang="cs-CZ" sz="2400" smtClean="0"/>
              <a:t>pohledávku </a:t>
            </a:r>
            <a:r>
              <a:rPr lang="cs-CZ" sz="2400"/>
              <a:t>a jiné </a:t>
            </a:r>
            <a:r>
              <a:rPr lang="cs-CZ" sz="2400"/>
              <a:t>majetkové </a:t>
            </a:r>
            <a:r>
              <a:rPr lang="cs-CZ" sz="2400" smtClean="0"/>
              <a:t>právo </a:t>
            </a:r>
            <a:r>
              <a:rPr lang="cs-CZ" sz="2400" i="1" smtClean="0"/>
              <a:t>(základem je existence poddlužníka)</a:t>
            </a:r>
          </a:p>
          <a:p>
            <a:pPr algn="just"/>
            <a:r>
              <a:rPr lang="cs-CZ" sz="2400" b="1" smtClean="0"/>
              <a:t>Movité a nemovité věci</a:t>
            </a:r>
          </a:p>
          <a:p>
            <a:pPr algn="just"/>
            <a:r>
              <a:rPr lang="cs-CZ" sz="2400" b="1" smtClean="0"/>
              <a:t>Rozvrhové řízení </a:t>
            </a:r>
            <a:r>
              <a:rPr lang="cs-CZ" sz="2400" smtClean="0"/>
              <a:t>(§228 DŘ) – jiný věřitel přihlásí do zahájení dražby svou pohledávku</a:t>
            </a:r>
          </a:p>
          <a:p>
            <a:pPr algn="just"/>
            <a:r>
              <a:rPr lang="cs-CZ" sz="2400" b="1" smtClean="0"/>
              <a:t>Exekuce cenných pa</a:t>
            </a:r>
            <a:r>
              <a:rPr lang="cs-CZ" sz="2400" smtClean="0"/>
              <a:t>pírů – specifika poddlužníka, který vede evidenci zaknihovaných CP.</a:t>
            </a:r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25462541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Vztah k insolvenčnímu řízení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mtClean="0"/>
              <a:t>Daňové pohledávky vzniklé po rozh. o úpadku jsou pohledávky za majetkovou podstatou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Daňovou exekuci lze nařídit, nelze ji provést</a:t>
            </a:r>
          </a:p>
          <a:p>
            <a:pPr marL="0" indent="0">
              <a:buNone/>
            </a:pPr>
            <a:r>
              <a:rPr lang="cs-CZ" smtClean="0"/>
              <a:t>Nevzniká dále úrok z prodlení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Daňové tvrzení do 30ti dní od Úpadku nebo sdělení, že nejsou podklady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6545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Následky porušení povinností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smtClean="0"/>
              <a:t>Pokuta – Porušení povinnosti mlčenlivosti, pořádková pokuta, za nesplnění povinnosti nepeněžité povahy, opožděné tvrzení daně</a:t>
            </a:r>
          </a:p>
          <a:p>
            <a:pPr algn="just">
              <a:buFontTx/>
              <a:buChar char="-"/>
            </a:pPr>
            <a:r>
              <a:rPr lang="cs-CZ"/>
              <a:t>Penále – z doměřené daně </a:t>
            </a:r>
            <a:r>
              <a:rPr lang="cs-CZ" sz="2000"/>
              <a:t>a) 20 %, je-li </a:t>
            </a:r>
            <a:r>
              <a:rPr lang="cs-CZ" sz="2000"/>
              <a:t>daň </a:t>
            </a:r>
            <a:r>
              <a:rPr lang="cs-CZ" sz="2000" smtClean="0"/>
              <a:t>zvyšována, b</a:t>
            </a:r>
            <a:r>
              <a:rPr lang="cs-CZ" sz="2000"/>
              <a:t>) 20 %, je-li snižován daňový odpočet</a:t>
            </a:r>
            <a:r>
              <a:rPr lang="cs-CZ" sz="2000"/>
              <a:t>, </a:t>
            </a:r>
            <a:r>
              <a:rPr lang="cs-CZ" sz="2000" smtClean="0"/>
              <a:t>nebo c</a:t>
            </a:r>
            <a:r>
              <a:rPr lang="cs-CZ" sz="2000"/>
              <a:t>) 1 %, je-li snižována daňová </a:t>
            </a:r>
            <a:r>
              <a:rPr lang="cs-CZ" sz="2000"/>
              <a:t>ztráta</a:t>
            </a:r>
            <a:r>
              <a:rPr lang="cs-CZ" sz="2000" smtClean="0"/>
              <a:t>.</a:t>
            </a:r>
          </a:p>
          <a:p>
            <a:pPr algn="just">
              <a:buFontTx/>
              <a:buChar char="-"/>
            </a:pPr>
            <a:r>
              <a:rPr lang="cs-CZ" smtClean="0"/>
              <a:t>Úrok z prodlení – repo sazba + </a:t>
            </a:r>
            <a:r>
              <a:rPr lang="pl-PL" smtClean="0"/>
              <a:t>14 % bodů</a:t>
            </a:r>
          </a:p>
          <a:p>
            <a:pPr lvl="1" algn="just">
              <a:buFontTx/>
              <a:buChar char="-"/>
            </a:pPr>
            <a:r>
              <a:rPr lang="pl-PL" u="sng"/>
              <a:t>n</a:t>
            </a:r>
            <a:r>
              <a:rPr lang="pl-PL" u="sng" smtClean="0"/>
              <a:t>eoprávněné jednání SD </a:t>
            </a:r>
          </a:p>
          <a:p>
            <a:pPr lvl="1" algn="just">
              <a:buFontTx/>
              <a:buChar char="-"/>
            </a:pPr>
            <a:r>
              <a:rPr lang="pl-PL" u="sng"/>
              <a:t>daňového odpočtu </a:t>
            </a:r>
            <a:r>
              <a:rPr lang="pl-PL"/>
              <a:t>(postup k </a:t>
            </a:r>
            <a:r>
              <a:rPr lang="pl-PL"/>
              <a:t>odstranění </a:t>
            </a:r>
            <a:r>
              <a:rPr lang="pl-PL" smtClean="0"/>
              <a:t>pochybností ze kt. má vzniknou odpočet trvá déle než 5 měsíců - </a:t>
            </a:r>
            <a:r>
              <a:rPr lang="cs-CZ"/>
              <a:t>repo sazba </a:t>
            </a:r>
            <a:r>
              <a:rPr lang="cs-CZ"/>
              <a:t>+ </a:t>
            </a:r>
            <a:r>
              <a:rPr lang="pl-PL" smtClean="0"/>
              <a:t>1 </a:t>
            </a:r>
            <a:r>
              <a:rPr lang="pl-PL"/>
              <a:t>% </a:t>
            </a:r>
            <a:r>
              <a:rPr lang="pl-PL" smtClean="0"/>
              <a:t>bod</a:t>
            </a:r>
            <a:endParaRPr lang="cs-CZ"/>
          </a:p>
          <a:p>
            <a:pPr>
              <a:buFontTx/>
              <a:buChar char="-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83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Zástavní právo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Rozhodnutím správce daně k zajištění neuhrazené daně za podmínek stanovených občanským zákoníkem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Vzniká doručením DS nebo pokud jde o nemovitost tak doručením na KN.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683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</a:t>
            </a:r>
            <a:r>
              <a:rPr lang="cs-CZ" smtClean="0"/>
              <a:t>učení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mtClean="0"/>
              <a:t>Povinnost ručení ze zákona – správce daně vyzve</a:t>
            </a:r>
          </a:p>
          <a:p>
            <a:pPr marL="0" indent="0">
              <a:buNone/>
            </a:pPr>
            <a:r>
              <a:rPr lang="cs-CZ" smtClean="0"/>
              <a:t>	- proti výzvě se může ručitel odvolat </a:t>
            </a:r>
            <a:r>
              <a:rPr lang="cs-CZ" sz="1600" smtClean="0"/>
              <a:t>(odkl.účinek)</a:t>
            </a:r>
          </a:p>
          <a:p>
            <a:pPr marL="0" indent="0">
              <a:buNone/>
            </a:pPr>
            <a:r>
              <a:rPr lang="cs-CZ" sz="1600" smtClean="0"/>
              <a:t>Po výzvě má ručitel stejné procesní postavení jako daňový subjekt</a:t>
            </a:r>
          </a:p>
          <a:p>
            <a:pPr marL="0" indent="0">
              <a:buNone/>
            </a:pPr>
            <a:r>
              <a:rPr lang="cs-CZ" sz="1600" smtClean="0"/>
              <a:t>Ručiteli nevzniká případný úrok z plnění</a:t>
            </a:r>
          </a:p>
          <a:p>
            <a:pPr marL="0" indent="0">
              <a:buNone/>
            </a:pPr>
            <a:endParaRPr lang="cs-CZ" sz="1600"/>
          </a:p>
          <a:p>
            <a:pPr marL="0" indent="0">
              <a:buNone/>
            </a:pPr>
            <a:r>
              <a:rPr lang="cs-CZ" sz="2800" smtClean="0"/>
              <a:t>Rozhodnutí správce daně o přijetí ručení třetí osoby</a:t>
            </a:r>
          </a:p>
          <a:p>
            <a:pPr marL="0" indent="0">
              <a:buNone/>
            </a:pPr>
            <a:r>
              <a:rPr lang="cs-CZ" sz="2800"/>
              <a:t>n</a:t>
            </a:r>
            <a:r>
              <a:rPr lang="cs-CZ" sz="2800" smtClean="0"/>
              <a:t>ebo o přijetí finanční záruky k zajištění neuhr. Daně (na výzvu SD tento subjekt uhradí za DS)</a:t>
            </a:r>
          </a:p>
          <a:p>
            <a:pPr marL="0" indent="0">
              <a:buNone/>
            </a:pPr>
            <a:endParaRPr lang="cs-CZ" sz="2800"/>
          </a:p>
          <a:p>
            <a:pPr marL="0" indent="0">
              <a:buNone/>
            </a:pPr>
            <a:r>
              <a:rPr lang="cs-CZ" sz="2800" smtClean="0"/>
              <a:t>Zálohy – jako další forma zajištění (podle zvl. Zákonů)</a:t>
            </a:r>
            <a:endParaRPr lang="cs-CZ" sz="2800"/>
          </a:p>
        </p:txBody>
      </p:sp>
    </p:spTree>
    <p:extLst>
      <p:ext uri="{BB962C8B-B14F-4D97-AF65-F5344CB8AC3E}">
        <p14:creationId xmlns:p14="http://schemas.microsoft.com/office/powerpoint/2010/main" val="106220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Zajištění daně z příjmů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mtClean="0"/>
              <a:t>daňoví nerezidenti podléhají v Česku zdanění pouze z příjmů plynoucích ze zdrojů na našem území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mtClean="0"/>
              <a:t>Jak zajistit splnění povinnosti?</a:t>
            </a:r>
          </a:p>
          <a:p>
            <a:pPr marL="0" indent="0">
              <a:buNone/>
            </a:pPr>
            <a:endParaRPr lang="cs-CZ"/>
          </a:p>
          <a:p>
            <a:pPr marL="0" indent="0" algn="just">
              <a:buNone/>
            </a:pPr>
            <a:r>
              <a:rPr lang="cs-CZ" smtClean="0"/>
              <a:t>princip změny osoby odpovědné za zdanění z nerezidentního poplatníka na rezidentního plátce příjmů (nerezident má povinnost podat daňové přiznání)</a:t>
            </a:r>
          </a:p>
          <a:p>
            <a:pPr marL="0" indent="0" algn="just">
              <a:buNone/>
            </a:pPr>
            <a:r>
              <a:rPr lang="cs-CZ" smtClean="0"/>
              <a:t>z příjmů určených nerezidentovi je sražena určitá částka, kterou plátce poukáže přímo českému správci daně.</a:t>
            </a:r>
          </a:p>
          <a:p>
            <a:pPr marL="0" indent="0" algn="just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06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Zajištění daně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/>
              <a:t>N</a:t>
            </a:r>
            <a:r>
              <a:rPr lang="cs-CZ" smtClean="0"/>
              <a:t>erezidentní poplatník nepodá daňové přiznání, může správce daně považovat částky zajištění daně za vyměřenou a uhrazenou daňovou povinnost poplatníka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zajištění daně je odváděno na depozitní účty, které neplynou do veřejných rozpočtů, překvalifikování na daň tyto prostředky uvoňuje a stávají s příjmem VR.</a:t>
            </a:r>
            <a:endParaRPr lang="cs-CZ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Zamezení dvojího zdanění: Potvrzení o zaplacené dani v ČR nerezident využije ve státě své rezidence, kde bude muset přiznat celosvětové příjmy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436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Výjimky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- Rezidenti ze států EU a EEA</a:t>
            </a:r>
          </a:p>
          <a:p>
            <a:pPr marL="0" indent="0">
              <a:buNone/>
            </a:pPr>
            <a:r>
              <a:rPr lang="cs-CZ" smtClean="0"/>
              <a:t>- úhrady za zboží či služby prováděné v maloobchodě,</a:t>
            </a:r>
          </a:p>
          <a:p>
            <a:pPr marL="0" indent="0">
              <a:buNone/>
            </a:pPr>
            <a:r>
              <a:rPr lang="cs-CZ" smtClean="0"/>
              <a:t>- nájemné placené fyzickými osobami za bytové prostory užívané k bydlení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08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smtClean="0"/>
              <a:t>stálá provozovna v Česku polského výrobce</a:t>
            </a:r>
          </a:p>
          <a:p>
            <a:pPr>
              <a:buFontTx/>
              <a:buChar char="-"/>
            </a:pPr>
            <a:r>
              <a:rPr lang="cs-CZ" smtClean="0"/>
              <a:t>„staveništní“ stálá provozovna norského obchodníka </a:t>
            </a:r>
          </a:p>
          <a:p>
            <a:pPr>
              <a:buFontTx/>
              <a:buChar char="-"/>
            </a:pPr>
            <a:r>
              <a:rPr lang="cs-CZ" smtClean="0"/>
              <a:t>„službová“ stálá provozovna americké firmy,</a:t>
            </a:r>
          </a:p>
          <a:p>
            <a:pPr>
              <a:buFontTx/>
              <a:buChar char="-"/>
            </a:pPr>
            <a:r>
              <a:rPr lang="cs-CZ" smtClean="0"/>
              <a:t>prodej lesního pozemku Chorvata,</a:t>
            </a:r>
          </a:p>
          <a:p>
            <a:pPr>
              <a:buFontTx/>
              <a:buChar char="-"/>
            </a:pPr>
            <a:r>
              <a:rPr lang="cs-CZ" smtClean="0"/>
              <a:t> pronájem kanceláře v Praze švýcarskou firmou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135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Vymáhání podle DŘ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Způsoby</a:t>
            </a:r>
          </a:p>
          <a:p>
            <a:pPr>
              <a:buFontTx/>
              <a:buChar char="-"/>
            </a:pPr>
            <a:r>
              <a:rPr lang="cs-CZ" smtClean="0"/>
              <a:t>Daňová exekuce </a:t>
            </a:r>
            <a:r>
              <a:rPr lang="cs-CZ" sz="2800" smtClean="0"/>
              <a:t>(správce daně je vykonavatelem)</a:t>
            </a:r>
          </a:p>
          <a:p>
            <a:pPr>
              <a:buFontTx/>
              <a:buChar char="-"/>
            </a:pPr>
            <a:r>
              <a:rPr lang="cs-CZ" smtClean="0"/>
              <a:t>Výkon soudního rozhodnutí</a:t>
            </a:r>
          </a:p>
          <a:p>
            <a:pPr>
              <a:buFontTx/>
              <a:buChar char="-"/>
            </a:pPr>
            <a:r>
              <a:rPr lang="cs-CZ" smtClean="0"/>
              <a:t>Prostřednictvím exekutora</a:t>
            </a:r>
          </a:p>
          <a:p>
            <a:pPr>
              <a:buFontTx/>
              <a:buChar char="-"/>
            </a:pPr>
            <a:r>
              <a:rPr lang="cs-CZ" smtClean="0"/>
              <a:t>Přihlášení nedoplatku do insolvenčního řízení</a:t>
            </a:r>
          </a:p>
          <a:p>
            <a:pPr>
              <a:buFontTx/>
              <a:buChar char="-"/>
            </a:pPr>
            <a:r>
              <a:rPr lang="cs-CZ" smtClean="0"/>
              <a:t>Přihlášení nedoplatku do dražby</a:t>
            </a:r>
          </a:p>
        </p:txBody>
      </p:sp>
    </p:spTree>
    <p:extLst>
      <p:ext uri="{BB962C8B-B14F-4D97-AF65-F5344CB8AC3E}">
        <p14:creationId xmlns:p14="http://schemas.microsoft.com/office/powerpoint/2010/main" val="2543365871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1958</TotalTime>
  <Words>1019</Words>
  <Application>Microsoft Office PowerPoint</Application>
  <PresentationFormat>Předvádění na obrazovce (4:3)</PresentationFormat>
  <Paragraphs>138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Technický</vt:lpstr>
      <vt:lpstr>Zajištění a vymáhání podle daňového řádu</vt:lpstr>
      <vt:lpstr>Zajištění daně</vt:lpstr>
      <vt:lpstr>Zástavní právo</vt:lpstr>
      <vt:lpstr>Ručení</vt:lpstr>
      <vt:lpstr>Zajištění daně z příjmů</vt:lpstr>
      <vt:lpstr>Zajištění daně</vt:lpstr>
      <vt:lpstr>Výjimky</vt:lpstr>
      <vt:lpstr>příklady</vt:lpstr>
      <vt:lpstr>Vymáhání podle DŘ</vt:lpstr>
      <vt:lpstr>Daňová exekuce</vt:lpstr>
      <vt:lpstr>Lhůta</vt:lpstr>
      <vt:lpstr>Upozornění na nedoplatek</vt:lpstr>
      <vt:lpstr>Prohlášení o majetku</vt:lpstr>
      <vt:lpstr>Prohlášení o majetku</vt:lpstr>
      <vt:lpstr>Daňová exekuce</vt:lpstr>
      <vt:lpstr>Exekuční titul</vt:lpstr>
      <vt:lpstr>Opravné prostředky </vt:lpstr>
      <vt:lpstr>Odklad a zastavení daňové exekuce</vt:lpstr>
      <vt:lpstr>Vyloučení majetku z daňové exekuce</vt:lpstr>
      <vt:lpstr>Exekuční náklady</vt:lpstr>
      <vt:lpstr>Druhy exekucí</vt:lpstr>
      <vt:lpstr>Vztah k insolvenčnímu řízení</vt:lpstr>
      <vt:lpstr>Následky porušení povinností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a vymáhání podle daňového řádu</dc:title>
  <dc:creator>Green</dc:creator>
  <cp:lastModifiedBy>Green</cp:lastModifiedBy>
  <cp:revision>33</cp:revision>
  <dcterms:created xsi:type="dcterms:W3CDTF">2016-04-16T12:41:07Z</dcterms:created>
  <dcterms:modified xsi:type="dcterms:W3CDTF">2016-04-18T11:01:46Z</dcterms:modified>
</cp:coreProperties>
</file>