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64" r:id="rId4"/>
    <p:sldId id="257" r:id="rId5"/>
    <p:sldId id="259" r:id="rId6"/>
    <p:sldId id="260" r:id="rId7"/>
    <p:sldId id="265" r:id="rId8"/>
    <p:sldId id="262" r:id="rId9"/>
    <p:sldId id="261" r:id="rId10"/>
    <p:sldId id="273" r:id="rId11"/>
    <p:sldId id="266" r:id="rId12"/>
    <p:sldId id="268" r:id="rId13"/>
    <p:sldId id="267" r:id="rId14"/>
    <p:sldId id="283" r:id="rId15"/>
    <p:sldId id="272" r:id="rId16"/>
    <p:sldId id="275" r:id="rId17"/>
    <p:sldId id="269" r:id="rId18"/>
    <p:sldId id="270" r:id="rId19"/>
    <p:sldId id="276" r:id="rId20"/>
    <p:sldId id="291" r:id="rId21"/>
    <p:sldId id="277" r:id="rId22"/>
    <p:sldId id="279" r:id="rId23"/>
    <p:sldId id="278" r:id="rId24"/>
    <p:sldId id="280" r:id="rId25"/>
    <p:sldId id="281" r:id="rId26"/>
    <p:sldId id="282" r:id="rId27"/>
    <p:sldId id="292" r:id="rId28"/>
    <p:sldId id="29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D1EEC-76CB-4114-B246-744FBFAADFCE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495FB-8E4A-4D34-BB3A-4EF0C3B40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39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E009C93-86A7-4002-B301-D1F725613490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A93A27-BECD-4669-9D7D-A67BE160204D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FC1E9E-3CDB-436D-90FA-39526A3F9C5B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3C09620-F6D0-493D-9FA0-1DA0E2B1C340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34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72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31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75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79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35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59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60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39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7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34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8BEA-D0FA-4AC1-9F2F-611B9F2665F5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54E2-3332-4F7E-8C3C-37A94A25C7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68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Zdanění transferu vlastnictví majetku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Březen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 smtClean="0"/>
          </a:p>
          <a:p>
            <a:pPr marL="0" indent="0" algn="ctr">
              <a:buNone/>
            </a:pPr>
            <a:r>
              <a:rPr lang="cs-CZ" sz="4800" dirty="0" smtClean="0"/>
              <a:t>Daň </a:t>
            </a:r>
            <a:r>
              <a:rPr lang="cs-CZ" sz="4800" dirty="0"/>
              <a:t>z nabytí nemovitých věcí</a:t>
            </a:r>
          </a:p>
        </p:txBody>
      </p:sp>
    </p:spTree>
    <p:extLst>
      <p:ext uri="{BB962C8B-B14F-4D97-AF65-F5344CB8AC3E}">
        <p14:creationId xmlns:p14="http://schemas.microsoft.com/office/powerpoint/2010/main" val="4828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nabytí nemovitých 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Úplatné transfery vlastnického práva k nemovité věci od 1. 1. 2014</a:t>
            </a:r>
          </a:p>
          <a:p>
            <a:r>
              <a:rPr lang="cs-CZ" dirty="0" smtClean="0"/>
              <a:t>Původní návrh zákona přijat PSP ČR, nepřijat Senátem</a:t>
            </a:r>
          </a:p>
          <a:p>
            <a:r>
              <a:rPr lang="cs-CZ" dirty="0" smtClean="0"/>
              <a:t>Po rozpuštění PSP ČR přijata téměř totožná úprava jako </a:t>
            </a:r>
            <a:r>
              <a:rPr lang="cs-CZ" dirty="0" err="1" smtClean="0"/>
              <a:t>ZoS</a:t>
            </a:r>
            <a:endParaRPr lang="cs-CZ" dirty="0" smtClean="0"/>
          </a:p>
          <a:p>
            <a:pPr lvl="1"/>
            <a:r>
              <a:rPr lang="cs-CZ" dirty="0" smtClean="0"/>
              <a:t>Rozdíl: vymezení poplatníka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6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Nemovitost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Zdanění podléhají nemovité věci, kterými jsou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</a:t>
            </a:r>
            <a:r>
              <a:rPr lang="cs-CZ" dirty="0" smtClean="0"/>
              <a:t>ozemek, stavba, část inženýrské sítě nebo jednotka nacházejícími se na území České republiky,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právo stavby, jímž zatížený pozemek se nachází na území České republiky, nebo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spoluvlastnický podíl na nemovité věci uvedené v písmenech a) nebo b).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39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Předmět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úplatné nabytí vlastnického práva </a:t>
            </a:r>
            <a:r>
              <a:rPr lang="cs-CZ" dirty="0" smtClean="0"/>
              <a:t>k nemovité věci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nabytí vlastnického práva k nemovité věci na základě </a:t>
            </a:r>
            <a:r>
              <a:rPr lang="cs-CZ" dirty="0" smtClean="0">
                <a:solidFill>
                  <a:srgbClr val="FFFF00"/>
                </a:solidFill>
              </a:rPr>
              <a:t>zajišťovacího převodu práva</a:t>
            </a:r>
            <a:r>
              <a:rPr lang="cs-CZ" dirty="0" smtClean="0"/>
              <a:t>, nebo </a:t>
            </a:r>
            <a:r>
              <a:rPr lang="cs-CZ" dirty="0" smtClean="0">
                <a:solidFill>
                  <a:srgbClr val="FFFF00"/>
                </a:solidFill>
              </a:rPr>
              <a:t>úplatného postoupení pohledávky zajištěné zajišťovacím převodem 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v případě zrušení a vypořádání spoluvlastnictví </a:t>
            </a:r>
            <a:r>
              <a:rPr lang="cs-CZ" dirty="0" smtClean="0"/>
              <a:t>-úplatné nabytí vlastnického práva k podílu na nemovitých věcech v rozsahu, v jakém svou hodnotou odpovídá kladnému rozdílu mezi souhrnem hodnot všech podílů spoluvlastníka na těchto nemovitých věcech po vypořádání a před vypořádáním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3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Úplata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Úplatou se rozumí částka v peněžních prostředcích nebo hodnota nepeněžního plnění, které jsou poskytnuty za přijaté plnění</a:t>
            </a:r>
            <a:r>
              <a:rPr lang="cs-CZ" dirty="0" smtClean="0"/>
              <a:t>.</a:t>
            </a:r>
          </a:p>
          <a:p>
            <a:r>
              <a:rPr lang="cs-CZ" dirty="0"/>
              <a:t>Hodnota nepeněžního plnění se určí podle zákona upravujícího oceňování </a:t>
            </a:r>
            <a:r>
              <a:rPr lang="cs-CZ" dirty="0" smtClean="0"/>
              <a:t>majetku, příp. směrná hodnota poskytnuté nemovité věci.</a:t>
            </a:r>
          </a:p>
          <a:p>
            <a:r>
              <a:rPr lang="cs-CZ" dirty="0"/>
              <a:t>Bylo-li ujednáno, že i dárce bude navzájem obdarován, jedná se pro účely </a:t>
            </a:r>
            <a:r>
              <a:rPr lang="cs-CZ" dirty="0" smtClean="0"/>
              <a:t>DNNV o </a:t>
            </a:r>
            <a:r>
              <a:rPr lang="cs-CZ" dirty="0"/>
              <a:t>koupi nebo směnu, a to i vzhledem k tomu, oč hodnota plnění jedné strany převyšuje hodnotu plnění druhé strany.</a:t>
            </a:r>
          </a:p>
        </p:txBody>
      </p:sp>
    </p:spTree>
    <p:extLst>
      <p:ext uri="{BB962C8B-B14F-4D97-AF65-F5344CB8AC3E}">
        <p14:creationId xmlns:p14="http://schemas.microsoft.com/office/powerpoint/2010/main" val="15029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DNNV: Vyloučení z předmětu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Předmětem daně z nabytí nemovitých věcí není nabytí vlastnického práva k nemovité věci</a:t>
            </a:r>
          </a:p>
          <a:p>
            <a:pPr marL="0" indent="0">
              <a:buNone/>
            </a:pPr>
            <a:r>
              <a:rPr lang="cs-CZ" dirty="0" smtClean="0"/>
              <a:t>a) prováděním pozemkových úprav,</a:t>
            </a:r>
          </a:p>
          <a:p>
            <a:pPr marL="0" indent="0">
              <a:buNone/>
            </a:pPr>
            <a:r>
              <a:rPr lang="cs-CZ" dirty="0" smtClean="0"/>
              <a:t>b) přeměnami obchodních korporací, nebo</a:t>
            </a:r>
          </a:p>
          <a:p>
            <a:pPr marL="0" indent="0">
              <a:buNone/>
            </a:pPr>
            <a:r>
              <a:rPr lang="cs-CZ" dirty="0" smtClean="0"/>
              <a:t>c) poskytnuté jako náhrada při vyvlastnění.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1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DNNV: Osvobození od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Veřejnoprávní oblast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 smtClean="0"/>
              <a:t>Státy EU, jiné státy, ÚSC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Nové stavby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 smtClean="0"/>
              <a:t>První úplatné </a:t>
            </a:r>
            <a:r>
              <a:rPr lang="cs-CZ" dirty="0"/>
              <a:t>nabytí vlastnického </a:t>
            </a:r>
            <a:r>
              <a:rPr lang="cs-CZ" dirty="0" smtClean="0"/>
              <a:t>práva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 smtClean="0"/>
              <a:t>Časový test 5 let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Jednotky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Zejm. převody z družstevníků do OV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Ostatní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 smtClean="0"/>
              <a:t>Reorganizace v insolvenci, vklad nemovitosti do sociálního družstva, finanční leasing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3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Poplatník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převodce</a:t>
            </a:r>
            <a:r>
              <a:rPr lang="cs-CZ" dirty="0" smtClean="0"/>
              <a:t> vlastnického práva k nemovité věci, jde-li o nabytí vlastnického práva </a:t>
            </a:r>
            <a:r>
              <a:rPr lang="cs-CZ" dirty="0" smtClean="0">
                <a:solidFill>
                  <a:srgbClr val="FFFF00"/>
                </a:solidFill>
              </a:rPr>
              <a:t>koupí nebo směnou</a:t>
            </a:r>
            <a:r>
              <a:rPr lang="cs-CZ" dirty="0" smtClean="0"/>
              <a:t> a převodce a nabyvatel se v kupní nebo směnné smlouvě nedohodnou, že poplatníkem je nabyvatel</a:t>
            </a:r>
          </a:p>
          <a:p>
            <a:pPr lvl="1"/>
            <a:r>
              <a:rPr lang="cs-CZ" dirty="0" smtClean="0"/>
              <a:t>De lege </a:t>
            </a:r>
            <a:r>
              <a:rPr lang="cs-CZ" dirty="0" err="1" smtClean="0"/>
              <a:t>ferenda</a:t>
            </a:r>
            <a:r>
              <a:rPr lang="cs-CZ" dirty="0" smtClean="0"/>
              <a:t> výhradně nabyvatel (</a:t>
            </a:r>
            <a:r>
              <a:rPr lang="cs-CZ" dirty="0" err="1" smtClean="0"/>
              <a:t>předpokl</a:t>
            </a:r>
            <a:r>
              <a:rPr lang="cs-CZ" dirty="0" smtClean="0"/>
              <a:t>. od 1. 7. 2016)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FF00"/>
                </a:solidFill>
              </a:rPr>
              <a:t>nabyvatel</a:t>
            </a:r>
            <a:r>
              <a:rPr lang="cs-CZ" dirty="0" smtClean="0"/>
              <a:t> vlastnického práva k nemovité věci </a:t>
            </a:r>
            <a:r>
              <a:rPr lang="cs-CZ" dirty="0" smtClean="0">
                <a:solidFill>
                  <a:srgbClr val="FFFF00"/>
                </a:solidFill>
              </a:rPr>
              <a:t>v ostatních případech</a:t>
            </a:r>
          </a:p>
          <a:p>
            <a:endParaRPr lang="cs-CZ" dirty="0" smtClean="0"/>
          </a:p>
          <a:p>
            <a:r>
              <a:rPr lang="cs-CZ" dirty="0" smtClean="0"/>
              <a:t>Je-li poplatníkem převodce vlastnického práva k nemovité věci, je </a:t>
            </a:r>
            <a:r>
              <a:rPr lang="cs-CZ" dirty="0" smtClean="0">
                <a:solidFill>
                  <a:srgbClr val="FFFF00"/>
                </a:solidFill>
              </a:rPr>
              <a:t>nabyvatel tohoto práva ručitelem</a:t>
            </a:r>
          </a:p>
        </p:txBody>
      </p:sp>
    </p:spTree>
    <p:extLst>
      <p:ext uri="{BB962C8B-B14F-4D97-AF65-F5344CB8AC3E}">
        <p14:creationId xmlns:p14="http://schemas.microsoft.com/office/powerpoint/2010/main" val="32460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Poplatník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Dohoda o změně poplatníka</a:t>
            </a:r>
          </a:p>
          <a:p>
            <a:r>
              <a:rPr lang="cs-CZ" dirty="0" smtClean="0"/>
              <a:t>Musí být v příslušné smlouvě (ne samostatně, v dodatku atd.)</a:t>
            </a:r>
          </a:p>
          <a:p>
            <a:r>
              <a:rPr lang="cs-CZ" dirty="0" smtClean="0"/>
              <a:t>Není stanoveno přesné znění, ale musí dané ustanovení smlouvy jasně stanovit změnu osoby poplatníka</a:t>
            </a:r>
          </a:p>
          <a:p>
            <a:pPr lvl="1"/>
            <a:r>
              <a:rPr lang="cs-CZ" sz="3200" dirty="0" smtClean="0"/>
              <a:t>ANO: „Poplatníkem</a:t>
            </a:r>
            <a:r>
              <a:rPr lang="cs-CZ" sz="3200" dirty="0"/>
              <a:t> daně z nabytí nemovitých věcí je </a:t>
            </a:r>
            <a:r>
              <a:rPr lang="cs-CZ" sz="3200" dirty="0" smtClean="0"/>
              <a:t>nabyvatel.“</a:t>
            </a:r>
          </a:p>
          <a:p>
            <a:pPr lvl="1"/>
            <a:r>
              <a:rPr lang="cs-CZ" sz="3200" dirty="0" smtClean="0"/>
              <a:t>NE: „Daň zaplatí kupující.“</a:t>
            </a:r>
          </a:p>
          <a:p>
            <a:pPr lvl="1"/>
            <a:r>
              <a:rPr lang="cs-CZ" sz="3200" dirty="0" smtClean="0"/>
              <a:t>NE: „Daňové </a:t>
            </a:r>
            <a:r>
              <a:rPr lang="cs-CZ" sz="3200" dirty="0"/>
              <a:t>přiznání podá a daň uhradí </a:t>
            </a:r>
            <a:r>
              <a:rPr lang="cs-CZ" sz="3200" dirty="0" smtClean="0"/>
              <a:t>nabyvatel.“</a:t>
            </a:r>
          </a:p>
        </p:txBody>
      </p:sp>
    </p:spTree>
    <p:extLst>
      <p:ext uri="{BB962C8B-B14F-4D97-AF65-F5344CB8AC3E}">
        <p14:creationId xmlns:p14="http://schemas.microsoft.com/office/powerpoint/2010/main" val="1113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Základ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Základem daně </a:t>
            </a:r>
            <a:r>
              <a:rPr lang="cs-CZ" dirty="0" smtClean="0"/>
              <a:t>je </a:t>
            </a:r>
            <a:r>
              <a:rPr lang="cs-CZ" dirty="0"/>
              <a:t>nabývací hodnota snížená o uznatelný </a:t>
            </a:r>
            <a:r>
              <a:rPr lang="cs-CZ" dirty="0" smtClean="0"/>
              <a:t>výdaj</a:t>
            </a:r>
            <a:r>
              <a:rPr lang="cs-CZ" dirty="0"/>
              <a:t> </a:t>
            </a:r>
            <a:r>
              <a:rPr lang="cs-CZ" dirty="0" smtClean="0"/>
              <a:t>(znalecký posudek)</a:t>
            </a:r>
          </a:p>
          <a:p>
            <a:r>
              <a:rPr lang="cs-CZ" dirty="0" smtClean="0"/>
              <a:t>Nabývací hodnotou je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sjednaná cena,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srovnávací daňová hodnota,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zjištěná cena (leasing, zajišťovací převod)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zvláštní cena (dražba, insolvence, vklady do společností)</a:t>
            </a:r>
          </a:p>
          <a:p>
            <a:r>
              <a:rPr lang="cs-CZ" dirty="0" smtClean="0"/>
              <a:t>Nabývací hodnota se stanoví ke dni, kdy nastala skutečnost, která je předmětem daně z nabytí nemovitých věcí.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8596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87C14A-1456-48E3-939E-09061D38BAB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Transferové daně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blízké daním majetkovým a důchodovým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daně z civilněprávních úkonů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Charakteristika: daně přímé, nahodilé, nepravidelné a z hlediska daňového výnosu nestabilní.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Dochází ke zdanění převodů a přechodů vlastnických práv k majetku.</a:t>
            </a:r>
          </a:p>
        </p:txBody>
      </p:sp>
    </p:spTree>
    <p:extLst>
      <p:ext uri="{BB962C8B-B14F-4D97-AF65-F5344CB8AC3E}">
        <p14:creationId xmlns:p14="http://schemas.microsoft.com/office/powerpoint/2010/main" val="27577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Nabývací 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sjednaná cena (úplata), 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srovnávací daňová hodnota </a:t>
            </a:r>
          </a:p>
          <a:p>
            <a:pPr marL="800100" lvl="2" indent="0">
              <a:buNone/>
            </a:pPr>
            <a:r>
              <a:rPr lang="cs-CZ" dirty="0" smtClean="0"/>
              <a:t>– 75 % směrné hodnoty (cena obvyklá), nebo </a:t>
            </a:r>
          </a:p>
          <a:p>
            <a:pPr marL="800100" lvl="2" indent="0">
              <a:buNone/>
            </a:pPr>
            <a:r>
              <a:rPr lang="cs-CZ" dirty="0" smtClean="0"/>
              <a:t>– 75 % zjištěné ceny (odhad – znalecký posudek)</a:t>
            </a:r>
          </a:p>
          <a:p>
            <a:pPr marL="800100" lvl="2" indent="0">
              <a:buNone/>
            </a:pPr>
            <a:r>
              <a:rPr lang="cs-CZ" dirty="0" smtClean="0"/>
              <a:t>(vybere si poplatník),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zjištěná cena (leasing, zajišťovací převod)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zvláštní cena (dražba, insolvence, vklady do společností)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5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DNNV: Uznatelný výdaj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Odměna </a:t>
            </a:r>
            <a:r>
              <a:rPr lang="cs-CZ" dirty="0"/>
              <a:t>a náklady prokazatelně zaplacené </a:t>
            </a:r>
            <a:r>
              <a:rPr lang="cs-CZ" dirty="0">
                <a:solidFill>
                  <a:srgbClr val="FFFF00"/>
                </a:solidFill>
              </a:rPr>
              <a:t>poplatníkem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znalci</a:t>
            </a:r>
            <a:r>
              <a:rPr lang="cs-CZ" dirty="0"/>
              <a:t> za znalecký posudek určující zjištěnou cenu, je-li tento posudek vyžadovanou přílohou daňového přiznání, pokud tento výdaj uplatní poplatník v daňovém přiznání nebo v dodatečném daňovém </a:t>
            </a:r>
            <a:r>
              <a:rPr lang="cs-CZ" dirty="0" smtClean="0"/>
              <a:t>přiznání</a:t>
            </a:r>
          </a:p>
          <a:p>
            <a:r>
              <a:rPr lang="cs-CZ" sz="3200" dirty="0" smtClean="0"/>
              <a:t>Nutná totožnost subjektu (poplatníka – objednatele posudku)</a:t>
            </a:r>
          </a:p>
        </p:txBody>
      </p:sp>
    </p:spTree>
    <p:extLst>
      <p:ext uri="{BB962C8B-B14F-4D97-AF65-F5344CB8AC3E}">
        <p14:creationId xmlns:p14="http://schemas.microsoft.com/office/powerpoint/2010/main" val="14625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DNNV: 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Lineární</a:t>
            </a:r>
            <a:r>
              <a:rPr lang="cs-CZ" dirty="0"/>
              <a:t> </a:t>
            </a:r>
            <a:r>
              <a:rPr lang="cs-CZ" dirty="0" smtClean="0"/>
              <a:t>ve výši 4 % ze základu daně zaokrouhleného na celé stokoruny nahoru.</a:t>
            </a:r>
          </a:p>
          <a:p>
            <a:pPr lvl="1"/>
            <a:r>
              <a:rPr lang="cs-CZ" dirty="0" smtClean="0"/>
              <a:t>Daň vždy v celých korunách</a:t>
            </a:r>
          </a:p>
          <a:p>
            <a:endParaRPr lang="cs-CZ" dirty="0" smtClean="0"/>
          </a:p>
          <a:p>
            <a:r>
              <a:rPr lang="cs-CZ" dirty="0" smtClean="0"/>
              <a:t>Změnou poplatníka lze dosáhnout snížení daně</a:t>
            </a:r>
          </a:p>
        </p:txBody>
      </p:sp>
    </p:spTree>
    <p:extLst>
      <p:ext uri="{BB962C8B-B14F-4D97-AF65-F5344CB8AC3E}">
        <p14:creationId xmlns:p14="http://schemas.microsoft.com/office/powerpoint/2010/main" val="15559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Příklad snížení daně volbou poplatníka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/>
              <a:t>Cena nemovitosti 10.000.000 Kč</a:t>
            </a:r>
            <a:br>
              <a:rPr lang="cs-CZ" sz="3600" dirty="0" smtClean="0"/>
            </a:br>
            <a:r>
              <a:rPr lang="cs-CZ" sz="3600" dirty="0" smtClean="0"/>
              <a:t>Sazba 4 %, resp. 3,984 %</a:t>
            </a:r>
            <a:br>
              <a:rPr lang="cs-CZ" sz="3600" dirty="0" smtClean="0"/>
            </a:br>
            <a:r>
              <a:rPr lang="cs-CZ" sz="3600" dirty="0" smtClean="0"/>
              <a:t>Rozdíl činí 0,16 % z výchozí kupní ceny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231035"/>
              </p:ext>
            </p:extLst>
          </p:nvPr>
        </p:nvGraphicFramePr>
        <p:xfrm>
          <a:off x="467544" y="4005064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Poplatník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Převodce (prodávající)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Nabyvatel (kupující)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Kupní cena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10.000.000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9.600.000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Daň 4 %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400.000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384.000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Prodávající fakticky získá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9.600.000 Kč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9.600.000 Kč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Kupující vydá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10.000.000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9.984.000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Rozdíl 0,16 % (sazba</a:t>
                      </a:r>
                      <a:r>
                        <a:rPr lang="cs-CZ" b="0" baseline="0" dirty="0" smtClean="0"/>
                        <a:t> 3,84 %)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16.000 Kč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6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Správa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Místní příslušnost – dle nemovitosti</a:t>
            </a:r>
          </a:p>
          <a:p>
            <a:r>
              <a:rPr lang="cs-CZ" dirty="0" smtClean="0"/>
              <a:t>Lhůta pro podání DAP: do 3 měsíců po měsíci, v němž </a:t>
            </a:r>
          </a:p>
          <a:p>
            <a:pPr lvl="1"/>
            <a:r>
              <a:rPr lang="cs-CZ" dirty="0" smtClean="0"/>
              <a:t>byl proveden vklad</a:t>
            </a:r>
          </a:p>
          <a:p>
            <a:pPr lvl="1"/>
            <a:r>
              <a:rPr lang="cs-CZ" dirty="0" smtClean="0"/>
              <a:t>došlo k nabytí vlastnického práva k nemovité věci neevidované v KN</a:t>
            </a:r>
          </a:p>
          <a:p>
            <a:pPr lvl="1"/>
            <a:r>
              <a:rPr lang="cs-CZ" dirty="0" smtClean="0"/>
              <a:t>splněny podmínky dražby,</a:t>
            </a:r>
          </a:p>
          <a:p>
            <a:pPr lvl="1"/>
            <a:r>
              <a:rPr lang="cs-CZ" dirty="0" smtClean="0"/>
              <a:t>Došlo k vydání potvrzení o nabytí v dražbě atd.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8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Správa daně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DAP na stanoveném formuláři</a:t>
            </a:r>
          </a:p>
          <a:p>
            <a:r>
              <a:rPr lang="cs-CZ" dirty="0" smtClean="0"/>
              <a:t>Přílohy </a:t>
            </a:r>
          </a:p>
          <a:p>
            <a:pPr lvl="1"/>
            <a:r>
              <a:rPr lang="cs-CZ" dirty="0" smtClean="0"/>
              <a:t>písemnost, na základě které došlo k nabytí vlastnictví, práva stavby nebo správy </a:t>
            </a:r>
            <a:r>
              <a:rPr lang="cs-CZ" dirty="0" err="1" smtClean="0"/>
              <a:t>svěřenského</a:t>
            </a:r>
            <a:r>
              <a:rPr lang="cs-CZ" dirty="0" smtClean="0"/>
              <a:t> fondu, s vyrozuměním KN o provedeném vkladu</a:t>
            </a:r>
          </a:p>
          <a:p>
            <a:pPr lvl="1"/>
            <a:r>
              <a:rPr lang="cs-CZ" dirty="0" smtClean="0"/>
              <a:t>Písemnost, kterou se potvrzuje nebo osvědčuje nabytí vlastnického práva, není-li nemovitost evidována v KN</a:t>
            </a:r>
          </a:p>
          <a:p>
            <a:pPr lvl="1"/>
            <a:r>
              <a:rPr lang="cs-CZ" dirty="0" smtClean="0"/>
              <a:t>Znalecký posudek</a:t>
            </a:r>
          </a:p>
          <a:p>
            <a:pPr lvl="1"/>
            <a:r>
              <a:rPr lang="cs-CZ" dirty="0" smtClean="0"/>
              <a:t>Doklad o zaplacení odměny a nákladů znalci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5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Stanovení a placení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Daňové minimum: 200 Kč</a:t>
            </a:r>
          </a:p>
          <a:p>
            <a:endParaRPr lang="cs-CZ" dirty="0"/>
          </a:p>
          <a:p>
            <a:r>
              <a:rPr lang="cs-CZ" dirty="0" smtClean="0"/>
              <a:t>Daň je splatná ve lhůtě pro podání DAP</a:t>
            </a:r>
          </a:p>
          <a:p>
            <a:pPr lvl="1"/>
            <a:r>
              <a:rPr lang="cs-CZ" dirty="0" smtClean="0"/>
              <a:t>Výjimka: pokud si poplatník zvolí, že </a:t>
            </a:r>
            <a:r>
              <a:rPr lang="cs-CZ" dirty="0"/>
              <a:t>k určení srovnávací daňové hodnoty použije směrnou </a:t>
            </a:r>
            <a:r>
              <a:rPr lang="cs-CZ" dirty="0" smtClean="0"/>
              <a:t>hodnotu</a:t>
            </a:r>
          </a:p>
          <a:p>
            <a:pPr lvl="1"/>
            <a:r>
              <a:rPr lang="cs-CZ" dirty="0" smtClean="0"/>
              <a:t>V takovém případě je ve lhůtě pro podání DAP splatná záloha ve výši 4 % ze sjednané ceny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8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DNNV: Stanovení a placení daně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Poplatník sám vyčíslí zálohu (nevyčísluje daň) a uvede údaje (příloha č. 2 k DAP) k určení směrné hodnoty - </a:t>
            </a:r>
            <a:r>
              <a:rPr lang="cs-CZ" dirty="0"/>
              <a:t>údaje týkající se velikosti, druhu, polohy, účelu, stavu, stáří, vybavení a stavebně technických parametrů nemovité věci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Správce daně stanoví směrnou hodnotu a tedy i základ daně a daň</a:t>
            </a:r>
          </a:p>
          <a:p>
            <a:pPr lvl="1"/>
            <a:r>
              <a:rPr lang="cs-CZ" dirty="0" smtClean="0"/>
              <a:t>Rozdíl je splatný do 30 dnů ode dne doručení PV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1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 smtClean="0"/>
          </a:p>
          <a:p>
            <a:pPr marL="0" indent="0" algn="ctr">
              <a:buNone/>
            </a:pPr>
            <a:r>
              <a:rPr lang="cs-CZ" sz="4000" dirty="0" smtClean="0"/>
              <a:t>Zdanění dědictví a </a:t>
            </a:r>
          </a:p>
          <a:p>
            <a:pPr marL="0" indent="0" algn="ctr">
              <a:buNone/>
            </a:pPr>
            <a:r>
              <a:rPr lang="cs-CZ" sz="4000" dirty="0" smtClean="0"/>
              <a:t>bezúplatných příjmů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81021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Zdanění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1. 1. 2014 předmět daně z příjmů</a:t>
            </a:r>
          </a:p>
          <a:p>
            <a:r>
              <a:rPr lang="cs-CZ" dirty="0" smtClean="0"/>
              <a:t>§ 4a ZDP: „Od </a:t>
            </a:r>
            <a:r>
              <a:rPr lang="cs-CZ" dirty="0"/>
              <a:t>daně z příjmů fyzických osob se osvobozuje bezúplatný </a:t>
            </a:r>
            <a:r>
              <a:rPr lang="cs-CZ" dirty="0" smtClean="0"/>
              <a:t>příjem a</a:t>
            </a:r>
            <a:r>
              <a:rPr lang="cs-CZ" dirty="0"/>
              <a:t>) z nabytí dědictví nebo odkazu</a:t>
            </a:r>
            <a:r>
              <a:rPr lang="cs-CZ" dirty="0" smtClean="0"/>
              <a:t>,“</a:t>
            </a:r>
          </a:p>
          <a:p>
            <a:r>
              <a:rPr lang="cs-CZ" dirty="0" smtClean="0"/>
              <a:t>§ 19b ZDP: „</a:t>
            </a:r>
            <a:r>
              <a:rPr lang="cs-CZ" dirty="0"/>
              <a:t>Od daně z příjmů právnických osob se osvobozuje </a:t>
            </a:r>
            <a:r>
              <a:rPr lang="cs-CZ" dirty="0" smtClean="0"/>
              <a:t>bezúplatný a)</a:t>
            </a:r>
            <a:r>
              <a:rPr lang="cs-CZ" dirty="0"/>
              <a:t> příjem z nabytí dědictví nebo odkazu</a:t>
            </a:r>
            <a:r>
              <a:rPr lang="cs-CZ" dirty="0" smtClean="0"/>
              <a:t>,“</a:t>
            </a:r>
          </a:p>
          <a:p>
            <a:r>
              <a:rPr lang="cs-CZ" dirty="0" smtClean="0"/>
              <a:t>=&gt; plné osvobození dědictví bez ohledu na dědice a jeho vztah k zůstaviteli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73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4A9310-13FF-46B5-9C62-3E11D1677A02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Pohyb majetku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Transferové daně zdaňují majetek „v pohybu“</a:t>
            </a:r>
          </a:p>
          <a:p>
            <a:pPr eaLnBrk="1" hangingPunct="1"/>
            <a:r>
              <a:rPr lang="cs-CZ" altLang="cs-CZ" dirty="0" smtClean="0"/>
              <a:t>Dochází ke změně vlastníka</a:t>
            </a:r>
          </a:p>
          <a:p>
            <a:pPr eaLnBrk="1" hangingPunct="1"/>
            <a:r>
              <a:rPr lang="cs-CZ" altLang="cs-CZ" dirty="0" smtClean="0"/>
              <a:t>Postižen je převod, resp. přechod na nového vlastníka</a:t>
            </a:r>
          </a:p>
          <a:p>
            <a:pPr eaLnBrk="1" hangingPunct="1"/>
            <a:r>
              <a:rPr lang="cs-CZ" altLang="cs-CZ" dirty="0" smtClean="0"/>
              <a:t>Nejčastěji prodej, darování, dědění</a:t>
            </a:r>
          </a:p>
          <a:p>
            <a:pPr eaLnBrk="1" hangingPunct="1"/>
            <a:r>
              <a:rPr lang="cs-CZ" altLang="cs-CZ" dirty="0" smtClean="0"/>
              <a:t>Ostatní případy: vyvlastnění, směna…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431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Zdanění dědictví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je datum úmrtí zůstavitele</a:t>
            </a:r>
          </a:p>
          <a:p>
            <a:pPr lvl="1"/>
            <a:r>
              <a:rPr lang="cs-CZ" dirty="0" smtClean="0"/>
              <a:t>Do 31. 12. 1992 – notářské poplatky</a:t>
            </a:r>
          </a:p>
          <a:p>
            <a:pPr lvl="1"/>
            <a:r>
              <a:rPr lang="cs-CZ" dirty="0" smtClean="0"/>
              <a:t>1. 1. 1993 – 31. 12. 2013 – daň dědická</a:t>
            </a:r>
          </a:p>
          <a:p>
            <a:pPr lvl="1"/>
            <a:r>
              <a:rPr lang="cs-CZ" dirty="0" smtClean="0"/>
              <a:t>Od 1. 1. 2014 předmět daně z příjmů</a:t>
            </a:r>
          </a:p>
          <a:p>
            <a:pPr lvl="1"/>
            <a:endParaRPr lang="cs-CZ" dirty="0"/>
          </a:p>
          <a:p>
            <a:r>
              <a:rPr lang="cs-CZ" dirty="0" smtClean="0"/>
              <a:t>V případě dodatečného projednání dědictví se uplatní příslušná právní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4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Zdanění darů/bezúplatných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sz="3500" dirty="0" smtClean="0"/>
              <a:t>Od 1. 1. 2014 předmět daně z příjmů</a:t>
            </a:r>
          </a:p>
          <a:p>
            <a:r>
              <a:rPr lang="cs-CZ" sz="3500" dirty="0" smtClean="0"/>
              <a:t>Osvobozeny </a:t>
            </a:r>
            <a:r>
              <a:rPr lang="cs-CZ" sz="3400" dirty="0" smtClean="0"/>
              <a:t>jsou bezúplatné příjmy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od příbuzného v linii přímé a v linii vedlejší, pokud jde o sourozence, strýce, tetu, synovce nebo neteř, manžela, manžela dítěte, dítěte manžela, rodiče manžela nebo manžela rodičů,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od osoby, se kterou poplatník žil nejméně po dobu jednoho roku bezprostředně před získáním bezúplatného příjmu ve společně hospodařící domácnosti a z tohoto důvodu pečoval o domácnost nebo byl na tuto osobu odkázán výživou,</a:t>
            </a:r>
          </a:p>
        </p:txBody>
      </p:sp>
    </p:spTree>
    <p:extLst>
      <p:ext uri="{BB962C8B-B14F-4D97-AF65-F5344CB8AC3E}">
        <p14:creationId xmlns:p14="http://schemas.microsoft.com/office/powerpoint/2010/main" val="209152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Zdanění darů/bezúplatných příjmů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Osvobozeny jsou bezúplatné příjmy</a:t>
            </a:r>
          </a:p>
          <a:p>
            <a:pPr marL="0" indent="0">
              <a:buNone/>
            </a:pPr>
            <a:r>
              <a:rPr lang="cs-CZ" dirty="0" smtClean="0"/>
              <a:t>3. obmyšleného z jeho majetku, který do </a:t>
            </a:r>
            <a:r>
              <a:rPr lang="cs-CZ" dirty="0" err="1" smtClean="0"/>
              <a:t>svěřenského</a:t>
            </a:r>
            <a:r>
              <a:rPr lang="cs-CZ" dirty="0" smtClean="0"/>
              <a:t> fondu vyčlenil nebo kterým zvýšil majetek tohoto fondu, nebo z majetku, který byl do </a:t>
            </a:r>
            <a:r>
              <a:rPr lang="cs-CZ" dirty="0" err="1" smtClean="0"/>
              <a:t>svěřenského</a:t>
            </a:r>
            <a:r>
              <a:rPr lang="cs-CZ" dirty="0" smtClean="0"/>
              <a:t> fondu vyčleněn nebo který zvýšil majetek tohoto fondu osobou uvedenou v bodě 1 nebo 2,</a:t>
            </a:r>
          </a:p>
          <a:p>
            <a:pPr marL="0" indent="0">
              <a:buNone/>
            </a:pPr>
            <a:r>
              <a:rPr lang="cs-CZ" dirty="0" smtClean="0"/>
              <a:t>4. nabyté příležitostně, pokud jejich úhrn od téhož poplatníka ve zdaňovacím období nepřevyšuje částku 15000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5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osvobozených příjmů 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Povinnost poplatníka oznámit správci daně příjem osvobozený od daně, který je vyšší než 5.000.000 Kč, do konce lhůty pro podání daňového přiznání za zdaňovací období, ve kterém příjem obdržel.</a:t>
            </a:r>
          </a:p>
          <a:p>
            <a:r>
              <a:rPr lang="cs-CZ" dirty="0" smtClean="0"/>
              <a:t>V oznámení podle odstavce 1 poplatník uvede</a:t>
            </a:r>
          </a:p>
          <a:p>
            <a:pPr marL="400050" lvl="1" indent="0">
              <a:buNone/>
            </a:pPr>
            <a:r>
              <a:rPr lang="cs-CZ" dirty="0" smtClean="0"/>
              <a:t>a) výši příjmu,</a:t>
            </a:r>
          </a:p>
          <a:p>
            <a:pPr marL="400050" lvl="1" indent="0">
              <a:buNone/>
            </a:pPr>
            <a:r>
              <a:rPr lang="cs-CZ" dirty="0" smtClean="0"/>
              <a:t>b) popis okolností nabytí příjmu,</a:t>
            </a:r>
          </a:p>
          <a:p>
            <a:pPr marL="400050" lvl="1" indent="0">
              <a:buNone/>
            </a:pPr>
            <a:r>
              <a:rPr lang="cs-CZ" dirty="0" smtClean="0"/>
              <a:t>c) datum, kdy příjem vznikl.</a:t>
            </a:r>
          </a:p>
        </p:txBody>
      </p:sp>
    </p:spTree>
    <p:extLst>
      <p:ext uri="{BB962C8B-B14F-4D97-AF65-F5344CB8AC3E}">
        <p14:creationId xmlns:p14="http://schemas.microsoft.com/office/powerpoint/2010/main" val="38402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osvobozených příjmů 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se nevztahuje na příjem, o němž může údaje správce daně zjistit z rejstříků či evidencí, do kterých má přístup a které zveřejní na úřední desce a způsobem umožňujícím dálkový přístup – typicky KN.</a:t>
            </a:r>
          </a:p>
          <a:p>
            <a:r>
              <a:rPr lang="cs-CZ" dirty="0" smtClean="0"/>
              <a:t>V současné době problém s výkladem zákonných ustanovení, čeká se na koordinační výbor pro daně, příp. judikaturu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8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Sankce za neoznámení osvobozeného příjmu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Pokuta </a:t>
            </a:r>
            <a:r>
              <a:rPr lang="cs-CZ" dirty="0" smtClean="0"/>
              <a:t>ve </a:t>
            </a:r>
            <a:r>
              <a:rPr lang="cs-CZ" dirty="0"/>
              <a:t>výši</a:t>
            </a:r>
          </a:p>
          <a:p>
            <a:pPr lvl="1"/>
            <a:r>
              <a:rPr lang="cs-CZ" dirty="0" smtClean="0"/>
              <a:t>0,1 </a:t>
            </a:r>
            <a:r>
              <a:rPr lang="cs-CZ" dirty="0"/>
              <a:t>% z částky neoznámeného příjmu, pokud tuto povinnost splní, aniž by k tomu byl vyzván,</a:t>
            </a:r>
          </a:p>
          <a:p>
            <a:pPr lvl="1"/>
            <a:r>
              <a:rPr lang="cs-CZ" dirty="0" smtClean="0"/>
              <a:t>10 </a:t>
            </a:r>
            <a:r>
              <a:rPr lang="cs-CZ" dirty="0"/>
              <a:t>% z částky neoznámeného příjmu, pokud poplatník tuto povinnost splní v náhradní lhůtě poté, co byl k tomu vyzván, nebo</a:t>
            </a:r>
          </a:p>
          <a:p>
            <a:pPr lvl="1"/>
            <a:r>
              <a:rPr lang="cs-CZ" dirty="0" smtClean="0"/>
              <a:t>15 </a:t>
            </a:r>
            <a:r>
              <a:rPr lang="cs-CZ" dirty="0"/>
              <a:t>% z částky neoznámeného příjmu, pokud poplatník nesplní tuto povinnost ani v náhradní lhůtě.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Transferové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FF0000"/>
                </a:solidFill>
              </a:rPr>
              <a:t>daň dědická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FF0000"/>
                </a:solidFill>
              </a:rPr>
              <a:t>daň darovací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FF0000"/>
                </a:solidFill>
              </a:rPr>
              <a:t>daň z převodu nemovitostí </a:t>
            </a:r>
            <a:r>
              <a:rPr lang="cs-CZ" altLang="cs-CZ" dirty="0" smtClean="0"/>
              <a:t>/ z nabytí nemovitých věcí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FF0000"/>
                </a:solidFill>
              </a:rPr>
              <a:t>zákon č. 357/1992 Sb., o dani dědické, dani darovací a dani z převodu nemovitostí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zákon č. 586/1992 Sb., o daních z příjmů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Zákonné opatření Senátu č. 340/2013 Sb., o dani z nabytí nemovitých věcí</a:t>
            </a:r>
          </a:p>
        </p:txBody>
      </p:sp>
    </p:spTree>
    <p:extLst>
      <p:ext uri="{BB962C8B-B14F-4D97-AF65-F5344CB8AC3E}">
        <p14:creationId xmlns:p14="http://schemas.microsoft.com/office/powerpoint/2010/main" val="14123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E97B64-44BC-4852-8385-B591AB947C5A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Civilněprávní úkon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Zdanění převodu (přechodu) majetku je podmíněno:</a:t>
            </a:r>
          </a:p>
          <a:p>
            <a:pPr lvl="1" eaLnBrk="1" hangingPunct="1"/>
            <a:r>
              <a:rPr lang="cs-CZ" altLang="cs-CZ" dirty="0" smtClean="0"/>
              <a:t>1. civilněprávním úkonem</a:t>
            </a:r>
          </a:p>
          <a:p>
            <a:pPr lvl="1" eaLnBrk="1" hangingPunct="1"/>
            <a:r>
              <a:rPr lang="cs-CZ" altLang="cs-CZ" dirty="0" smtClean="0"/>
              <a:t>2. správním úkonem</a:t>
            </a:r>
          </a:p>
          <a:p>
            <a:pPr lvl="1" eaLnBrk="1" hangingPunct="1"/>
            <a:r>
              <a:rPr lang="cs-CZ" altLang="cs-CZ" dirty="0" smtClean="0"/>
              <a:t>3. </a:t>
            </a:r>
            <a:r>
              <a:rPr lang="cs-CZ" altLang="cs-CZ" dirty="0" err="1" smtClean="0"/>
              <a:t>finančněsprávním</a:t>
            </a:r>
            <a:r>
              <a:rPr lang="cs-CZ" altLang="cs-CZ" dirty="0" smtClean="0"/>
              <a:t> úkonem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případě splnění všech výše uvedených podmínek je aplikována příslušná daň</a:t>
            </a:r>
          </a:p>
        </p:txBody>
      </p:sp>
    </p:spTree>
    <p:extLst>
      <p:ext uri="{BB962C8B-B14F-4D97-AF65-F5344CB8AC3E}">
        <p14:creationId xmlns:p14="http://schemas.microsoft.com/office/powerpoint/2010/main" val="162821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35A623-9182-4BF1-9E0F-EBDCCDF93D9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Civilněprávní úkon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Daň </a:t>
            </a:r>
            <a:r>
              <a:rPr lang="cs-CZ" altLang="cs-CZ" dirty="0" smtClean="0">
                <a:solidFill>
                  <a:srgbClr val="FF0000"/>
                </a:solidFill>
              </a:rPr>
              <a:t>z převodu nemovitostí / </a:t>
            </a:r>
            <a:r>
              <a:rPr lang="cs-CZ" altLang="cs-CZ" dirty="0" smtClean="0"/>
              <a:t>z nabytí nemovitých věcí</a:t>
            </a:r>
          </a:p>
          <a:p>
            <a:pPr lvl="1" eaLnBrk="1" hangingPunct="1"/>
            <a:r>
              <a:rPr lang="cs-CZ" altLang="cs-CZ" dirty="0" smtClean="0"/>
              <a:t>prodej, směna, vyvlastnění…</a:t>
            </a:r>
          </a:p>
          <a:p>
            <a:pPr eaLnBrk="1" hangingPunct="1"/>
            <a:r>
              <a:rPr lang="cs-CZ" altLang="cs-CZ" dirty="0" smtClean="0">
                <a:solidFill>
                  <a:srgbClr val="FF0000"/>
                </a:solidFill>
              </a:rPr>
              <a:t>Daň dědická</a:t>
            </a:r>
          </a:p>
          <a:p>
            <a:pPr lvl="1" eaLnBrk="1" hangingPunct="1"/>
            <a:r>
              <a:rPr lang="cs-CZ" altLang="cs-CZ" dirty="0" smtClean="0"/>
              <a:t>přijetí (neodmítnutí) dědictví</a:t>
            </a:r>
          </a:p>
          <a:p>
            <a:pPr eaLnBrk="1" hangingPunct="1"/>
            <a:r>
              <a:rPr lang="cs-CZ" altLang="cs-CZ" dirty="0" smtClean="0">
                <a:solidFill>
                  <a:srgbClr val="FF0000"/>
                </a:solidFill>
              </a:rPr>
              <a:t>Daň darovací</a:t>
            </a:r>
          </a:p>
          <a:p>
            <a:pPr lvl="1" eaLnBrk="1" hangingPunct="1"/>
            <a:r>
              <a:rPr lang="cs-CZ" altLang="cs-CZ" dirty="0" smtClean="0"/>
              <a:t>darování, …</a:t>
            </a:r>
          </a:p>
        </p:txBody>
      </p:sp>
    </p:spTree>
    <p:extLst>
      <p:ext uri="{BB962C8B-B14F-4D97-AF65-F5344CB8AC3E}">
        <p14:creationId xmlns:p14="http://schemas.microsoft.com/office/powerpoint/2010/main" val="22039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600993-8CBD-4FFC-AB2E-225A6A8D58E9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Rozlišení mezi daněmi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úplatná forma převodu vlastnictví k nemovitostem = daň </a:t>
            </a:r>
            <a:r>
              <a:rPr lang="cs-CZ" altLang="cs-CZ" dirty="0" smtClean="0">
                <a:solidFill>
                  <a:srgbClr val="FF0000"/>
                </a:solidFill>
              </a:rPr>
              <a:t>z převodu nemovitostí </a:t>
            </a:r>
            <a:r>
              <a:rPr lang="cs-CZ" altLang="cs-CZ" dirty="0" smtClean="0"/>
              <a:t>/ z nabytí nemovitých věcí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forma bezúplatného převodu, resp. přechodu</a:t>
            </a:r>
          </a:p>
          <a:p>
            <a:pPr lvl="1" eaLnBrk="1" hangingPunct="1"/>
            <a:r>
              <a:rPr lang="cs-CZ" altLang="cs-CZ" dirty="0" smtClean="0"/>
              <a:t>inter </a:t>
            </a:r>
            <a:r>
              <a:rPr lang="cs-CZ" altLang="cs-CZ" dirty="0" err="1" smtClean="0"/>
              <a:t>vivos</a:t>
            </a:r>
            <a:r>
              <a:rPr lang="cs-CZ" altLang="cs-CZ" dirty="0" smtClean="0"/>
              <a:t> = </a:t>
            </a:r>
            <a:r>
              <a:rPr lang="cs-CZ" altLang="cs-CZ" dirty="0" smtClean="0">
                <a:solidFill>
                  <a:srgbClr val="FF0000"/>
                </a:solidFill>
              </a:rPr>
              <a:t>daň darovací</a:t>
            </a:r>
          </a:p>
          <a:p>
            <a:pPr lvl="1" eaLnBrk="1" hangingPunct="1"/>
            <a:r>
              <a:rPr lang="cs-CZ" altLang="cs-CZ" dirty="0" err="1" smtClean="0"/>
              <a:t>mortis</a:t>
            </a:r>
            <a:r>
              <a:rPr lang="cs-CZ" altLang="cs-CZ" dirty="0" smtClean="0"/>
              <a:t> causa = </a:t>
            </a:r>
            <a:r>
              <a:rPr lang="cs-CZ" altLang="cs-CZ" dirty="0" smtClean="0">
                <a:solidFill>
                  <a:srgbClr val="FF0000"/>
                </a:solidFill>
              </a:rPr>
              <a:t>daň dědická</a:t>
            </a:r>
          </a:p>
        </p:txBody>
      </p:sp>
    </p:spTree>
    <p:extLst>
      <p:ext uri="{BB962C8B-B14F-4D97-AF65-F5344CB8AC3E}">
        <p14:creationId xmlns:p14="http://schemas.microsoft.com/office/powerpoint/2010/main" val="141461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8EEB15-2A41-4D6C-A305-DF6A71C6DAB0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Vliv na rozpočet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v ČR příjem státního rozpočtu</a:t>
            </a:r>
          </a:p>
          <a:p>
            <a:pPr eaLnBrk="1" hangingPunct="1"/>
            <a:r>
              <a:rPr lang="cs-CZ" altLang="cs-CZ" dirty="0" smtClean="0"/>
              <a:t>Výnos cca 10 mld. Kč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v Evropě většinou také</a:t>
            </a:r>
          </a:p>
          <a:p>
            <a:pPr eaLnBrk="1" hangingPunct="1"/>
            <a:r>
              <a:rPr lang="cs-CZ" altLang="cs-CZ" dirty="0" smtClean="0"/>
              <a:t>výjimky např.</a:t>
            </a:r>
          </a:p>
          <a:p>
            <a:pPr lvl="1" eaLnBrk="1" hangingPunct="1"/>
            <a:r>
              <a:rPr lang="cs-CZ" altLang="cs-CZ" dirty="0" smtClean="0"/>
              <a:t>Portugalsko – celý výnos je příjmem obecních </a:t>
            </a:r>
            <a:r>
              <a:rPr lang="cs-CZ" altLang="cs-CZ" dirty="0" err="1" smtClean="0"/>
              <a:t>rozp</a:t>
            </a:r>
            <a:r>
              <a:rPr lang="cs-CZ" altLang="cs-CZ" dirty="0" smtClean="0"/>
              <a:t>.</a:t>
            </a:r>
          </a:p>
          <a:p>
            <a:pPr lvl="1" eaLnBrk="1" hangingPunct="1"/>
            <a:r>
              <a:rPr lang="cs-CZ" altLang="cs-CZ" dirty="0" smtClean="0"/>
              <a:t>Francie, Švýcarsko, Rakousko – dělení ve stanoveném poměru mezi státní a místní rozpočty</a:t>
            </a:r>
          </a:p>
        </p:txBody>
      </p:sp>
    </p:spTree>
    <p:extLst>
      <p:ext uri="{BB962C8B-B14F-4D97-AF65-F5344CB8AC3E}">
        <p14:creationId xmlns:p14="http://schemas.microsoft.com/office/powerpoint/2010/main" val="30127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31EC1-CD29-4006-BF58-1D5CE7097318}" type="slidenum">
              <a:rPr lang="cs-CZ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Poplatky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dirty="0" smtClean="0"/>
              <a:t>V souvislosti s převody (přechody) vlastnictví majetku se uplatňují v ČR i vybrané poplatky</a:t>
            </a:r>
          </a:p>
          <a:p>
            <a:pPr lvl="1" eaLnBrk="1" hangingPunct="1"/>
            <a:r>
              <a:rPr lang="cs-CZ" altLang="cs-CZ" dirty="0" smtClean="0"/>
              <a:t>poplatek za vklad do katastru nemovitostí</a:t>
            </a:r>
          </a:p>
          <a:p>
            <a:pPr lvl="1" eaLnBrk="1" hangingPunct="1"/>
            <a:r>
              <a:rPr lang="cs-CZ" altLang="cs-CZ" dirty="0" smtClean="0"/>
              <a:t>poplatek na podporu sběru, zpracování, využití a odstranění vybraných autovraků (dle zákona č. 185/2001 Sb., o odpadech)</a:t>
            </a:r>
          </a:p>
          <a:p>
            <a:pPr lvl="1" eaLnBrk="1" hangingPunct="1"/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Teorie se přiklání k tomu, že se nejedná o zpoplatnění civilněprávního úkonu, ale jde o poplatky za správní řízení</a:t>
            </a:r>
          </a:p>
        </p:txBody>
      </p:sp>
    </p:spTree>
    <p:extLst>
      <p:ext uri="{BB962C8B-B14F-4D97-AF65-F5344CB8AC3E}">
        <p14:creationId xmlns:p14="http://schemas.microsoft.com/office/powerpoint/2010/main" val="7611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544</TotalTime>
  <Words>1649</Words>
  <Application>Microsoft Office PowerPoint</Application>
  <PresentationFormat>Předvádění na obrazovce (4:3)</PresentationFormat>
  <Paragraphs>227</Paragraphs>
  <Slides>35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Motiv systému Office</vt:lpstr>
      <vt:lpstr>Zdanění transferu vlastnictví majetku</vt:lpstr>
      <vt:lpstr>Transferové daně</vt:lpstr>
      <vt:lpstr>Pohyb majetku</vt:lpstr>
      <vt:lpstr>Transferové daně</vt:lpstr>
      <vt:lpstr>Civilněprávní úkon</vt:lpstr>
      <vt:lpstr>Civilněprávní úkon</vt:lpstr>
      <vt:lpstr>Rozlišení mezi daněmi</vt:lpstr>
      <vt:lpstr>Vliv na rozpočet</vt:lpstr>
      <vt:lpstr>Poplatky</vt:lpstr>
      <vt:lpstr>Prezentace aplikace PowerPoint</vt:lpstr>
      <vt:lpstr>Daň z nabytí nemovitých věcí</vt:lpstr>
      <vt:lpstr>DNNV: Nemovitost</vt:lpstr>
      <vt:lpstr>DNNV: Předmět daně</vt:lpstr>
      <vt:lpstr>DNNV: Úplata</vt:lpstr>
      <vt:lpstr>DNNV: Vyloučení z předmětu daně</vt:lpstr>
      <vt:lpstr>DNNV: Osvobození od daně</vt:lpstr>
      <vt:lpstr>DNNV: Poplatník</vt:lpstr>
      <vt:lpstr>DNNV: Poplatník</vt:lpstr>
      <vt:lpstr>DNNV: Základ daně</vt:lpstr>
      <vt:lpstr>DNNV: Nabývací hodnota</vt:lpstr>
      <vt:lpstr>DNNV: Uznatelný výdaj</vt:lpstr>
      <vt:lpstr>DNNV: Sazba</vt:lpstr>
      <vt:lpstr>Příklad snížení daně volbou poplatníka  Cena nemovitosti 10.000.000 Kč Sazba 4 %, resp. 3,984 % Rozdíl činí 0,16 % z výchozí kupní ceny</vt:lpstr>
      <vt:lpstr>DNNV: Správa daně</vt:lpstr>
      <vt:lpstr>DNNV: Správa daně II</vt:lpstr>
      <vt:lpstr>DNNV: Stanovení a placení daně</vt:lpstr>
      <vt:lpstr>DNNV: Stanovení a placení daně II</vt:lpstr>
      <vt:lpstr>Prezentace aplikace PowerPoint</vt:lpstr>
      <vt:lpstr>Zdanění dědictví</vt:lpstr>
      <vt:lpstr>Zdanění dědictví II</vt:lpstr>
      <vt:lpstr>Zdanění darů/bezúplatných příjmů</vt:lpstr>
      <vt:lpstr>Zdanění darů/bezúplatných příjmů II</vt:lpstr>
      <vt:lpstr>Oznámení osvobozených příjmů FO</vt:lpstr>
      <vt:lpstr>Oznámení osvobozených příjmů FO</vt:lpstr>
      <vt:lpstr>Sankce za neoznámení osvobozeného příjmu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Zdanění transferu vlastnictví majetku</dc:title>
  <dc:creator>...</dc:creator>
  <cp:lastModifiedBy>632</cp:lastModifiedBy>
  <cp:revision>22</cp:revision>
  <dcterms:created xsi:type="dcterms:W3CDTF">2016-03-28T11:20:16Z</dcterms:created>
  <dcterms:modified xsi:type="dcterms:W3CDTF">2016-03-30T21:34:09Z</dcterms:modified>
</cp:coreProperties>
</file>