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9"/>
  </p:notesMasterIdLst>
  <p:handoutMasterIdLst>
    <p:handoutMasterId r:id="rId40"/>
  </p:handoutMasterIdLst>
  <p:sldIdLst>
    <p:sldId id="302" r:id="rId2"/>
    <p:sldId id="303" r:id="rId3"/>
    <p:sldId id="304" r:id="rId4"/>
    <p:sldId id="305" r:id="rId5"/>
    <p:sldId id="306" r:id="rId6"/>
    <p:sldId id="307" r:id="rId7"/>
    <p:sldId id="273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30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309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16FC4B9-E703-4D96-9D48-9590DABA9D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577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6F55170-6647-478C-8ADB-9C893BC23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924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D12C7-6965-453C-A86F-94DDFDA2B0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91E9DD-454C-4441-B6B8-C3BA25E644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4C951-3B54-4B65-A8D2-E010096F39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A495-9D52-400D-B840-0E82441D97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61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2A4FA-D326-48F1-A9A6-06CA22B0B5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22AEF-ED7C-4262-8C00-70B3E1FC26C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FE598-D7B6-49C8-87F7-60BF451C4B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4FF99-CABA-46C7-AEC7-38F09E8926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A2EFE7-B7D6-4011-A25B-6DC17FF088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E6ECFE-4D62-4EEA-AB3F-76B6568B39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9DF18-DED7-4A9C-8760-363FFEB55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CFA6BEA4-20C5-4CAD-AEAB-165DA3425A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D6AD0D9-3923-4C84-9933-1746B24F50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3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4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5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6.doc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 err="1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MimoŘádné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 opravné </a:t>
            </a:r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prostředky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5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5.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2016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757532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Rozhodnutí soudu ve věci </a:t>
            </a:r>
            <a:r>
              <a:rPr lang="cs-CZ" sz="3600" dirty="0" smtClean="0"/>
              <a:t>samé</a:t>
            </a:r>
            <a:endParaRPr lang="cs-CZ" sz="36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FF00"/>
              </a:solidFill>
            </a:endParaRP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Rozsudek, jímž byl obviněný uznán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vinným</a:t>
            </a:r>
            <a:r>
              <a:rPr lang="cs-CZ" sz="2000" dirty="0"/>
              <a:t> a byl mu uložen trest, popř. ochranné opatření nebo bylo upuštěno od potrestání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Rozsudek, jímž byl obviněný (obžalovaný)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zproštěn </a:t>
            </a:r>
            <a:r>
              <a:rPr lang="cs-CZ" sz="2000" dirty="0"/>
              <a:t>obžaloby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zastavení </a:t>
            </a:r>
            <a:r>
              <a:rPr lang="cs-CZ" sz="2000" dirty="0"/>
              <a:t>trestního stíhání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postoupení věci </a:t>
            </a:r>
            <a:r>
              <a:rPr lang="cs-CZ" sz="2000" dirty="0"/>
              <a:t>jinému orgánu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Usnesení, jímž bylo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uloženo ochranné opatření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podmíněném zastavení </a:t>
            </a:r>
            <a:r>
              <a:rPr lang="cs-CZ" sz="2000" dirty="0"/>
              <a:t>trestního stíhání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Usnesení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schválení narovnání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/>
              <a:t>Rozhodnutí soudu druhého stupně, kterým byl zamítnut nebo odmítnut řádný opravný prostředek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Důvody podání </a:t>
            </a:r>
            <a:r>
              <a:rPr lang="cs-CZ" sz="3600" dirty="0" smtClean="0"/>
              <a:t>dovolání – 1. část</a:t>
            </a:r>
            <a:endParaRPr lang="cs-CZ" sz="36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Ve věci rozhodl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nepříslušný soud</a:t>
            </a:r>
            <a:r>
              <a:rPr lang="cs-CZ" sz="2000" dirty="0" smtClean="0"/>
              <a:t>, nebo soud, který nebyl náležitě obsazen, ledaže místo samosoudce rozhodoval senát nebo rozhodl soud vyššího stupně,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Ve věci rozhodl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vyloučený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orgán</a:t>
            </a:r>
            <a:r>
              <a:rPr lang="cs-CZ" sz="2000" dirty="0" smtClean="0"/>
              <a:t>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Obviněný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neměl</a:t>
            </a:r>
            <a:r>
              <a:rPr lang="cs-CZ" sz="2000" dirty="0" smtClean="0"/>
              <a:t> v řízení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obhájce</a:t>
            </a:r>
            <a:r>
              <a:rPr lang="cs-CZ" sz="2000" dirty="0" smtClean="0"/>
              <a:t>, ač ho podle zákona mít měl,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Byla porušena ustanovení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přítomnosti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obviněného v hlavním líčení nebo ve veřejném zasedání,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Proti obviněnému bylo vedeno trestní stíhání, ačkoliv podle zákona bylo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nepřípustné</a:t>
            </a:r>
            <a:r>
              <a:rPr lang="cs-CZ" sz="2000" dirty="0" smtClean="0"/>
              <a:t>,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Důvody podání dovolání – </a:t>
            </a:r>
            <a:r>
              <a:rPr lang="cs-CZ" sz="3600" dirty="0" smtClean="0"/>
              <a:t>2. </a:t>
            </a:r>
            <a:r>
              <a:rPr lang="cs-CZ" sz="3600" dirty="0"/>
              <a:t>část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Bylo rozhodnuto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 postoupení věci jinému orgánu, o zastavení trestního stíhání, o podmíněném zastavení trestního stíhání, o schválení narovnání,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 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pro takové rozhodnutí vymezené v příslušných ustanoveních trestního řádu,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Rozhodnutí spočívá na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nesprávném právním posouzení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skutku nebo</a:t>
            </a:r>
            <a:r>
              <a:rPr lang="cs-CZ" sz="2000" b="1" dirty="0" smtClean="0">
                <a:solidFill>
                  <a:srgbClr val="FF3300"/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jiném nesprávném hmotně právním posouzení,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Obviněnému byl uložen takový druh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trestu</a:t>
            </a:r>
            <a:r>
              <a:rPr lang="cs-CZ" sz="2000" dirty="0" smtClean="0"/>
              <a:t>, který zákon nepřipouští, nebo mu byl uložen trest ve výměře mimo trestní sazbu stanovenou v trestním zákoně na trestný čin, jímž byl uznán vinným,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Bylo rozhodnuto 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upuštění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od potrestání nebo o upuštění od potrestání s dohledem,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stanovené zákonem pro takový postup,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Důvody podání dovolání – </a:t>
            </a:r>
            <a:r>
              <a:rPr lang="cs-CZ" sz="3600" dirty="0" smtClean="0"/>
              <a:t>3. </a:t>
            </a:r>
            <a:r>
              <a:rPr lang="cs-CZ" sz="3600" dirty="0"/>
              <a:t>část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Bylo rozhodnuto o uložení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ochranného opatření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 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stanovené zákonem pro jeho uložení,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V rozhodnutí některý výrok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chybí</a:t>
            </a:r>
            <a:r>
              <a:rPr lang="cs-CZ" sz="2000" dirty="0" smtClean="0"/>
              <a:t> nebo je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neúplný</a:t>
            </a:r>
            <a:r>
              <a:rPr lang="cs-CZ" sz="2000" dirty="0" smtClean="0"/>
              <a:t>,</a:t>
            </a:r>
          </a:p>
          <a:p>
            <a:pPr lvl="1"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Bylo rozhodnuto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zamítnutí</a:t>
            </a:r>
            <a:r>
              <a:rPr lang="cs-CZ" sz="2000" dirty="0" smtClean="0"/>
              <a:t> nebo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odmítnutí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řádného opravného prostředku,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aniž byly splněny procesní podmínky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stanovené zákonem pro takové rozhodnutí nebo byl v řízení mu předcházejícím dán některý shora uvedený důvod dovolání.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Podání dovolání a jeho účinky</a:t>
            </a:r>
            <a:r>
              <a:rPr lang="cs-CZ" sz="20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Zásadně u soudu, který ve věci rozhodoval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 prvním stupni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Ve lhůtě do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2 měsíců od doručení rozhodnutí</a:t>
            </a:r>
            <a:r>
              <a:rPr lang="cs-CZ" sz="2000" dirty="0" smtClean="0"/>
              <a:t>, proti němuž směřuje, tj. od doručení rozhodnutí soudu druhého stupně.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/>
              <a:t>Obsahové náležitosti dovolání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Centrální</a:t>
            </a:r>
            <a:r>
              <a:rPr lang="cs-CZ" sz="2000" dirty="0" smtClean="0"/>
              <a:t> devolutivní účinek (vždy rozhoduje Nejvyšší soud jako dovolací soud)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/>
              <a:t> suspenzivní účinek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dirty="0"/>
              <a:t>Řízení u soudu prvního stupně: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Soud prvního stupně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v řízení o dovolání: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lvl="1" algn="just" eaLnBrk="1" hangingPunct="1">
              <a:defRPr/>
            </a:pPr>
            <a:r>
              <a:rPr lang="cs-CZ" sz="2000" dirty="0" smtClean="0"/>
              <a:t>Činí opatření k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odstranění nedostatků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v náležitostech obsahu dovolání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Doručuje</a:t>
            </a:r>
            <a:r>
              <a:rPr lang="cs-CZ" sz="2000" dirty="0" smtClean="0"/>
              <a:t> stejnopis dovolání a jeho odůvodnění podaného jednou oprávněnou osobou druhé oprávněné osobě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Může</a:t>
            </a:r>
            <a:r>
              <a:rPr lang="cs-CZ" sz="2000" dirty="0" smtClean="0"/>
              <a:t> navrhnout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odložení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nebo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přerušení výkonu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napadeného rozhodnutí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Předkládá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spisy dovolacímu soudu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Oprávněné osoby: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Nejvyšší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státní zástupce</a:t>
            </a:r>
          </a:p>
          <a:p>
            <a:pPr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Obviněný</a:t>
            </a:r>
            <a:r>
              <a:rPr lang="cs-CZ" sz="2000" dirty="0" smtClean="0"/>
              <a:t> prostřednictvím obhájce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Řízení u dovolacího soudu: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 smtClean="0"/>
              <a:t>Dovolací soud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Typy jednání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dovolacího soudu (veřejné a neveřejné zasedání)</a:t>
            </a:r>
          </a:p>
          <a:p>
            <a:pPr algn="just" eaLnBrk="1" hangingPunct="1">
              <a:defRPr/>
            </a:pPr>
            <a:r>
              <a:rPr lang="cs-CZ" sz="2000" dirty="0" smtClean="0"/>
              <a:t>Rozsah přezkumné činnosti dovolacího soudu: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Dovolací soud přezkoumá zákonnost a odůvodněnost zpravidla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jen těch výroků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napadeného rozhodnutí, proti nimž bylo podáno dovolání, a správnost postupu řízení, jež jim předcházelo,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Tuto přezkumnou činnost provádí zpravidla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jen v rozsahu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a z důvodů uvedených v dovolání,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Nepřezkoumává</a:t>
            </a:r>
            <a:r>
              <a:rPr lang="cs-CZ" sz="2000" dirty="0" smtClean="0"/>
              <a:t> tu část napadeného rozhodnutí a jemu předcházejícího řízení, která se týkají osoby, ohledně níž dovolání podáno nebylo, jestliže týmž rozhodnutím bylo rozhodnuto o více osobách</a:t>
            </a:r>
          </a:p>
          <a:p>
            <a:pPr lvl="1" eaLnBrk="1" hangingPunct="1">
              <a:buFontTx/>
              <a:buNone/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Rozhodnutí dovolacího soudu: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Usnesení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odmítnutí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dovolání učiněné bez meritorního přezkoumání napadeného rozhodnutí a řízení jež mu předcházelo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Usnesení -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přikázání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soudu, aby rozhodl o chybějícím výroku nebo doplnil neúplný výrok.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Sám rozhodne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 chybějícím výroku nebo o doplnění neúplného výroku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Kasační rozhodnutí –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zrušení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napadeného rozhodnutí nebo jeho části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Usnesení 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zamítnutí</a:t>
            </a:r>
            <a:r>
              <a:rPr lang="cs-CZ" sz="2000" dirty="0" smtClean="0"/>
              <a:t> dovolání, pokud po přezkoumání napadeného rozhodnutí i řízení mu předcházejícího zjistí, že dovolání není důvodné.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2. Stížnost pro porušení zákona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Jen proti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pravomocnému</a:t>
            </a:r>
            <a:r>
              <a:rPr lang="cs-CZ" sz="2000" dirty="0" smtClean="0"/>
              <a:t> rozhodnutí soudu nebo státního zástupce (pouze výrok).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Účelem je náprava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právních vad</a:t>
            </a:r>
            <a:r>
              <a:rPr lang="cs-CZ" sz="2000" dirty="0" smtClean="0"/>
              <a:t> pravomocných rozhodnutí nebo náprava vadného postupu řízení, které pravomocnému rozhodnutí předcházelo.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Může podat pouze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ministr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spravedlnosti.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dirty="0" smtClean="0"/>
              <a:t>Podává se k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Nejvyššímu soudu</a:t>
            </a:r>
            <a:r>
              <a:rPr lang="cs-CZ" sz="2000" dirty="0" smtClean="0"/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Obsahové</a:t>
            </a:r>
            <a:r>
              <a:rPr lang="cs-CZ" sz="2000" dirty="0" smtClean="0"/>
              <a:t> náležitosti SPZ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Centrální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devolutivní účinek (rozhoduje o něm vždy Nejvyšší soud)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suspenzivní účinek (možnost odkladu nebo přerušení výkonu rozhodnutí)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Stádia trestního </a:t>
            </a:r>
            <a:r>
              <a:rPr lang="cs-CZ" sz="3600" dirty="0" smtClean="0"/>
              <a:t>řízení</a:t>
            </a:r>
            <a:endParaRPr lang="cs-CZ" sz="3600" dirty="0"/>
          </a:p>
        </p:txBody>
      </p:sp>
      <p:sp>
        <p:nvSpPr>
          <p:cNvPr id="289794" name="Rectangle 2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Trestní řád rozeznává následující stádia: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Přípravné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Předběžné projednání obžaloby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Hlavní líčení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Opravné řízení</a:t>
            </a:r>
          </a:p>
          <a:p>
            <a:pPr lvl="1" eaLnBrk="1" hangingPunct="1">
              <a:lnSpc>
                <a:spcPct val="13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Vykonávací řízení </a:t>
            </a:r>
          </a:p>
        </p:txBody>
      </p:sp>
    </p:spTree>
    <p:extLst>
      <p:ext uri="{BB962C8B-B14F-4D97-AF65-F5344CB8AC3E}">
        <p14:creationId xmlns:p14="http://schemas.microsoft.com/office/powerpoint/2010/main" val="3434061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rgbClr val="FFFF00"/>
                </a:solidFill>
              </a:rPr>
              <a:t>Důvody SPZ:</a:t>
            </a:r>
          </a:p>
          <a:p>
            <a:pPr lvl="1" eaLnBrk="1" hangingPunct="1">
              <a:defRPr/>
            </a:pPr>
            <a:r>
              <a:rPr lang="cs-CZ" sz="2000" dirty="0" smtClean="0"/>
              <a:t>Napadeným rozhodnutím byl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porušen zákon</a:t>
            </a:r>
          </a:p>
          <a:p>
            <a:pPr lvl="1" eaLnBrk="1" hangingPunct="1">
              <a:defRPr/>
            </a:pPr>
            <a:r>
              <a:rPr lang="cs-CZ" sz="2000" dirty="0" smtClean="0"/>
              <a:t>Rozhodnutí bylo učiněno na podkladě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vadného postupu </a:t>
            </a:r>
            <a:r>
              <a:rPr lang="cs-CZ" sz="2000" dirty="0" smtClean="0"/>
              <a:t>v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Řízení u Nejvyššího soudu: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Typy jednání (veřejné a neveřejné zasedání)</a:t>
            </a:r>
          </a:p>
          <a:p>
            <a:pPr eaLnBrk="1" hangingPunct="1">
              <a:defRPr/>
            </a:pPr>
            <a:r>
              <a:rPr lang="cs-CZ" sz="2000" dirty="0" smtClean="0"/>
              <a:t>Rozsah přezkumné činnosti Nejvyššího soudu 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Přezkoumání zákonnosti a odůvodněnosti zpravidla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jen těch oddělitelných výroků</a:t>
            </a:r>
            <a:r>
              <a:rPr lang="cs-CZ" sz="2000" dirty="0" smtClean="0"/>
              <a:t> napadeného rozhodnutí, proti nimž byla podána SPZ, a správnost postupu řízení, které jim předcházelo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Přezkumnou činnost provádí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zpravidla jen v rozsahu a z důvodů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uvedených ve SPZ</a:t>
            </a:r>
          </a:p>
          <a:p>
            <a:pPr lvl="1"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Nepřezkoumává</a:t>
            </a:r>
            <a:r>
              <a:rPr lang="cs-CZ" sz="2000" dirty="0" smtClean="0"/>
              <a:t> tu část napadeného rozhodnutí a jemu předcházejícího řízení, která se týká osoby, ohledně níž SPZ podána nebyla, jestliže týmž rozhodnutím bylo rozhodnuto o více osobách.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Rozhodnutí Nejvyššího soudu: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Zamítnutí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stížnosti pro porušení zákona</a:t>
            </a:r>
          </a:p>
          <a:p>
            <a:pPr algn="just" eaLnBrk="1" hangingPunct="1">
              <a:defRPr/>
            </a:pPr>
            <a:r>
              <a:rPr lang="cs-CZ" sz="2000" dirty="0" smtClean="0"/>
              <a:t>Nezamítne-li Nejvyšší soud SPZ a shledá-li, že zákon porušen byl,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vysloví</a:t>
            </a:r>
            <a:r>
              <a:rPr lang="cs-CZ" sz="2000" dirty="0" smtClean="0"/>
              <a:t> rozsudkem, že napadeným rozhodnutím, popř. jeho částí, nebo v řízení, jež takovému rozhodnutí předcházelo, byl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porušen zákon</a:t>
            </a:r>
            <a:r>
              <a:rPr lang="cs-CZ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3. Obnova řízení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 smtClean="0"/>
              <a:t>Směřuje proti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taxativně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stanoveným pravomocným rozhodnutím soudu nebo státního zástupce: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Rozsudek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Trestní příkaz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zastavení trestního stíhání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podmíněném zastavení trestního stíhání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schválení narovnání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Usnesení o postoupení věci jinému orgánu. 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/>
              <a:t> suspenzivní účinek (možnost odložení nebo přerušení výkonu trestu pravomocně uloženého v původním řízení)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Nemá</a:t>
            </a:r>
            <a:r>
              <a:rPr lang="cs-CZ" sz="2000" dirty="0" smtClean="0"/>
              <a:t> devolutivní účinek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Účelem je odstranění nedostatků především ve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skutkovém zjištění</a:t>
            </a:r>
            <a:r>
              <a:rPr lang="cs-CZ" sz="2000" dirty="0" smtClean="0"/>
              <a:t>, na němž určité rozhodnutí spočívá.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algn="just" eaLnBrk="1" hangingPunct="1">
              <a:defRPr/>
            </a:pPr>
            <a:r>
              <a:rPr lang="cs-CZ" sz="2000" dirty="0" smtClean="0"/>
              <a:t>Rozhoduje se jen o otázce, zda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nové skutečnosti či důkazy</a:t>
            </a:r>
            <a:r>
              <a:rPr lang="cs-CZ" sz="2000" dirty="0" smtClean="0"/>
              <a:t>, které byly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dříve neznámé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orgánů činným v trestním řízení, jež ve věci rozhodovaly, mohou odůvodnit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jiné rozhodnutí</a:t>
            </a:r>
            <a:r>
              <a:rPr lang="cs-CZ" sz="2000" dirty="0" smtClean="0"/>
              <a:t>, než jaké bylo v původním řízení učiněno. </a:t>
            </a:r>
          </a:p>
          <a:p>
            <a:pPr lvl="1" eaLnBrk="1" hangingPunct="1">
              <a:defRPr/>
            </a:pPr>
            <a:endParaRPr lang="cs-CZ" sz="18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Důvody pro obnovu řízení: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>
              <a:defRPr/>
            </a:pPr>
            <a:r>
              <a:rPr lang="cs-CZ" sz="2000" dirty="0" smtClean="0"/>
              <a:t>Vyšly najevo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nové skutečnosti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nebo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důkazy</a:t>
            </a:r>
            <a:r>
              <a:rPr lang="cs-CZ" sz="2000" dirty="0" smtClean="0"/>
              <a:t> orgánu činného v trestním řízení, o jehož rozhodnutí jde, dříve neznámé, které by mohly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samy o sobě nebo ve spojení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se skutečnostmi a důkazy již známými odůvodnit jiné rozhodnutí, než jaké bylo učiněno v rozhodnutí, jehož se návrh týká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Některý z orgánů činných v trestním řízení v původním řízení porušil své povinnosti jednáním zakládajícím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trestný čin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a tato skutečnost byla kvalifikovaně zjištěna pravomocným rozsudkem.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Na základě právního předpisu, který zcela nebo v části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Ústavní soud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nálezem zrušil, byl vydán soudem v trestním řízení rozsudek, jenž nabyl právní moci, ale nebyl dosud zcela vykonán. </a:t>
            </a:r>
          </a:p>
          <a:p>
            <a:pPr eaLnBrk="1" hangingPunct="1"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Podání návrhu na obnovu řízení: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cs-CZ" sz="2000" dirty="0" smtClean="0"/>
              <a:t>O povolení obnovy řízení se rozhoduje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vždy jen na návrh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oprávněné osoby</a:t>
            </a:r>
          </a:p>
          <a:p>
            <a:pPr algn="just" eaLnBrk="1" hangingPunct="1">
              <a:defRPr/>
            </a:pPr>
            <a:r>
              <a:rPr lang="cs-CZ" sz="2000" dirty="0" smtClean="0"/>
              <a:t>Návrh může být podán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ve prospěch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i v neprospěch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000" dirty="0" smtClean="0"/>
              <a:t>obviněného (odsouzeného)</a:t>
            </a:r>
          </a:p>
          <a:p>
            <a:pPr algn="just" eaLnBrk="1" hangingPunct="1">
              <a:defRPr/>
            </a:pP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</a:rPr>
              <a:t>Obsah</a:t>
            </a:r>
            <a:r>
              <a:rPr lang="cs-CZ" sz="2000" dirty="0" smtClean="0"/>
              <a:t> návrhu </a:t>
            </a:r>
          </a:p>
          <a:p>
            <a:pPr algn="just" eaLnBrk="1" hangingPunct="1">
              <a:defRPr/>
            </a:pPr>
            <a:r>
              <a:rPr lang="cs-CZ" sz="2000" dirty="0" smtClean="0"/>
              <a:t>Oprávněné osoby: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Státní zástupce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Obviněný 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Osoby, které by mohly podat ve prospěch obviněné odvolání, tj. příbuzní obviněného v pokolení přímém, jeho sourozenci, osvojitel, osvojenec, manžel a druh</a:t>
            </a:r>
          </a:p>
          <a:p>
            <a:pPr lvl="1" algn="just" eaLnBrk="1" hangingPunct="1">
              <a:defRPr/>
            </a:pPr>
            <a:r>
              <a:rPr lang="cs-CZ" sz="2000" dirty="0" smtClean="0"/>
              <a:t>Obhájce obviněného v řízení proti uprchlému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600" dirty="0"/>
              <a:t>Řízení o návrhu na povolení obnovy a rozhodnutí o </a:t>
            </a:r>
            <a:r>
              <a:rPr lang="cs-CZ" sz="3600" dirty="0" smtClean="0"/>
              <a:t>něm</a:t>
            </a:r>
            <a:endParaRPr lang="cs-CZ" sz="2000" b="1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Řízení obnovovací </a:t>
            </a:r>
          </a:p>
          <a:p>
            <a:pPr eaLnBrk="1" hangingPunct="1">
              <a:defRPr/>
            </a:pPr>
            <a:r>
              <a:rPr lang="cs-CZ" sz="2000" dirty="0" smtClean="0"/>
              <a:t>Rozhodnutí soudu o návrhu na povolení obnovy řízení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 smtClean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95288" y="2708275"/>
            <a:ext cx="4392612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>
              <a:defRPr/>
            </a:pPr>
            <a:endParaRPr lang="cs-CZ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68313" y="3500438"/>
            <a:ext cx="82296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cs-CZ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cs-CZ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r>
              <a:rPr lang="cs-CZ" sz="3600" dirty="0"/>
              <a:t>Řízení po povolení </a:t>
            </a:r>
            <a:r>
              <a:rPr lang="cs-CZ" sz="3600" dirty="0" smtClean="0"/>
              <a:t>obnovy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Po pravomocném povolení obnovy se v obnoveném řízení věc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znovu projedná a rozhodne</a:t>
            </a:r>
            <a:r>
              <a:rPr lang="cs-CZ" sz="2000" dirty="0"/>
              <a:t>, a to buď v celém rozsahu, nebo v části, v které byla obnova povolena a původní rozhodnutí zrušeno.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1809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latin typeface="Tahoma" pitchFamily="34" charset="0"/>
              </a:rPr>
              <a:t>Usnesení o dovolání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457200" y="1063625"/>
          <a:ext cx="8228013" cy="42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3625"/>
                        <a:ext cx="8228013" cy="42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211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304925" y="246063"/>
          <a:ext cx="5605463" cy="843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Document" r:id="rId4" imgW="5751789" imgH="8658671" progId="Word.Document.8">
                  <p:embed/>
                </p:oleObj>
              </mc:Choice>
              <mc:Fallback>
                <p:oleObj name="Document" r:id="rId4" imgW="5751789" imgH="865867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925" y="246063"/>
                        <a:ext cx="5605463" cy="843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43088" y="17463"/>
          <a:ext cx="4797425" cy="730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Document" r:id="rId4" imgW="5761150" imgH="8777475" progId="Word.Document.8">
                  <p:embed/>
                </p:oleObj>
              </mc:Choice>
              <mc:Fallback>
                <p:oleObj name="Document" r:id="rId4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17463"/>
                        <a:ext cx="4797425" cy="730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830388" y="-100013"/>
          <a:ext cx="4881562" cy="7435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Document" r:id="rId4" imgW="5751789" imgH="8760195" progId="Word.Document.8">
                  <p:embed/>
                </p:oleObj>
              </mc:Choice>
              <mc:Fallback>
                <p:oleObj name="Document" r:id="rId4" imgW="5751789" imgH="876019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388" y="-100013"/>
                        <a:ext cx="4881562" cy="74358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06550" y="0"/>
          <a:ext cx="5059363" cy="770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Document" r:id="rId4" imgW="5751789" imgH="8760195" progId="Word.Document.8">
                  <p:embed/>
                </p:oleObj>
              </mc:Choice>
              <mc:Fallback>
                <p:oleObj name="Document" r:id="rId4" imgW="5751789" imgH="876019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0"/>
                        <a:ext cx="5059363" cy="770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14475" y="-112713"/>
          <a:ext cx="5065713" cy="7718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6" name="Document" r:id="rId4" imgW="5761150" imgH="8777475" progId="Word.Document.8">
                  <p:embed/>
                </p:oleObj>
              </mc:Choice>
              <mc:Fallback>
                <p:oleObj name="Document" r:id="rId4" imgW="5761150" imgH="877747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-112713"/>
                        <a:ext cx="5065713" cy="77184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49388" y="0"/>
          <a:ext cx="5356225" cy="818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Dokument" r:id="rId3" imgW="5746292" imgH="8777987" progId="Word.Document.8">
                  <p:embed/>
                </p:oleObj>
              </mc:Choice>
              <mc:Fallback>
                <p:oleObj name="Dokument" r:id="rId3" imgW="5746292" imgH="877798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0"/>
                        <a:ext cx="5356225" cy="818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47813" y="188913"/>
          <a:ext cx="5156200" cy="786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4" name="Document" r:id="rId4" imgW="5751789" imgH="8776035" progId="Word.Document.8">
                  <p:embed/>
                </p:oleObj>
              </mc:Choice>
              <mc:Fallback>
                <p:oleObj name="Document" r:id="rId4" imgW="5751789" imgH="877603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88913"/>
                        <a:ext cx="5156200" cy="786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Otázky?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17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Přezkoumávání rozhodnutí v opravném řízení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Aft>
                <a:spcPct val="5000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cs-CZ" sz="2000" dirty="0"/>
              <a:t>Podstata a účel opravného řízení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skutkové (</a:t>
            </a:r>
            <a:r>
              <a:rPr lang="cs-CZ" sz="2000" dirty="0" err="1"/>
              <a:t>error</a:t>
            </a:r>
            <a:r>
              <a:rPr lang="cs-CZ" sz="2000" dirty="0"/>
              <a:t> in facto)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právní (</a:t>
            </a:r>
            <a:r>
              <a:rPr lang="cs-CZ" sz="2000" dirty="0" err="1"/>
              <a:t>error</a:t>
            </a:r>
            <a:r>
              <a:rPr lang="cs-CZ" sz="2000" dirty="0"/>
              <a:t> in iure)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cs-CZ" sz="2000" dirty="0"/>
              <a:t>Vady procesního postupu (</a:t>
            </a:r>
            <a:r>
              <a:rPr lang="cs-CZ" sz="2000" dirty="0" err="1"/>
              <a:t>error</a:t>
            </a:r>
            <a:r>
              <a:rPr lang="cs-CZ" sz="2000" dirty="0"/>
              <a:t> in </a:t>
            </a:r>
            <a:r>
              <a:rPr lang="cs-CZ" sz="2000" dirty="0" err="1"/>
              <a:t>procedendo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040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Zásady opravného řízení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Obecné principy: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oficiality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práva na obhajobu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presumpce neviny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veřejnosti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Zásada ústnosti a bezprostřednosti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200275"/>
            <a:ext cx="4038600" cy="4160838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Zvláštní principy: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Revizní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Apelační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Kasační princip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Devolutivní účinek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Suspenzivní účinek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Beneficium </a:t>
            </a:r>
            <a:r>
              <a:rPr lang="cs-CZ" sz="2000" dirty="0" err="1"/>
              <a:t>cohaesionis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Zákaz </a:t>
            </a:r>
            <a:r>
              <a:rPr lang="cs-CZ" sz="2000" dirty="0" err="1"/>
              <a:t>reformationis</a:t>
            </a:r>
            <a:r>
              <a:rPr lang="cs-CZ" sz="2000" dirty="0"/>
              <a:t> in </a:t>
            </a:r>
            <a:r>
              <a:rPr lang="cs-CZ" sz="2000" dirty="0" err="1"/>
              <a:t>peius</a:t>
            </a: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>
                <a:solidFill>
                  <a:srgbClr val="FF9966"/>
                </a:solidFill>
              </a:rPr>
              <a:t>Zákaz dvojího ohrožení</a:t>
            </a:r>
          </a:p>
        </p:txBody>
      </p:sp>
    </p:spTree>
    <p:extLst>
      <p:ext uri="{BB962C8B-B14F-4D97-AF65-F5344CB8AC3E}">
        <p14:creationId xmlns:p14="http://schemas.microsoft.com/office/powerpoint/2010/main" val="39717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6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3600" dirty="0"/>
              <a:t>Opravné prostředky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Řádné: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(§ 141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Odvolání (§ 245 a násl.)</a:t>
            </a:r>
          </a:p>
          <a:p>
            <a:pPr eaLnBrk="1" hangingPunct="1"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Odpor (§ 314g a násl.)</a:t>
            </a:r>
          </a:p>
          <a:p>
            <a:pPr eaLnBrk="1" hangingPunct="1">
              <a:defRPr/>
            </a:pPr>
            <a:endParaRPr lang="cs-CZ" sz="2000" dirty="0"/>
          </a:p>
        </p:txBody>
      </p:sp>
      <p:sp>
        <p:nvSpPr>
          <p:cNvPr id="32768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572000" y="2200275"/>
            <a:ext cx="4320480" cy="41608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000" b="1" u="sng" dirty="0">
                <a:solidFill>
                  <a:srgbClr val="FF9966"/>
                </a:solidFill>
              </a:rPr>
              <a:t>Mimořádné: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 (§ 265a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  </a:t>
            </a:r>
            <a:r>
              <a:rPr lang="cs-CZ" sz="2000" dirty="0" smtClean="0"/>
              <a:t>(§ </a:t>
            </a:r>
            <a:r>
              <a:rPr lang="cs-CZ" sz="2000" dirty="0"/>
              <a:t>266 a násl.)</a:t>
            </a:r>
          </a:p>
          <a:p>
            <a:pPr>
              <a:buClr>
                <a:srgbClr val="FF9966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 (§ 277 a násl.)</a:t>
            </a:r>
          </a:p>
          <a:p>
            <a:pPr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5062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dirty="0"/>
              <a:t>Mimořádné opravné prostředky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Směřují proti rozhodnutí, která jsou v době jejich podání již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pravomocná</a:t>
            </a:r>
            <a:r>
              <a:rPr lang="cs-CZ" sz="2000" dirty="0"/>
              <a:t>, a to bez ohledu na skutečnost, zda už byla vykonána či nikoli.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Druhy</a:t>
            </a:r>
            <a:r>
              <a:rPr lang="cs-CZ" sz="2000" dirty="0"/>
              <a:t> mimořádných opravných prostředků:</a:t>
            </a:r>
          </a:p>
          <a:p>
            <a:pPr lvl="1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cs-CZ" sz="2000" dirty="0"/>
              <a:t>Dovolání</a:t>
            </a:r>
          </a:p>
          <a:p>
            <a:pPr lvl="1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cs-CZ" sz="2000" dirty="0"/>
              <a:t>Stížnost pro porušení zákona</a:t>
            </a:r>
          </a:p>
          <a:p>
            <a:pPr lvl="1" algn="just" eaLnBrk="1" hangingPunct="1"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cs-CZ" sz="2000" dirty="0"/>
              <a:t>Obnova řízení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4000" dirty="0" smtClean="0"/>
              <a:t> </a:t>
            </a:r>
          </a:p>
          <a:p>
            <a:pPr eaLnBrk="1" hangingPunct="1">
              <a:defRPr/>
            </a:pPr>
            <a:endParaRPr lang="cs-CZ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1. Dovolání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Lze podat pouze proti určitým pravomocným rozhodnutím soudů a jen z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taxativně</a:t>
            </a:r>
            <a:r>
              <a:rPr lang="cs-CZ" sz="2000" dirty="0"/>
              <a:t> stanovených důvodů.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dirty="0"/>
              <a:t>Určeno k nápravě výlučně nejzávažnějších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právních vad </a:t>
            </a:r>
            <a:r>
              <a:rPr lang="cs-CZ" sz="2000" dirty="0"/>
              <a:t>napadeného rozhodnutí nebo řízení mu předcházejícího, a to procesních i hmotně právních,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nikoli vad skutkových</a:t>
            </a:r>
            <a:r>
              <a:rPr lang="cs-CZ" sz="2000" dirty="0"/>
              <a:t>.</a:t>
            </a:r>
          </a:p>
          <a:p>
            <a:pPr algn="just"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3600" dirty="0"/>
              <a:t>Předmět a důvody </a:t>
            </a:r>
            <a:r>
              <a:rPr lang="cs-CZ" sz="3600" dirty="0" smtClean="0"/>
              <a:t>dovolání</a:t>
            </a:r>
            <a:endParaRPr lang="cs-CZ" sz="3600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/>
              <a:t>Předmětem dovolání mohou být jen rozhodnutí uvedená v § 265a odst. 1, 2.Obecně lze dovolání podat proti rozhodnutí, které splňuje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současně </a:t>
            </a:r>
            <a:r>
              <a:rPr lang="cs-CZ" sz="2000" dirty="0"/>
              <a:t>tyto podmínky:</a:t>
            </a:r>
          </a:p>
          <a:p>
            <a:pPr lvl="1" algn="just" eaLnBrk="1" hangingPunct="1">
              <a:defRPr/>
            </a:pPr>
            <a:r>
              <a:rPr lang="cs-CZ" sz="2000" dirty="0"/>
              <a:t>Jde 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rozhodnutí soudu</a:t>
            </a:r>
          </a:p>
          <a:p>
            <a:pPr lvl="1" algn="just" eaLnBrk="1" hangingPunct="1">
              <a:defRPr/>
            </a:pPr>
            <a:r>
              <a:rPr lang="cs-CZ" sz="2000" dirty="0"/>
              <a:t>Bylo učiněno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ve věci samé</a:t>
            </a:r>
          </a:p>
          <a:p>
            <a:pPr lvl="1" algn="just" eaLnBrk="1" hangingPunct="1">
              <a:defRPr/>
            </a:pPr>
            <a:r>
              <a:rPr lang="cs-CZ" sz="2000" dirty="0"/>
              <a:t>Rozhodnutí je již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pravomocné</a:t>
            </a:r>
          </a:p>
          <a:p>
            <a:pPr lvl="1" algn="just" eaLnBrk="1" hangingPunct="1">
              <a:defRPr/>
            </a:pPr>
            <a:r>
              <a:rPr lang="cs-CZ" sz="2000" dirty="0"/>
              <a:t>Soud ve věci rozhodl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 druhém stupni</a:t>
            </a:r>
          </a:p>
          <a:p>
            <a:pPr lvl="1" algn="just" eaLnBrk="1" hangingPunct="1">
              <a:defRPr/>
            </a:pPr>
            <a:r>
              <a:rPr lang="cs-CZ" sz="2000" dirty="0"/>
              <a:t>Zákon proti rozhodnutí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dovolání připouští</a:t>
            </a:r>
          </a:p>
          <a:p>
            <a:pPr lvl="1" eaLnBrk="1" hangingPunct="1"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luxe">
    <a:dk1>
      <a:sysClr val="windowText" lastClr="000000"/>
    </a:dk1>
    <a:lt1>
      <a:sysClr val="window" lastClr="FFFFFF"/>
    </a:lt1>
    <a:dk2>
      <a:srgbClr val="30356E"/>
    </a:dk2>
    <a:lt2>
      <a:srgbClr val="FFF9E5"/>
    </a:lt2>
    <a:accent1>
      <a:srgbClr val="CC4757"/>
    </a:accent1>
    <a:accent2>
      <a:srgbClr val="FF6F61"/>
    </a:accent2>
    <a:accent3>
      <a:srgbClr val="FF953E"/>
    </a:accent3>
    <a:accent4>
      <a:srgbClr val="F8BD52"/>
    </a:accent4>
    <a:accent5>
      <a:srgbClr val="46A6BD"/>
    </a:accent5>
    <a:accent6>
      <a:srgbClr val="5488BC"/>
    </a:accent6>
    <a:hlink>
      <a:srgbClr val="FA7D7A"/>
    </a:hlink>
    <a:folHlink>
      <a:srgbClr val="FFCF3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</TotalTime>
  <Words>1505</Words>
  <Application>Microsoft Office PowerPoint</Application>
  <PresentationFormat>Předvádění na obrazovce (4:3)</PresentationFormat>
  <Paragraphs>178</Paragraphs>
  <Slides>37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Deluxe</vt:lpstr>
      <vt:lpstr>Dokument</vt:lpstr>
      <vt:lpstr>Document</vt:lpstr>
      <vt:lpstr>Přednáška pro VIII. jarní semestr magisterského studia </vt:lpstr>
      <vt:lpstr>Stádia trestního řízení</vt:lpstr>
      <vt:lpstr>Prezentace aplikace PowerPoint</vt:lpstr>
      <vt:lpstr>Přezkoumávání rozhodnutí v opravném řízení</vt:lpstr>
      <vt:lpstr>Zásady opravného řízení</vt:lpstr>
      <vt:lpstr>Opravné prostředky</vt:lpstr>
      <vt:lpstr>Mimořádné opravné prostředky</vt:lpstr>
      <vt:lpstr>1. Dovolání</vt:lpstr>
      <vt:lpstr>Předmět a důvody dovolání</vt:lpstr>
      <vt:lpstr>Rozhodnutí soudu ve věci samé</vt:lpstr>
      <vt:lpstr>Důvody podání dovolání – 1. část</vt:lpstr>
      <vt:lpstr>Důvody podání dovolání – 2. část</vt:lpstr>
      <vt:lpstr>Důvody podání dovolání – 3. část</vt:lpstr>
      <vt:lpstr>Prezentace aplikace PowerPoint</vt:lpstr>
      <vt:lpstr>Řízení u soudu prvního stupně:</vt:lpstr>
      <vt:lpstr>Oprávněné osoby:</vt:lpstr>
      <vt:lpstr>Řízení u dovolacího soudu:</vt:lpstr>
      <vt:lpstr>Rozhodnutí dovolacího soudu:</vt:lpstr>
      <vt:lpstr>2. Stížnost pro porušení zákona</vt:lpstr>
      <vt:lpstr>Prezentace aplikace PowerPoint</vt:lpstr>
      <vt:lpstr>Řízení u Nejvyššího soudu:</vt:lpstr>
      <vt:lpstr>Rozhodnutí Nejvyššího soudu:</vt:lpstr>
      <vt:lpstr>3. Obnova řízení</vt:lpstr>
      <vt:lpstr>Prezentace aplikace PowerPoint</vt:lpstr>
      <vt:lpstr>Důvody pro obnovu řízení:</vt:lpstr>
      <vt:lpstr>Podání návrhu na obnovu řízení:</vt:lpstr>
      <vt:lpstr>Řízení o návrhu na povolení obnovy a rozhodnutí o něm</vt:lpstr>
      <vt:lpstr>Řízení po povolení obnovy</vt:lpstr>
      <vt:lpstr>Usnesení o dovolání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Otázky?</vt:lpstr>
    </vt:vector>
  </TitlesOfParts>
  <Company>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Průběh trestního řízení  část třetí – Opravné řízení</dc:title>
  <dc:creator>5338</dc:creator>
  <cp:lastModifiedBy>Fenyk Jaroslav</cp:lastModifiedBy>
  <cp:revision>34</cp:revision>
  <dcterms:created xsi:type="dcterms:W3CDTF">2006-03-31T10:00:00Z</dcterms:created>
  <dcterms:modified xsi:type="dcterms:W3CDTF">2016-05-02T10:57:37Z</dcterms:modified>
</cp:coreProperties>
</file>