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2"/>
  </p:notesMasterIdLst>
  <p:handoutMasterIdLst>
    <p:handoutMasterId r:id="rId13"/>
  </p:handoutMasterIdLst>
  <p:sldIdLst>
    <p:sldId id="362" r:id="rId2"/>
    <p:sldId id="333" r:id="rId3"/>
    <p:sldId id="357" r:id="rId4"/>
    <p:sldId id="363" r:id="rId5"/>
    <p:sldId id="364" r:id="rId6"/>
    <p:sldId id="365" r:id="rId7"/>
    <p:sldId id="366" r:id="rId8"/>
    <p:sldId id="367" r:id="rId9"/>
    <p:sldId id="368" r:id="rId10"/>
    <p:sldId id="361" r:id="rId1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p:scale>
          <a:sx n="66" d="100"/>
          <a:sy n="66" d="100"/>
        </p:scale>
        <p:origin x="-2934" y="-10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ED94B31-4B7E-4D2F-BB1D-DA06674F5758}" type="slidenum">
              <a:rPr lang="cs-CZ"/>
              <a:pPr/>
              <a:t>‹#›</a:t>
            </a:fld>
            <a:endParaRPr lang="cs-CZ"/>
          </a:p>
        </p:txBody>
      </p:sp>
    </p:spTree>
    <p:extLst>
      <p:ext uri="{BB962C8B-B14F-4D97-AF65-F5344CB8AC3E}">
        <p14:creationId xmlns:p14="http://schemas.microsoft.com/office/powerpoint/2010/main" val="5876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48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D9AB1B2-1C56-4FB0-B456-EFBAF7191C39}" type="slidenum">
              <a:rPr lang="cs-CZ"/>
              <a:pPr/>
              <a:t>‹#›</a:t>
            </a:fld>
            <a:endParaRPr lang="cs-CZ"/>
          </a:p>
        </p:txBody>
      </p:sp>
    </p:spTree>
    <p:extLst>
      <p:ext uri="{BB962C8B-B14F-4D97-AF65-F5344CB8AC3E}">
        <p14:creationId xmlns:p14="http://schemas.microsoft.com/office/powerpoint/2010/main" val="14127178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BE374C94-4E86-4F96-8E6B-95C543BC01A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7B2057A-0E73-4C1A-A4F9-E2499AF7F2B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563D7A5-029C-4378-BAF7-5AB08E31F09F}"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4638"/>
            <a:ext cx="8229600" cy="58515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Zástupný symbol pro datum 2"/>
          <p:cNvSpPr>
            <a:spLocks noGrp="1"/>
          </p:cNvSpPr>
          <p:nvPr>
            <p:ph type="dt" sz="half" idx="10"/>
          </p:nvPr>
        </p:nvSpPr>
        <p:spPr>
          <a:xfrm>
            <a:off x="457200" y="6245225"/>
            <a:ext cx="2133600" cy="476250"/>
          </a:xfrm>
        </p:spPr>
        <p:txBody>
          <a:bodyPr/>
          <a:lstStyle>
            <a:lvl1pPr>
              <a:defRPr/>
            </a:lvl1pPr>
          </a:lstStyle>
          <a:p>
            <a:endParaRPr lang="cs-CZ"/>
          </a:p>
        </p:txBody>
      </p:sp>
      <p:sp>
        <p:nvSpPr>
          <p:cNvPr id="4" name="Zástupný symbol pro zápatí 3"/>
          <p:cNvSpPr>
            <a:spLocks noGrp="1"/>
          </p:cNvSpPr>
          <p:nvPr>
            <p:ph type="ftr" sz="quarter" idx="11"/>
          </p:nvPr>
        </p:nvSpPr>
        <p:spPr>
          <a:xfrm>
            <a:off x="3124200" y="6245225"/>
            <a:ext cx="2895600" cy="476250"/>
          </a:xfrm>
        </p:spPr>
        <p:txBody>
          <a:bodyPr/>
          <a:lstStyle>
            <a:lvl1pPr>
              <a:defRPr/>
            </a:lvl1pPr>
          </a:lstStyle>
          <a:p>
            <a:endParaRPr lang="cs-CZ"/>
          </a:p>
        </p:txBody>
      </p:sp>
      <p:sp>
        <p:nvSpPr>
          <p:cNvPr id="5" name="Zástupný symbol pro číslo snímku 4"/>
          <p:cNvSpPr>
            <a:spLocks noGrp="1"/>
          </p:cNvSpPr>
          <p:nvPr>
            <p:ph type="sldNum" sz="quarter" idx="12"/>
          </p:nvPr>
        </p:nvSpPr>
        <p:spPr>
          <a:xfrm>
            <a:off x="6553200" y="6245225"/>
            <a:ext cx="2133600" cy="476250"/>
          </a:xfrm>
        </p:spPr>
        <p:txBody>
          <a:bodyPr/>
          <a:lstStyle>
            <a:lvl1pPr>
              <a:defRPr/>
            </a:lvl1pPr>
          </a:lstStyle>
          <a:p>
            <a:fld id="{307A39E7-83B3-49EE-8FA9-4932D305A7F5}" type="slidenum">
              <a:rPr lang="cs-CZ"/>
              <a:pPr/>
              <a:t>‹#›</a:t>
            </a:fld>
            <a:endParaRPr lang="cs-CZ"/>
          </a:p>
        </p:txBody>
      </p:sp>
    </p:spTree>
    <p:extLst>
      <p:ext uri="{BB962C8B-B14F-4D97-AF65-F5344CB8AC3E}">
        <p14:creationId xmlns:p14="http://schemas.microsoft.com/office/powerpoint/2010/main" val="398067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7D0025-CF0E-428C-BCB5-09870C0EED0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63562C2-430F-486B-909D-18B6106F303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5D64C2C-0FC5-4FCC-80FC-A2995CA760D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3C51875-5837-4FFC-A886-50288E18375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56E3F4-B024-4C8D-8866-4199E17775A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7C9091B-5254-41AF-B574-CE585594227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5A3D34C-5FF4-4960-830D-9422BBA4E79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D765EB22-DB4B-4AEB-8454-F5182BD81C2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76584F84-CC95-484D-81D9-211486CEF8C7}"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18564" y="1988840"/>
            <a:ext cx="7916863" cy="1181993"/>
          </a:xfrm>
        </p:spPr>
        <p:txBody>
          <a:bodyPr>
            <a:normAutofit/>
          </a:bodyPr>
          <a:lstStyle/>
          <a:p>
            <a:r>
              <a:rPr lang="cs-CZ" sz="2800" cap="none" dirty="0">
                <a:solidFill>
                  <a:schemeClr val="tx1"/>
                </a:solidFill>
                <a:effectLst>
                  <a:reflection blurRad="12000" stA="25000" endPos="49000" dist="5000" dir="5400000" sy="-100000" algn="bl" rotWithShape="0"/>
                </a:effectLst>
                <a:latin typeface="+mn-lt"/>
              </a:rPr>
              <a:t>Přednáška pro VIII. jarní semestr magisterského studia </a:t>
            </a:r>
          </a:p>
        </p:txBody>
      </p:sp>
      <p:sp>
        <p:nvSpPr>
          <p:cNvPr id="102415" name="Rectangle 15"/>
          <p:cNvSpPr>
            <a:spLocks noGrp="1" noChangeArrowheads="1"/>
          </p:cNvSpPr>
          <p:nvPr>
            <p:ph type="subTitle" idx="1"/>
          </p:nvPr>
        </p:nvSpPr>
        <p:spPr>
          <a:xfrm>
            <a:off x="467544" y="3117131"/>
            <a:ext cx="8280920" cy="1848747"/>
          </a:xfrm>
        </p:spPr>
        <p:txBody>
          <a:bodyPr>
            <a:noAutofit/>
          </a:bodyPr>
          <a:lstStyle/>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Zvláštní způsoby dokazování</a:t>
            </a:r>
          </a:p>
          <a:p>
            <a:pPr algn="ctr"/>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Operativně pátrací </a:t>
            </a:r>
            <a:r>
              <a:rPr lang="cs-CZ" sz="3600" b="1" cap="all" dirty="0" smtClean="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prostředky</a:t>
            </a:r>
            <a:endPar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endParaRPr>
          </a:p>
        </p:txBody>
      </p:sp>
      <p:sp>
        <p:nvSpPr>
          <p:cNvPr id="102417" name="Rectangle 17"/>
          <p:cNvSpPr>
            <a:spLocks noChangeArrowheads="1"/>
          </p:cNvSpPr>
          <p:nvPr/>
        </p:nvSpPr>
        <p:spPr bwMode="auto">
          <a:xfrm>
            <a:off x="539552" y="5229200"/>
            <a:ext cx="6400800" cy="50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endParaRPr lang="cs-CZ" sz="2400" b="1" dirty="0">
              <a:solidFill>
                <a:prstClr val="white"/>
              </a:solidFill>
              <a:latin typeface="Corbel"/>
            </a:endParaRPr>
          </a:p>
          <a:p>
            <a:pPr lvl="0" fontAlgn="auto">
              <a:spcBef>
                <a:spcPts val="0"/>
              </a:spcBef>
              <a:spcAft>
                <a:spcPts val="0"/>
              </a:spcAft>
            </a:pPr>
            <a:r>
              <a:rPr lang="cs-CZ" sz="2400" b="1" dirty="0" smtClean="0">
                <a:solidFill>
                  <a:prstClr val="white"/>
                </a:solidFill>
                <a:latin typeface="Corbel"/>
              </a:rPr>
              <a:t>07</a:t>
            </a:r>
            <a:r>
              <a:rPr lang="cs-CZ" sz="2400" b="1" dirty="0" smtClean="0">
                <a:solidFill>
                  <a:prstClr val="white"/>
                </a:solidFill>
                <a:latin typeface="Corbel"/>
              </a:rPr>
              <a:t>.4.2016</a:t>
            </a:r>
            <a:endParaRPr lang="cs-CZ" sz="2400" b="1" dirty="0">
              <a:solidFill>
                <a:prstClr val="white"/>
              </a:solidFill>
              <a:latin typeface="Corbel"/>
            </a:endParaRPr>
          </a:p>
        </p:txBody>
      </p:sp>
    </p:spTree>
    <p:extLst>
      <p:ext uri="{BB962C8B-B14F-4D97-AF65-F5344CB8AC3E}">
        <p14:creationId xmlns:p14="http://schemas.microsoft.com/office/powerpoint/2010/main" val="165347052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idx="1"/>
          </p:nvPr>
        </p:nvSpPr>
        <p:spPr>
          <a:xfrm>
            <a:off x="395288" y="2996951"/>
            <a:ext cx="8229600" cy="3133973"/>
          </a:xfrm>
        </p:spPr>
        <p:txBody>
          <a:bodyPr/>
          <a:lstStyle/>
          <a:p>
            <a:pPr>
              <a:buFontTx/>
              <a:buNone/>
            </a:pPr>
            <a:r>
              <a:rPr lang="cs-CZ" dirty="0">
                <a:solidFill>
                  <a:srgbClr val="FFFF00"/>
                </a:solidFill>
              </a:rPr>
              <a:t>			</a:t>
            </a:r>
            <a:r>
              <a:rPr lang="cs-CZ" b="1" dirty="0"/>
              <a:t>Jsou nějaké otázky???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253954">
                                            <p:txEl>
                                              <p:pRg st="0" end="0"/>
                                            </p:txEl>
                                          </p:spTgt>
                                        </p:tgtEl>
                                        <p:attrNameLst>
                                          <p:attrName>style.visibility</p:attrName>
                                        </p:attrNameLst>
                                      </p:cBhvr>
                                      <p:to>
                                        <p:strVal val="visible"/>
                                      </p:to>
                                    </p:set>
                                    <p:anim calcmode="lin" valueType="num">
                                      <p:cBhvr>
                                        <p:cTn id="7" dur="500" fill="hold"/>
                                        <p:tgtEl>
                                          <p:spTgt spid="25395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5395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5395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5395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10" name="Object 2"/>
          <p:cNvGraphicFramePr>
            <a:graphicFrameLocks noGrp="1" noChangeAspect="1"/>
          </p:cNvGraphicFramePr>
          <p:nvPr>
            <p:ph/>
          </p:nvPr>
        </p:nvGraphicFramePr>
        <p:xfrm>
          <a:off x="457200" y="1058863"/>
          <a:ext cx="8229600" cy="4283075"/>
        </p:xfrm>
        <a:graphic>
          <a:graphicData uri="http://schemas.openxmlformats.org/presentationml/2006/ole">
            <mc:AlternateContent xmlns:mc="http://schemas.openxmlformats.org/markup-compatibility/2006">
              <mc:Choice xmlns:v="urn:schemas-microsoft-com:vml" Requires="v">
                <p:oleObj spid="_x0000_s222235" name="Dokument" r:id="rId3" imgW="8886294" imgH="4624560" progId="Word.Document.8">
                  <p:embed/>
                </p:oleObj>
              </mc:Choice>
              <mc:Fallback>
                <p:oleObj name="Dokument" r:id="rId3" imgW="8886294" imgH="4624560"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058863"/>
                        <a:ext cx="8229600" cy="428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222210"/>
                                        </p:tgtEl>
                                        <p:attrNameLst>
                                          <p:attrName>style.visibility</p:attrName>
                                        </p:attrNameLst>
                                      </p:cBhvr>
                                      <p:to>
                                        <p:strVal val="visible"/>
                                      </p:to>
                                    </p:set>
                                    <p:animEffect transition="in" filter="fade">
                                      <p:cBhvr>
                                        <p:cTn id="7" dur="2000"/>
                                        <p:tgtEl>
                                          <p:spTgt spid="222210"/>
                                        </p:tgtEl>
                                      </p:cBhvr>
                                    </p:animEffect>
                                    <p:anim calcmode="lin" valueType="num">
                                      <p:cBhvr>
                                        <p:cTn id="8" dur="2000" fill="hold"/>
                                        <p:tgtEl>
                                          <p:spTgt spid="222210"/>
                                        </p:tgtEl>
                                        <p:attrNameLst>
                                          <p:attrName>style.rotation</p:attrName>
                                        </p:attrNameLst>
                                      </p:cBhvr>
                                      <p:tavLst>
                                        <p:tav tm="0">
                                          <p:val>
                                            <p:fltVal val="720"/>
                                          </p:val>
                                        </p:tav>
                                        <p:tav tm="100000">
                                          <p:val>
                                            <p:fltVal val="0"/>
                                          </p:val>
                                        </p:tav>
                                      </p:tavLst>
                                    </p:anim>
                                    <p:anim calcmode="lin" valueType="num">
                                      <p:cBhvr>
                                        <p:cTn id="9" dur="2000" fill="hold"/>
                                        <p:tgtEl>
                                          <p:spTgt spid="222210"/>
                                        </p:tgtEl>
                                        <p:attrNameLst>
                                          <p:attrName>ppt_h</p:attrName>
                                        </p:attrNameLst>
                                      </p:cBhvr>
                                      <p:tavLst>
                                        <p:tav tm="0">
                                          <p:val>
                                            <p:fltVal val="0"/>
                                          </p:val>
                                        </p:tav>
                                        <p:tav tm="100000">
                                          <p:val>
                                            <p:strVal val="#ppt_h"/>
                                          </p:val>
                                        </p:tav>
                                      </p:tavLst>
                                    </p:anim>
                                    <p:anim calcmode="lin" valueType="num">
                                      <p:cBhvr>
                                        <p:cTn id="10" dur="2000" fill="hold"/>
                                        <p:tgtEl>
                                          <p:spTgt spid="2222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533400"/>
            <a:ext cx="8229600" cy="951384"/>
          </a:xfrm>
        </p:spPr>
        <p:txBody>
          <a:bodyPr>
            <a:normAutofit/>
          </a:bodyPr>
          <a:lstStyle/>
          <a:p>
            <a:r>
              <a:rPr lang="cs-CZ" sz="3600" dirty="0"/>
              <a:t>Zvláštní způsoby </a:t>
            </a:r>
            <a:r>
              <a:rPr lang="cs-CZ" sz="3600" dirty="0" smtClean="0"/>
              <a:t>dokazování</a:t>
            </a:r>
            <a:endParaRPr lang="cs-CZ" sz="3600" dirty="0"/>
          </a:p>
        </p:txBody>
      </p:sp>
      <p:sp>
        <p:nvSpPr>
          <p:cNvPr id="246787" name="Rectangle 3"/>
          <p:cNvSpPr>
            <a:spLocks noGrp="1" noChangeArrowheads="1"/>
          </p:cNvSpPr>
          <p:nvPr>
            <p:ph idx="1"/>
          </p:nvPr>
        </p:nvSpPr>
        <p:spPr/>
        <p:txBody>
          <a:bodyPr/>
          <a:lstStyle/>
          <a:p>
            <a:r>
              <a:rPr lang="cs-CZ" sz="2400" dirty="0">
                <a:solidFill>
                  <a:schemeClr val="accent4">
                    <a:lumMod val="75000"/>
                  </a:schemeClr>
                </a:solidFill>
              </a:rPr>
              <a:t>Konfrontace</a:t>
            </a:r>
            <a:r>
              <a:rPr lang="cs-CZ" sz="2400" dirty="0"/>
              <a:t> (§ 104a)</a:t>
            </a:r>
          </a:p>
          <a:p>
            <a:r>
              <a:rPr lang="cs-CZ" sz="2400" dirty="0" err="1">
                <a:solidFill>
                  <a:schemeClr val="accent4">
                    <a:lumMod val="75000"/>
                  </a:schemeClr>
                </a:solidFill>
              </a:rPr>
              <a:t>Rekognice</a:t>
            </a:r>
            <a:r>
              <a:rPr lang="cs-CZ" sz="2400" dirty="0"/>
              <a:t> (§ 104b, resp. § 93 odst. 2)</a:t>
            </a:r>
          </a:p>
          <a:p>
            <a:r>
              <a:rPr lang="cs-CZ" sz="2400" dirty="0">
                <a:solidFill>
                  <a:schemeClr val="accent4">
                    <a:lumMod val="75000"/>
                  </a:schemeClr>
                </a:solidFill>
              </a:rPr>
              <a:t>Vyšetřovací pokus </a:t>
            </a:r>
            <a:r>
              <a:rPr lang="cs-CZ" sz="2400" dirty="0"/>
              <a:t>(§ 104c)</a:t>
            </a:r>
          </a:p>
          <a:p>
            <a:r>
              <a:rPr lang="cs-CZ" sz="2400" dirty="0">
                <a:solidFill>
                  <a:schemeClr val="accent4">
                    <a:lumMod val="75000"/>
                  </a:schemeClr>
                </a:solidFill>
              </a:rPr>
              <a:t>Rekonstrukce</a:t>
            </a:r>
            <a:r>
              <a:rPr lang="cs-CZ" sz="2400" dirty="0"/>
              <a:t> (§ 104d)</a:t>
            </a:r>
          </a:p>
          <a:p>
            <a:r>
              <a:rPr lang="cs-CZ" sz="2400" dirty="0">
                <a:solidFill>
                  <a:schemeClr val="accent4">
                    <a:lumMod val="75000"/>
                  </a:schemeClr>
                </a:solidFill>
              </a:rPr>
              <a:t>Prověrka na místě </a:t>
            </a:r>
            <a:r>
              <a:rPr lang="cs-CZ" sz="2400" dirty="0"/>
              <a:t>(§ 104e)</a:t>
            </a:r>
          </a:p>
          <a:p>
            <a:pPr>
              <a:buFontTx/>
              <a:buNone/>
            </a:pPr>
            <a:endParaRPr lang="cs-CZ"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246786"/>
                                        </p:tgtEl>
                                        <p:attrNameLst>
                                          <p:attrName>style.visibility</p:attrName>
                                        </p:attrNameLst>
                                      </p:cBhvr>
                                      <p:to>
                                        <p:strVal val="visible"/>
                                      </p:to>
                                    </p:set>
                                    <p:anim calcmode="lin" valueType="num">
                                      <p:cBhvr>
                                        <p:cTn id="7" dur="500" fill="hold"/>
                                        <p:tgtEl>
                                          <p:spTgt spid="24678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4678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4678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4678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246787">
                                            <p:txEl>
                                              <p:pRg st="0" end="0"/>
                                            </p:txEl>
                                          </p:spTgt>
                                        </p:tgtEl>
                                        <p:attrNameLst>
                                          <p:attrName>style.visibility</p:attrName>
                                        </p:attrNameLst>
                                      </p:cBhvr>
                                      <p:to>
                                        <p:strVal val="visible"/>
                                      </p:to>
                                    </p:set>
                                    <p:anim calcmode="lin" valueType="num">
                                      <p:cBhvr>
                                        <p:cTn id="15" dur="500" fill="hold"/>
                                        <p:tgtEl>
                                          <p:spTgt spid="24678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4678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4678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46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246787">
                                            <p:txEl>
                                              <p:pRg st="1" end="1"/>
                                            </p:txEl>
                                          </p:spTgt>
                                        </p:tgtEl>
                                        <p:attrNameLst>
                                          <p:attrName>style.visibility</p:attrName>
                                        </p:attrNameLst>
                                      </p:cBhvr>
                                      <p:to>
                                        <p:strVal val="visible"/>
                                      </p:to>
                                    </p:set>
                                    <p:anim calcmode="lin" valueType="num">
                                      <p:cBhvr>
                                        <p:cTn id="23" dur="500" fill="hold"/>
                                        <p:tgtEl>
                                          <p:spTgt spid="24678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4678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4678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46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246787">
                                            <p:txEl>
                                              <p:pRg st="2" end="2"/>
                                            </p:txEl>
                                          </p:spTgt>
                                        </p:tgtEl>
                                        <p:attrNameLst>
                                          <p:attrName>style.visibility</p:attrName>
                                        </p:attrNameLst>
                                      </p:cBhvr>
                                      <p:to>
                                        <p:strVal val="visible"/>
                                      </p:to>
                                    </p:set>
                                    <p:anim calcmode="lin" valueType="num">
                                      <p:cBhvr>
                                        <p:cTn id="31" dur="500" fill="hold"/>
                                        <p:tgtEl>
                                          <p:spTgt spid="246787">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246787">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246787">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2467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9" presetClass="entr" presetSubtype="0" accel="100000" fill="hold" nodeType="clickEffect">
                                  <p:stCondLst>
                                    <p:cond delay="0"/>
                                  </p:stCondLst>
                                  <p:childTnLst>
                                    <p:set>
                                      <p:cBhvr>
                                        <p:cTn id="38" dur="1" fill="hold">
                                          <p:stCondLst>
                                            <p:cond delay="0"/>
                                          </p:stCondLst>
                                        </p:cTn>
                                        <p:tgtEl>
                                          <p:spTgt spid="246787">
                                            <p:txEl>
                                              <p:pRg st="3" end="3"/>
                                            </p:txEl>
                                          </p:spTgt>
                                        </p:tgtEl>
                                        <p:attrNameLst>
                                          <p:attrName>style.visibility</p:attrName>
                                        </p:attrNameLst>
                                      </p:cBhvr>
                                      <p:to>
                                        <p:strVal val="visible"/>
                                      </p:to>
                                    </p:set>
                                    <p:anim calcmode="lin" valueType="num">
                                      <p:cBhvr>
                                        <p:cTn id="39" dur="500" fill="hold"/>
                                        <p:tgtEl>
                                          <p:spTgt spid="246787">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500" fill="hold"/>
                                        <p:tgtEl>
                                          <p:spTgt spid="246787">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500" fill="hold"/>
                                        <p:tgtEl>
                                          <p:spTgt spid="246787">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500" fill="hold"/>
                                        <p:tgtEl>
                                          <p:spTgt spid="2467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9" presetClass="entr" presetSubtype="0" accel="100000" fill="hold" nodeType="clickEffect">
                                  <p:stCondLst>
                                    <p:cond delay="0"/>
                                  </p:stCondLst>
                                  <p:childTnLst>
                                    <p:set>
                                      <p:cBhvr>
                                        <p:cTn id="46" dur="1" fill="hold">
                                          <p:stCondLst>
                                            <p:cond delay="0"/>
                                          </p:stCondLst>
                                        </p:cTn>
                                        <p:tgtEl>
                                          <p:spTgt spid="246787">
                                            <p:txEl>
                                              <p:pRg st="4" end="4"/>
                                            </p:txEl>
                                          </p:spTgt>
                                        </p:tgtEl>
                                        <p:attrNameLst>
                                          <p:attrName>style.visibility</p:attrName>
                                        </p:attrNameLst>
                                      </p:cBhvr>
                                      <p:to>
                                        <p:strVal val="visible"/>
                                      </p:to>
                                    </p:set>
                                    <p:anim calcmode="lin" valueType="num">
                                      <p:cBhvr>
                                        <p:cTn id="47" dur="500" fill="hold"/>
                                        <p:tgtEl>
                                          <p:spTgt spid="246787">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8" dur="500" fill="hold"/>
                                        <p:tgtEl>
                                          <p:spTgt spid="246787">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9" dur="500" fill="hold"/>
                                        <p:tgtEl>
                                          <p:spTgt spid="246787">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50" dur="500" fill="hold"/>
                                        <p:tgtEl>
                                          <p:spTgt spid="2467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32656"/>
            <a:ext cx="8229600" cy="1152128"/>
          </a:xfrm>
        </p:spPr>
        <p:txBody>
          <a:bodyPr>
            <a:normAutofit fontScale="90000"/>
          </a:bodyPr>
          <a:lstStyle/>
          <a:p>
            <a:r>
              <a:rPr lang="cs-CZ" sz="3600" dirty="0"/>
              <a:t>Zvláštní způsoby dokazování </a:t>
            </a:r>
            <a:r>
              <a:rPr lang="cs-CZ" sz="2000" dirty="0">
                <a:solidFill>
                  <a:schemeClr val="accent1"/>
                </a:solidFill>
              </a:rPr>
              <a:t/>
            </a:r>
            <a:br>
              <a:rPr lang="cs-CZ" sz="2000" dirty="0">
                <a:solidFill>
                  <a:schemeClr val="accent1"/>
                </a:solidFill>
              </a:rPr>
            </a:br>
            <a:r>
              <a:rPr lang="cs-CZ" sz="4000" dirty="0"/>
              <a:t> </a:t>
            </a:r>
          </a:p>
        </p:txBody>
      </p:sp>
      <p:sp>
        <p:nvSpPr>
          <p:cNvPr id="90115" name="Rectangle 3"/>
          <p:cNvSpPr>
            <a:spLocks noGrp="1" noChangeArrowheads="1"/>
          </p:cNvSpPr>
          <p:nvPr>
            <p:ph idx="1"/>
          </p:nvPr>
        </p:nvSpPr>
        <p:spPr/>
        <p:txBody>
          <a:bodyPr/>
          <a:lstStyle/>
          <a:p>
            <a:pPr algn="just">
              <a:buFont typeface="Wingdings" pitchFamily="2" charset="2"/>
              <a:buChar char="Ø"/>
            </a:pPr>
            <a:r>
              <a:rPr lang="cs-CZ" sz="1900" b="1" dirty="0">
                <a:solidFill>
                  <a:srgbClr val="FF9933"/>
                </a:solidFill>
              </a:rPr>
              <a:t>Konfrontace</a:t>
            </a:r>
            <a:r>
              <a:rPr lang="cs-CZ" sz="1900" dirty="0"/>
              <a:t> (§ 104a) </a:t>
            </a:r>
          </a:p>
          <a:p>
            <a:pPr lvl="1" algn="just">
              <a:buFont typeface="Wingdings" pitchFamily="2" charset="2"/>
              <a:buChar char="Ø"/>
            </a:pPr>
            <a:r>
              <a:rPr lang="cs-CZ" sz="1700" dirty="0"/>
              <a:t>Důkazní prostředek, jehož cílem je odstranit rozpory v předchozích výpovědích obviněného nebo svědka a jiných obviněných nebo svědků tak, že tyto osoby jsou před OČTŘ postaveny tváří v tvář. </a:t>
            </a:r>
          </a:p>
          <a:p>
            <a:pPr algn="just">
              <a:buFont typeface="Wingdings" pitchFamily="2" charset="2"/>
              <a:buNone/>
            </a:pPr>
            <a:endParaRPr lang="cs-CZ" sz="1900" b="1" dirty="0">
              <a:solidFill>
                <a:srgbClr val="FF9933"/>
              </a:solidFill>
            </a:endParaRPr>
          </a:p>
          <a:p>
            <a:pPr algn="just">
              <a:buFont typeface="Wingdings" pitchFamily="2" charset="2"/>
              <a:buChar char="Ø"/>
            </a:pPr>
            <a:r>
              <a:rPr lang="cs-CZ" sz="1900" b="1" dirty="0" err="1">
                <a:solidFill>
                  <a:srgbClr val="FF9933"/>
                </a:solidFill>
              </a:rPr>
              <a:t>Rekognice</a:t>
            </a:r>
            <a:r>
              <a:rPr lang="cs-CZ" sz="1900" dirty="0"/>
              <a:t> (§ </a:t>
            </a:r>
            <a:r>
              <a:rPr lang="cs-CZ" sz="1900" dirty="0" smtClean="0"/>
              <a:t>104b)</a:t>
            </a:r>
            <a:endParaRPr lang="cs-CZ" sz="1900" dirty="0"/>
          </a:p>
          <a:p>
            <a:pPr lvl="1" algn="just">
              <a:buFont typeface="Wingdings" pitchFamily="2" charset="2"/>
              <a:buChar char="Ø"/>
            </a:pPr>
            <a:r>
              <a:rPr lang="cs-CZ" sz="1700" dirty="0"/>
              <a:t>Důkazní prostředek spočívající v tom, že podezřelý, obviněný nebo svědek znovu poznává a tím ztotožňuje konkrétní osobu či věc. </a:t>
            </a:r>
          </a:p>
          <a:p>
            <a:pPr algn="just">
              <a:buFont typeface="Wingdings" pitchFamily="2" charset="2"/>
              <a:buNone/>
            </a:pPr>
            <a:endParaRPr lang="cs-CZ" sz="1900" dirty="0"/>
          </a:p>
          <a:p>
            <a:pPr algn="just">
              <a:buFont typeface="Wingdings" pitchFamily="2" charset="2"/>
              <a:buChar char="Ø"/>
            </a:pPr>
            <a:r>
              <a:rPr lang="cs-CZ" sz="1900" b="1" dirty="0">
                <a:solidFill>
                  <a:srgbClr val="FF9933"/>
                </a:solidFill>
              </a:rPr>
              <a:t>Vyšetřovací pokus</a:t>
            </a:r>
            <a:r>
              <a:rPr lang="cs-CZ" sz="1900" dirty="0"/>
              <a:t> (§ 104c)</a:t>
            </a:r>
          </a:p>
          <a:p>
            <a:pPr lvl="1" algn="just">
              <a:buFont typeface="Wingdings" pitchFamily="2" charset="2"/>
              <a:buChar char="Ø"/>
            </a:pPr>
            <a:r>
              <a:rPr lang="cs-CZ" sz="1700" dirty="0"/>
              <a:t>Důkazní prostředek, jímž se v uměle vytvořených nebo obměňovaných podmínkách prověřují nebo upřesňují skutečnosti, zjištěné v trestním řízení, příp. jsou zjišťovány nové skutečnosti důležité pro trestní řízení.</a:t>
            </a:r>
          </a:p>
          <a:p>
            <a:pPr algn="just">
              <a:buFont typeface="Wingdings" pitchFamily="2" charset="2"/>
              <a:buNone/>
            </a:pPr>
            <a:endParaRPr lang="cs-CZ" sz="1900" dirty="0"/>
          </a:p>
        </p:txBody>
      </p:sp>
    </p:spTree>
    <p:extLst>
      <p:ext uri="{BB962C8B-B14F-4D97-AF65-F5344CB8AC3E}">
        <p14:creationId xmlns:p14="http://schemas.microsoft.com/office/powerpoint/2010/main" val="3285375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idx="1"/>
          </p:nvPr>
        </p:nvSpPr>
        <p:spPr/>
        <p:txBody>
          <a:bodyPr/>
          <a:lstStyle/>
          <a:p>
            <a:pPr algn="just">
              <a:buFont typeface="Wingdings" pitchFamily="2" charset="2"/>
              <a:buChar char="Ø"/>
            </a:pPr>
            <a:r>
              <a:rPr lang="cs-CZ" sz="1900" b="1" dirty="0">
                <a:solidFill>
                  <a:srgbClr val="FF9933"/>
                </a:solidFill>
              </a:rPr>
              <a:t>Rekonstrukce</a:t>
            </a:r>
            <a:r>
              <a:rPr lang="cs-CZ" sz="1900" dirty="0"/>
              <a:t> (§ 104d) </a:t>
            </a:r>
          </a:p>
          <a:p>
            <a:pPr lvl="1" algn="just">
              <a:buFont typeface="Wingdings" pitchFamily="2" charset="2"/>
              <a:buChar char="Ø"/>
            </a:pPr>
            <a:r>
              <a:rPr lang="cs-CZ" sz="1700" dirty="0"/>
              <a:t>Důkazní prostředek, spočívající v obnovení situace a okolností, za kterých byl trestný čin spáchán, nebo získání informací (důkazů), které měly podstatný vliv na prověření výpovědi podezřelého, obviněného, svědka nebo poškozeného nebo dalších osob, pokud tyto informace (důkazy) nebylo možné získat jinými důkazními prostředky, nebo jiné důkazní prostředky nepostačovaly k objasnění věci. </a:t>
            </a:r>
          </a:p>
          <a:p>
            <a:pPr algn="just">
              <a:buFont typeface="Wingdings" pitchFamily="2" charset="2"/>
              <a:buNone/>
            </a:pPr>
            <a:endParaRPr lang="cs-CZ" sz="1900" b="1" dirty="0">
              <a:solidFill>
                <a:srgbClr val="FF9933"/>
              </a:solidFill>
            </a:endParaRPr>
          </a:p>
          <a:p>
            <a:pPr algn="just">
              <a:buFont typeface="Wingdings" pitchFamily="2" charset="2"/>
              <a:buChar char="Ø"/>
            </a:pPr>
            <a:r>
              <a:rPr lang="cs-CZ" sz="1900" b="1" dirty="0">
                <a:solidFill>
                  <a:srgbClr val="FF9933"/>
                </a:solidFill>
              </a:rPr>
              <a:t>Prověrka na místě</a:t>
            </a:r>
            <a:r>
              <a:rPr lang="cs-CZ" sz="1900" dirty="0"/>
              <a:t> (§ 104e)</a:t>
            </a:r>
          </a:p>
          <a:p>
            <a:pPr lvl="1" algn="just">
              <a:buFont typeface="Wingdings" pitchFamily="2" charset="2"/>
              <a:buChar char="Ø"/>
            </a:pPr>
            <a:r>
              <a:rPr lang="cs-CZ" sz="1700" dirty="0"/>
              <a:t>Důkazní prostředek spočívající v doplnění nebo upřesnění údajů důležitých pro trestní řízení, které se vztahují k určitému místu, a to zpravidla za osobní přítomnosti podezřelého, obviněného nebo poškozeného/svědka. </a:t>
            </a:r>
          </a:p>
          <a:p>
            <a:pPr algn="just">
              <a:buFont typeface="Wingdings" pitchFamily="2" charset="2"/>
              <a:buNone/>
            </a:pPr>
            <a:endParaRPr lang="cs-CZ" sz="1900" dirty="0"/>
          </a:p>
          <a:p>
            <a:pPr algn="just">
              <a:buFont typeface="Wingdings" pitchFamily="2" charset="2"/>
              <a:buNone/>
            </a:pPr>
            <a:endParaRPr lang="cs-CZ" sz="1900" dirty="0"/>
          </a:p>
        </p:txBody>
      </p:sp>
    </p:spTree>
    <p:extLst>
      <p:ext uri="{BB962C8B-B14F-4D97-AF65-F5344CB8AC3E}">
        <p14:creationId xmlns:p14="http://schemas.microsoft.com/office/powerpoint/2010/main" val="3560250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395536" y="620688"/>
            <a:ext cx="8229600" cy="936104"/>
          </a:xfrm>
        </p:spPr>
        <p:txBody>
          <a:bodyPr>
            <a:normAutofit fontScale="90000"/>
          </a:bodyPr>
          <a:lstStyle/>
          <a:p>
            <a:r>
              <a:rPr lang="cs-CZ" sz="3600" dirty="0"/>
              <a:t>Operativně pátrací prostředky </a:t>
            </a:r>
            <a:r>
              <a:rPr lang="cs-CZ" sz="2000" dirty="0">
                <a:solidFill>
                  <a:schemeClr val="accent1"/>
                </a:solidFill>
              </a:rPr>
              <a:t/>
            </a:r>
            <a:br>
              <a:rPr lang="cs-CZ" sz="2000" dirty="0">
                <a:solidFill>
                  <a:schemeClr val="accent1"/>
                </a:solidFill>
              </a:rPr>
            </a:br>
            <a:r>
              <a:rPr lang="cs-CZ" sz="4000" dirty="0"/>
              <a:t> </a:t>
            </a:r>
          </a:p>
        </p:txBody>
      </p:sp>
      <p:sp>
        <p:nvSpPr>
          <p:cNvPr id="91139" name="Rectangle 3"/>
          <p:cNvSpPr>
            <a:spLocks noGrp="1" noChangeArrowheads="1"/>
          </p:cNvSpPr>
          <p:nvPr>
            <p:ph idx="1"/>
          </p:nvPr>
        </p:nvSpPr>
        <p:spPr/>
        <p:txBody>
          <a:bodyPr/>
          <a:lstStyle/>
          <a:p>
            <a:pPr algn="just">
              <a:buFont typeface="Wingdings" pitchFamily="2" charset="2"/>
              <a:buChar char="Ø"/>
            </a:pPr>
            <a:r>
              <a:rPr lang="cs-CZ" sz="2400" b="1" dirty="0">
                <a:solidFill>
                  <a:srgbClr val="FF9933"/>
                </a:solidFill>
              </a:rPr>
              <a:t>Předstíraný převod</a:t>
            </a:r>
            <a:r>
              <a:rPr lang="cs-CZ" sz="2400" dirty="0"/>
              <a:t> (§ 158c)</a:t>
            </a:r>
          </a:p>
          <a:p>
            <a:pPr algn="just">
              <a:buFont typeface="Wingdings" pitchFamily="2" charset="2"/>
              <a:buChar char="Ø"/>
            </a:pPr>
            <a:r>
              <a:rPr lang="cs-CZ" sz="2400" b="1" dirty="0">
                <a:solidFill>
                  <a:srgbClr val="FF9933"/>
                </a:solidFill>
              </a:rPr>
              <a:t>Sledování osob a věcí</a:t>
            </a:r>
            <a:r>
              <a:rPr lang="cs-CZ" sz="2400" dirty="0"/>
              <a:t> (§ 158d)</a:t>
            </a:r>
          </a:p>
          <a:p>
            <a:pPr algn="just">
              <a:buFont typeface="Wingdings" pitchFamily="2" charset="2"/>
              <a:buChar char="Ø"/>
            </a:pPr>
            <a:r>
              <a:rPr lang="cs-CZ" sz="2400" b="1" dirty="0">
                <a:solidFill>
                  <a:srgbClr val="FF9933"/>
                </a:solidFill>
              </a:rPr>
              <a:t>Použití agenta</a:t>
            </a:r>
            <a:r>
              <a:rPr lang="cs-CZ" sz="2400" dirty="0"/>
              <a:t> (§ 158e)</a:t>
            </a:r>
          </a:p>
          <a:p>
            <a:pPr algn="just">
              <a:buFont typeface="Wingdings" pitchFamily="2" charset="2"/>
              <a:buNone/>
            </a:pPr>
            <a:endParaRPr lang="cs-CZ" sz="1900" dirty="0"/>
          </a:p>
        </p:txBody>
      </p:sp>
    </p:spTree>
    <p:extLst>
      <p:ext uri="{BB962C8B-B14F-4D97-AF65-F5344CB8AC3E}">
        <p14:creationId xmlns:p14="http://schemas.microsoft.com/office/powerpoint/2010/main" val="2700484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404664"/>
            <a:ext cx="8229600" cy="1008112"/>
          </a:xfrm>
        </p:spPr>
        <p:txBody>
          <a:bodyPr>
            <a:normAutofit fontScale="90000"/>
          </a:bodyPr>
          <a:lstStyle/>
          <a:p>
            <a:r>
              <a:rPr lang="cs-CZ" sz="3600" dirty="0"/>
              <a:t>Předstíraný převod (§ 158c) </a:t>
            </a:r>
            <a:r>
              <a:rPr lang="cs-CZ" sz="4000" dirty="0"/>
              <a:t/>
            </a:r>
            <a:br>
              <a:rPr lang="cs-CZ" sz="4000" dirty="0"/>
            </a:br>
            <a:r>
              <a:rPr lang="cs-CZ" sz="4000" dirty="0"/>
              <a:t> </a:t>
            </a:r>
          </a:p>
        </p:txBody>
      </p:sp>
      <p:sp>
        <p:nvSpPr>
          <p:cNvPr id="92163" name="Rectangle 3"/>
          <p:cNvSpPr>
            <a:spLocks noGrp="1" noChangeArrowheads="1"/>
          </p:cNvSpPr>
          <p:nvPr>
            <p:ph idx="1"/>
          </p:nvPr>
        </p:nvSpPr>
        <p:spPr/>
        <p:txBody>
          <a:bodyPr/>
          <a:lstStyle/>
          <a:p>
            <a:pPr algn="just">
              <a:buFont typeface="Wingdings" pitchFamily="2" charset="2"/>
              <a:buChar char="Ø"/>
            </a:pPr>
            <a:r>
              <a:rPr lang="cs-CZ" sz="1900" dirty="0"/>
              <a:t>Písemné povolení státního zástupce</a:t>
            </a:r>
          </a:p>
          <a:p>
            <a:pPr algn="just">
              <a:buFont typeface="Wingdings" pitchFamily="2" charset="2"/>
              <a:buChar char="Ø"/>
            </a:pPr>
            <a:r>
              <a:rPr lang="cs-CZ" sz="1900" dirty="0"/>
              <a:t>Předstírání koupě, prodeje nebo jiného způsobu převodu předmětu plnění, včetně převodu věci:</a:t>
            </a:r>
          </a:p>
          <a:p>
            <a:pPr lvl="1" algn="just">
              <a:buFont typeface="Arial" pitchFamily="34" charset="0"/>
              <a:buChar char="•"/>
            </a:pPr>
            <a:r>
              <a:rPr lang="cs-CZ" sz="1900" dirty="0" smtClean="0"/>
              <a:t>k </a:t>
            </a:r>
            <a:r>
              <a:rPr lang="cs-CZ" sz="1900" dirty="0"/>
              <a:t>jejímuž držení je třeba zvláštního povolení, </a:t>
            </a:r>
          </a:p>
          <a:p>
            <a:pPr lvl="1" algn="just">
              <a:buFont typeface="Arial" pitchFamily="34" charset="0"/>
              <a:buChar char="•"/>
            </a:pPr>
            <a:r>
              <a:rPr lang="cs-CZ" sz="1900" dirty="0" smtClean="0"/>
              <a:t>jejíž </a:t>
            </a:r>
            <a:r>
              <a:rPr lang="cs-CZ" sz="1900" dirty="0"/>
              <a:t>držení je nepřípustné, </a:t>
            </a:r>
          </a:p>
          <a:p>
            <a:pPr lvl="1" algn="just">
              <a:buFont typeface="Arial" pitchFamily="34" charset="0"/>
              <a:buChar char="•"/>
            </a:pPr>
            <a:r>
              <a:rPr lang="cs-CZ" sz="1900" dirty="0" smtClean="0"/>
              <a:t>která </a:t>
            </a:r>
            <a:r>
              <a:rPr lang="cs-CZ" sz="1900" dirty="0"/>
              <a:t>pochází z trestného činu, nebo</a:t>
            </a:r>
          </a:p>
          <a:p>
            <a:pPr lvl="1" algn="just">
              <a:buFont typeface="Arial" pitchFamily="34" charset="0"/>
              <a:buChar char="•"/>
            </a:pPr>
            <a:r>
              <a:rPr lang="cs-CZ" sz="1900" dirty="0" smtClean="0"/>
              <a:t>která </a:t>
            </a:r>
            <a:r>
              <a:rPr lang="cs-CZ" sz="1900" dirty="0"/>
              <a:t>je určena ke spáchání trestného činu.</a:t>
            </a:r>
          </a:p>
          <a:p>
            <a:pPr lvl="1" algn="just">
              <a:buFont typeface="Wingdings" pitchFamily="2" charset="2"/>
              <a:buNone/>
            </a:pPr>
            <a:r>
              <a:rPr lang="cs-CZ" sz="3000" dirty="0"/>
              <a:t>  </a:t>
            </a:r>
          </a:p>
          <a:p>
            <a:pPr algn="just">
              <a:buFont typeface="Wingdings" pitchFamily="2" charset="2"/>
              <a:buNone/>
            </a:pPr>
            <a:endParaRPr lang="cs-CZ" sz="3400" dirty="0"/>
          </a:p>
        </p:txBody>
      </p:sp>
      <p:pic>
        <p:nvPicPr>
          <p:cNvPr id="4" name="Picture 5" descr="mix2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77050" y="3716338"/>
            <a:ext cx="1063625" cy="1728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688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533400"/>
            <a:ext cx="8229600" cy="879376"/>
          </a:xfrm>
        </p:spPr>
        <p:txBody>
          <a:bodyPr>
            <a:normAutofit fontScale="90000"/>
          </a:bodyPr>
          <a:lstStyle/>
          <a:p>
            <a:r>
              <a:rPr lang="cs-CZ" sz="3600" dirty="0"/>
              <a:t>Sledování osob a věcí (§ 158d)</a:t>
            </a:r>
            <a:br>
              <a:rPr lang="cs-CZ" sz="3600" dirty="0"/>
            </a:br>
            <a:r>
              <a:rPr lang="cs-CZ" sz="4000" dirty="0"/>
              <a:t> </a:t>
            </a:r>
          </a:p>
        </p:txBody>
      </p:sp>
      <p:sp>
        <p:nvSpPr>
          <p:cNvPr id="93187" name="Rectangle 3"/>
          <p:cNvSpPr>
            <a:spLocks noGrp="1" noChangeArrowheads="1"/>
          </p:cNvSpPr>
          <p:nvPr>
            <p:ph idx="1"/>
          </p:nvPr>
        </p:nvSpPr>
        <p:spPr/>
        <p:txBody>
          <a:bodyPr/>
          <a:lstStyle/>
          <a:p>
            <a:pPr algn="just">
              <a:buFont typeface="Wingdings" pitchFamily="2" charset="2"/>
              <a:buChar char="Ø"/>
            </a:pPr>
            <a:r>
              <a:rPr lang="cs-CZ" sz="1900" dirty="0"/>
              <a:t>Povolení státního zástupce nebo soudce</a:t>
            </a:r>
          </a:p>
          <a:p>
            <a:pPr algn="just">
              <a:buFont typeface="Wingdings" pitchFamily="2" charset="2"/>
              <a:buChar char="Ø"/>
            </a:pPr>
            <a:r>
              <a:rPr lang="cs-CZ" sz="1900" dirty="0"/>
              <a:t>Získávání poznatků o osobách a věcech prováděné utajovaným způsobem technickými nebo jinými prostředky  </a:t>
            </a:r>
          </a:p>
          <a:p>
            <a:pPr algn="just">
              <a:buFont typeface="Wingdings" pitchFamily="2" charset="2"/>
              <a:buNone/>
            </a:pPr>
            <a:endParaRPr lang="cs-CZ" sz="1900" dirty="0"/>
          </a:p>
        </p:txBody>
      </p:sp>
      <p:pic>
        <p:nvPicPr>
          <p:cNvPr id="4" name="Picture 4" descr="policejní pronásledování"/>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3789040"/>
            <a:ext cx="2700337" cy="2025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28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35" presetClass="path" presetSubtype="0" accel="50000" decel="50000" fill="hold" nodeType="withEffect">
                                  <p:stCondLst>
                                    <p:cond delay="1000"/>
                                  </p:stCondLst>
                                  <p:childTnLst>
                                    <p:animMotion origin="layout" path="M -4.72222E-6 3.58382E-6 L -0.97447 -0.0111 " pathEditMode="relative" rAng="0" ptsTypes="AA">
                                      <p:cBhvr>
                                        <p:cTn id="10" dur="5000" fill="hold"/>
                                        <p:tgtEl>
                                          <p:spTgt spid="4"/>
                                        </p:tgtEl>
                                        <p:attrNameLst>
                                          <p:attrName>ppt_x</p:attrName>
                                          <p:attrName>ppt_y</p:attrName>
                                        </p:attrNameLst>
                                      </p:cBhvr>
                                      <p:rCtr x="-48733" y="-5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7200" y="533400"/>
            <a:ext cx="8229600" cy="1095400"/>
          </a:xfrm>
        </p:spPr>
        <p:txBody>
          <a:bodyPr>
            <a:normAutofit fontScale="90000"/>
          </a:bodyPr>
          <a:lstStyle/>
          <a:p>
            <a:r>
              <a:rPr lang="cs-CZ" sz="3600" dirty="0"/>
              <a:t>Použití agenta (§ 158e)</a:t>
            </a:r>
            <a:br>
              <a:rPr lang="cs-CZ" sz="3600" dirty="0"/>
            </a:br>
            <a:r>
              <a:rPr lang="cs-CZ" sz="4000" dirty="0"/>
              <a:t> </a:t>
            </a:r>
          </a:p>
        </p:txBody>
      </p:sp>
      <p:sp>
        <p:nvSpPr>
          <p:cNvPr id="154627" name="Rectangle 3"/>
          <p:cNvSpPr>
            <a:spLocks noGrp="1" noChangeArrowheads="1"/>
          </p:cNvSpPr>
          <p:nvPr>
            <p:ph idx="1"/>
          </p:nvPr>
        </p:nvSpPr>
        <p:spPr/>
        <p:txBody>
          <a:bodyPr/>
          <a:lstStyle/>
          <a:p>
            <a:pPr algn="just">
              <a:buFont typeface="Wingdings" pitchFamily="2" charset="2"/>
              <a:buChar char="Ø"/>
            </a:pPr>
            <a:r>
              <a:rPr lang="cs-CZ" sz="1900" dirty="0"/>
              <a:t>Povolení soudce vrchního soudu</a:t>
            </a:r>
          </a:p>
          <a:p>
            <a:pPr algn="just">
              <a:buFont typeface="Wingdings" pitchFamily="2" charset="2"/>
              <a:buChar char="Ø"/>
            </a:pPr>
            <a:r>
              <a:rPr lang="cs-CZ" sz="1900" dirty="0"/>
              <a:t>Použití příslušníka Policie ČR nebo </a:t>
            </a:r>
            <a:r>
              <a:rPr lang="cs-CZ" sz="1900" dirty="0">
                <a:solidFill>
                  <a:schemeClr val="accent3">
                    <a:lumMod val="75000"/>
                  </a:schemeClr>
                </a:solidFill>
              </a:rPr>
              <a:t>Generální inspekce bezpečnostních sborů</a:t>
            </a:r>
            <a:r>
              <a:rPr lang="cs-CZ" sz="1900" dirty="0"/>
              <a:t> k úkolům uloženým řídícím policejním orgánem, vystupujícího zpravidla se zastíráním skutečného účelu své činnosti, </a:t>
            </a:r>
          </a:p>
          <a:p>
            <a:pPr algn="just">
              <a:buFont typeface="Wingdings" pitchFamily="2" charset="2"/>
              <a:buChar char="Ø"/>
            </a:pPr>
            <a:r>
              <a:rPr lang="cs-CZ" sz="1900" dirty="0"/>
              <a:t>Zákaz provokovat trestnou činnost,</a:t>
            </a:r>
          </a:p>
          <a:p>
            <a:pPr algn="just">
              <a:buFont typeface="Wingdings" pitchFamily="2" charset="2"/>
              <a:buChar char="Ø"/>
            </a:pPr>
            <a:r>
              <a:rPr lang="cs-CZ" sz="1900" dirty="0"/>
              <a:t>Trestnost nebo beztrestnost agenta, </a:t>
            </a:r>
          </a:p>
          <a:p>
            <a:pPr algn="just">
              <a:buFont typeface="Wingdings" pitchFamily="2" charset="2"/>
              <a:buChar char="Ø"/>
            </a:pPr>
            <a:r>
              <a:rPr lang="cs-CZ" sz="1900" dirty="0"/>
              <a:t>Kontrolní oprávnění v rámci státního zastupitelství, </a:t>
            </a:r>
          </a:p>
          <a:p>
            <a:pPr algn="just">
              <a:buFont typeface="Wingdings" pitchFamily="2" charset="2"/>
              <a:buChar char="Ø"/>
            </a:pPr>
            <a:r>
              <a:rPr lang="cs-CZ" sz="1900" dirty="0"/>
              <a:t>Použití v přípravném řízení a v řízení před soudem </a:t>
            </a:r>
          </a:p>
          <a:p>
            <a:pPr algn="just">
              <a:buFont typeface="Wingdings" pitchFamily="2" charset="2"/>
              <a:buChar char="Ø"/>
            </a:pPr>
            <a:r>
              <a:rPr lang="cs-CZ" sz="1900" dirty="0">
                <a:solidFill>
                  <a:schemeClr val="accent3">
                    <a:lumMod val="75000"/>
                  </a:schemeClr>
                </a:solidFill>
              </a:rPr>
              <a:t>Novelou změněny podmínky stanovené v odst. 1 – rozšířen výčet trestných činů</a:t>
            </a:r>
          </a:p>
        </p:txBody>
      </p:sp>
    </p:spTree>
    <p:extLst>
      <p:ext uri="{BB962C8B-B14F-4D97-AF65-F5344CB8AC3E}">
        <p14:creationId xmlns:p14="http://schemas.microsoft.com/office/powerpoint/2010/main" val="3440020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1252</TotalTime>
  <Words>438</Words>
  <Application>Microsoft Office PowerPoint</Application>
  <PresentationFormat>Předvádění na obrazovce (4:3)</PresentationFormat>
  <Paragraphs>50</Paragraphs>
  <Slides>10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10</vt:i4>
      </vt:variant>
    </vt:vector>
  </HeadingPairs>
  <TitlesOfParts>
    <vt:vector size="12" baseType="lpstr">
      <vt:lpstr>Deluxe</vt:lpstr>
      <vt:lpstr>Dokument</vt:lpstr>
      <vt:lpstr>Přednáška pro VIII. jarní semestr magisterského studia </vt:lpstr>
      <vt:lpstr>Prezentace aplikace PowerPoint</vt:lpstr>
      <vt:lpstr>Zvláštní způsoby dokazování</vt:lpstr>
      <vt:lpstr>Zvláštní způsoby dokazování   </vt:lpstr>
      <vt:lpstr>Prezentace aplikace PowerPoint</vt:lpstr>
      <vt:lpstr>Operativně pátrací prostředky   </vt:lpstr>
      <vt:lpstr>Předstíraný převod (§ 158c)   </vt:lpstr>
      <vt:lpstr>Sledování osob a věcí (§ 158d)  </vt:lpstr>
      <vt:lpstr>Použití agenta (§ 158e)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VIII. jarní semestr magisterského studia</dc:title>
  <dc:creator>Fenyk Jaroslav</dc:creator>
  <cp:lastModifiedBy>Fenyk Jaroslav</cp:lastModifiedBy>
  <cp:revision>70</cp:revision>
  <dcterms:created xsi:type="dcterms:W3CDTF">2005-04-06T16:52:48Z</dcterms:created>
  <dcterms:modified xsi:type="dcterms:W3CDTF">2016-04-06T08:30:56Z</dcterms:modified>
</cp:coreProperties>
</file>