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29"/>
  </p:notesMasterIdLst>
  <p:handoutMasterIdLst>
    <p:handoutMasterId r:id="rId30"/>
  </p:handoutMasterIdLst>
  <p:sldIdLst>
    <p:sldId id="394" r:id="rId2"/>
    <p:sldId id="395" r:id="rId3"/>
    <p:sldId id="396" r:id="rId4"/>
    <p:sldId id="365" r:id="rId5"/>
    <p:sldId id="366" r:id="rId6"/>
    <p:sldId id="367" r:id="rId7"/>
    <p:sldId id="368" r:id="rId8"/>
    <p:sldId id="397" r:id="rId9"/>
    <p:sldId id="399" r:id="rId10"/>
    <p:sldId id="400" r:id="rId11"/>
    <p:sldId id="401" r:id="rId12"/>
    <p:sldId id="402" r:id="rId13"/>
    <p:sldId id="403" r:id="rId14"/>
    <p:sldId id="404" r:id="rId15"/>
    <p:sldId id="377" r:id="rId16"/>
    <p:sldId id="378" r:id="rId17"/>
    <p:sldId id="379" r:id="rId18"/>
    <p:sldId id="380" r:id="rId19"/>
    <p:sldId id="381" r:id="rId20"/>
    <p:sldId id="382" r:id="rId21"/>
    <p:sldId id="383" r:id="rId22"/>
    <p:sldId id="384" r:id="rId23"/>
    <p:sldId id="385" r:id="rId24"/>
    <p:sldId id="386" r:id="rId25"/>
    <p:sldId id="387" r:id="rId26"/>
    <p:sldId id="392" r:id="rId27"/>
    <p:sldId id="393" r:id="rId2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FF0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4" autoAdjust="0"/>
  </p:normalViewPr>
  <p:slideViewPr>
    <p:cSldViewPr>
      <p:cViewPr>
        <p:scale>
          <a:sx n="66" d="100"/>
          <a:sy n="66" d="100"/>
        </p:scale>
        <p:origin x="-2934" y="-10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DB3C275-8F2E-4CBA-9A7B-EFF4222998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507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BDD2DB8-E323-4698-B3FB-26DCD5D59B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586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97D24E-894E-4E62-AC05-3F8F6D3E31A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9922F9-2882-4E8E-A6B1-5B04DB15427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EF8034-1C61-4246-B64C-B1226A4DC3A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89F39-619A-4039-94E6-EA49D0062D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21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BD7620-B754-4693-BDA8-E7B5FE42C90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6E90A-10A0-4271-8984-2BA38B8B27C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D34432-2390-40E2-B56A-9ACE5DE4349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C554B-2C0E-473B-9DA9-CC7A84168BF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EB7C4B-0350-4B5C-B08D-9E1AA95B4CC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CC5CFF-1E75-41AF-8AF0-EBB1AD72E2B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01013-2A78-473E-9278-B055E54176D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pPr>
              <a:defRPr/>
            </a:pPr>
            <a:fld id="{8AEA7B8D-2668-4729-8B80-A509A38CFB8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450CD304-8F7B-4ADE-884C-CB88FB2A710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Word_97_-_2003_Document1.doc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Word_97_-_2003_Document2.doc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Word_97_-_2003_Document3.doc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Microsoft_Word_97_-_2003_Document4.doc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0.emf"/><Relationship Id="rId4" Type="http://schemas.openxmlformats.org/officeDocument/2006/relationships/oleObject" Target="../embeddings/Microsoft_Word_97_-_2003_Document5.doc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1.emf"/><Relationship Id="rId4" Type="http://schemas.openxmlformats.org/officeDocument/2006/relationships/oleObject" Target="../embeddings/Microsoft_Word_97_-_2003_Document6.doc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2.emf"/><Relationship Id="rId4" Type="http://schemas.openxmlformats.org/officeDocument/2006/relationships/oleObject" Target="../embeddings/Microsoft_Word_97_-_2003_Document7.doc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3.emf"/><Relationship Id="rId4" Type="http://schemas.openxmlformats.org/officeDocument/2006/relationships/oleObject" Target="../embeddings/Microsoft_Word_97_-_2003_Document8.doc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8280920" cy="1319981"/>
          </a:xfrm>
        </p:spPr>
        <p:txBody>
          <a:bodyPr>
            <a:noAutofit/>
          </a:bodyPr>
          <a:lstStyle/>
          <a:p>
            <a:r>
              <a:rPr lang="cs-CZ" sz="36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Průběh trestního řízení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5229200"/>
            <a:ext cx="6400800" cy="50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14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.4.2016</a:t>
            </a:r>
            <a:endParaRPr lang="cs-CZ" sz="2400" b="1" dirty="0">
              <a:solidFill>
                <a:prstClr val="white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5802978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764704"/>
            <a:ext cx="7543800" cy="89217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Průběh vyšetřování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981200"/>
            <a:ext cx="8143056" cy="396808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Usnesení o </a:t>
            </a:r>
            <a:r>
              <a:rPr lang="cs-CZ" sz="2000" b="1" dirty="0">
                <a:solidFill>
                  <a:srgbClr val="FFFF00"/>
                </a:solidFill>
              </a:rPr>
              <a:t>zahájení trestního stíhání</a:t>
            </a:r>
          </a:p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Účast obviněného a obhájce </a:t>
            </a:r>
            <a:r>
              <a:rPr lang="cs-CZ" sz="2000" dirty="0"/>
              <a:t>ve vyšetřování </a:t>
            </a:r>
          </a:p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Skončení vyšetřování a </a:t>
            </a:r>
            <a:r>
              <a:rPr lang="cs-CZ" sz="2000" b="1" dirty="0">
                <a:solidFill>
                  <a:srgbClr val="FFFF00"/>
                </a:solidFill>
              </a:rPr>
              <a:t>prostudování spisů</a:t>
            </a:r>
            <a:r>
              <a:rPr lang="cs-CZ" sz="2000" dirty="0"/>
              <a:t>, návrhy</a:t>
            </a:r>
          </a:p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Lhůty </a:t>
            </a:r>
            <a:r>
              <a:rPr lang="cs-CZ" sz="2000" dirty="0"/>
              <a:t>ke skončení vyšetřování (2, 3 měsíce)</a:t>
            </a:r>
          </a:p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Vyšetřování trestných činů, o nichž koná v řízení v I. stupni krajský soud (§ 168 - § 170) </a:t>
            </a:r>
          </a:p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Dozor </a:t>
            </a:r>
            <a:r>
              <a:rPr lang="cs-CZ" sz="2000" dirty="0"/>
              <a:t>státního zástupce (§ 174)</a:t>
            </a:r>
          </a:p>
        </p:txBody>
      </p:sp>
    </p:spTree>
    <p:extLst>
      <p:ext uri="{BB962C8B-B14F-4D97-AF65-F5344CB8AC3E}">
        <p14:creationId xmlns:p14="http://schemas.microsoft.com/office/powerpoint/2010/main" val="84654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20688"/>
            <a:ext cx="8119864" cy="89217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3. Zkrácené přípravné řízení (§ 179a - § 179h)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Podmínky zkráceného řízení:</a:t>
            </a:r>
          </a:p>
          <a:p>
            <a:pPr lvl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b="1" dirty="0">
                <a:solidFill>
                  <a:srgbClr val="FFFF00"/>
                </a:solidFill>
              </a:rPr>
              <a:t>Příslušnost</a:t>
            </a:r>
            <a:r>
              <a:rPr lang="cs-CZ" sz="2000" dirty="0"/>
              <a:t> okresního </a:t>
            </a:r>
            <a:r>
              <a:rPr lang="cs-CZ" sz="2000" dirty="0" smtClean="0"/>
              <a:t>soudu</a:t>
            </a:r>
            <a:endParaRPr lang="cs-CZ" sz="2000" dirty="0"/>
          </a:p>
          <a:p>
            <a:pPr lvl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b="1" dirty="0">
                <a:solidFill>
                  <a:srgbClr val="FFFF00"/>
                </a:solidFill>
              </a:rPr>
              <a:t>Horní hranice</a:t>
            </a:r>
            <a:r>
              <a:rPr lang="cs-CZ" sz="2000" dirty="0"/>
              <a:t> trestu odnětí svobody nejvíce </a:t>
            </a:r>
            <a:r>
              <a:rPr lang="cs-CZ" sz="2000" b="1" dirty="0" smtClean="0">
                <a:solidFill>
                  <a:schemeClr val="accent2"/>
                </a:solidFill>
              </a:rPr>
              <a:t>5 let</a:t>
            </a:r>
            <a:endParaRPr lang="cs-CZ" sz="2000" b="1" dirty="0">
              <a:solidFill>
                <a:schemeClr val="accent2"/>
              </a:solidFill>
            </a:endParaRPr>
          </a:p>
          <a:p>
            <a:pPr lvl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Podezřelý </a:t>
            </a:r>
            <a:r>
              <a:rPr lang="cs-CZ" sz="2000" b="1" dirty="0">
                <a:solidFill>
                  <a:srgbClr val="FFFF00"/>
                </a:solidFill>
              </a:rPr>
              <a:t>přistižen při činu nebo bezprostředně po </a:t>
            </a:r>
            <a:r>
              <a:rPr lang="cs-CZ" sz="2000" b="1" dirty="0" smtClean="0">
                <a:solidFill>
                  <a:srgbClr val="FFFF00"/>
                </a:solidFill>
              </a:rPr>
              <a:t>něm</a:t>
            </a:r>
            <a:endParaRPr lang="cs-CZ" sz="2000" dirty="0"/>
          </a:p>
          <a:p>
            <a:pPr lvl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Jinak by bylo zahájeno trestní stíhání, věc je </a:t>
            </a:r>
            <a:r>
              <a:rPr lang="cs-CZ" sz="2000" b="1" dirty="0">
                <a:solidFill>
                  <a:srgbClr val="FFFF00"/>
                </a:solidFill>
              </a:rPr>
              <a:t>skutkově </a:t>
            </a:r>
            <a:r>
              <a:rPr lang="cs-CZ" sz="2000" b="1" dirty="0" smtClean="0">
                <a:solidFill>
                  <a:srgbClr val="FFFF00"/>
                </a:solidFill>
              </a:rPr>
              <a:t>jednoduchá</a:t>
            </a:r>
            <a:endParaRPr lang="cs-CZ" sz="2000" b="1" dirty="0">
              <a:solidFill>
                <a:srgbClr val="FFFF00"/>
              </a:solidFill>
            </a:endParaRPr>
          </a:p>
          <a:p>
            <a:pPr lvl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Práva </a:t>
            </a:r>
            <a:r>
              <a:rPr lang="cs-CZ" sz="2000" dirty="0" smtClean="0"/>
              <a:t>podezřelého</a:t>
            </a:r>
            <a:endParaRPr lang="cs-CZ" sz="2000" dirty="0"/>
          </a:p>
          <a:p>
            <a:pPr lvl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Lhůty pro skončení nelze </a:t>
            </a:r>
            <a:r>
              <a:rPr lang="cs-CZ" sz="2000" dirty="0" smtClean="0"/>
              <a:t>překračovat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0121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7543800" cy="89217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Rozhodnutí v přípravném řízení 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4824"/>
            <a:ext cx="8229600" cy="4449613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</a:rPr>
              <a:t>1. Postup před zahájením trestního </a:t>
            </a:r>
            <a:r>
              <a:rPr lang="cs-CZ" sz="2000" b="1" dirty="0" smtClean="0">
                <a:solidFill>
                  <a:srgbClr val="FF9933"/>
                </a:solidFill>
              </a:rPr>
              <a:t>stíhání/ tzv. prověřování</a:t>
            </a:r>
          </a:p>
          <a:p>
            <a:pPr algn="just">
              <a:buFont typeface="Wingdings" pitchFamily="2" charset="2"/>
              <a:buChar char="Ø"/>
            </a:pPr>
            <a:endParaRPr lang="cs-CZ" sz="2000" dirty="0"/>
          </a:p>
          <a:p>
            <a:pPr lvl="2">
              <a:buSzPct val="90000"/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Odložení nebo jiné vyřízení věci</a:t>
            </a:r>
            <a:r>
              <a:rPr lang="cs-CZ" sz="2000" dirty="0"/>
              <a:t> (§ 159a):</a:t>
            </a:r>
          </a:p>
          <a:p>
            <a:pPr lvl="3">
              <a:buClr>
                <a:srgbClr val="FF9933"/>
              </a:buClr>
              <a:buFont typeface="Wingdings" pitchFamily="2" charset="2"/>
              <a:buChar char="§"/>
            </a:pPr>
            <a:r>
              <a:rPr lang="cs-CZ" sz="2000" dirty="0"/>
              <a:t>Nejde o podezření ze spáchání trestného činu.</a:t>
            </a:r>
          </a:p>
          <a:p>
            <a:pPr lvl="3">
              <a:buClr>
                <a:srgbClr val="FF9933"/>
              </a:buClr>
              <a:buFont typeface="Wingdings" pitchFamily="2" charset="2"/>
              <a:buChar char="§"/>
            </a:pPr>
            <a:r>
              <a:rPr lang="cs-CZ" sz="2000" dirty="0"/>
              <a:t>Trestní stíhání je nepřípustné. </a:t>
            </a:r>
          </a:p>
          <a:p>
            <a:pPr lvl="3">
              <a:buClr>
                <a:srgbClr val="FF9933"/>
              </a:buClr>
              <a:buFont typeface="Wingdings" pitchFamily="2" charset="2"/>
              <a:buChar char="§"/>
            </a:pPr>
            <a:r>
              <a:rPr lang="cs-CZ" sz="2000" dirty="0"/>
              <a:t>Trestní stíhání je neúčelné.</a:t>
            </a:r>
          </a:p>
          <a:p>
            <a:pPr lvl="3">
              <a:buClr>
                <a:srgbClr val="FF9933"/>
              </a:buClr>
              <a:buFont typeface="Wingdings" pitchFamily="2" charset="2"/>
              <a:buChar char="§"/>
            </a:pPr>
            <a:r>
              <a:rPr lang="cs-CZ" sz="2000" dirty="0"/>
              <a:t>Není znám pachatel. </a:t>
            </a:r>
          </a:p>
          <a:p>
            <a:pPr lvl="3">
              <a:buClr>
                <a:srgbClr val="FF9933"/>
              </a:buClr>
              <a:buFont typeface="Wingdings" pitchFamily="2" charset="2"/>
              <a:buChar char="§"/>
            </a:pPr>
            <a:r>
              <a:rPr lang="cs-CZ" sz="2000" dirty="0"/>
              <a:t>(Nabývá právní moci, ale nečiní překážku </a:t>
            </a:r>
            <a:r>
              <a:rPr lang="cs-CZ" sz="2000" dirty="0" err="1"/>
              <a:t>rei</a:t>
            </a:r>
            <a:r>
              <a:rPr lang="cs-CZ" sz="2000" dirty="0"/>
              <a:t> </a:t>
            </a:r>
            <a:r>
              <a:rPr lang="cs-CZ" sz="2000" dirty="0" err="1"/>
              <a:t>iudicatae</a:t>
            </a:r>
            <a:r>
              <a:rPr lang="cs-CZ" sz="2000" dirty="0"/>
              <a:t>)</a:t>
            </a:r>
          </a:p>
          <a:p>
            <a:pPr lvl="2">
              <a:buSzPct val="90000"/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Dočasné odložení zahájení trestního stíhání</a:t>
            </a:r>
            <a:r>
              <a:rPr lang="cs-CZ" sz="2000" dirty="0"/>
              <a:t> (§ 159b)</a:t>
            </a:r>
          </a:p>
          <a:p>
            <a:pPr lvl="2">
              <a:buSzPct val="90000"/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Zahájení trestního stíhání</a:t>
            </a:r>
            <a:r>
              <a:rPr lang="cs-CZ" sz="2000" dirty="0"/>
              <a:t> (§ 160)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2840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484784"/>
            <a:ext cx="8287072" cy="4611216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cs-CZ" sz="1900" b="1" dirty="0">
                <a:solidFill>
                  <a:srgbClr val="FF9933"/>
                </a:solidFill>
              </a:rPr>
              <a:t>2. </a:t>
            </a:r>
            <a:r>
              <a:rPr lang="cs-CZ" sz="2000" b="1" dirty="0">
                <a:solidFill>
                  <a:srgbClr val="FF9933"/>
                </a:solidFill>
              </a:rPr>
              <a:t>Vyšetřování</a:t>
            </a:r>
            <a:r>
              <a:rPr lang="cs-CZ" sz="2000" dirty="0"/>
              <a:t> </a:t>
            </a:r>
          </a:p>
          <a:p>
            <a:pPr lvl="2">
              <a:buFont typeface="Wingdings" pitchFamily="2" charset="2"/>
              <a:buNone/>
            </a:pPr>
            <a:endParaRPr lang="cs-CZ" sz="1400" dirty="0">
              <a:solidFill>
                <a:schemeClr val="bg1"/>
              </a:solidFill>
              <a:latin typeface="Microsoft Sans Serif" pitchFamily="34" charset="0"/>
            </a:endParaRPr>
          </a:p>
          <a:p>
            <a:pPr lvl="2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Postoupení</a:t>
            </a:r>
            <a:r>
              <a:rPr lang="cs-CZ" sz="2000" dirty="0"/>
              <a:t> věci jinému orgánu (§ 171)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Zastavení</a:t>
            </a:r>
            <a:r>
              <a:rPr lang="cs-CZ" sz="2000" dirty="0"/>
              <a:t> trestního stíhání (§ 172)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dirty="0"/>
              <a:t>Přerušení trestního stíhání (§ 173)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Podmíněné zastavení</a:t>
            </a:r>
            <a:r>
              <a:rPr lang="cs-CZ" sz="2000" dirty="0"/>
              <a:t> trestního stíhání (§ 307)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Narovnání</a:t>
            </a:r>
            <a:r>
              <a:rPr lang="cs-CZ" sz="2000" dirty="0"/>
              <a:t> (§ 308)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Ø"/>
            </a:pPr>
            <a:endParaRPr lang="cs-CZ" sz="2000" dirty="0"/>
          </a:p>
          <a:p>
            <a:pPr lvl="2" algn="just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Přezkum</a:t>
            </a:r>
            <a:r>
              <a:rPr lang="cs-CZ" sz="2000" dirty="0"/>
              <a:t> usnesení o zastavení trestního stíhání a o </a:t>
            </a:r>
            <a:r>
              <a:rPr lang="cs-CZ" sz="2000" dirty="0" smtClean="0"/>
              <a:t>usnesení postoupení </a:t>
            </a:r>
            <a:r>
              <a:rPr lang="cs-CZ" sz="2000" dirty="0"/>
              <a:t>věci </a:t>
            </a:r>
            <a:r>
              <a:rPr lang="cs-CZ" sz="2000" b="1" dirty="0">
                <a:solidFill>
                  <a:srgbClr val="FFFF00"/>
                </a:solidFill>
              </a:rPr>
              <a:t>Nejvyšším státním zastupitelstvím</a:t>
            </a:r>
            <a:r>
              <a:rPr lang="cs-CZ" sz="2000" dirty="0"/>
              <a:t> (§ 173a, § 174a)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Ø"/>
            </a:pPr>
            <a:endParaRPr lang="cs-CZ" sz="2000" dirty="0"/>
          </a:p>
          <a:p>
            <a:pPr lvl="2">
              <a:buFont typeface="Wingdings" pitchFamily="2" charset="2"/>
              <a:buChar char="Ø"/>
            </a:pPr>
            <a:r>
              <a:rPr lang="cs-CZ" sz="2000" b="1" dirty="0" smtClean="0">
                <a:solidFill>
                  <a:schemeClr val="accent2"/>
                </a:solidFill>
              </a:rPr>
              <a:t>Návrh dohody o vině a trestu (§ 175a – 175b)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b="1" dirty="0" smtClean="0">
                <a:solidFill>
                  <a:srgbClr val="FFFF00"/>
                </a:solidFill>
              </a:rPr>
              <a:t>Podání </a:t>
            </a:r>
            <a:r>
              <a:rPr lang="cs-CZ" sz="2000" b="1" dirty="0">
                <a:solidFill>
                  <a:srgbClr val="FFFF00"/>
                </a:solidFill>
              </a:rPr>
              <a:t>obžaloby</a:t>
            </a:r>
            <a:r>
              <a:rPr lang="cs-CZ" sz="2000" dirty="0"/>
              <a:t> (§ 176)</a:t>
            </a:r>
          </a:p>
          <a:p>
            <a:pPr algn="just">
              <a:buFont typeface="Wingdings" pitchFamily="2" charset="2"/>
              <a:buNone/>
            </a:pPr>
            <a:endParaRPr lang="cs-CZ" sz="1900" dirty="0"/>
          </a:p>
          <a:p>
            <a:pPr algn="just">
              <a:buFont typeface="Wingdings" pitchFamily="2" charset="2"/>
              <a:buNone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75909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idx="1"/>
          </p:nvPr>
        </p:nvSpPr>
        <p:spPr>
          <a:xfrm>
            <a:off x="539552" y="1916832"/>
            <a:ext cx="8047236" cy="389183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</a:rPr>
              <a:t>3. Zkrácené přípravné </a:t>
            </a:r>
            <a:r>
              <a:rPr lang="cs-CZ" sz="2000" b="1" dirty="0" smtClean="0">
                <a:solidFill>
                  <a:srgbClr val="FF9933"/>
                </a:solidFill>
              </a:rPr>
              <a:t>řízení</a:t>
            </a:r>
          </a:p>
          <a:p>
            <a:pPr algn="just">
              <a:buFont typeface="Wingdings" pitchFamily="2" charset="2"/>
              <a:buChar char="Ø"/>
            </a:pPr>
            <a:endParaRPr lang="cs-CZ" sz="2000" dirty="0"/>
          </a:p>
          <a:p>
            <a:pPr lvl="2" algn="just">
              <a:buFont typeface="Wingdings" pitchFamily="2" charset="2"/>
              <a:buChar char="Ø"/>
            </a:pPr>
            <a:r>
              <a:rPr lang="cs-CZ" sz="2000" dirty="0"/>
              <a:t>Podání návrhu na potrestání 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dirty="0"/>
              <a:t>Zahájení trestního stíhání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dirty="0"/>
              <a:t>Podmíněné odložení podání návrhu na </a:t>
            </a:r>
            <a:r>
              <a:rPr lang="cs-CZ" sz="2000" dirty="0" smtClean="0"/>
              <a:t>potrestání - novela</a:t>
            </a:r>
            <a:endParaRPr lang="cs-CZ" sz="2000" dirty="0"/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algn="just">
              <a:buFont typeface="Wingdings" pitchFamily="2" charset="2"/>
              <a:buNone/>
            </a:pPr>
            <a:endParaRPr lang="cs-CZ" sz="5100" dirty="0"/>
          </a:p>
        </p:txBody>
      </p:sp>
    </p:spTree>
    <p:extLst>
      <p:ext uri="{BB962C8B-B14F-4D97-AF65-F5344CB8AC3E}">
        <p14:creationId xmlns:p14="http://schemas.microsoft.com/office/powerpoint/2010/main" val="36672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564904"/>
            <a:ext cx="8229600" cy="71963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200" dirty="0"/>
              <a:t>Konkrétní případ trestního řízení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4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dirty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rPr>
              <a:t>Zahájení úkonů trestního řízení </a:t>
            </a:r>
          </a:p>
        </p:txBody>
      </p:sp>
      <p:pic>
        <p:nvPicPr>
          <p:cNvPr id="305155" name="Picture 3" descr="po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645024"/>
            <a:ext cx="1555750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000"/>
                                        <p:tgtEl>
                                          <p:spTgt spid="30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625600" y="80963"/>
          <a:ext cx="5791200" cy="879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8" name="Document" r:id="rId4" imgW="5698346" imgH="8655313" progId="Word.Document.8">
                  <p:embed/>
                </p:oleObj>
              </mc:Choice>
              <mc:Fallback>
                <p:oleObj name="Document" r:id="rId4" imgW="5698346" imgH="8655313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600" y="80963"/>
                        <a:ext cx="5791200" cy="879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639888" y="290513"/>
          <a:ext cx="5500687" cy="641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2" name="Document" r:id="rId4" imgW="5755726" imgH="6712658" progId="Word.Document.8">
                  <p:embed/>
                </p:oleObj>
              </mc:Choice>
              <mc:Fallback>
                <p:oleObj name="Document" r:id="rId4" imgW="5755726" imgH="671265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888" y="290513"/>
                        <a:ext cx="5500687" cy="641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92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200" cap="all" dirty="0"/>
              <a:t>Zahájení trestního stíhání</a:t>
            </a:r>
          </a:p>
        </p:txBody>
      </p:sp>
      <p:pic>
        <p:nvPicPr>
          <p:cNvPr id="308227" name="Picture 3" descr="po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292600"/>
            <a:ext cx="1800225" cy="166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0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7543800" cy="684212"/>
          </a:xfrm>
        </p:spPr>
        <p:txBody>
          <a:bodyPr>
            <a:normAutofit/>
          </a:bodyPr>
          <a:lstStyle/>
          <a:p>
            <a:r>
              <a:rPr lang="cs-CZ" sz="3200" dirty="0"/>
              <a:t>Stádia trestního řízení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400" dirty="0"/>
              <a:t>Trestní řád rozeznává následující stádia:</a:t>
            </a:r>
          </a:p>
          <a:p>
            <a:pPr lvl="1">
              <a:lnSpc>
                <a:spcPct val="13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Přípravné řízení</a:t>
            </a:r>
          </a:p>
          <a:p>
            <a:pPr lvl="1">
              <a:lnSpc>
                <a:spcPct val="13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Předběžné projednání obžaloby</a:t>
            </a:r>
          </a:p>
          <a:p>
            <a:pPr lvl="1">
              <a:lnSpc>
                <a:spcPct val="13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Hlavní líčení</a:t>
            </a:r>
          </a:p>
          <a:p>
            <a:pPr lvl="1">
              <a:lnSpc>
                <a:spcPct val="13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Opravné řízení</a:t>
            </a:r>
          </a:p>
          <a:p>
            <a:pPr lvl="1">
              <a:lnSpc>
                <a:spcPct val="13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Vykonávací řízení</a:t>
            </a:r>
          </a:p>
        </p:txBody>
      </p:sp>
    </p:spTree>
    <p:extLst>
      <p:ext uri="{BB962C8B-B14F-4D97-AF65-F5344CB8AC3E}">
        <p14:creationId xmlns:p14="http://schemas.microsoft.com/office/powerpoint/2010/main" val="196207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944688" y="34925"/>
          <a:ext cx="5153025" cy="756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0" name="Document" r:id="rId4" imgW="5755726" imgH="8449329" progId="Word.Document.8">
                  <p:embed/>
                </p:oleObj>
              </mc:Choice>
              <mc:Fallback>
                <p:oleObj name="Document" r:id="rId4" imgW="5755726" imgH="844932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4688" y="34925"/>
                        <a:ext cx="5153025" cy="756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973263" y="104775"/>
          <a:ext cx="5334000" cy="726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4" name="Document" r:id="rId4" imgW="5746343" imgH="7827779" progId="Word.Document.8">
                  <p:embed/>
                </p:oleObj>
              </mc:Choice>
              <mc:Fallback>
                <p:oleObj name="Document" r:id="rId4" imgW="5746343" imgH="782777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3" y="104775"/>
                        <a:ext cx="5334000" cy="726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2636838"/>
            <a:ext cx="786975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200" cap="all" dirty="0"/>
              <a:t>Obžaloba</a:t>
            </a:r>
          </a:p>
        </p:txBody>
      </p:sp>
      <p:pic>
        <p:nvPicPr>
          <p:cNvPr id="311299" name="Picture 3" descr="prace1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724400"/>
            <a:ext cx="1871663" cy="162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000"/>
                                        <p:tgtEl>
                                          <p:spTgt spid="3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2"/>
          <p:cNvGraphicFramePr>
            <a:graphicFrameLocks noGrp="1" noChangeAspect="1"/>
          </p:cNvGraphicFramePr>
          <p:nvPr>
            <p:ph/>
          </p:nvPr>
        </p:nvGraphicFramePr>
        <p:xfrm>
          <a:off x="2597150" y="274638"/>
          <a:ext cx="3948113" cy="585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2" name="Document" r:id="rId4" imgW="5765470" imgH="8546030" progId="Word.Document.8">
                  <p:embed/>
                </p:oleObj>
              </mc:Choice>
              <mc:Fallback>
                <p:oleObj name="Document" r:id="rId4" imgW="5765470" imgH="854603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7150" y="274638"/>
                        <a:ext cx="3948113" cy="585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ct 2"/>
          <p:cNvGraphicFramePr>
            <a:graphicFrameLocks noGrp="1" noChangeAspect="1"/>
          </p:cNvGraphicFramePr>
          <p:nvPr>
            <p:ph/>
          </p:nvPr>
        </p:nvGraphicFramePr>
        <p:xfrm>
          <a:off x="1989138" y="52388"/>
          <a:ext cx="4876800" cy="738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6" name="Document" r:id="rId4" imgW="5746343" imgH="8699889" progId="Word.Document.8">
                  <p:embed/>
                </p:oleObj>
              </mc:Choice>
              <mc:Fallback>
                <p:oleObj name="Document" r:id="rId4" imgW="5746343" imgH="869988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9138" y="52388"/>
                        <a:ext cx="4876800" cy="738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Object 2"/>
          <p:cNvGraphicFramePr>
            <a:graphicFrameLocks noGrp="1" noChangeAspect="1"/>
          </p:cNvGraphicFramePr>
          <p:nvPr>
            <p:ph/>
          </p:nvPr>
        </p:nvGraphicFramePr>
        <p:xfrm>
          <a:off x="1901825" y="215900"/>
          <a:ext cx="5167313" cy="782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0" name="Document" r:id="rId4" imgW="5765470" imgH="8732962" progId="Word.Document.8">
                  <p:embed/>
                </p:oleObj>
              </mc:Choice>
              <mc:Fallback>
                <p:oleObj name="Document" r:id="rId4" imgW="5765470" imgH="8732962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825" y="215900"/>
                        <a:ext cx="5167313" cy="7826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403350" y="981075"/>
          <a:ext cx="5676900" cy="504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4" name="Document" r:id="rId4" imgW="5755726" imgH="5110794" progId="Word.Document.8">
                  <p:embed/>
                </p:oleObj>
              </mc:Choice>
              <mc:Fallback>
                <p:oleObj name="Document" r:id="rId4" imgW="5755726" imgH="5110794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981075"/>
                        <a:ext cx="5676900" cy="504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2708275"/>
            <a:ext cx="8229600" cy="865188"/>
          </a:xfrm>
        </p:spPr>
        <p:txBody>
          <a:bodyPr>
            <a:normAutofit/>
          </a:bodyPr>
          <a:lstStyle/>
          <a:p>
            <a:pPr marL="0" indent="0" algn="ctr" eaLnBrk="1" hangingPunct="1">
              <a:buFontTx/>
              <a:buNone/>
            </a:pPr>
            <a:r>
              <a:rPr lang="cs-CZ" sz="4000" dirty="0" smtClean="0"/>
              <a:t>Otázky???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3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0" y="684213"/>
          <a:ext cx="9466263" cy="541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7" name="Dokument" r:id="rId3" imgW="8817154" imgH="5040260" progId="Word.Document.8">
                  <p:embed/>
                </p:oleObj>
              </mc:Choice>
              <mc:Fallback>
                <p:oleObj name="Dokument" r:id="rId3" imgW="8817154" imgH="50402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84213"/>
                        <a:ext cx="9466263" cy="5411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671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276475"/>
            <a:ext cx="8229600" cy="1368425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200" dirty="0"/>
              <a:t>Část I. </a:t>
            </a:r>
            <a:br>
              <a:rPr lang="cs-CZ" sz="3200" dirty="0"/>
            </a:br>
            <a:r>
              <a:rPr lang="cs-CZ" sz="3200" dirty="0"/>
              <a:t>Přípravné řízení trestní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1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Aft>
                <a:spcPct val="50000"/>
              </a:spcAft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Orgány</a:t>
            </a:r>
            <a:r>
              <a:rPr lang="cs-CZ" sz="2000" dirty="0" smtClean="0"/>
              <a:t> přípravného řízení:</a:t>
            </a:r>
          </a:p>
          <a:p>
            <a:pPr lvl="2" eaLnBrk="1" hangingPunct="1"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/>
              <a:t>Policejní orgán</a:t>
            </a:r>
          </a:p>
          <a:p>
            <a:pPr lvl="2" eaLnBrk="1" hangingPunct="1"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/>
              <a:t>Státní zástupce</a:t>
            </a:r>
          </a:p>
          <a:p>
            <a:pPr lvl="2" eaLnBrk="1" hangingPunct="1">
              <a:lnSpc>
                <a:spcPct val="80000"/>
              </a:lnSpc>
              <a:spcAft>
                <a:spcPct val="50000"/>
              </a:spcAft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/>
              <a:t>Soud (resp. soudce)</a:t>
            </a:r>
          </a:p>
          <a:p>
            <a:pPr eaLnBrk="1" hangingPunct="1">
              <a:lnSpc>
                <a:spcPct val="80000"/>
              </a:lnSpc>
              <a:spcAft>
                <a:spcPct val="50000"/>
              </a:spcAft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Formy</a:t>
            </a:r>
            <a:r>
              <a:rPr lang="cs-CZ" sz="2000" dirty="0" smtClean="0"/>
              <a:t> přípravného řízení</a:t>
            </a:r>
          </a:p>
          <a:p>
            <a:pPr lvl="2" eaLnBrk="1" hangingPunct="1"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Postup před zahájením trestního stíhání </a:t>
            </a:r>
            <a:r>
              <a:rPr lang="cs-CZ" sz="2000" dirty="0" smtClean="0"/>
              <a:t>(§ 158 – 159b)</a:t>
            </a:r>
          </a:p>
          <a:p>
            <a:pPr lvl="2" eaLnBrk="1" hangingPunct="1"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Vyšetřování</a:t>
            </a:r>
            <a:r>
              <a:rPr lang="cs-CZ" sz="2000" dirty="0" smtClean="0"/>
              <a:t> (§ 160 - § 175)</a:t>
            </a:r>
          </a:p>
          <a:p>
            <a:pPr lvl="2" eaLnBrk="1" hangingPunct="1">
              <a:lnSpc>
                <a:spcPct val="80000"/>
              </a:lnSpc>
              <a:spcAft>
                <a:spcPct val="50000"/>
              </a:spcAft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Zkrácené přípravné řízení </a:t>
            </a:r>
            <a:r>
              <a:rPr lang="cs-CZ" sz="2000" dirty="0" smtClean="0"/>
              <a:t>(§ 179a - § 179f)</a:t>
            </a:r>
          </a:p>
          <a:p>
            <a:pPr eaLnBrk="1" hangingPunct="1">
              <a:lnSpc>
                <a:spcPct val="8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Dokazování</a:t>
            </a:r>
            <a:r>
              <a:rPr lang="cs-CZ" sz="2000" dirty="0" smtClean="0"/>
              <a:t> v přípravném řízení</a:t>
            </a:r>
          </a:p>
          <a:p>
            <a:pPr eaLnBrk="1" hangingPunct="1">
              <a:lnSpc>
                <a:spcPct val="8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Obžaloba</a:t>
            </a:r>
            <a:r>
              <a:rPr lang="cs-CZ" sz="2000" dirty="0" smtClean="0"/>
              <a:t> a návrh na potrestání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cs-CZ" sz="2000" dirty="0" smtClean="0">
              <a:solidFill>
                <a:schemeClr val="bg1"/>
              </a:solidFill>
              <a:latin typeface="Microsoft Sans Serif" pitchFamily="34" charset="0"/>
            </a:endParaRP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cs-CZ" dirty="0" smtClean="0">
              <a:solidFill>
                <a:schemeClr val="bg1"/>
              </a:solidFill>
            </a:endParaRPr>
          </a:p>
        </p:txBody>
      </p:sp>
      <p:pic>
        <p:nvPicPr>
          <p:cNvPr id="292867" name="Picture 3" descr="policejní pronásledování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772816"/>
            <a:ext cx="22860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9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9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2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2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2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39306E-6 L -0.36233 4.39306E-6 " pathEditMode="relative" rAng="0" ptsTypes="AA">
                                      <p:cBhvr>
                                        <p:cTn id="25" dur="3000" fill="hold"/>
                                        <p:tgtEl>
                                          <p:spTgt spid="2928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2928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2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29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92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2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292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92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92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00" decel="100000" fill="hold"/>
                                        <p:tgtEl>
                                          <p:spTgt spid="292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92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92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00" decel="100000" fill="hold"/>
                                        <p:tgtEl>
                                          <p:spTgt spid="292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92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2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900" decel="100000" fill="hold"/>
                                        <p:tgtEl>
                                          <p:spTgt spid="292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92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92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900" decel="100000" fill="hold"/>
                                        <p:tgtEl>
                                          <p:spTgt spid="292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92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92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900" decel="100000" fill="hold"/>
                                        <p:tgtEl>
                                          <p:spTgt spid="292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92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92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900" decel="100000" fill="hold"/>
                                        <p:tgtEl>
                                          <p:spTgt spid="292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3200" dirty="0"/>
              <a:t>1. Postup před zahájením trestního </a:t>
            </a:r>
            <a:r>
              <a:rPr lang="cs-CZ" sz="3200" dirty="0" smtClean="0"/>
              <a:t>stíhání - tzv. </a:t>
            </a:r>
            <a:r>
              <a:rPr lang="cs-CZ" sz="3200" dirty="0" err="1" smtClean="0"/>
              <a:t>prověrování</a:t>
            </a:r>
            <a:endParaRPr lang="cs-CZ" sz="3200" dirty="0"/>
          </a:p>
        </p:txBody>
      </p:sp>
      <p:sp>
        <p:nvSpPr>
          <p:cNvPr id="293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Počátek provádění úkonů </a:t>
            </a:r>
            <a:r>
              <a:rPr lang="cs-CZ" sz="2000" dirty="0" smtClean="0"/>
              <a:t>trestního řízení</a:t>
            </a:r>
          </a:p>
          <a:p>
            <a:pPr lvl="1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/>
              <a:t>Sepsání úředního záznamu o zahájení úkonu</a:t>
            </a:r>
          </a:p>
          <a:p>
            <a:pPr lvl="1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/>
              <a:t>Neodkladné nebo neopakovatelné úkony</a:t>
            </a:r>
          </a:p>
          <a:p>
            <a:pPr lvl="1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/>
              <a:t>Zahájení dozoru státního zástupce</a:t>
            </a:r>
          </a:p>
          <a:p>
            <a:pPr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endParaRPr lang="cs-CZ" sz="20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Policejní orgán je oprávněn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/>
              <a:t>vyžadovat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 smtClean="0">
                <a:solidFill>
                  <a:srgbClr val="FFFF00"/>
                </a:solidFill>
              </a:rPr>
              <a:t>vysvětlení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 smtClean="0"/>
              <a:t>od fyzických a právnických osob a státních orgánů,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/>
              <a:t>vyžadovat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 smtClean="0">
                <a:solidFill>
                  <a:srgbClr val="FFFF00"/>
                </a:solidFill>
              </a:rPr>
              <a:t>odborné vyjádření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 smtClean="0"/>
              <a:t>od příslušných orgánů, a je-li toho pro posouzení věci třeba, též znalecké posudky,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/>
              <a:t>obstarávat potřebné </a:t>
            </a:r>
            <a:r>
              <a:rPr lang="cs-CZ" sz="2000" dirty="0" smtClean="0">
                <a:solidFill>
                  <a:srgbClr val="FFFF00"/>
                </a:solidFill>
              </a:rPr>
              <a:t>podklady</a:t>
            </a:r>
            <a:r>
              <a:rPr lang="cs-CZ" sz="2000" dirty="0" smtClean="0"/>
              <a:t>, zejména spisy a jiné písemné materiály,</a:t>
            </a:r>
          </a:p>
          <a:p>
            <a:pPr lvl="1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/>
              <a:t>provádět </a:t>
            </a:r>
            <a:r>
              <a:rPr lang="cs-CZ" sz="2000" dirty="0" smtClean="0">
                <a:solidFill>
                  <a:srgbClr val="FFFF00"/>
                </a:solidFill>
              </a:rPr>
              <a:t>ohledání věci a místa činu</a:t>
            </a:r>
            <a:r>
              <a:rPr lang="cs-CZ" sz="2000" dirty="0" smtClean="0"/>
              <a:t>,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</a:pPr>
            <a:endParaRPr lang="cs-CZ" sz="1800" dirty="0" smtClean="0">
              <a:latin typeface="Microsoft Sans Serif" pitchFamily="34" charset="0"/>
            </a:endParaRPr>
          </a:p>
          <a:p>
            <a:pPr lvl="1" eaLnBrk="1" hangingPunct="1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Ø"/>
            </a:pPr>
            <a:endParaRPr lang="cs-CZ" sz="1800" dirty="0" smtClean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38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9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9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29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/>
              <a:t>vyžadovat, za podmínek uvedených v § 114,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provedení zkoušky krve </a:t>
            </a:r>
            <a:r>
              <a:rPr lang="cs-CZ" sz="2000" dirty="0" smtClean="0"/>
              <a:t>nebo jiného podobného úkonu, včetně odběru potřebného biologického materiálu,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/>
              <a:t>pořizovat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zvukové a obrazové záznamy osob</a:t>
            </a:r>
            <a:r>
              <a:rPr lang="cs-CZ" sz="2000" dirty="0" smtClean="0">
                <a:solidFill>
                  <a:schemeClr val="bg1"/>
                </a:solidFill>
              </a:rPr>
              <a:t>, </a:t>
            </a:r>
            <a:r>
              <a:rPr lang="cs-CZ" sz="2000" dirty="0" smtClean="0"/>
              <a:t>snímat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daktyloskopické otisky</a:t>
            </a:r>
            <a:r>
              <a:rPr lang="cs-CZ" sz="2000" dirty="0" smtClean="0"/>
              <a:t>, provádět osobou téhož pohlaví nebo lékařem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prohlídku těla </a:t>
            </a:r>
            <a:r>
              <a:rPr lang="cs-CZ" sz="2000" dirty="0" smtClean="0"/>
              <a:t>nebo ke zjištění a zachycení stop nebo následků činu,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/>
              <a:t>za podmínek stanovených v § 76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zadržet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 smtClean="0"/>
              <a:t>podezřelou osobu,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/>
              <a:t>za podmínek stanovených v § 78 - § 81 činit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rozhodnutí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 smtClean="0"/>
              <a:t>a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opatřen</a:t>
            </a:r>
            <a:r>
              <a:rPr lang="cs-CZ" sz="2000" dirty="0" smtClean="0">
                <a:solidFill>
                  <a:srgbClr val="FFFF00"/>
                </a:solidFill>
              </a:rPr>
              <a:t>í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 smtClean="0"/>
              <a:t>v těchto ustanoveních naznačená,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/>
              <a:t>způsobem uvedeným v hlavě čtvrté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provádět neodkladné nebo neopakovatelné úkony</a:t>
            </a:r>
            <a:r>
              <a:rPr lang="cs-CZ" sz="2000" dirty="0" smtClean="0"/>
              <a:t>, pokud podle tohoto zákona jejich provedení nepatří do výlučné pravomoci jiného orgánu činného v trestním řízení.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4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4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94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94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4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94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94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4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294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94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4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294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4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4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94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908720"/>
            <a:ext cx="7399784" cy="648072"/>
          </a:xfrm>
        </p:spPr>
        <p:txBody>
          <a:bodyPr>
            <a:normAutofit fontScale="90000"/>
          </a:bodyPr>
          <a:lstStyle/>
          <a:p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/>
              <a:t/>
            </a:r>
            <a:br>
              <a:rPr lang="cs-CZ" sz="3100" dirty="0"/>
            </a:br>
            <a:r>
              <a:rPr lang="cs-CZ" sz="3100" dirty="0" smtClean="0"/>
              <a:t>Podání </a:t>
            </a:r>
            <a:r>
              <a:rPr lang="cs-CZ" sz="3100" dirty="0"/>
              <a:t>vysvětlení</a:t>
            </a:r>
            <a:r>
              <a:rPr lang="cs-CZ" sz="2000" dirty="0">
                <a:solidFill>
                  <a:schemeClr val="accent1"/>
                </a:solidFill>
              </a:rPr>
              <a:t/>
            </a:r>
            <a:br>
              <a:rPr lang="cs-CZ" sz="2000" dirty="0">
                <a:solidFill>
                  <a:schemeClr val="accent1"/>
                </a:solidFill>
              </a:rPr>
            </a:br>
            <a:r>
              <a:rPr lang="cs-CZ" sz="4000" dirty="0"/>
              <a:t> 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/>
              <a:t>Osoba podávající vysvětlení může být podezřelým nebo nikoli. </a:t>
            </a:r>
          </a:p>
          <a:p>
            <a:pPr lvl="1" algn="just"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/>
              <a:t>Právo na právní pomoc advokáta.</a:t>
            </a:r>
          </a:p>
          <a:p>
            <a:pPr lvl="1" algn="just"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/>
              <a:t>Vysvětlení a neodkladný a neopakovatelný úkon (úloha soudce</a:t>
            </a:r>
            <a:r>
              <a:rPr lang="cs-CZ" sz="2000" dirty="0" smtClean="0"/>
              <a:t>).</a:t>
            </a:r>
          </a:p>
          <a:p>
            <a:pPr marL="356616" lvl="1" indent="0" algn="just">
              <a:buClr>
                <a:srgbClr val="FF9966"/>
              </a:buClr>
              <a:buNone/>
            </a:pPr>
            <a:endParaRPr lang="cs-CZ" sz="2000" dirty="0" smtClean="0"/>
          </a:p>
          <a:p>
            <a:pPr marL="356616" lvl="1" indent="0" algn="just">
              <a:buClr>
                <a:srgbClr val="FF9966"/>
              </a:buClr>
              <a:buNone/>
            </a:pPr>
            <a:r>
              <a:rPr lang="cs-CZ" sz="2000" dirty="0" smtClean="0">
                <a:solidFill>
                  <a:schemeClr val="accent2"/>
                </a:solidFill>
              </a:rPr>
              <a:t>Od 1.1.2012 lze za stanovených podmínek ( souhlas stran) použít úřední záznam o podaném vysvětlení jako důkaz v hlavním líčení.</a:t>
            </a:r>
            <a:endParaRPr lang="cs-CZ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18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7543800" cy="89217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2. Vyšetřování</a:t>
            </a:r>
            <a:r>
              <a:rPr lang="cs-CZ" sz="2000" dirty="0">
                <a:solidFill>
                  <a:schemeClr val="accent1"/>
                </a:solidFill>
              </a:rPr>
              <a:t/>
            </a:r>
            <a:br>
              <a:rPr lang="cs-CZ" sz="2000" dirty="0">
                <a:solidFill>
                  <a:schemeClr val="accent1"/>
                </a:solidFill>
              </a:rPr>
            </a:br>
            <a:r>
              <a:rPr lang="cs-CZ" sz="4000" dirty="0"/>
              <a:t>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981200"/>
            <a:ext cx="8215064" cy="4687888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Vyšetřovací orgány</a:t>
            </a:r>
          </a:p>
          <a:p>
            <a:pPr marL="1076325" lvl="1" indent="-533400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Policejní </a:t>
            </a:r>
            <a:r>
              <a:rPr lang="cs-CZ" sz="2000" dirty="0" smtClean="0"/>
              <a:t>orgán </a:t>
            </a:r>
            <a:endParaRPr lang="cs-CZ" sz="2000" dirty="0"/>
          </a:p>
          <a:p>
            <a:pPr marL="1076325" lvl="1" indent="-533400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Státní zástupce</a:t>
            </a:r>
            <a:r>
              <a:rPr lang="cs-CZ" sz="2000" b="1" dirty="0"/>
              <a:t>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sz="2000" dirty="0"/>
          </a:p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Stíhání se souhlasem poškozeného</a:t>
            </a:r>
            <a:r>
              <a:rPr lang="cs-CZ" sz="2000" dirty="0"/>
              <a:t> (§ 163, § 163a)</a:t>
            </a:r>
          </a:p>
          <a:p>
            <a:pPr marL="1076325" lvl="1" indent="-533400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Taxativní výčet trestných činů</a:t>
            </a:r>
          </a:p>
          <a:p>
            <a:pPr marL="1076325" lvl="1" indent="-533400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Kontroverzní ustanovení s důsledky pro trestní řízení</a:t>
            </a:r>
          </a:p>
          <a:p>
            <a:pPr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endParaRPr lang="cs-CZ" sz="2000" dirty="0"/>
          </a:p>
          <a:p>
            <a:pPr marL="609600" indent="-609600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Spolupracující obviněný</a:t>
            </a:r>
            <a:r>
              <a:rPr lang="cs-CZ" sz="2000" dirty="0"/>
              <a:t> (§ 178a)</a:t>
            </a:r>
          </a:p>
          <a:p>
            <a:pPr marL="609600" indent="-609600">
              <a:lnSpc>
                <a:spcPct val="90000"/>
              </a:lnSpc>
              <a:buClr>
                <a:srgbClr val="FF9966"/>
              </a:buClr>
              <a:buFont typeface="Wingdings" pitchFamily="2" charset="2"/>
              <a:buNone/>
            </a:pPr>
            <a:endParaRPr lang="cs-CZ" sz="1800" dirty="0"/>
          </a:p>
          <a:p>
            <a:pPr marL="609600" indent="-609600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171433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1274</TotalTime>
  <Words>652</Words>
  <Application>Microsoft Office PowerPoint</Application>
  <PresentationFormat>Předvádění na obrazovce (4:3)</PresentationFormat>
  <Paragraphs>103</Paragraphs>
  <Slides>27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27</vt:i4>
      </vt:variant>
    </vt:vector>
  </HeadingPairs>
  <TitlesOfParts>
    <vt:vector size="30" baseType="lpstr">
      <vt:lpstr>Deluxe</vt:lpstr>
      <vt:lpstr>Dokument</vt:lpstr>
      <vt:lpstr>Document</vt:lpstr>
      <vt:lpstr>Přednáška pro VIII. jarní semestr magisterského studia </vt:lpstr>
      <vt:lpstr>Stádia trestního řízení</vt:lpstr>
      <vt:lpstr>Prezentace aplikace PowerPoint</vt:lpstr>
      <vt:lpstr>Část I.  Přípravné řízení trestní</vt:lpstr>
      <vt:lpstr>Prezentace aplikace PowerPoint</vt:lpstr>
      <vt:lpstr>1. Postup před zahájením trestního stíhání - tzv. prověrování</vt:lpstr>
      <vt:lpstr>Prezentace aplikace PowerPoint</vt:lpstr>
      <vt:lpstr>  Podání vysvětlení  </vt:lpstr>
      <vt:lpstr>2. Vyšetřování  </vt:lpstr>
      <vt:lpstr>Průběh vyšetřování  </vt:lpstr>
      <vt:lpstr>3. Zkrácené přípravné řízení (§ 179a - § 179h)  </vt:lpstr>
      <vt:lpstr>Rozhodnutí v přípravném řízení   </vt:lpstr>
      <vt:lpstr>Prezentace aplikace PowerPoint</vt:lpstr>
      <vt:lpstr>Prezentace aplikace PowerPoint</vt:lpstr>
      <vt:lpstr>Konkrétní případ trestního řízení</vt:lpstr>
      <vt:lpstr>Zahájení úkonů trestního řízení </vt:lpstr>
      <vt:lpstr>Prezentace aplikace PowerPoint</vt:lpstr>
      <vt:lpstr>Prezentace aplikace PowerPoint</vt:lpstr>
      <vt:lpstr>Zahájení trestního stíhání</vt:lpstr>
      <vt:lpstr>Prezentace aplikace PowerPoint</vt:lpstr>
      <vt:lpstr>Prezentace aplikace PowerPoint</vt:lpstr>
      <vt:lpstr>Obžaloba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VIII. jarní semestr magisterského studia</dc:title>
  <dc:creator>Kursova Jana</dc:creator>
  <cp:lastModifiedBy>Fenyk Jaroslav</cp:lastModifiedBy>
  <cp:revision>73</cp:revision>
  <dcterms:created xsi:type="dcterms:W3CDTF">2005-04-06T16:52:48Z</dcterms:created>
  <dcterms:modified xsi:type="dcterms:W3CDTF">2016-04-11T07:58:40Z</dcterms:modified>
</cp:coreProperties>
</file>