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0" r:id="rId1"/>
  </p:sldMasterIdLst>
  <p:notesMasterIdLst>
    <p:notesMasterId r:id="rId35"/>
  </p:notesMasterIdLst>
  <p:handoutMasterIdLst>
    <p:handoutMasterId r:id="rId36"/>
  </p:handoutMasterIdLst>
  <p:sldIdLst>
    <p:sldId id="372" r:id="rId2"/>
    <p:sldId id="333" r:id="rId3"/>
    <p:sldId id="373" r:id="rId4"/>
    <p:sldId id="374" r:id="rId5"/>
    <p:sldId id="375" r:id="rId6"/>
    <p:sldId id="376" r:id="rId7"/>
    <p:sldId id="377" r:id="rId8"/>
    <p:sldId id="378" r:id="rId9"/>
    <p:sldId id="379" r:id="rId10"/>
    <p:sldId id="380" r:id="rId11"/>
    <p:sldId id="381" r:id="rId12"/>
    <p:sldId id="382" r:id="rId13"/>
    <p:sldId id="383" r:id="rId14"/>
    <p:sldId id="348" r:id="rId15"/>
    <p:sldId id="349" r:id="rId16"/>
    <p:sldId id="368" r:id="rId17"/>
    <p:sldId id="369" r:id="rId18"/>
    <p:sldId id="370" r:id="rId19"/>
    <p:sldId id="353" r:id="rId20"/>
    <p:sldId id="354" r:id="rId21"/>
    <p:sldId id="355" r:id="rId22"/>
    <p:sldId id="356" r:id="rId23"/>
    <p:sldId id="371" r:id="rId24"/>
    <p:sldId id="358" r:id="rId25"/>
    <p:sldId id="359" r:id="rId26"/>
    <p:sldId id="360" r:id="rId27"/>
    <p:sldId id="361" r:id="rId28"/>
    <p:sldId id="362" r:id="rId29"/>
    <p:sldId id="363" r:id="rId30"/>
    <p:sldId id="364" r:id="rId31"/>
    <p:sldId id="365" r:id="rId32"/>
    <p:sldId id="366" r:id="rId33"/>
    <p:sldId id="367" r:id="rId3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9966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64" autoAdjust="0"/>
  </p:normalViewPr>
  <p:slideViewPr>
    <p:cSldViewPr>
      <p:cViewPr>
        <p:scale>
          <a:sx n="66" d="100"/>
          <a:sy n="66" d="100"/>
        </p:scale>
        <p:origin x="-2934" y="-10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170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/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860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F48AF82-43D9-48BD-B8C0-FAA0A9F33378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14747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/>
          </a:p>
        </p:txBody>
      </p:sp>
      <p:sp>
        <p:nvSpPr>
          <p:cNvPr id="148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48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48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148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EAE6B28-DF4E-4FB9-AA3E-4785FB9C603F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90559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520731"/>
            <a:ext cx="9144000" cy="3435579"/>
          </a:xfrm>
          <a:custGeom>
            <a:avLst/>
            <a:gdLst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19794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7466" y="25350"/>
                  <a:pt x="0" y="19794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28000"/>
                  <a:satMod val="2000000"/>
                  <a:alpha val="30000"/>
                </a:schemeClr>
              </a:gs>
              <a:gs pos="35000">
                <a:schemeClr val="bg2">
                  <a:shade val="100000"/>
                  <a:satMod val="600000"/>
                  <a:alpha val="0"/>
                </a:schemeClr>
              </a:gs>
            </a:gsLst>
            <a:lin ang="54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02920" y="2775745"/>
            <a:ext cx="8229600" cy="2167128"/>
          </a:xfrm>
        </p:spPr>
        <p:txBody>
          <a:bodyPr tIns="0" bIns="0" anchor="t"/>
          <a:lstStyle>
            <a:lvl1pPr>
              <a:defRPr sz="5000" cap="all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00064" y="1559720"/>
            <a:ext cx="5105400" cy="1219200"/>
          </a:xfrm>
        </p:spPr>
        <p:txBody>
          <a:bodyPr lIns="0" tIns="0" rIns="0" bIns="0" anchor="b"/>
          <a:lstStyle>
            <a:lvl1pPr marL="0" indent="0" algn="l">
              <a:buNone/>
              <a:defRPr sz="19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3A51D-D175-493E-A560-5B734854AC9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24CFD-49F6-4889-9ECD-526410CF43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09514-03FB-46F1-BFFD-784411E40A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C6347DC5-53B1-49DE-8028-45F0D0C62B5F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1454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7D058-6655-4F50-B976-1D4EDCE969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990600"/>
            <a:ext cx="7772400" cy="1362456"/>
          </a:xfrm>
        </p:spPr>
        <p:txBody>
          <a:bodyPr>
            <a:noAutofit/>
          </a:bodyPr>
          <a:lstStyle>
            <a:lvl1pPr algn="l">
              <a:buNone/>
              <a:defRPr sz="48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352677"/>
            <a:ext cx="7772400" cy="1509712"/>
          </a:xfrm>
        </p:spPr>
        <p:txBody>
          <a:bodyPr anchor="t"/>
          <a:lstStyle>
            <a:lvl1pPr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DA135-A2E9-4F72-BE5C-A6FD97FE007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FA470-1D00-471D-A987-FDE7F94C1F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 anchor="b"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12168"/>
            <a:ext cx="4040188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8000" dist="38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2112168"/>
            <a:ext cx="4041775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667000"/>
            <a:ext cx="4040188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67000"/>
            <a:ext cx="4041775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F899D-6ED1-406D-8340-F1BC9C67846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  <a:effectLst/>
        </p:spPr>
        <p:txBody>
          <a:bodyPr tIns="9144" bIns="9144" anchor="b"/>
          <a:lstStyle>
            <a:lvl1pPr>
              <a:defRPr sz="4800" cap="none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9DC47-1F9E-4010-AEBA-E5CA464828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E35BE-3B16-4B1E-9F7F-C7FC87465A7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40"/>
            <a:ext cx="8229600" cy="914400"/>
          </a:xfrm>
        </p:spPr>
        <p:txBody>
          <a:bodyPr tIns="0" bIns="0" anchor="b"/>
          <a:lstStyle>
            <a:lvl1pPr algn="l">
              <a:buNone/>
              <a:defRPr sz="50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133856"/>
            <a:ext cx="2590800" cy="5181600"/>
          </a:xfrm>
        </p:spPr>
        <p:txBody>
          <a:bodyPr lIns="45720" tIns="45720" rIns="0"/>
          <a:lstStyle>
            <a:lvl1pPr marL="0" indent="0">
              <a:spcBef>
                <a:spcPts val="300"/>
              </a:spcBef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133472"/>
            <a:ext cx="5257800" cy="5191128"/>
          </a:xfrm>
        </p:spPr>
        <p:txBody>
          <a:bodyPr/>
          <a:lstStyle>
            <a:lvl1pPr algn="l">
              <a:defRPr sz="3000"/>
            </a:lvl1pPr>
            <a:lvl2pPr algn="l">
              <a:defRPr sz="2800"/>
            </a:lvl2pPr>
            <a:lvl3pPr algn="l">
              <a:defRPr sz="2400"/>
            </a:lvl3pPr>
            <a:lvl4pPr algn="l">
              <a:defRPr sz="2000"/>
            </a:lvl4pPr>
            <a:lvl5pPr algn="l">
              <a:defRPr sz="20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7A9D5-C7EE-43F7-8F80-55B4E6A805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40" y="1981200"/>
            <a:ext cx="3429000" cy="522288"/>
          </a:xfrm>
        </p:spPr>
        <p:txBody>
          <a:bodyPr tIns="0" bIns="0" anchor="b"/>
          <a:lstStyle>
            <a:lvl1pPr algn="r">
              <a:buNone/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93368" y="1066800"/>
            <a:ext cx="4572000" cy="4572000"/>
          </a:xfrm>
          <a:solidFill>
            <a:schemeClr val="bg2">
              <a:shade val="75000"/>
            </a:schemeClr>
          </a:solidFill>
          <a:ln w="60325">
            <a:solidFill>
              <a:srgbClr val="FFFFFF"/>
            </a:solidFill>
            <a:miter lim="800000"/>
          </a:ln>
          <a:effectLst>
            <a:outerShdw blurRad="36195" dist="10000" dir="5400000" algn="tl" rotWithShape="0">
              <a:srgbClr val="000000">
                <a:alpha val="75000"/>
              </a:srgbClr>
            </a:outerShdw>
            <a:reflection stA="21000" endA="500" endPos="10000" dist="20000" dir="5400000" sy="-100000" algn="bl" rotWithShape="0"/>
          </a:effectLst>
        </p:spPr>
        <p:txBody>
          <a:bodyPr/>
          <a:lstStyle>
            <a:lvl1pPr>
              <a:buNone/>
              <a:defRPr sz="3200"/>
            </a:lvl1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6240" y="2543176"/>
            <a:ext cx="3429000" cy="914400"/>
          </a:xfrm>
        </p:spPr>
        <p:txBody>
          <a:bodyPr lIns="0" tIns="0" rIns="0" bIns="0" anchor="t"/>
          <a:lstStyle>
            <a:lvl1pPr indent="0" algn="r">
              <a:spcBef>
                <a:spcPts val="300"/>
              </a:spcBef>
              <a:buFontTx/>
              <a:buNone/>
              <a:defRPr sz="1400" baseline="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3400" y="6356350"/>
            <a:ext cx="533400" cy="365125"/>
          </a:xfrm>
        </p:spPr>
        <p:txBody>
          <a:bodyPr/>
          <a:lstStyle/>
          <a:p>
            <a:fld id="{692E08E7-B89D-4BCC-AA81-A252416AA7C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142899"/>
            <a:ext cx="9144000" cy="5562705"/>
          </a:xfrm>
          <a:custGeom>
            <a:avLst/>
            <a:gdLst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25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10056" y="24231"/>
                  <a:pt x="0" y="2025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55000"/>
                  <a:satMod val="1800000"/>
                  <a:alpha val="55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Flowchart: Document 7"/>
          <p:cNvSpPr/>
          <p:nvPr/>
        </p:nvSpPr>
        <p:spPr>
          <a:xfrm rot="10800000">
            <a:off x="1" y="1341133"/>
            <a:ext cx="9144000" cy="4480425"/>
          </a:xfrm>
          <a:custGeom>
            <a:avLst/>
            <a:gdLst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03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8684" y="24776"/>
                  <a:pt x="0" y="2003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40000"/>
                  <a:satMod val="1900000"/>
                  <a:alpha val="30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524000"/>
          </a:xfrm>
          <a:prstGeom prst="rect">
            <a:avLst/>
          </a:prstGeom>
        </p:spPr>
        <p:txBody>
          <a:bodyPr vert="horz" lIns="0" tIns="9144" rIns="0" bIns="9144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2179637"/>
            <a:ext cx="8229600" cy="4114800"/>
          </a:xfrm>
          <a:prstGeom prst="rect">
            <a:avLst/>
          </a:prstGeom>
        </p:spPr>
        <p:txBody>
          <a:bodyPr vert="horz" lIns="9144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981200" cy="365125"/>
          </a:xfrm>
          <a:prstGeom prst="rect">
            <a:avLst/>
          </a:prstGeom>
        </p:spPr>
        <p:txBody>
          <a:bodyPr vert="horz" anchor="b"/>
          <a:lstStyle>
            <a:lvl1pPr algn="ctr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 vert="horz" lIns="0" anchor="b"/>
          <a:lstStyle>
            <a:lvl1pPr algn="l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356350"/>
            <a:ext cx="533400" cy="365125"/>
          </a:xfrm>
          <a:prstGeom prst="rect">
            <a:avLst/>
          </a:prstGeom>
        </p:spPr>
        <p:txBody>
          <a:bodyPr vert="horz" lIns="91440" rIns="0" anchor="b"/>
          <a:lstStyle>
            <a:lvl1pPr algn="r">
              <a:defRPr sz="14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E9EBF9C4-F3E1-4007-B27D-F6DDEC6FA1D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  <p:sldLayoutId id="2147483722" r:id="rId12"/>
  </p:sldLayoutIdLst>
  <p:txStyles>
    <p:titleStyle>
      <a:lvl1pPr algn="l" rtl="0" eaLnBrk="1" latinLnBrk="0" hangingPunct="1">
        <a:spcBef>
          <a:spcPct val="0"/>
        </a:spcBef>
        <a:buNone/>
        <a:defRPr sz="4800" b="1" kern="1200">
          <a:ln w="500">
            <a:solidFill>
              <a:schemeClr val="tx2">
                <a:shade val="20000"/>
                <a:satMod val="350000"/>
              </a:schemeClr>
            </a:solidFill>
          </a:ln>
          <a:solidFill>
            <a:schemeClr val="tx2">
              <a:tint val="100000"/>
              <a:satMod val="250000"/>
            </a:schemeClr>
          </a:solidFill>
          <a:effectLst>
            <a:outerShdw blurRad="30000" dist="30000" dir="2700000" algn="tl" rotWithShape="0">
              <a:schemeClr val="bg2">
                <a:shade val="45000"/>
                <a:satMod val="150000"/>
                <a:alpha val="9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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30936" indent="-27432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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23544" indent="-274320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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2860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228600" algn="l" rtl="0" eaLnBrk="1" latinLnBrk="0" hangingPunct="1">
        <a:spcBef>
          <a:spcPct val="20000"/>
        </a:spcBef>
        <a:buClr>
          <a:schemeClr val="accent5"/>
        </a:buClr>
        <a:buFont typeface="Wingdings 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73352" indent="-22860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11096" indent="-228600" algn="l" rtl="0" eaLnBrk="1" latinLnBrk="0" hangingPunct="1">
        <a:spcBef>
          <a:spcPct val="20000"/>
        </a:spcBef>
        <a:buClr>
          <a:schemeClr val="tx2"/>
        </a:buClr>
        <a:buFont typeface="Wingdings 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21408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22576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oleObject" Target="../embeddings/Microsoft_Word_97_-_2003_Document1.doc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oleObject" Target="../embeddings/Microsoft_Word_97_-_2003_Document2.doc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6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7.e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8.e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9.e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0.emf"/><Relationship Id="rId4" Type="http://schemas.openxmlformats.org/officeDocument/2006/relationships/oleObject" Target="../embeddings/Microsoft_Word_97_-_2003_Document3.doc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2.e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13.e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14.e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15.e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16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17.e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18.emf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4" Type="http://schemas.openxmlformats.org/officeDocument/2006/relationships/image" Target="../media/image19.emf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4" name="Rectangle 14"/>
          <p:cNvSpPr>
            <a:spLocks noGrp="1" noChangeArrowheads="1"/>
          </p:cNvSpPr>
          <p:nvPr>
            <p:ph type="ctrTitle"/>
          </p:nvPr>
        </p:nvSpPr>
        <p:spPr>
          <a:xfrm>
            <a:off x="518564" y="1988840"/>
            <a:ext cx="7916863" cy="1181993"/>
          </a:xfrm>
        </p:spPr>
        <p:txBody>
          <a:bodyPr>
            <a:normAutofit/>
          </a:bodyPr>
          <a:lstStyle/>
          <a:p>
            <a:r>
              <a:rPr lang="cs-CZ" sz="2800" cap="none" dirty="0">
                <a:solidFill>
                  <a:schemeClr val="tx1"/>
                </a:solidFill>
                <a:effectLst>
                  <a:reflection blurRad="12000" stA="25000" endPos="49000" dist="5000" dir="5400000" sy="-100000" algn="bl" rotWithShape="0"/>
                </a:effectLst>
                <a:latin typeface="+mn-lt"/>
              </a:rPr>
              <a:t>Přednáška pro VIII. jarní semestr magisterského studia </a:t>
            </a:r>
          </a:p>
        </p:txBody>
      </p:sp>
      <p:sp>
        <p:nvSpPr>
          <p:cNvPr id="102415" name="Rectangle 15"/>
          <p:cNvSpPr>
            <a:spLocks noGrp="1" noChangeArrowheads="1"/>
          </p:cNvSpPr>
          <p:nvPr>
            <p:ph type="subTitle" idx="1"/>
          </p:nvPr>
        </p:nvSpPr>
        <p:spPr>
          <a:xfrm>
            <a:off x="467544" y="3117131"/>
            <a:ext cx="8280920" cy="1319981"/>
          </a:xfrm>
        </p:spPr>
        <p:txBody>
          <a:bodyPr>
            <a:noAutofit/>
          </a:bodyPr>
          <a:lstStyle/>
          <a:p>
            <a:r>
              <a:rPr lang="cs-CZ" sz="3600" b="1" cap="all" dirty="0">
                <a:ln w="500">
                  <a:solidFill>
                    <a:schemeClr val="tx2">
                      <a:shade val="20000"/>
                      <a:satMod val="350000"/>
                    </a:schemeClr>
                  </a:solidFill>
                </a:ln>
                <a:solidFill>
                  <a:schemeClr val="tx2">
                    <a:tint val="100000"/>
                    <a:satMod val="250000"/>
                  </a:schemeClr>
                </a:solidFill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  <a:latin typeface="+mj-lt"/>
                <a:ea typeface="+mj-ea"/>
                <a:cs typeface="+mj-cs"/>
              </a:rPr>
              <a:t>Řízení před </a:t>
            </a:r>
            <a:r>
              <a:rPr lang="cs-CZ" sz="3600" b="1" cap="all" dirty="0" smtClean="0">
                <a:ln w="500">
                  <a:solidFill>
                    <a:schemeClr val="tx2">
                      <a:shade val="20000"/>
                      <a:satMod val="350000"/>
                    </a:schemeClr>
                  </a:solidFill>
                </a:ln>
                <a:solidFill>
                  <a:schemeClr val="tx2">
                    <a:tint val="100000"/>
                    <a:satMod val="250000"/>
                  </a:schemeClr>
                </a:solidFill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  <a:latin typeface="+mj-lt"/>
                <a:ea typeface="+mj-ea"/>
                <a:cs typeface="+mj-cs"/>
              </a:rPr>
              <a:t>soudem </a:t>
            </a:r>
            <a:endParaRPr lang="cs-CZ" sz="3600" b="1" cap="all" dirty="0">
              <a:ln w="500">
                <a:solidFill>
                  <a:schemeClr val="tx2">
                    <a:shade val="20000"/>
                    <a:satMod val="350000"/>
                  </a:schemeClr>
                </a:solidFill>
              </a:ln>
              <a:solidFill>
                <a:schemeClr val="tx2">
                  <a:tint val="100000"/>
                  <a:satMod val="250000"/>
                </a:schemeClr>
              </a:solidFill>
              <a:effectLst>
                <a:outerShdw blurRad="30000" dist="30000" dir="2700000" algn="tl" rotWithShape="0">
                  <a:schemeClr val="bg2">
                    <a:shade val="45000"/>
                    <a:satMod val="150000"/>
                    <a:alpha val="90000"/>
                  </a:schemeClr>
                </a:outerShdw>
                <a:reflection blurRad="12000" stA="25000" endPos="49000" dist="5000" dir="5400000" sy="-100000" algn="bl" rotWithShape="0"/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102417" name="Rectangle 17"/>
          <p:cNvSpPr>
            <a:spLocks noChangeArrowheads="1"/>
          </p:cNvSpPr>
          <p:nvPr/>
        </p:nvSpPr>
        <p:spPr bwMode="auto">
          <a:xfrm>
            <a:off x="539552" y="5229200"/>
            <a:ext cx="6400800" cy="503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cs-CZ" sz="2400" b="1" dirty="0">
                <a:solidFill>
                  <a:prstClr val="white"/>
                </a:solidFill>
                <a:latin typeface="Corbel"/>
              </a:rPr>
              <a:t>Prof. JUDr. Jaroslav </a:t>
            </a:r>
            <a:r>
              <a:rPr lang="cs-CZ" sz="2400" b="1" dirty="0" err="1">
                <a:solidFill>
                  <a:prstClr val="white"/>
                </a:solidFill>
                <a:latin typeface="Corbel"/>
              </a:rPr>
              <a:t>Fenyk</a:t>
            </a:r>
            <a:r>
              <a:rPr lang="cs-CZ" sz="2400" b="1" dirty="0">
                <a:solidFill>
                  <a:prstClr val="white"/>
                </a:solidFill>
                <a:latin typeface="Corbel"/>
              </a:rPr>
              <a:t>, Ph.D., </a:t>
            </a:r>
            <a:r>
              <a:rPr lang="cs-CZ" sz="2400" b="1" dirty="0" err="1">
                <a:solidFill>
                  <a:prstClr val="white"/>
                </a:solidFill>
                <a:latin typeface="Corbel"/>
              </a:rPr>
              <a:t>DSc</a:t>
            </a:r>
            <a:r>
              <a:rPr lang="cs-CZ" sz="2400" b="1" dirty="0">
                <a:solidFill>
                  <a:prstClr val="white"/>
                </a:solidFill>
                <a:latin typeface="Corbel"/>
              </a:rPr>
              <a:t>.</a:t>
            </a:r>
          </a:p>
          <a:p>
            <a:pPr lvl="0" fontAlgn="auto">
              <a:spcBef>
                <a:spcPts val="0"/>
              </a:spcBef>
              <a:spcAft>
                <a:spcPts val="0"/>
              </a:spcAft>
            </a:pPr>
            <a:endParaRPr lang="cs-CZ" sz="2400" b="1" dirty="0">
              <a:solidFill>
                <a:prstClr val="white"/>
              </a:solidFill>
              <a:latin typeface="Corbel"/>
            </a:endParaRPr>
          </a:p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cs-CZ" sz="2400" b="1" dirty="0" smtClean="0">
                <a:solidFill>
                  <a:prstClr val="white"/>
                </a:solidFill>
                <a:latin typeface="Corbel"/>
              </a:rPr>
              <a:t>14.4.2016</a:t>
            </a:r>
            <a:endParaRPr lang="cs-CZ" sz="2400" b="1" dirty="0">
              <a:solidFill>
                <a:prstClr val="white"/>
              </a:solidFill>
              <a:latin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29667923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algn="just" eaLnBrk="1" hangingPunct="1">
              <a:lnSpc>
                <a:spcPct val="90000"/>
              </a:lnSpc>
              <a:buClr>
                <a:srgbClr val="FF9966"/>
              </a:buClr>
              <a:buFont typeface="Wingdings" pitchFamily="2" charset="2"/>
              <a:buChar char="Ø"/>
              <a:defRPr/>
            </a:pPr>
            <a:r>
              <a:rPr lang="cs-CZ" sz="2100" dirty="0" smtClean="0">
                <a:solidFill>
                  <a:srgbClr val="FF9966"/>
                </a:solidFill>
              </a:rPr>
              <a:t>Závěr hlavního líčení:</a:t>
            </a:r>
          </a:p>
          <a:p>
            <a:pPr marL="1076325" lvl="1" indent="-533400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závěrečné řeči státního zástupce a ostatních osob</a:t>
            </a:r>
          </a:p>
          <a:p>
            <a:pPr marL="1076325" lvl="1" indent="-533400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právo posledního slova obžalovaného</a:t>
            </a:r>
          </a:p>
          <a:p>
            <a:pPr marL="609600" indent="-609600" eaLnBrk="1" hangingPunct="1">
              <a:lnSpc>
                <a:spcPct val="90000"/>
              </a:lnSpc>
              <a:buClr>
                <a:srgbClr val="FF9966"/>
              </a:buClr>
              <a:buFont typeface="Wingdings" pitchFamily="2" charset="2"/>
              <a:buNone/>
              <a:defRPr/>
            </a:pPr>
            <a:endParaRPr lang="cs-CZ" sz="2000" dirty="0" smtClean="0">
              <a:solidFill>
                <a:srgbClr val="FF9966"/>
              </a:solidFill>
            </a:endParaRPr>
          </a:p>
          <a:p>
            <a:pPr marL="609600" indent="-609600" eaLnBrk="1" hangingPunct="1">
              <a:lnSpc>
                <a:spcPct val="90000"/>
              </a:lnSpc>
              <a:buClr>
                <a:srgbClr val="FF9966"/>
              </a:buClr>
              <a:buFont typeface="Wingdings" pitchFamily="2" charset="2"/>
              <a:buChar char="Ø"/>
              <a:defRPr/>
            </a:pPr>
            <a:r>
              <a:rPr lang="cs-CZ" sz="2000" dirty="0" smtClean="0">
                <a:solidFill>
                  <a:srgbClr val="FF9966"/>
                </a:solidFill>
              </a:rPr>
              <a:t>Rozhodnutí v hlavním líčení:</a:t>
            </a:r>
          </a:p>
          <a:p>
            <a:pPr marL="1076325" lvl="1" indent="-533400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podklad pro rozhodnutí</a:t>
            </a:r>
          </a:p>
          <a:p>
            <a:pPr marL="1076325" lvl="1" indent="-533400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rozsudek </a:t>
            </a:r>
          </a:p>
          <a:p>
            <a:pPr marL="1076325" lvl="1" indent="-533400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zastavení trestního stíhání </a:t>
            </a:r>
          </a:p>
          <a:p>
            <a:pPr marL="1076325" lvl="1" indent="-533400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podmíněné zastavení trestního stíhání </a:t>
            </a:r>
          </a:p>
          <a:p>
            <a:pPr marL="1076325" lvl="1" indent="-533400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schválení narovnání </a:t>
            </a:r>
          </a:p>
          <a:p>
            <a:pPr marL="1076325" lvl="1" indent="-533400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přerušení trestního stíhání</a:t>
            </a:r>
          </a:p>
          <a:p>
            <a:pPr marL="1076325" lvl="1" indent="-533400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postoupení věci</a:t>
            </a:r>
          </a:p>
        </p:txBody>
      </p:sp>
    </p:spTree>
    <p:extLst>
      <p:ext uri="{BB962C8B-B14F-4D97-AF65-F5344CB8AC3E}">
        <p14:creationId xmlns:p14="http://schemas.microsoft.com/office/powerpoint/2010/main" val="3623242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Ø"/>
              <a:defRPr/>
            </a:pPr>
            <a:r>
              <a:rPr lang="cs-CZ" sz="2000" dirty="0" smtClean="0">
                <a:solidFill>
                  <a:srgbClr val="FF9966"/>
                </a:solidFill>
              </a:rPr>
              <a:t>Rozhodnutí mimo hlavní líčení: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 smtClean="0"/>
              <a:t>zastavení trestního stíhání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 smtClean="0"/>
              <a:t>podmíněné zastavení trestního stíhání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 smtClean="0"/>
              <a:t>schválení narovnání 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 smtClean="0"/>
              <a:t>přerušení trestního stíhání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 smtClean="0">
                <a:solidFill>
                  <a:schemeClr val="accent3"/>
                </a:solidFill>
              </a:rPr>
              <a:t>schválení dohody o vině a trestu</a:t>
            </a:r>
          </a:p>
        </p:txBody>
      </p:sp>
    </p:spTree>
    <p:extLst>
      <p:ext uri="{BB962C8B-B14F-4D97-AF65-F5344CB8AC3E}">
        <p14:creationId xmlns:p14="http://schemas.microsoft.com/office/powerpoint/2010/main" val="2948004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879376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sz="4400" dirty="0"/>
              <a:t>Veřejné a neveřejné zasedání </a:t>
            </a:r>
            <a:r>
              <a:rPr lang="cs-CZ" sz="2000" dirty="0" smtClean="0">
                <a:solidFill>
                  <a:schemeClr val="accent1"/>
                </a:solidFill>
              </a:rPr>
              <a:t/>
            </a:r>
            <a:br>
              <a:rPr lang="cs-CZ" sz="2000" dirty="0" smtClean="0">
                <a:solidFill>
                  <a:schemeClr val="accent1"/>
                </a:solidFill>
              </a:rPr>
            </a:br>
            <a:r>
              <a:rPr lang="cs-CZ" sz="4000" dirty="0" smtClean="0"/>
              <a:t> 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Char char="Ø"/>
              <a:defRPr/>
            </a:pPr>
            <a:r>
              <a:rPr lang="cs-CZ" sz="2000" b="1" dirty="0" smtClean="0">
                <a:solidFill>
                  <a:srgbClr val="FF9933"/>
                </a:solidFill>
              </a:rPr>
              <a:t>Veřejné zasedání</a:t>
            </a:r>
            <a:endParaRPr lang="cs-CZ" sz="2000" dirty="0" smtClean="0"/>
          </a:p>
          <a:p>
            <a:pPr lvl="1" algn="just" eaLnBrk="1" hangingPunct="1">
              <a:buFont typeface="Arial" pitchFamily="34" charset="0"/>
              <a:buChar char="•"/>
              <a:defRPr/>
            </a:pPr>
            <a:r>
              <a:rPr lang="cs-CZ" sz="2000" dirty="0" smtClean="0"/>
              <a:t>otázky viny a trestu nebo které se blíží rozhodnutí o vině a trestu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endParaRPr lang="cs-CZ" sz="2000" b="1" dirty="0" smtClean="0"/>
          </a:p>
          <a:p>
            <a:pPr algn="just" eaLnBrk="1" hangingPunct="1">
              <a:buFont typeface="Wingdings" pitchFamily="2" charset="2"/>
              <a:buChar char="Ø"/>
              <a:defRPr/>
            </a:pPr>
            <a:r>
              <a:rPr lang="cs-CZ" sz="2000" b="1" dirty="0" smtClean="0">
                <a:solidFill>
                  <a:srgbClr val="FF9933"/>
                </a:solidFill>
              </a:rPr>
              <a:t>Neveřejné zasedání</a:t>
            </a:r>
            <a:endParaRPr lang="cs-CZ" sz="2000" dirty="0" smtClean="0"/>
          </a:p>
          <a:p>
            <a:pPr lvl="1" algn="just" eaLnBrk="1" hangingPunct="1">
              <a:buFont typeface="Arial" pitchFamily="34" charset="0"/>
              <a:buChar char="•"/>
              <a:defRPr/>
            </a:pPr>
            <a:r>
              <a:rPr lang="cs-CZ" sz="2000" dirty="0" smtClean="0"/>
              <a:t>není třeba provádět výslech obviněného, svědků, či znalců a slyšet strany (menší význam)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endParaRPr lang="cs-CZ" sz="1700" dirty="0" smtClean="0"/>
          </a:p>
        </p:txBody>
      </p:sp>
    </p:spTree>
    <p:extLst>
      <p:ext uri="{BB962C8B-B14F-4D97-AF65-F5344CB8AC3E}">
        <p14:creationId xmlns:p14="http://schemas.microsoft.com/office/powerpoint/2010/main" val="2982939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68760"/>
            <a:ext cx="8229600" cy="5025677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Ø"/>
              <a:defRPr/>
            </a:pPr>
            <a:r>
              <a:rPr lang="cs-CZ" sz="3000" b="1" dirty="0" smtClean="0">
                <a:solidFill>
                  <a:srgbClr val="FF9933"/>
                </a:solidFill>
              </a:rPr>
              <a:t>Veřejné zasedání</a:t>
            </a:r>
            <a:endParaRPr lang="cs-CZ" sz="3000" dirty="0" smtClean="0"/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700" dirty="0" smtClean="0"/>
              <a:t>pokud tak stanoví zákon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700" dirty="0" smtClean="0"/>
              <a:t>rozhodování o ochranných opatřeních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700" dirty="0" smtClean="0"/>
              <a:t>rozhodování o trestu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700" dirty="0" smtClean="0"/>
              <a:t>rozhodování o opravných prostředcích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700" dirty="0" smtClean="0"/>
              <a:t>ostatní případy</a:t>
            </a:r>
            <a:endParaRPr lang="cs-CZ" sz="1700" b="1" dirty="0" smtClean="0"/>
          </a:p>
          <a:p>
            <a:pPr algn="just" eaLnBrk="1" hangingPunct="1">
              <a:buFont typeface="Wingdings" pitchFamily="2" charset="2"/>
              <a:buChar char="Ø"/>
              <a:defRPr/>
            </a:pPr>
            <a:r>
              <a:rPr lang="cs-CZ" sz="3000" b="1" dirty="0" smtClean="0">
                <a:solidFill>
                  <a:srgbClr val="FF9933"/>
                </a:solidFill>
              </a:rPr>
              <a:t>Neveřejné zasedání</a:t>
            </a:r>
            <a:endParaRPr lang="cs-CZ" sz="3000" dirty="0" smtClean="0"/>
          </a:p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700" dirty="0" smtClean="0"/>
              <a:t>stanoví-li tak nebo připouští-li to zákona, nebo není-li stanoveno, že se má rozhodovat v hlavním líčení nebo ve veřejném zasedání </a:t>
            </a:r>
          </a:p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700" dirty="0" smtClean="0"/>
              <a:t>předběžné projednání obžaloby</a:t>
            </a:r>
          </a:p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700" dirty="0" smtClean="0"/>
              <a:t>všechna rozhodnutí o stížnostech </a:t>
            </a:r>
          </a:p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700" dirty="0" smtClean="0"/>
              <a:t>některá rozhodnutí o jiných opravných prostředcích </a:t>
            </a:r>
          </a:p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700" dirty="0" smtClean="0"/>
              <a:t>rozhodnutí o zahlazení odsouzení a použití amnestie </a:t>
            </a:r>
          </a:p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700" dirty="0" smtClean="0"/>
              <a:t>rozhodnutí o započítání vazby a rozhodnutí v souvislosti s výkonem trestu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endParaRPr lang="cs-CZ" sz="1700" dirty="0" smtClean="0"/>
          </a:p>
          <a:p>
            <a:pPr algn="just" eaLnBrk="1" hangingPunct="1">
              <a:buFont typeface="Wingdings" pitchFamily="2" charset="2"/>
              <a:buNone/>
              <a:defRPr/>
            </a:pPr>
            <a:endParaRPr lang="cs-CZ" sz="3000" dirty="0" smtClean="0"/>
          </a:p>
        </p:txBody>
      </p:sp>
    </p:spTree>
    <p:extLst>
      <p:ext uri="{BB962C8B-B14F-4D97-AF65-F5344CB8AC3E}">
        <p14:creationId xmlns:p14="http://schemas.microsoft.com/office/powerpoint/2010/main" val="776902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708275"/>
            <a:ext cx="8229600" cy="1008063"/>
          </a:xfrm>
        </p:spPr>
        <p:txBody>
          <a:bodyPr>
            <a:noAutofit/>
          </a:bodyPr>
          <a:lstStyle/>
          <a:p>
            <a:r>
              <a:rPr lang="cs-CZ" sz="3600" cap="all" dirty="0"/>
              <a:t>Konkrétní případ trestního řízení</a:t>
            </a:r>
            <a:br>
              <a:rPr lang="cs-CZ" sz="3600" cap="all" dirty="0"/>
            </a:br>
            <a:r>
              <a:rPr lang="cs-CZ" sz="3600" cap="all" dirty="0"/>
              <a:t>část II.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37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757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2636838"/>
            <a:ext cx="8229600" cy="1143000"/>
          </a:xfrm>
        </p:spPr>
        <p:txBody>
          <a:bodyPr>
            <a:normAutofit/>
          </a:bodyPr>
          <a:lstStyle/>
          <a:p>
            <a:r>
              <a:rPr lang="cs-CZ" sz="4000" dirty="0"/>
              <a:t>Obžaloba</a:t>
            </a:r>
          </a:p>
        </p:txBody>
      </p:sp>
      <p:pic>
        <p:nvPicPr>
          <p:cNvPr id="238595" name="Picture 3" descr="prace1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425" y="4724400"/>
            <a:ext cx="1871663" cy="1627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38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2000"/>
                                        <p:tgtEl>
                                          <p:spTgt spid="238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859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8050" name="Object 2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173970709"/>
              </p:ext>
            </p:extLst>
          </p:nvPr>
        </p:nvGraphicFramePr>
        <p:xfrm>
          <a:off x="1979712" y="3629"/>
          <a:ext cx="4992687" cy="7399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8063" name="Document" r:id="rId4" imgW="5765470" imgH="8546030" progId="Word.Document.8">
                  <p:embed/>
                </p:oleObj>
              </mc:Choice>
              <mc:Fallback>
                <p:oleObj name="Document" r:id="rId4" imgW="5765470" imgH="8546030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712" y="3629"/>
                        <a:ext cx="4992687" cy="7399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9074" name="Object 2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168519701"/>
              </p:ext>
            </p:extLst>
          </p:nvPr>
        </p:nvGraphicFramePr>
        <p:xfrm>
          <a:off x="1619672" y="26459"/>
          <a:ext cx="4876800" cy="7381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9087" name="Document" r:id="rId4" imgW="5746343" imgH="8699889" progId="Word.Document.8">
                  <p:embed/>
                </p:oleObj>
              </mc:Choice>
              <mc:Fallback>
                <p:oleObj name="Document" r:id="rId4" imgW="5746343" imgH="8699889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672" y="26459"/>
                        <a:ext cx="4876800" cy="7381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0098" name="Object 2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707431400"/>
              </p:ext>
            </p:extLst>
          </p:nvPr>
        </p:nvGraphicFramePr>
        <p:xfrm>
          <a:off x="1619672" y="116632"/>
          <a:ext cx="5175250" cy="7837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0111" name="Dokument" r:id="rId3" imgW="5755629" imgH="8716183" progId="Word.Document.8">
                  <p:embed/>
                </p:oleObj>
              </mc:Choice>
              <mc:Fallback>
                <p:oleObj name="Dokument" r:id="rId3" imgW="5755629" imgH="8716183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672" y="116632"/>
                        <a:ext cx="5175250" cy="7837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2690" name="Object 2"/>
          <p:cNvGraphicFramePr>
            <a:graphicFrameLocks noGrp="1" noChangeAspect="1"/>
          </p:cNvGraphicFramePr>
          <p:nvPr>
            <p:ph/>
          </p:nvPr>
        </p:nvGraphicFramePr>
        <p:xfrm>
          <a:off x="2005013" y="-171450"/>
          <a:ext cx="4953000" cy="7561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2703" name="Dokument" r:id="rId3" imgW="5736955" imgH="8760380" progId="Word.Document.8">
                  <p:embed/>
                </p:oleObj>
              </mc:Choice>
              <mc:Fallback>
                <p:oleObj name="Dokument" r:id="rId3" imgW="5736955" imgH="8760380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5013" y="-171450"/>
                        <a:ext cx="4953000" cy="7561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42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2210" name="Object 2"/>
          <p:cNvGraphicFramePr>
            <a:graphicFrameLocks noGrp="1" noChangeAspect="1"/>
          </p:cNvGraphicFramePr>
          <p:nvPr>
            <p:ph/>
          </p:nvPr>
        </p:nvGraphicFramePr>
        <p:xfrm>
          <a:off x="457200" y="1058863"/>
          <a:ext cx="8229600" cy="428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223" name="Dokument" r:id="rId3" imgW="8886294" imgH="4624560" progId="Word.Document.8">
                  <p:embed/>
                </p:oleObj>
              </mc:Choice>
              <mc:Fallback>
                <p:oleObj name="Dokument" r:id="rId3" imgW="8886294" imgH="4624560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058863"/>
                        <a:ext cx="8229600" cy="4283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22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3714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1931988" y="0"/>
          <a:ext cx="4975225" cy="7589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3727" name="Dokument" r:id="rId3" imgW="5708225" imgH="8708278" progId="Word.Document.8">
                  <p:embed/>
                </p:oleObj>
              </mc:Choice>
              <mc:Fallback>
                <p:oleObj name="Dokument" r:id="rId3" imgW="5708225" imgH="8708278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1988" y="0"/>
                        <a:ext cx="4975225" cy="7589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43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4738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2046288" y="6350"/>
          <a:ext cx="4862512" cy="7415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4751" name="Dokument" r:id="rId3" imgW="5679854" imgH="8660847" progId="Word.Document.8">
                  <p:embed/>
                </p:oleObj>
              </mc:Choice>
              <mc:Fallback>
                <p:oleObj name="Dokument" r:id="rId3" imgW="5679854" imgH="8660847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6288" y="6350"/>
                        <a:ext cx="4862512" cy="7415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44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5762" name="Object 2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1100154"/>
              </p:ext>
            </p:extLst>
          </p:nvPr>
        </p:nvGraphicFramePr>
        <p:xfrm>
          <a:off x="2051720" y="188640"/>
          <a:ext cx="5031770" cy="7678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775" name="Dokument" r:id="rId3" imgW="5717921" imgH="8725526" progId="Word.Document.8">
                  <p:embed/>
                </p:oleObj>
              </mc:Choice>
              <mc:Fallback>
                <p:oleObj name="Dokument" r:id="rId3" imgW="5717921" imgH="8725526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720" y="188640"/>
                        <a:ext cx="5031770" cy="7678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45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2146" name="Object 2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386871073"/>
              </p:ext>
            </p:extLst>
          </p:nvPr>
        </p:nvGraphicFramePr>
        <p:xfrm>
          <a:off x="1475656" y="980728"/>
          <a:ext cx="5676900" cy="504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2159" name="Document" r:id="rId4" imgW="5755726" imgH="5110794" progId="Word.Document.8">
                  <p:embed/>
                </p:oleObj>
              </mc:Choice>
              <mc:Fallback>
                <p:oleObj name="Document" r:id="rId4" imgW="5755726" imgH="5110794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656" y="980728"/>
                        <a:ext cx="5676900" cy="5040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5" y="2565400"/>
            <a:ext cx="7942337" cy="1223640"/>
          </a:xfrm>
        </p:spPr>
        <p:txBody>
          <a:bodyPr>
            <a:normAutofit/>
          </a:bodyPr>
          <a:lstStyle/>
          <a:p>
            <a:r>
              <a:rPr lang="cs-CZ" sz="4000" dirty="0"/>
              <a:t>Rozsudek</a:t>
            </a:r>
          </a:p>
        </p:txBody>
      </p:sp>
      <p:pic>
        <p:nvPicPr>
          <p:cNvPr id="247811" name="Picture 3" descr="vezen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488" y="4005263"/>
            <a:ext cx="1495425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47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2000"/>
                                        <p:tgtEl>
                                          <p:spTgt spid="247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7810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8834" name="Object 2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79150472"/>
              </p:ext>
            </p:extLst>
          </p:nvPr>
        </p:nvGraphicFramePr>
        <p:xfrm>
          <a:off x="1979712" y="188640"/>
          <a:ext cx="5063381" cy="77023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847" name="Dokument" r:id="rId3" imgW="5689192" imgH="8654379" progId="Word.Document.8">
                  <p:embed/>
                </p:oleObj>
              </mc:Choice>
              <mc:Fallback>
                <p:oleObj name="Dokument" r:id="rId3" imgW="5689192" imgH="8654379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712" y="188640"/>
                        <a:ext cx="5063381" cy="770239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48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9858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1973263" y="3175"/>
          <a:ext cx="4876800" cy="7437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9871" name="Dokument" r:id="rId3" imgW="5708225" imgH="8706481" progId="Word.Document.8">
                  <p:embed/>
                </p:oleObj>
              </mc:Choice>
              <mc:Fallback>
                <p:oleObj name="Dokument" r:id="rId3" imgW="5708225" imgH="8706481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3263" y="3175"/>
                        <a:ext cx="4876800" cy="7437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49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0882" name="Object 2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2572832"/>
              </p:ext>
            </p:extLst>
          </p:nvPr>
        </p:nvGraphicFramePr>
        <p:xfrm>
          <a:off x="2051720" y="188640"/>
          <a:ext cx="5088950" cy="77657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895" name="Dokument" r:id="rId3" imgW="5717921" imgH="8725526" progId="Word.Document.8">
                  <p:embed/>
                </p:oleObj>
              </mc:Choice>
              <mc:Fallback>
                <p:oleObj name="Dokument" r:id="rId3" imgW="5717921" imgH="8725526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720" y="188640"/>
                        <a:ext cx="5088950" cy="776571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50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1906" name="Object 2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315098"/>
              </p:ext>
            </p:extLst>
          </p:nvPr>
        </p:nvGraphicFramePr>
        <p:xfrm>
          <a:off x="2195736" y="116632"/>
          <a:ext cx="5055070" cy="77193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1919" name="Dokument" r:id="rId3" imgW="5679854" imgH="8673423" progId="Word.Document.8">
                  <p:embed/>
                </p:oleObj>
              </mc:Choice>
              <mc:Fallback>
                <p:oleObj name="Dokument" r:id="rId3" imgW="5679854" imgH="8673423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736" y="116632"/>
                        <a:ext cx="5055070" cy="771934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51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2930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1758950" y="193675"/>
          <a:ext cx="5237163" cy="798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2943" name="Dokument" r:id="rId3" imgW="5698888" imgH="8692467" progId="Word.Document.8">
                  <p:embed/>
                </p:oleObj>
              </mc:Choice>
              <mc:Fallback>
                <p:oleObj name="Dokument" r:id="rId3" imgW="5698888" imgH="8692467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8950" y="193675"/>
                        <a:ext cx="5237163" cy="798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52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663352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3200" dirty="0"/>
              <a:t>Stádia trestního řízení 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itchFamily="2" charset="2"/>
              <a:buChar char="Ø"/>
              <a:defRPr/>
            </a:pPr>
            <a:r>
              <a:rPr lang="cs-CZ" sz="2000" dirty="0" smtClean="0"/>
              <a:t>Trestní řád rozeznává následující stádia:</a:t>
            </a:r>
          </a:p>
          <a:p>
            <a:pPr lvl="1" eaLnBrk="1" hangingPunct="1">
              <a:buFont typeface="Arial" pitchFamily="34" charset="0"/>
              <a:buChar char="•"/>
              <a:defRPr/>
            </a:pPr>
            <a:r>
              <a:rPr lang="cs-CZ" sz="2000" dirty="0" smtClean="0"/>
              <a:t>Přípravné řízení</a:t>
            </a:r>
          </a:p>
          <a:p>
            <a:pPr lvl="1" eaLnBrk="1" hangingPunct="1">
              <a:buFont typeface="Arial" pitchFamily="34" charset="0"/>
              <a:buChar char="•"/>
              <a:defRPr/>
            </a:pP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Předběžné projednání obžaloby, resp. řízení o schválení dohody o vině a trestu </a:t>
            </a:r>
            <a:endParaRPr lang="cs-CZ" sz="2000" dirty="0" smtClean="0"/>
          </a:p>
          <a:p>
            <a:pPr lvl="1" eaLnBrk="1" hangingPunct="1">
              <a:buFont typeface="Arial" pitchFamily="34" charset="0"/>
              <a:buChar char="•"/>
              <a:defRPr/>
            </a:pP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Hlavní líčení</a:t>
            </a:r>
          </a:p>
          <a:p>
            <a:pPr lvl="1" eaLnBrk="1" hangingPunct="1">
              <a:buFont typeface="Arial" pitchFamily="34" charset="0"/>
              <a:buChar char="•"/>
              <a:defRPr/>
            </a:pPr>
            <a:r>
              <a:rPr lang="cs-CZ" sz="2000" dirty="0" smtClean="0"/>
              <a:t>Opravné řízení</a:t>
            </a:r>
          </a:p>
          <a:p>
            <a:pPr lvl="1" eaLnBrk="1" hangingPunct="1">
              <a:buFont typeface="Arial" pitchFamily="34" charset="0"/>
              <a:buChar char="•"/>
              <a:defRPr/>
            </a:pPr>
            <a:r>
              <a:rPr lang="cs-CZ" sz="2000" dirty="0" smtClean="0"/>
              <a:t>Vykonávací řízení </a:t>
            </a:r>
          </a:p>
        </p:txBody>
      </p:sp>
    </p:spTree>
    <p:extLst>
      <p:ext uri="{BB962C8B-B14F-4D97-AF65-F5344CB8AC3E}">
        <p14:creationId xmlns:p14="http://schemas.microsoft.com/office/powerpoint/2010/main" val="399545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3954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1835150" y="0"/>
          <a:ext cx="5257800" cy="802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3967" name="Dokument" r:id="rId3" imgW="5698888" imgH="8692467" progId="Word.Document.8">
                  <p:embed/>
                </p:oleObj>
              </mc:Choice>
              <mc:Fallback>
                <p:oleObj name="Dokument" r:id="rId3" imgW="5698888" imgH="8692467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150" y="0"/>
                        <a:ext cx="5257800" cy="8020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53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4978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1789113" y="188913"/>
          <a:ext cx="5230812" cy="798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4991" name="Dokument" r:id="rId3" imgW="5708225" imgH="8708278" progId="Word.Document.8">
                  <p:embed/>
                </p:oleObj>
              </mc:Choice>
              <mc:Fallback>
                <p:oleObj name="Dokument" r:id="rId3" imgW="5708225" imgH="8708278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9113" y="188913"/>
                        <a:ext cx="5230812" cy="7980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54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6002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1901825" y="333375"/>
          <a:ext cx="5238750" cy="708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15" name="Dokument" r:id="rId3" imgW="5717921" imgH="7727316" progId="Word.Document.8">
                  <p:embed/>
                </p:oleObj>
              </mc:Choice>
              <mc:Fallback>
                <p:oleObj name="Dokument" r:id="rId3" imgW="5717921" imgH="7727316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1825" y="333375"/>
                        <a:ext cx="5238750" cy="7080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56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Rectangle 2"/>
          <p:cNvSpPr>
            <a:spLocks noGrp="1" noChangeArrowheads="1"/>
          </p:cNvSpPr>
          <p:nvPr>
            <p:ph idx="1"/>
          </p:nvPr>
        </p:nvSpPr>
        <p:spPr>
          <a:xfrm>
            <a:off x="395288" y="2708275"/>
            <a:ext cx="8229600" cy="3422650"/>
          </a:xfrm>
        </p:spPr>
        <p:txBody>
          <a:bodyPr/>
          <a:lstStyle/>
          <a:p>
            <a:pPr>
              <a:buFontTx/>
              <a:buNone/>
            </a:pPr>
            <a:r>
              <a:rPr lang="cs-CZ" dirty="0">
                <a:solidFill>
                  <a:srgbClr val="FFFF00"/>
                </a:solidFill>
              </a:rPr>
              <a:t>			</a:t>
            </a:r>
            <a:r>
              <a:rPr lang="cs-CZ" b="1" dirty="0"/>
              <a:t>Jsou nějaké otázky???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70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70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70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04664"/>
            <a:ext cx="8229600" cy="1224136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3600" dirty="0"/>
              <a:t>Předběžné projednání obžaloby</a:t>
            </a:r>
            <a:br>
              <a:rPr lang="cs-CZ" sz="3600" dirty="0"/>
            </a:br>
            <a:r>
              <a:rPr lang="cs-CZ" sz="4000" dirty="0" smtClean="0"/>
              <a:t> 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Ø"/>
              <a:defRPr/>
            </a:pPr>
            <a:r>
              <a:rPr lang="cs-CZ" sz="2000" dirty="0" smtClean="0">
                <a:solidFill>
                  <a:srgbClr val="FF9966"/>
                </a:solidFill>
              </a:rPr>
              <a:t>Postup předsedy senátu po podání obžaloby:</a:t>
            </a:r>
          </a:p>
          <a:p>
            <a:pPr lvl="1" algn="just" eaLnBrk="1" hangingPunct="1">
              <a:buFont typeface="Arial" pitchFamily="34" charset="0"/>
              <a:buChar char="•"/>
              <a:defRPr/>
            </a:pPr>
            <a:r>
              <a:rPr lang="cs-CZ" sz="2000" dirty="0" smtClean="0"/>
              <a:t>Nařízení hlavního líčení</a:t>
            </a:r>
          </a:p>
          <a:p>
            <a:pPr lvl="1" algn="just" eaLnBrk="1" hangingPunct="1">
              <a:buFont typeface="Arial" pitchFamily="34" charset="0"/>
              <a:buChar char="•"/>
              <a:defRPr/>
            </a:pPr>
            <a:r>
              <a:rPr lang="cs-CZ" sz="2000" dirty="0" smtClean="0"/>
              <a:t>Nařízení předběžného projednání obžaloby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endParaRPr lang="cs-CZ" sz="2000" dirty="0" smtClean="0">
              <a:solidFill>
                <a:srgbClr val="FF9966"/>
              </a:solidFill>
            </a:endParaRPr>
          </a:p>
          <a:p>
            <a:pPr algn="just" eaLnBrk="1" hangingPunct="1">
              <a:buFont typeface="Wingdings" pitchFamily="2" charset="2"/>
              <a:buChar char="Ø"/>
              <a:defRPr/>
            </a:pPr>
            <a:r>
              <a:rPr lang="cs-CZ" sz="2000" dirty="0" smtClean="0">
                <a:solidFill>
                  <a:srgbClr val="FF9966"/>
                </a:solidFill>
              </a:rPr>
              <a:t>Účel:</a:t>
            </a:r>
          </a:p>
          <a:p>
            <a:pPr lvl="1" algn="just" eaLnBrk="1" hangingPunct="1">
              <a:buFont typeface="Arial" pitchFamily="34" charset="0"/>
              <a:buChar char="•"/>
              <a:defRPr/>
            </a:pPr>
            <a:r>
              <a:rPr lang="cs-CZ" sz="2000" dirty="0" smtClean="0"/>
              <a:t>účelem předběžného projednání obžaloby je prověřit, zda přípravné řízení bylo provedeno v souladu se zákonem a zda jeho výsledky odůvodňují postavení obviněného před soud.</a:t>
            </a:r>
          </a:p>
        </p:txBody>
      </p:sp>
    </p:spTree>
    <p:extLst>
      <p:ext uri="{BB962C8B-B14F-4D97-AF65-F5344CB8AC3E}">
        <p14:creationId xmlns:p14="http://schemas.microsoft.com/office/powerpoint/2010/main" val="2930537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Ø"/>
              <a:defRPr/>
            </a:pPr>
            <a:r>
              <a:rPr lang="cs-CZ" sz="2000" dirty="0" smtClean="0">
                <a:solidFill>
                  <a:srgbClr val="FF9966"/>
                </a:solidFill>
              </a:rPr>
              <a:t>Způsob </a:t>
            </a:r>
            <a:r>
              <a:rPr lang="cs-CZ" sz="2000" dirty="0" smtClean="0"/>
              <a:t>předběžného projednání obžaloby: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 smtClean="0"/>
              <a:t>neveřejné zasedání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 smtClean="0"/>
              <a:t>přezkum na podkladě zprávy předsedy senátu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 smtClean="0"/>
              <a:t>důkazy se provádějí jen za účelem usnadnění rozhodnutí</a:t>
            </a:r>
          </a:p>
          <a:p>
            <a:pPr eaLnBrk="1" hangingPunct="1">
              <a:buClr>
                <a:srgbClr val="FF9966"/>
              </a:buClr>
              <a:buFont typeface="Wingdings" pitchFamily="2" charset="2"/>
              <a:buNone/>
              <a:defRPr/>
            </a:pPr>
            <a:endParaRPr lang="cs-CZ" sz="2000" dirty="0" smtClean="0">
              <a:solidFill>
                <a:srgbClr val="FF9966"/>
              </a:solidFill>
            </a:endParaRPr>
          </a:p>
          <a:p>
            <a:pPr eaLnBrk="1" hangingPunct="1">
              <a:buClr>
                <a:srgbClr val="FF9966"/>
              </a:buClr>
              <a:buFont typeface="Wingdings" pitchFamily="2" charset="2"/>
              <a:buChar char="Ø"/>
              <a:defRPr/>
            </a:pPr>
            <a:r>
              <a:rPr lang="cs-CZ" sz="2000" dirty="0" smtClean="0">
                <a:solidFill>
                  <a:srgbClr val="FF9966"/>
                </a:solidFill>
              </a:rPr>
              <a:t>Rozsah </a:t>
            </a:r>
            <a:r>
              <a:rPr lang="cs-CZ" sz="2000" dirty="0" smtClean="0"/>
              <a:t>předběžného projednání obžaloby: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 smtClean="0"/>
              <a:t>opodstatněnost obžaloby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 smtClean="0"/>
              <a:t>správnost a zákonnost přípravného řízení</a:t>
            </a:r>
          </a:p>
        </p:txBody>
      </p:sp>
    </p:spTree>
    <p:extLst>
      <p:ext uri="{BB962C8B-B14F-4D97-AF65-F5344CB8AC3E}">
        <p14:creationId xmlns:p14="http://schemas.microsoft.com/office/powerpoint/2010/main" val="1100859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Ø"/>
              <a:defRPr/>
            </a:pPr>
            <a:r>
              <a:rPr lang="cs-CZ" sz="2000" dirty="0" smtClean="0">
                <a:solidFill>
                  <a:srgbClr val="FF9966"/>
                </a:solidFill>
              </a:rPr>
              <a:t>Rozhodnutí v rámci předběžného projednání obžaloby: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 smtClean="0"/>
              <a:t>postoupení věci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 smtClean="0"/>
              <a:t>zastavení trestního stíhání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 smtClean="0"/>
              <a:t>přerušení trestního stíhání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 smtClean="0"/>
              <a:t>podmíněné zastavení trestního stíhání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 smtClean="0"/>
              <a:t>schválení narovnání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 smtClean="0"/>
              <a:t>vrácení věci státnímu zástupci k došetření</a:t>
            </a:r>
          </a:p>
        </p:txBody>
      </p:sp>
    </p:spTree>
    <p:extLst>
      <p:ext uri="{BB962C8B-B14F-4D97-AF65-F5344CB8AC3E}">
        <p14:creationId xmlns:p14="http://schemas.microsoft.com/office/powerpoint/2010/main" val="4045572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73536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4000" dirty="0"/>
              <a:t>Hlavní </a:t>
            </a:r>
            <a:r>
              <a:rPr lang="cs-CZ" sz="4000" dirty="0" smtClean="0"/>
              <a:t>líčení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Ø"/>
              <a:defRPr/>
            </a:pPr>
            <a:r>
              <a:rPr lang="cs-CZ" sz="1800" dirty="0" smtClean="0">
                <a:solidFill>
                  <a:srgbClr val="FF9966"/>
                </a:solidFill>
              </a:rPr>
              <a:t>Nejdůležitější a nejvýznamnější</a:t>
            </a:r>
            <a:r>
              <a:rPr lang="cs-CZ" sz="1800" dirty="0" smtClean="0"/>
              <a:t> část trestního řízení: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rozhodnutí o vině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rozhodnutí o trestu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jiné rozhodnutí</a:t>
            </a:r>
          </a:p>
          <a:p>
            <a:pPr eaLnBrk="1" hangingPunct="1">
              <a:buClr>
                <a:srgbClr val="FF9966"/>
              </a:buClr>
              <a:buFont typeface="Wingdings" pitchFamily="2" charset="2"/>
              <a:buNone/>
              <a:defRPr/>
            </a:pPr>
            <a:endParaRPr lang="cs-CZ" sz="1800" dirty="0" smtClean="0">
              <a:solidFill>
                <a:srgbClr val="FF9966"/>
              </a:solidFill>
            </a:endParaRPr>
          </a:p>
          <a:p>
            <a:pPr eaLnBrk="1" hangingPunct="1">
              <a:buClr>
                <a:srgbClr val="FF9966"/>
              </a:buClr>
              <a:buFont typeface="Wingdings" pitchFamily="2" charset="2"/>
              <a:buChar char="Ø"/>
              <a:defRPr/>
            </a:pPr>
            <a:r>
              <a:rPr lang="cs-CZ" sz="1800" dirty="0" smtClean="0">
                <a:solidFill>
                  <a:srgbClr val="FF9966"/>
                </a:solidFill>
              </a:rPr>
              <a:t>Příprava hlavního líčení:</a:t>
            </a:r>
          </a:p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úkony před doručením obžaloby</a:t>
            </a:r>
          </a:p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doručení obžaloby</a:t>
            </a:r>
          </a:p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zajištění úspěšného provedení hlavního líčení</a:t>
            </a:r>
          </a:p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nařízení hlavního líčení</a:t>
            </a:r>
          </a:p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jiné opatření (zastavení trestního stíhání, podmíněné zastavení trestního stíhání, narovnání, přerušení trestního stíhání)</a:t>
            </a:r>
          </a:p>
        </p:txBody>
      </p:sp>
    </p:spTree>
    <p:extLst>
      <p:ext uri="{BB962C8B-B14F-4D97-AF65-F5344CB8AC3E}">
        <p14:creationId xmlns:p14="http://schemas.microsoft.com/office/powerpoint/2010/main" val="3006289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8840"/>
            <a:ext cx="8229600" cy="4305597"/>
          </a:xfrm>
        </p:spPr>
        <p:txBody>
          <a:bodyPr>
            <a:normAutofit lnSpcReduction="10000"/>
          </a:bodyPr>
          <a:lstStyle/>
          <a:p>
            <a:pPr algn="just" eaLnBrk="1" hangingPunct="1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cs-CZ" sz="1900" dirty="0" smtClean="0">
                <a:solidFill>
                  <a:srgbClr val="FF9966"/>
                </a:solidFill>
              </a:rPr>
              <a:t>Charakteristika hlavního líčení:</a:t>
            </a:r>
          </a:p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plné uplatnění základních zásad trestního řízení (veřejnost, bezprostřednost, ústnost, atd.)</a:t>
            </a:r>
          </a:p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rozhodující úloha soudu </a:t>
            </a:r>
          </a:p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rozdělení úlohy soudu mezi senát a předsedu senátu</a:t>
            </a:r>
          </a:p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řízení se koná jen o skutku, pro který bylo zahájeno trestní stíhání a podána obžaloba</a:t>
            </a:r>
          </a:p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přesně specifikovaná účast osob v hlavním líčení:</a:t>
            </a:r>
          </a:p>
          <a:p>
            <a:pPr lvl="2" eaLnBrk="1" hangingPunct="1">
              <a:lnSpc>
                <a:spcPct val="90000"/>
              </a:lnSpc>
              <a:buClr>
                <a:srgbClr val="FF9966"/>
              </a:buClr>
              <a:buSzPct val="90000"/>
              <a:buFont typeface="Corbel" pitchFamily="34" charset="0"/>
              <a:buChar char="−"/>
              <a:defRPr/>
            </a:pPr>
            <a:r>
              <a:rPr lang="cs-CZ" sz="1800" dirty="0" smtClean="0"/>
              <a:t>soud </a:t>
            </a:r>
          </a:p>
          <a:p>
            <a:pPr lvl="2" eaLnBrk="1" hangingPunct="1">
              <a:lnSpc>
                <a:spcPct val="90000"/>
              </a:lnSpc>
              <a:buClr>
                <a:srgbClr val="FF9966"/>
              </a:buClr>
              <a:buSzPct val="90000"/>
              <a:buFont typeface="Corbel" pitchFamily="34" charset="0"/>
              <a:buChar char="−"/>
              <a:defRPr/>
            </a:pPr>
            <a:r>
              <a:rPr lang="cs-CZ" sz="1800" dirty="0" smtClean="0"/>
              <a:t>zapisovatel</a:t>
            </a:r>
          </a:p>
          <a:p>
            <a:pPr lvl="2" eaLnBrk="1" hangingPunct="1">
              <a:lnSpc>
                <a:spcPct val="90000"/>
              </a:lnSpc>
              <a:buClr>
                <a:srgbClr val="FF9966"/>
              </a:buClr>
              <a:buSzPct val="90000"/>
              <a:buFont typeface="Corbel" pitchFamily="34" charset="0"/>
              <a:buChar char="−"/>
              <a:defRPr/>
            </a:pPr>
            <a:r>
              <a:rPr lang="cs-CZ" sz="1800" dirty="0" smtClean="0"/>
              <a:t>státní zástupce </a:t>
            </a:r>
          </a:p>
          <a:p>
            <a:pPr lvl="2" eaLnBrk="1" hangingPunct="1">
              <a:lnSpc>
                <a:spcPct val="90000"/>
              </a:lnSpc>
              <a:buClr>
                <a:srgbClr val="FF9966"/>
              </a:buClr>
              <a:buSzPct val="90000"/>
              <a:buFont typeface="Corbel" pitchFamily="34" charset="0"/>
              <a:buChar char="−"/>
              <a:defRPr/>
            </a:pPr>
            <a:r>
              <a:rPr lang="cs-CZ" sz="1800" dirty="0" smtClean="0"/>
              <a:t>obžalovaný</a:t>
            </a:r>
          </a:p>
          <a:p>
            <a:pPr lvl="2" eaLnBrk="1" hangingPunct="1">
              <a:lnSpc>
                <a:spcPct val="90000"/>
              </a:lnSpc>
              <a:buClr>
                <a:srgbClr val="FF9966"/>
              </a:buClr>
              <a:buSzPct val="90000"/>
              <a:buFont typeface="Corbel" pitchFamily="34" charset="0"/>
              <a:buChar char="−"/>
              <a:defRPr/>
            </a:pPr>
            <a:r>
              <a:rPr lang="cs-CZ" sz="1800" dirty="0" smtClean="0"/>
              <a:t>obhájce </a:t>
            </a:r>
          </a:p>
          <a:p>
            <a:pPr lvl="2" eaLnBrk="1" hangingPunct="1">
              <a:lnSpc>
                <a:spcPct val="90000"/>
              </a:lnSpc>
              <a:buClr>
                <a:srgbClr val="FF9966"/>
              </a:buClr>
              <a:buSzPct val="90000"/>
              <a:buFont typeface="Corbel" pitchFamily="34" charset="0"/>
              <a:buChar char="−"/>
              <a:defRPr/>
            </a:pPr>
            <a:r>
              <a:rPr lang="cs-CZ" sz="1800" dirty="0" smtClean="0"/>
              <a:t>poškozený </a:t>
            </a:r>
          </a:p>
          <a:p>
            <a:pPr lvl="2" eaLnBrk="1" hangingPunct="1">
              <a:lnSpc>
                <a:spcPct val="90000"/>
              </a:lnSpc>
              <a:buClr>
                <a:srgbClr val="FF9966"/>
              </a:buClr>
              <a:buSzPct val="90000"/>
              <a:buFont typeface="Corbel" pitchFamily="34" charset="0"/>
              <a:buChar char="−"/>
              <a:defRPr/>
            </a:pPr>
            <a:r>
              <a:rPr lang="cs-CZ" sz="1800" dirty="0" smtClean="0"/>
              <a:t>další osoby</a:t>
            </a:r>
          </a:p>
        </p:txBody>
      </p:sp>
    </p:spTree>
    <p:extLst>
      <p:ext uri="{BB962C8B-B14F-4D97-AF65-F5344CB8AC3E}">
        <p14:creationId xmlns:p14="http://schemas.microsoft.com/office/powerpoint/2010/main" val="2783971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951384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sz="4400" dirty="0"/>
              <a:t>Průběh hlavního líčení</a:t>
            </a:r>
            <a:br>
              <a:rPr lang="cs-CZ" sz="4400" dirty="0"/>
            </a:br>
            <a:r>
              <a:rPr lang="cs-CZ" sz="4000" dirty="0" smtClean="0"/>
              <a:t> 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4784"/>
            <a:ext cx="8229600" cy="4809653"/>
          </a:xfrm>
        </p:spPr>
        <p:txBody>
          <a:bodyPr>
            <a:normAutofit/>
          </a:bodyPr>
          <a:lstStyle/>
          <a:p>
            <a:pPr marL="609600" indent="-609600" algn="just" eaLnBrk="1" hangingPunct="1">
              <a:lnSpc>
                <a:spcPct val="90000"/>
              </a:lnSpc>
              <a:buClr>
                <a:srgbClr val="FF9966"/>
              </a:buClr>
              <a:buFont typeface="Wingdings" pitchFamily="2" charset="2"/>
              <a:buChar char="Ø"/>
              <a:defRPr/>
            </a:pPr>
            <a:r>
              <a:rPr lang="cs-CZ" sz="2100" dirty="0" smtClean="0">
                <a:solidFill>
                  <a:srgbClr val="FF9966"/>
                </a:solidFill>
              </a:rPr>
              <a:t>Počátek hlavního líčení:</a:t>
            </a:r>
          </a:p>
          <a:p>
            <a:pPr marL="1076325" lvl="1" indent="-533400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sdělení věci, která bude projednávána </a:t>
            </a:r>
          </a:p>
          <a:p>
            <a:pPr marL="1076325" lvl="1" indent="-533400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zjištění přítomnosti osob</a:t>
            </a:r>
          </a:p>
          <a:p>
            <a:pPr marL="1076325" lvl="1" indent="-533400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přednesení obžaloby</a:t>
            </a:r>
          </a:p>
          <a:p>
            <a:pPr marL="1076325" lvl="1" indent="-533400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práva poškozeného</a:t>
            </a:r>
          </a:p>
          <a:p>
            <a:pPr marL="609600" indent="-609600" eaLnBrk="1" hangingPunct="1">
              <a:lnSpc>
                <a:spcPct val="90000"/>
              </a:lnSpc>
              <a:buClr>
                <a:srgbClr val="FF9966"/>
              </a:buClr>
              <a:buFont typeface="Wingdings" pitchFamily="2" charset="2"/>
              <a:buNone/>
              <a:defRPr/>
            </a:pPr>
            <a:endParaRPr lang="cs-CZ" sz="2000" dirty="0" smtClean="0">
              <a:solidFill>
                <a:srgbClr val="FF9966"/>
              </a:solidFill>
            </a:endParaRPr>
          </a:p>
          <a:p>
            <a:pPr marL="609600" indent="-609600" eaLnBrk="1" hangingPunct="1">
              <a:lnSpc>
                <a:spcPct val="90000"/>
              </a:lnSpc>
              <a:buClr>
                <a:srgbClr val="FF9966"/>
              </a:buClr>
              <a:buFont typeface="Wingdings" pitchFamily="2" charset="2"/>
              <a:buChar char="Ø"/>
              <a:defRPr/>
            </a:pPr>
            <a:r>
              <a:rPr lang="cs-CZ" sz="2000" dirty="0" smtClean="0">
                <a:solidFill>
                  <a:srgbClr val="FF9966"/>
                </a:solidFill>
              </a:rPr>
              <a:t>Dokazování:</a:t>
            </a:r>
          </a:p>
          <a:p>
            <a:pPr marL="1076325" lvl="1" indent="-533400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okruh dokazovaných otázek</a:t>
            </a:r>
          </a:p>
          <a:p>
            <a:pPr marL="1076325" lvl="1" indent="-533400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pořadí provádění důkazů </a:t>
            </a:r>
          </a:p>
          <a:p>
            <a:pPr marL="1076325" lvl="1" indent="-533400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způsob provádění důkazů:</a:t>
            </a:r>
          </a:p>
          <a:p>
            <a:pPr marL="2065338" lvl="2" indent="-457200" eaLnBrk="1" hangingPunct="1">
              <a:lnSpc>
                <a:spcPct val="90000"/>
              </a:lnSpc>
              <a:buClr>
                <a:srgbClr val="FF9966"/>
              </a:buClr>
              <a:buSzPct val="90000"/>
              <a:buFont typeface="Corbel" pitchFamily="34" charset="0"/>
              <a:buChar char="−"/>
              <a:defRPr/>
            </a:pPr>
            <a:r>
              <a:rPr lang="cs-CZ" sz="1800" dirty="0" smtClean="0"/>
              <a:t>aktivní součinnost stran</a:t>
            </a:r>
          </a:p>
          <a:p>
            <a:pPr marL="2065338" lvl="2" indent="-457200" eaLnBrk="1" hangingPunct="1">
              <a:lnSpc>
                <a:spcPct val="90000"/>
              </a:lnSpc>
              <a:buClr>
                <a:srgbClr val="FF9966"/>
              </a:buClr>
              <a:buSzPct val="90000"/>
              <a:buFont typeface="Corbel" pitchFamily="34" charset="0"/>
              <a:buChar char="−"/>
              <a:defRPr/>
            </a:pPr>
            <a:r>
              <a:rPr lang="cs-CZ" sz="1800" dirty="0" smtClean="0"/>
              <a:t>uplatnění zásad ústnosti a bezprostřednosti</a:t>
            </a:r>
          </a:p>
          <a:p>
            <a:pPr marL="2065338" lvl="2" indent="-457200" eaLnBrk="1" hangingPunct="1">
              <a:lnSpc>
                <a:spcPct val="90000"/>
              </a:lnSpc>
              <a:buClr>
                <a:srgbClr val="FF9966"/>
              </a:buClr>
              <a:buSzPct val="90000"/>
              <a:buFont typeface="Corbel" pitchFamily="34" charset="0"/>
              <a:buChar char="−"/>
              <a:defRPr/>
            </a:pPr>
            <a:r>
              <a:rPr lang="cs-CZ" sz="1800" dirty="0" smtClean="0"/>
              <a:t>zvláštní povaha výslechu u hlavního líčení</a:t>
            </a:r>
          </a:p>
          <a:p>
            <a:pPr marL="2065338" lvl="2" indent="-457200" eaLnBrk="1" hangingPunct="1">
              <a:lnSpc>
                <a:spcPct val="90000"/>
              </a:lnSpc>
              <a:buClr>
                <a:srgbClr val="FF9966"/>
              </a:buClr>
              <a:buSzPct val="90000"/>
              <a:buFont typeface="Corbel" pitchFamily="34" charset="0"/>
              <a:buChar char="−"/>
              <a:defRPr/>
            </a:pPr>
            <a:r>
              <a:rPr lang="cs-CZ" sz="1800" dirty="0" smtClean="0"/>
              <a:t>povaha důkazů opatřených v přípravném řízení</a:t>
            </a:r>
          </a:p>
          <a:p>
            <a:pPr marL="1076325" lvl="1" indent="-533400" eaLnBrk="1" hangingPunct="1">
              <a:lnSpc>
                <a:spcPct val="90000"/>
              </a:lnSpc>
              <a:buClr>
                <a:srgbClr val="FF9966"/>
              </a:buClr>
              <a:buSzPct val="90000"/>
              <a:buFont typeface="Arial" pitchFamily="34" charset="0"/>
              <a:buChar char="•"/>
              <a:defRPr/>
            </a:pPr>
            <a:r>
              <a:rPr lang="cs-CZ" sz="1800" dirty="0" smtClean="0"/>
              <a:t>skončení dokazování</a:t>
            </a:r>
          </a:p>
        </p:txBody>
      </p:sp>
    </p:spTree>
    <p:extLst>
      <p:ext uri="{BB962C8B-B14F-4D97-AF65-F5344CB8AC3E}">
        <p14:creationId xmlns:p14="http://schemas.microsoft.com/office/powerpoint/2010/main" val="750256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luxe">
  <a:themeElements>
    <a:clrScheme name="Deluxe">
      <a:dk1>
        <a:sysClr val="windowText" lastClr="000000"/>
      </a:dk1>
      <a:lt1>
        <a:sysClr val="window" lastClr="FFFFFF"/>
      </a:lt1>
      <a:dk2>
        <a:srgbClr val="30356E"/>
      </a:dk2>
      <a:lt2>
        <a:srgbClr val="FFF9E5"/>
      </a:lt2>
      <a:accent1>
        <a:srgbClr val="CC4757"/>
      </a:accent1>
      <a:accent2>
        <a:srgbClr val="FF6F61"/>
      </a:accent2>
      <a:accent3>
        <a:srgbClr val="FF953E"/>
      </a:accent3>
      <a:accent4>
        <a:srgbClr val="F8BD52"/>
      </a:accent4>
      <a:accent5>
        <a:srgbClr val="46A6BD"/>
      </a:accent5>
      <a:accent6>
        <a:srgbClr val="5488BC"/>
      </a:accent6>
      <a:hlink>
        <a:srgbClr val="FA7D7A"/>
      </a:hlink>
      <a:folHlink>
        <a:srgbClr val="FFCF3E"/>
      </a:folHlink>
    </a:clrScheme>
    <a:fontScheme name="Deluxe">
      <a:maj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Deluxe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280000"/>
              </a:schemeClr>
            </a:gs>
            <a:gs pos="14000">
              <a:schemeClr val="phClr">
                <a:tint val="37000"/>
                <a:satMod val="250000"/>
              </a:schemeClr>
            </a:gs>
            <a:gs pos="45000">
              <a:schemeClr val="phClr">
                <a:tint val="53000"/>
                <a:satMod val="220000"/>
              </a:schemeClr>
            </a:gs>
            <a:gs pos="65000">
              <a:schemeClr val="phClr">
                <a:tint val="53000"/>
                <a:satMod val="220000"/>
              </a:schemeClr>
            </a:gs>
            <a:gs pos="86000">
              <a:schemeClr val="phClr">
                <a:tint val="42000"/>
                <a:satMod val="240000"/>
              </a:schemeClr>
            </a:gs>
            <a:gs pos="100000">
              <a:schemeClr val="phClr">
                <a:tint val="20000"/>
                <a:satMod val="23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0000">
              <a:schemeClr val="phClr">
                <a:satMod val="150000"/>
              </a:schemeClr>
            </a:gs>
            <a:gs pos="100000">
              <a:schemeClr val="phClr">
                <a:tint val="75000"/>
                <a:satMod val="20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atMod val="14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52400"/>
            <a:contourClr>
              <a:schemeClr val="phClr"/>
            </a:contourClr>
          </a:sp3d>
        </a:effectStyle>
        <a:effectStyle>
          <a:effectLst>
            <a:reflection blurRad="12700" stA="26000" endPos="28000" dist="38100" dir="5400000" sy="-100000"/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90500" h="1016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3000"/>
                <a:satMod val="1550000"/>
              </a:schemeClr>
            </a:gs>
            <a:gs pos="1000">
              <a:schemeClr val="phClr">
                <a:tint val="48000"/>
                <a:satMod val="155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r="210000" b="300000"/>
          </a:path>
        </a:gradFill>
        <a:gradFill rotWithShape="1">
          <a:gsLst>
            <a:gs pos="5000">
              <a:schemeClr val="phClr">
                <a:tint val="38000"/>
                <a:satMod val="1800000"/>
              </a:schemeClr>
            </a:gs>
            <a:gs pos="5000">
              <a:schemeClr val="phClr">
                <a:tint val="40000"/>
                <a:satMod val="180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l="20000" t="30000" r="135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Luxusní motiv</Template>
  <TotalTime>1175</TotalTime>
  <Words>508</Words>
  <Application>Microsoft Office PowerPoint</Application>
  <PresentationFormat>Předvádění na obrazovce (4:3)</PresentationFormat>
  <Paragraphs>116</Paragraphs>
  <Slides>33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33</vt:i4>
      </vt:variant>
    </vt:vector>
  </HeadingPairs>
  <TitlesOfParts>
    <vt:vector size="36" baseType="lpstr">
      <vt:lpstr>Deluxe</vt:lpstr>
      <vt:lpstr>Dokument</vt:lpstr>
      <vt:lpstr>Document</vt:lpstr>
      <vt:lpstr>Přednáška pro VIII. jarní semestr magisterského studia </vt:lpstr>
      <vt:lpstr>Prezentace aplikace PowerPoint</vt:lpstr>
      <vt:lpstr>Stádia trestního řízení </vt:lpstr>
      <vt:lpstr>Předběžné projednání obžaloby  </vt:lpstr>
      <vt:lpstr>Prezentace aplikace PowerPoint</vt:lpstr>
      <vt:lpstr>Prezentace aplikace PowerPoint</vt:lpstr>
      <vt:lpstr>Hlavní líčení</vt:lpstr>
      <vt:lpstr>Prezentace aplikace PowerPoint</vt:lpstr>
      <vt:lpstr>Průběh hlavního líčení  </vt:lpstr>
      <vt:lpstr>Prezentace aplikace PowerPoint</vt:lpstr>
      <vt:lpstr>Prezentace aplikace PowerPoint</vt:lpstr>
      <vt:lpstr>Veřejné a neveřejné zasedání   </vt:lpstr>
      <vt:lpstr>Prezentace aplikace PowerPoint</vt:lpstr>
      <vt:lpstr>Konkrétní případ trestního řízení část II.</vt:lpstr>
      <vt:lpstr>Obžaloba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Rozsudek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Přednáška pro VIII. jarní semestr magisterského studia</dc:title>
  <dc:creator>Jaroslav Fenyk</dc:creator>
  <cp:lastModifiedBy>Fenyk Jaroslav</cp:lastModifiedBy>
  <cp:revision>61</cp:revision>
  <dcterms:created xsi:type="dcterms:W3CDTF">2005-04-06T16:52:48Z</dcterms:created>
  <dcterms:modified xsi:type="dcterms:W3CDTF">2016-04-11T07:59:54Z</dcterms:modified>
</cp:coreProperties>
</file>