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66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869" autoAdjust="0"/>
  </p:normalViewPr>
  <p:slideViewPr>
    <p:cSldViewPr>
      <p:cViewPr varScale="1">
        <p:scale>
          <a:sx n="57" d="100"/>
          <a:sy n="57" d="100"/>
        </p:scale>
        <p:origin x="-1746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7ECEA7-DB07-4FAC-A7CC-FBACF16A6D72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D98B4B-FD18-42BB-8B27-E41952DF3E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80683-4747-4FA2-AC91-25FEDA5A252F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94F6A-E95E-445E-B5E2-E080A83F24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D236-0540-4C77-A3DE-4C5D977F1A92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23A01-7D55-4BB0-AAAA-3A408A9F87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9E391-8119-44B6-822B-533601C7D871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B742B-41C8-4567-B51C-71141BAB5BE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B93E-9184-4D18-A0A7-E8EC86ABC734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626CC-541E-4F03-ADE4-5E95152F1F2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2A81-C284-4D07-9F0B-C015E6844214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3E1E-F677-4264-B67D-56E250C96E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2C5A-C37E-4804-A030-C13C552313F2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50AF-4603-40DD-AF6C-F81C97D7A29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A5499-5BD3-4C26-A429-F82A195684C9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00E26-A839-4A97-978F-8B47D93782F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D80E5-8A18-46E2-A339-39D321C28AE0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2ABD5-255F-4008-84DE-7BD9FA5EAED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2DD90-E51F-406B-BAED-3065BA5D7D03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E4608-8C9A-4213-B7B1-50617FE4B4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3B0AF-A82E-4159-8F35-40096B4682AD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34442-3FA3-4DC6-A9A6-EF9BA097BBA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5B28E-E3F6-410E-9E49-3B89964DAAD6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30560-8ABE-425F-B4FB-A2C565BED7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E952D3-EDC7-4BA6-B218-9B5F777A4301}" type="datetimeFigureOut">
              <a:rPr lang="cs-CZ"/>
              <a:pPr>
                <a:defRPr/>
              </a:pPr>
              <a:t>17.3.2016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2807EF-C4EC-47C6-9BCB-029B05E5FE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4608512"/>
          </a:xfrm>
        </p:spPr>
        <p:txBody>
          <a:bodyPr/>
          <a:lstStyle/>
          <a:p>
            <a:pPr eaLnBrk="1" hangingPunct="1"/>
            <a:r>
              <a:rPr lang="cs-CZ" dirty="0" smtClean="0"/>
              <a:t>Trestní právo procesní III.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Obviněný, obhájce, poškozený a další osoby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550" y="5229225"/>
            <a:ext cx="7777163" cy="914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17. </a:t>
            </a:r>
            <a:r>
              <a:rPr lang="cs-CZ" dirty="0" smtClean="0"/>
              <a:t>března </a:t>
            </a:r>
            <a:r>
              <a:rPr lang="cs-CZ" dirty="0" smtClean="0"/>
              <a:t>2016 </a:t>
            </a:r>
            <a:r>
              <a:rPr lang="cs-CZ" dirty="0" smtClean="0"/>
              <a:t>			J. </a:t>
            </a:r>
            <a:r>
              <a:rPr lang="cs-CZ" dirty="0" smtClean="0"/>
              <a:t>Provazník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Spolupracující obviněný II.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Následky – dvě možnosti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spáchal </a:t>
            </a:r>
            <a:r>
              <a:rPr lang="cs-CZ" dirty="0" smtClean="0"/>
              <a:t>méně závažný čin, nebyl návodce ani organizátor, nejsou okolnosti pro mimořádné zvýšení trestu, nedošlo k usmrcení ani těžké újmě na zdraví + pozitivní diskrece státního zástupce = </a:t>
            </a:r>
            <a:r>
              <a:rPr lang="cs-CZ" b="1" dirty="0" smtClean="0"/>
              <a:t>upuštění od potrestání </a:t>
            </a:r>
            <a:r>
              <a:rPr lang="cs-CZ" dirty="0" smtClean="0"/>
              <a:t>(§ 46 odst. </a:t>
            </a:r>
            <a:r>
              <a:rPr lang="cs-CZ" dirty="0" smtClean="0"/>
              <a:t>2 TZ)</a:t>
            </a:r>
          </a:p>
          <a:p>
            <a:pPr lvl="1" eaLnBrk="1" hangingPunct="1">
              <a:defRPr/>
            </a:pPr>
            <a:r>
              <a:rPr lang="cs-CZ" dirty="0" smtClean="0"/>
              <a:t>ostatní případy = </a:t>
            </a:r>
            <a:r>
              <a:rPr lang="cs-CZ" b="1" dirty="0" smtClean="0"/>
              <a:t>snížení trestu pod dolní hranici </a:t>
            </a:r>
            <a:r>
              <a:rPr lang="cs-CZ" dirty="0" smtClean="0"/>
              <a:t>bez omezení (§ 58 </a:t>
            </a:r>
            <a:r>
              <a:rPr lang="cs-CZ" dirty="0" err="1" smtClean="0"/>
              <a:t>ost</a:t>
            </a:r>
            <a:r>
              <a:rPr lang="cs-CZ" dirty="0" smtClean="0"/>
              <a:t>. 4 TZ)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Právo obviněného na obhajobu formální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Obhajoba vs. právní pomoc advokáta </a:t>
            </a:r>
          </a:p>
          <a:p>
            <a:pPr lvl="1" eaLnBrk="1" hangingPunct="1">
              <a:defRPr/>
            </a:pPr>
            <a:r>
              <a:rPr lang="cs-CZ" dirty="0" smtClean="0"/>
              <a:t>§ 35 odst. 1 TŘ ca. § 158 odst. 5 TŘ </a:t>
            </a:r>
          </a:p>
          <a:p>
            <a:pPr eaLnBrk="1" hangingPunct="1">
              <a:defRPr/>
            </a:pPr>
            <a:r>
              <a:rPr lang="cs-CZ" dirty="0" smtClean="0"/>
              <a:t>Monopol advokátů na obhajobu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možná substituce jiným advokátem</a:t>
            </a:r>
          </a:p>
          <a:p>
            <a:pPr lvl="1" eaLnBrk="1" hangingPunct="1">
              <a:defRPr/>
            </a:pPr>
            <a:r>
              <a:rPr lang="cs-CZ" dirty="0" smtClean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dirty="0" smtClean="0"/>
              <a:t>netřeba zvláštní kvalifikace nad rámec podmínek pro zápis do seznamu advokátů</a:t>
            </a: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Právo na obhajobu formální II.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Obhájce je zástupce obviněného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činí úkony jeho jménem a na jeho účet</a:t>
            </a:r>
          </a:p>
          <a:p>
            <a:pPr lvl="1" eaLnBrk="1" hangingPunct="1">
              <a:defRPr/>
            </a:pPr>
            <a:r>
              <a:rPr lang="cs-CZ" dirty="0" smtClean="0"/>
              <a:t>vázán pokyny obviněného, oprávněn pokyny žádat</a:t>
            </a:r>
          </a:p>
          <a:p>
            <a:pPr lvl="1" eaLnBrk="1" hangingPunct="1">
              <a:defRPr/>
            </a:pPr>
            <a:r>
              <a:rPr lang="cs-CZ" dirty="0" smtClean="0"/>
              <a:t>výjimečně může jednat i proti jeho vůli (§ 41 odst. 4 TŘ)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základní práva a povinnosti - § 41 TŘ</a:t>
            </a:r>
          </a:p>
          <a:p>
            <a:pPr lvl="1" eaLnBrk="1" hangingPunct="1">
              <a:defRPr/>
            </a:pPr>
            <a:r>
              <a:rPr lang="cs-CZ" dirty="0" smtClean="0"/>
              <a:t>vázán nejen TŘ, ale i zákonem č. 85/1996 Sb., o advokacii, ve znění pozdějších předpisů, a stavovskými předpisy ČAK</a:t>
            </a:r>
          </a:p>
          <a:p>
            <a:pPr lvl="1"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Právo na obhajobu formální III.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Obhájce nesmí</a:t>
            </a:r>
          </a:p>
          <a:p>
            <a:pPr lvl="1" eaLnBrk="1" hangingPunct="1">
              <a:defRPr/>
            </a:pPr>
            <a:r>
              <a:rPr lang="cs-CZ" dirty="0" smtClean="0"/>
              <a:t>vědomě uvádět nepravdivé informace </a:t>
            </a:r>
          </a:p>
          <a:p>
            <a:pPr lvl="1" eaLnBrk="1" hangingPunct="1">
              <a:defRPr/>
            </a:pPr>
            <a:r>
              <a:rPr lang="cs-CZ" dirty="0" smtClean="0"/>
              <a:t>vědomě předkládat nepravdivé důkazy</a:t>
            </a:r>
          </a:p>
          <a:p>
            <a:pPr lvl="1" eaLnBrk="1" hangingPunct="1">
              <a:defRPr/>
            </a:pPr>
            <a:r>
              <a:rPr lang="cs-CZ" dirty="0" smtClean="0"/>
              <a:t>nesmí ale ani </a:t>
            </a:r>
            <a:r>
              <a:rPr lang="cs-CZ" dirty="0" smtClean="0"/>
              <a:t>prověřovat pravdivost informací, které mu sdělil obviněný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Vznik zastoupení obhájcem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smluvně - kdykoliv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ustanovením </a:t>
            </a:r>
            <a:r>
              <a:rPr lang="cs-CZ" i="1" dirty="0" smtClean="0"/>
              <a:t>ex offo</a:t>
            </a:r>
            <a:r>
              <a:rPr lang="cs-CZ" dirty="0" smtClean="0"/>
              <a:t> – případy nutné obhajoby (§§ 36 a 36a TŘ, § 42 odst. 2 ZSM (v TOPOZ vyloučeno)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Další osoby s obhajovacími právy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Zákonný zástupce (§ 34 odst. 1 TŘ)</a:t>
            </a:r>
          </a:p>
          <a:p>
            <a:pPr lvl="1" eaLnBrk="1" hangingPunct="1">
              <a:defRPr/>
            </a:pPr>
            <a:r>
              <a:rPr lang="cs-CZ" dirty="0" smtClean="0"/>
              <a:t>jedná jménem obviněného, obecné oprávnění zastupovat (volí obhájce, podává návrhy a žádosti atd.)  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dirty="0" smtClean="0"/>
              <a:t>podává opravné prostředky vlastním jménem ve prospěch obviněného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zpravidla vymezeny jako osoby blízké (§ 247 odst. 2)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Orgán sociálně-právní ochrany dětí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Opatrovník v trestním řízení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Nemůže-li jednat zákonný zástupce (§ 34 odst. 2 TŘ)</a:t>
            </a:r>
          </a:p>
          <a:p>
            <a:pPr lvl="1" eaLnBrk="1" hangingPunct="1">
              <a:defRPr/>
            </a:pPr>
            <a:r>
              <a:rPr lang="cs-CZ" dirty="0" smtClean="0"/>
              <a:t>hrozí-li nebezpečí z prodlení  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dirty="0" smtClean="0"/>
              <a:t>není-li zde ten, kdo by za PO měl jednat, je-li střet zájmů, nedaří-li se doručovat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dirty="0" smtClean="0"/>
              <a:t>obdobné, jako v TŘ </a:t>
            </a: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Poškozený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Dle § 43 odst. 1 TŘ je jím ten, komu: </a:t>
            </a:r>
          </a:p>
          <a:p>
            <a:pPr lvl="1" eaLnBrk="1" hangingPunct="1">
              <a:defRPr/>
            </a:pPr>
            <a:r>
              <a:rPr lang="cs-CZ" dirty="0" smtClean="0"/>
              <a:t>byla trestným činem způsobena škoda</a:t>
            </a:r>
          </a:p>
          <a:p>
            <a:pPr lvl="1" eaLnBrk="1" hangingPunct="1">
              <a:defRPr/>
            </a:pPr>
            <a:r>
              <a:rPr lang="cs-CZ" dirty="0" smtClean="0"/>
              <a:t>byla trestným činem způsobena nemajetková újma</a:t>
            </a:r>
          </a:p>
          <a:p>
            <a:pPr lvl="1" eaLnBrk="1" hangingPunct="1">
              <a:defRPr/>
            </a:pPr>
            <a:r>
              <a:rPr lang="cs-CZ" dirty="0" smtClean="0"/>
              <a:t>na jehož úkor se pachatel bezdůvodně obohatil  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Není jím ten, kdo: </a:t>
            </a:r>
          </a:p>
          <a:p>
            <a:pPr lvl="1" eaLnBrk="1" hangingPunct="1">
              <a:defRPr/>
            </a:pPr>
            <a:r>
              <a:rPr lang="cs-CZ" dirty="0" smtClean="0"/>
              <a:t>se </a:t>
            </a:r>
            <a:r>
              <a:rPr lang="cs-CZ" dirty="0" smtClean="0"/>
              <a:t>sice cítí být </a:t>
            </a:r>
            <a:r>
              <a:rPr lang="cs-CZ" dirty="0" smtClean="0"/>
              <a:t>trestným činem </a:t>
            </a:r>
            <a:r>
              <a:rPr lang="cs-CZ" dirty="0" smtClean="0"/>
              <a:t>morálně </a:t>
            </a:r>
            <a:r>
              <a:rPr lang="cs-CZ" dirty="0" smtClean="0"/>
              <a:t>či jinak poškozen</a:t>
            </a:r>
            <a:r>
              <a:rPr lang="cs-CZ" dirty="0" smtClean="0"/>
              <a:t>, avšak vzniklá újma není </a:t>
            </a:r>
            <a:r>
              <a:rPr lang="cs-CZ" dirty="0" smtClean="0"/>
              <a:t>zaviněna pachatelem nebo chybí kauzální nexus (§ 43/2 TŘ)</a:t>
            </a:r>
          </a:p>
          <a:p>
            <a:pPr lvl="1" eaLnBrk="1" hangingPunct="1">
              <a:defRPr/>
            </a:pPr>
            <a:r>
              <a:rPr lang="cs-CZ" dirty="0" smtClean="0"/>
              <a:t>spoluobviněný (§ 44 odst. 1)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Poškozený II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Majetková práva:</a:t>
            </a:r>
          </a:p>
          <a:p>
            <a:pPr lvl="1" eaLnBrk="1" hangingPunct="1">
              <a:defRPr/>
            </a:pPr>
            <a:r>
              <a:rPr lang="cs-CZ" dirty="0" smtClean="0"/>
              <a:t>uplatnit nárok na náhradu škody, nemajetkové újmy, vydání bezdůvodného obohacení</a:t>
            </a:r>
          </a:p>
          <a:p>
            <a:pPr lvl="1" eaLnBrk="1" hangingPunct="1">
              <a:defRPr/>
            </a:pPr>
            <a:r>
              <a:rPr lang="cs-CZ" dirty="0" smtClean="0"/>
              <a:t>činit důkazní návrhy</a:t>
            </a:r>
          </a:p>
          <a:p>
            <a:pPr lvl="1" eaLnBrk="1" hangingPunct="1">
              <a:defRPr/>
            </a:pPr>
            <a:r>
              <a:rPr lang="cs-CZ" dirty="0" smtClean="0"/>
              <a:t>nepřizná-li soud, odkáže do řízení ve věcech občanskoprávních (</a:t>
            </a:r>
            <a:r>
              <a:rPr lang="cs-CZ" b="1" dirty="0" smtClean="0"/>
              <a:t>nezakládá </a:t>
            </a:r>
            <a:r>
              <a:rPr lang="cs-CZ" dirty="0" smtClean="0"/>
              <a:t>překážku </a:t>
            </a:r>
            <a:r>
              <a:rPr lang="cs-CZ" i="1" dirty="0" err="1" smtClean="0"/>
              <a:t>rei</a:t>
            </a:r>
            <a:r>
              <a:rPr lang="cs-CZ" i="1" dirty="0" smtClean="0"/>
              <a:t> </a:t>
            </a:r>
            <a:r>
              <a:rPr lang="cs-CZ" i="1" dirty="0" err="1" smtClean="0"/>
              <a:t>iudicatae</a:t>
            </a:r>
            <a:r>
              <a:rPr lang="cs-CZ" dirty="0" smtClean="0"/>
              <a:t>)</a:t>
            </a:r>
          </a:p>
          <a:p>
            <a:pPr lvl="1" eaLnBrk="1" hangingPunct="1">
              <a:defRPr/>
            </a:pPr>
            <a:r>
              <a:rPr lang="cs-CZ" dirty="0" smtClean="0"/>
              <a:t>uplatněním nároku se staví promlčecí doba</a:t>
            </a:r>
          </a:p>
          <a:p>
            <a:pPr lvl="1" eaLnBrk="1" hangingPunct="1">
              <a:defRPr/>
            </a:pPr>
            <a:r>
              <a:rPr lang="cs-CZ" dirty="0" smtClean="0"/>
              <a:t>možnost odvolání do výroku o takto uplatněném nároku; nemožnost podat dovolání</a:t>
            </a:r>
          </a:p>
          <a:p>
            <a:pPr lvl="1" eaLnBrk="1" hangingPunct="1">
              <a:buNone/>
              <a:defRPr/>
            </a:pPr>
            <a:r>
              <a:rPr lang="cs-CZ" dirty="0" smtClean="0"/>
              <a:t>  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Poškozený III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Nemajetková práva dle TŘ:</a:t>
            </a:r>
          </a:p>
          <a:p>
            <a:pPr lvl="1" eaLnBrk="1" hangingPunct="1">
              <a:defRPr/>
            </a:pPr>
            <a:r>
              <a:rPr lang="cs-CZ" dirty="0" smtClean="0"/>
              <a:t>být přítomen projednávání věci </a:t>
            </a:r>
          </a:p>
          <a:p>
            <a:pPr lvl="1" eaLnBrk="1" hangingPunct="1">
              <a:defRPr/>
            </a:pPr>
            <a:r>
              <a:rPr lang="cs-CZ" dirty="0" smtClean="0"/>
              <a:t>nahlížet do spisů a činit si opisy a výpisy</a:t>
            </a:r>
          </a:p>
          <a:p>
            <a:pPr lvl="1" eaLnBrk="1" hangingPunct="1">
              <a:defRPr/>
            </a:pPr>
            <a:r>
              <a:rPr lang="cs-CZ" dirty="0" smtClean="0"/>
              <a:t>být přítomen sjednávání dohody o vině a trestu</a:t>
            </a:r>
          </a:p>
          <a:p>
            <a:pPr lvl="1" eaLnBrk="1" hangingPunct="1">
              <a:defRPr/>
            </a:pPr>
            <a:r>
              <a:rPr lang="cs-CZ" dirty="0" smtClean="0"/>
              <a:t>odepřít souhlas s trestním stíháním (§ 163 TŘ) </a:t>
            </a:r>
          </a:p>
          <a:p>
            <a:pPr lvl="1" eaLnBrk="1" hangingPunct="1">
              <a:defRPr/>
            </a:pPr>
            <a:r>
              <a:rPr lang="cs-CZ" dirty="0" smtClean="0"/>
              <a:t>nechat se zastoupit zmocněncem (§ 50 TŘ)</a:t>
            </a:r>
          </a:p>
          <a:p>
            <a:pPr lvl="1" eaLnBrk="1" hangingPunct="1">
              <a:defRPr/>
            </a:pPr>
            <a:r>
              <a:rPr lang="cs-CZ" dirty="0" smtClean="0"/>
              <a:t>vyjádřit se k věci před skončením </a:t>
            </a:r>
          </a:p>
          <a:p>
            <a:pPr lvl="1" eaLnBrk="1" hangingPunct="1">
              <a:defRPr/>
            </a:pPr>
            <a:r>
              <a:rPr lang="cs-CZ" dirty="0" smtClean="0"/>
              <a:t>uzavřít dohodu o narovnání (§ 309 TŘ)</a:t>
            </a:r>
          </a:p>
          <a:p>
            <a:pPr lvl="1" eaLnBrk="1" hangingPunct="1">
              <a:defRPr/>
            </a:pPr>
            <a:r>
              <a:rPr lang="cs-CZ" dirty="0" smtClean="0"/>
              <a:t>vzdát se svých práv (§ 43 odst. 5 TŘ) 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Zajištění nároku poškozeného § 47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Byl-li uplatněn nárok v adhezním řízení:</a:t>
            </a:r>
          </a:p>
          <a:p>
            <a:pPr lvl="1" eaLnBrk="1" hangingPunct="1">
              <a:defRPr/>
            </a:pPr>
            <a:r>
              <a:rPr lang="cs-CZ" dirty="0" smtClean="0"/>
              <a:t>až do </a:t>
            </a:r>
            <a:r>
              <a:rPr lang="cs-CZ" b="1" dirty="0" smtClean="0"/>
              <a:t>pravděpodobné</a:t>
            </a:r>
            <a:r>
              <a:rPr lang="cs-CZ" dirty="0" smtClean="0"/>
              <a:t> výše škody nebo nemajetkové újmy nebo až do pravděpodobného rozsahu bezdůvodného obohacení zajistit </a:t>
            </a:r>
            <a:r>
              <a:rPr lang="cs-CZ" b="1" dirty="0" smtClean="0"/>
              <a:t>na majetku </a:t>
            </a:r>
            <a:r>
              <a:rPr lang="cs-CZ" dirty="0" smtClean="0"/>
              <a:t>obviněného. Zajišťovat </a:t>
            </a:r>
            <a:r>
              <a:rPr lang="cs-CZ" b="1" dirty="0" smtClean="0"/>
              <a:t>nelze</a:t>
            </a:r>
            <a:r>
              <a:rPr lang="cs-CZ" dirty="0" smtClean="0"/>
              <a:t> nárok, který nelze v trestním řízení uplatnit. K zajištění nelze užít majetek, který je podle zvláštního právního předpisu vyloučen z výkonu rozhodnutí o </a:t>
            </a:r>
            <a:r>
              <a:rPr lang="cs-CZ" dirty="0" err="1" smtClean="0"/>
              <a:t>zajištěnímožnost</a:t>
            </a:r>
            <a:r>
              <a:rPr lang="cs-CZ" dirty="0" smtClean="0"/>
              <a:t> odvolání do výroku o takto uplatněném nároku</a:t>
            </a:r>
          </a:p>
          <a:p>
            <a:pPr lvl="1" eaLnBrk="1" hangingPunct="1">
              <a:defRPr/>
            </a:pPr>
            <a:r>
              <a:rPr lang="cs-CZ" dirty="0" smtClean="0"/>
              <a:t>rozhoduje SZ v přípravném řízení, jinak soud na návrh SZ či poškozeného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Osoba, proti které se řízení vede</a:t>
            </a:r>
            <a:endParaRPr lang="cs-CZ" dirty="0" smtClean="0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subjekt </a:t>
            </a:r>
            <a:r>
              <a:rPr lang="cs-CZ" dirty="0" err="1" smtClean="0"/>
              <a:t>trestněprocesního</a:t>
            </a:r>
            <a:r>
              <a:rPr lang="cs-CZ" dirty="0" smtClean="0"/>
              <a:t> vztahu </a:t>
            </a:r>
            <a:endParaRPr lang="cs-CZ" dirty="0" smtClean="0"/>
          </a:p>
          <a:p>
            <a:pPr eaLnBrk="1" hangingPunct="1"/>
            <a:r>
              <a:rPr lang="cs-CZ" dirty="0" smtClean="0"/>
              <a:t>cílem je zjistit, je-li pachatelem</a:t>
            </a:r>
          </a:p>
          <a:p>
            <a:pPr eaLnBrk="1" hangingPunct="1"/>
            <a:r>
              <a:rPr lang="cs-CZ" dirty="0" smtClean="0"/>
              <a:t>v průběhu řízení různá označení, práva i povinnosti</a:t>
            </a:r>
          </a:p>
          <a:p>
            <a:pPr eaLnBrk="1" hangingPunct="1"/>
            <a:r>
              <a:rPr lang="cs-CZ" dirty="0" smtClean="0"/>
              <a:t>podezřelý, obviněný, obžalovaný, odsouzený</a:t>
            </a:r>
          </a:p>
          <a:p>
            <a:pPr eaLnBrk="1" hangingPunct="1"/>
            <a:r>
              <a:rPr lang="cs-CZ" dirty="0" smtClean="0"/>
              <a:t>+ § 12 odst. 7 TŘ </a:t>
            </a:r>
            <a:endParaRPr lang="cs-CZ" dirty="0" smtClean="0"/>
          </a:p>
          <a:p>
            <a:pPr lvl="1"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Oběť 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Nejde o totožný pojem s pojmem poškozený</a:t>
            </a:r>
          </a:p>
          <a:p>
            <a:pPr lvl="1" eaLnBrk="1" hangingPunct="1">
              <a:defRPr/>
            </a:pPr>
            <a:r>
              <a:rPr lang="cs-CZ" dirty="0" smtClean="0"/>
              <a:t>obětí jen </a:t>
            </a:r>
            <a:r>
              <a:rPr lang="cs-CZ" b="1" dirty="0" smtClean="0"/>
              <a:t>fyzická osoba</a:t>
            </a:r>
            <a:r>
              <a:rPr lang="cs-CZ" dirty="0" smtClean="0"/>
              <a:t>, poškozeným i právnická</a:t>
            </a:r>
          </a:p>
          <a:p>
            <a:pPr lvl="1" eaLnBrk="1" hangingPunct="1">
              <a:defRPr/>
            </a:pPr>
            <a:r>
              <a:rPr lang="cs-CZ" dirty="0" smtClean="0"/>
              <a:t>obětí i </a:t>
            </a:r>
            <a:r>
              <a:rPr lang="cs-CZ" b="1" dirty="0" smtClean="0"/>
              <a:t>pozůstalý</a:t>
            </a:r>
            <a:r>
              <a:rPr lang="cs-CZ" dirty="0" smtClean="0"/>
              <a:t>, u poškozeného přechod jen některých práv (§ 45 odst. 3 TŘ)</a:t>
            </a:r>
          </a:p>
          <a:p>
            <a:pPr lvl="1" eaLnBrk="1" hangingPunct="1">
              <a:defRPr/>
            </a:pPr>
            <a:r>
              <a:rPr lang="cs-CZ" dirty="0" smtClean="0"/>
              <a:t>obětí ten, kdo které bylo nebo mělo být trestným činem ublíženo na zdraví, způsobena majetková nebo nemajetková újma nebo na jejíž úkor se pachatel trestným činem </a:t>
            </a:r>
            <a:r>
              <a:rPr lang="cs-CZ" dirty="0" smtClean="0"/>
              <a:t>obohatil; v případě smrti i příbuzný </a:t>
            </a:r>
            <a:r>
              <a:rPr lang="cs-CZ" dirty="0" smtClean="0"/>
              <a:t>v pokolení přímém, sourozenec, osvojenec, osvojitel, manžel nebo registrovaný partner nebo druh, je-li osobou </a:t>
            </a:r>
            <a:r>
              <a:rPr lang="cs-CZ" dirty="0" smtClean="0"/>
              <a:t>blízkou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Zvlášť zranitelná oběť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b="1" dirty="0" smtClean="0"/>
              <a:t>dítě</a:t>
            </a:r>
            <a:r>
              <a:rPr lang="cs-CZ" dirty="0" smtClean="0"/>
              <a:t>, </a:t>
            </a:r>
          </a:p>
          <a:p>
            <a:pPr lvl="1" eaLnBrk="1" hangingPunct="1">
              <a:defRPr/>
            </a:pPr>
            <a:r>
              <a:rPr lang="cs-CZ" b="1" dirty="0" smtClean="0"/>
              <a:t>osoba</a:t>
            </a:r>
            <a:r>
              <a:rPr lang="cs-CZ" b="1" dirty="0" smtClean="0"/>
              <a:t>, která je postižena fyzickým, mentálním nebo psychickým hendikepem</a:t>
            </a:r>
            <a:r>
              <a:rPr lang="cs-CZ" dirty="0" smtClean="0"/>
              <a:t> nebo smyslovým poškozením, </a:t>
            </a:r>
          </a:p>
          <a:p>
            <a:pPr lvl="1" eaLnBrk="1" hangingPunct="1">
              <a:defRPr/>
            </a:pPr>
            <a:r>
              <a:rPr lang="cs-CZ" dirty="0" smtClean="0"/>
              <a:t>oběť </a:t>
            </a:r>
            <a:r>
              <a:rPr lang="cs-CZ" dirty="0" smtClean="0"/>
              <a:t>trestného činu </a:t>
            </a:r>
            <a:r>
              <a:rPr lang="cs-CZ" b="1" dirty="0" smtClean="0"/>
              <a:t>obchodování s </a:t>
            </a:r>
            <a:r>
              <a:rPr lang="cs-CZ" b="1" dirty="0" smtClean="0"/>
              <a:t>lidmi,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oběť </a:t>
            </a:r>
            <a:r>
              <a:rPr lang="cs-CZ" b="1" dirty="0" smtClean="0"/>
              <a:t>trestného činu proti lidské důstojnosti v sexuální oblasti </a:t>
            </a:r>
            <a:r>
              <a:rPr lang="cs-CZ" dirty="0" smtClean="0"/>
              <a:t>nebo </a:t>
            </a:r>
            <a:r>
              <a:rPr lang="cs-CZ" b="1" dirty="0" smtClean="0"/>
              <a:t>trestného činu, který zahrnoval násilí či pohrůžku násilím</a:t>
            </a:r>
            <a:r>
              <a:rPr lang="cs-CZ" dirty="0" smtClean="0"/>
              <a:t>, jestliže je v konkrétním případě zvýšené nebezpečí způsobení druhotné </a:t>
            </a:r>
            <a:r>
              <a:rPr lang="cs-CZ" dirty="0" smtClean="0"/>
              <a:t>újmy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Práva oběti 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Zvláštní práva dle zák. č. 45/2013 Sb. </a:t>
            </a:r>
          </a:p>
          <a:p>
            <a:pPr lvl="1" eaLnBrk="1" hangingPunct="1">
              <a:defRPr/>
            </a:pPr>
            <a:r>
              <a:rPr lang="cs-CZ" dirty="0" smtClean="0"/>
              <a:t>na odbornou pomoc (zejména psychologickou a sociální,</a:t>
            </a:r>
          </a:p>
          <a:p>
            <a:pPr lvl="1" eaLnBrk="1" hangingPunct="1">
              <a:defRPr/>
            </a:pPr>
            <a:r>
              <a:rPr lang="cs-CZ" dirty="0" smtClean="0"/>
              <a:t>na informace o probíhajícím řízení,</a:t>
            </a:r>
          </a:p>
          <a:p>
            <a:pPr lvl="1" eaLnBrk="1" hangingPunct="1">
              <a:defRPr/>
            </a:pPr>
            <a:r>
              <a:rPr lang="cs-CZ" dirty="0" smtClean="0"/>
              <a:t>učinit prohlášení o dopadech trestného činu</a:t>
            </a:r>
          </a:p>
          <a:p>
            <a:pPr lvl="1" eaLnBrk="1" hangingPunct="1">
              <a:defRPr/>
            </a:pPr>
            <a:r>
              <a:rPr lang="cs-CZ" dirty="0" smtClean="0"/>
              <a:t>na ochranu soukromí </a:t>
            </a:r>
          </a:p>
          <a:p>
            <a:pPr lvl="1" eaLnBrk="1" hangingPunct="1">
              <a:defRPr/>
            </a:pPr>
            <a:r>
              <a:rPr lang="cs-CZ" dirty="0" smtClean="0"/>
              <a:t>na ochranu před sekundární viktimizací</a:t>
            </a:r>
          </a:p>
          <a:p>
            <a:pPr lvl="1" eaLnBrk="1" hangingPunct="1">
              <a:defRPr/>
            </a:pPr>
            <a:r>
              <a:rPr lang="cs-CZ" dirty="0" smtClean="0"/>
              <a:t>na peněžitou pomoc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Zúčastněná osoba 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Ten, jehož </a:t>
            </a:r>
            <a:r>
              <a:rPr lang="cs-CZ" dirty="0" smtClean="0"/>
              <a:t>věc byla zabrána nebo podle návrhu má být </a:t>
            </a:r>
            <a:r>
              <a:rPr lang="cs-CZ" dirty="0" smtClean="0"/>
              <a:t>zabrána</a:t>
            </a:r>
            <a:r>
              <a:rPr lang="cs-CZ" dirty="0" smtClean="0"/>
              <a:t> </a:t>
            </a:r>
            <a:r>
              <a:rPr lang="cs-CZ" dirty="0" smtClean="0"/>
              <a:t>(§ 42) </a:t>
            </a:r>
          </a:p>
          <a:p>
            <a:pPr lvl="1" eaLnBrk="1" hangingPunct="1">
              <a:defRPr/>
            </a:pPr>
            <a:r>
              <a:rPr lang="cs-CZ" dirty="0" smtClean="0"/>
              <a:t>právo být poučen,</a:t>
            </a:r>
          </a:p>
          <a:p>
            <a:pPr lvl="1" eaLnBrk="1" hangingPunct="1">
              <a:defRPr/>
            </a:pPr>
            <a:r>
              <a:rPr lang="cs-CZ" dirty="0" smtClean="0"/>
              <a:t>vyjádřit se,</a:t>
            </a:r>
          </a:p>
          <a:p>
            <a:pPr lvl="1" eaLnBrk="1" hangingPunct="1">
              <a:defRPr/>
            </a:pPr>
            <a:r>
              <a:rPr lang="cs-CZ" dirty="0" smtClean="0"/>
              <a:t>uplatnit opravné prostředky,</a:t>
            </a:r>
          </a:p>
          <a:p>
            <a:pPr lvl="1" eaLnBrk="1" hangingPunct="1">
              <a:defRPr/>
            </a:pPr>
            <a:r>
              <a:rPr lang="cs-CZ" dirty="0" smtClean="0"/>
              <a:t>být přítomen v hlavním líčení či veřejném projednávání</a:t>
            </a:r>
          </a:p>
          <a:p>
            <a:pPr lvl="1" eaLnBrk="1" hangingPunct="1">
              <a:defRPr/>
            </a:pPr>
            <a:r>
              <a:rPr lang="cs-CZ" dirty="0" smtClean="0"/>
              <a:t>nahlížet do spisu a činit si z něj opisy </a:t>
            </a:r>
            <a:r>
              <a:rPr lang="cs-CZ" smtClean="0"/>
              <a:t>a výpisy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zvolit si zmocněnce (§ 50 TŘ)  </a:t>
            </a:r>
          </a:p>
          <a:p>
            <a:pPr eaLnBrk="1" hangingPunct="1"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Podezřelý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 smtClean="0"/>
              <a:t>de </a:t>
            </a:r>
            <a:r>
              <a:rPr lang="cs-CZ" i="1" dirty="0" err="1" smtClean="0"/>
              <a:t>lege</a:t>
            </a:r>
            <a:r>
              <a:rPr lang="cs-CZ" i="1" dirty="0" smtClean="0"/>
              <a:t> lata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 smtClean="0"/>
              <a:t>proti komu bylo zahájeno zkrácené přípravné řízení a bylo mu již sděleno obvinění (§ 179b odst. 3 TŘ) 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kolokviálním významu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Obviněný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Proti komu bylo zahájeno trestní stíhání 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 smtClean="0"/>
              <a:t>Významný procesní mezník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doručením usnesení o zahájení trestního stíhání umožněna obhajoba jak formálně, tak materiálně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3200" dirty="0" smtClean="0"/>
              <a:t>Spoluobvinění</a:t>
            </a:r>
          </a:p>
          <a:p>
            <a:pPr lvl="1" eaLnBrk="1" hangingPunct="1">
              <a:defRPr/>
            </a:pPr>
            <a:r>
              <a:rPr lang="cs-CZ" dirty="0" smtClean="0"/>
              <a:t>netvoří procesní společenství</a:t>
            </a:r>
          </a:p>
          <a:p>
            <a:pPr lvl="1" eaLnBrk="1" hangingPunct="1">
              <a:defRPr/>
            </a:pPr>
            <a:r>
              <a:rPr lang="cs-CZ" dirty="0" smtClean="0"/>
              <a:t>každý má práva a povinnosti, jako kdyby byl stíhán samostatně</a:t>
            </a: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Odsouzený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Ten, proti němuž byl vydán pravomocný odsuzující rozsudek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§ 12 odst. 6 TŘ</a:t>
            </a:r>
          </a:p>
          <a:p>
            <a:pPr lvl="1" eaLnBrk="1" hangingPunct="1">
              <a:defRPr/>
            </a:pPr>
            <a:r>
              <a:rPr lang="cs-CZ" dirty="0" smtClean="0"/>
              <a:t>rozsudkem i trestní příkaz</a:t>
            </a:r>
          </a:p>
          <a:p>
            <a:pPr eaLnBrk="1" hangingPunct="1">
              <a:defRPr/>
            </a:pPr>
            <a:r>
              <a:rPr lang="cs-CZ" dirty="0" smtClean="0"/>
              <a:t>Tedy osoba, uznaná vinnou ze spáchání trestného činu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na druhu trestu nezáleží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3200" dirty="0" smtClean="0"/>
              <a:t>Nikoliv ten, jehož </a:t>
            </a:r>
            <a:r>
              <a:rPr lang="cs-CZ" sz="3200" dirty="0" err="1" smtClean="0"/>
              <a:t>tr</a:t>
            </a:r>
            <a:r>
              <a:rPr lang="cs-CZ" sz="3200" dirty="0" smtClean="0"/>
              <a:t>. stíhání bylo podmíněně zastaveno či jehož narovnání bylo schváleno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Práva osoby, proti níž se řízení vede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Liší se podle formálního statusu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podezřelý v obecném slova smyslu pouze obecná práva; i zde se však uplatní </a:t>
            </a:r>
            <a:r>
              <a:rPr lang="cs-CZ" i="1" dirty="0" err="1" smtClean="0"/>
              <a:t>nemo</a:t>
            </a:r>
            <a:r>
              <a:rPr lang="cs-CZ" i="1" dirty="0" smtClean="0"/>
              <a:t> </a:t>
            </a:r>
            <a:r>
              <a:rPr lang="cs-CZ" i="1" dirty="0" err="1" smtClean="0"/>
              <a:t>tenetur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 smtClean="0"/>
              <a:t>V plném rozsahu po zahájení trestního stíhání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právo na obhajobu formální </a:t>
            </a:r>
          </a:p>
          <a:p>
            <a:pPr lvl="1" eaLnBrk="1" hangingPunct="1">
              <a:defRPr/>
            </a:pPr>
            <a:r>
              <a:rPr lang="cs-CZ" dirty="0" smtClean="0"/>
              <a:t>právo na obhajobu materiální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Právo obviněného na obhajobu materiální  (</a:t>
            </a:r>
            <a:r>
              <a:rPr lang="cs-CZ" dirty="0" smtClean="0"/>
              <a:t>§ 33)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dirty="0" smtClean="0"/>
              <a:t>vyjádřit se ke všem skutečnostem a důkazům  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nevypovídat a aktivně nepřispívat ke svému usvědčení</a:t>
            </a:r>
          </a:p>
          <a:p>
            <a:pPr lvl="1" eaLnBrk="1" hangingPunct="1">
              <a:defRPr/>
            </a:pPr>
            <a:r>
              <a:rPr lang="cs-CZ" dirty="0" smtClean="0"/>
              <a:t>uvádět skutečnosti a navrhovat důkazy</a:t>
            </a:r>
          </a:p>
          <a:p>
            <a:pPr lvl="1" eaLnBrk="1" hangingPunct="1">
              <a:defRPr/>
            </a:pPr>
            <a:r>
              <a:rPr lang="cs-CZ" dirty="0" smtClean="0"/>
              <a:t>činit návrhy, podávat žádosti</a:t>
            </a:r>
          </a:p>
          <a:p>
            <a:pPr lvl="1" eaLnBrk="1" hangingPunct="1">
              <a:defRPr/>
            </a:pPr>
            <a:r>
              <a:rPr lang="cs-CZ" dirty="0" smtClean="0"/>
              <a:t>podávat opravné prostředky</a:t>
            </a:r>
          </a:p>
          <a:p>
            <a:pPr lvl="1" eaLnBrk="1" hangingPunct="1">
              <a:defRPr/>
            </a:pPr>
            <a:r>
              <a:rPr lang="cs-CZ" dirty="0" smtClean="0"/>
              <a:t>radit se se svým obhájcem</a:t>
            </a:r>
          </a:p>
          <a:p>
            <a:pPr lvl="1" eaLnBrk="1" hangingPunct="1">
              <a:defRPr/>
            </a:pPr>
            <a:r>
              <a:rPr lang="cs-CZ" dirty="0" smtClean="0"/>
              <a:t>nahlížet do spisu a činit si z něj opisy a výpisy  </a:t>
            </a:r>
          </a:p>
          <a:p>
            <a:pPr lvl="1" eaLnBrk="1" hangingPunct="1">
              <a:defRPr/>
            </a:pPr>
            <a:r>
              <a:rPr lang="cs-CZ" dirty="0" smtClean="0"/>
              <a:t>právo na bezplatnou obhajobu </a:t>
            </a:r>
            <a:r>
              <a:rPr lang="cs-CZ" dirty="0" smtClean="0"/>
              <a:t>či na obhajobu za sníženou odměnu v odůvodněných případech</a:t>
            </a: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Právo obviněného na obhajobu materiální II (</a:t>
            </a:r>
            <a:r>
              <a:rPr lang="cs-CZ" dirty="0" smtClean="0"/>
              <a:t>§ 33)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dirty="0" smtClean="0"/>
              <a:t>být poučen o svých právech a povinnostech  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mít umožněno plné uplatnění svých práv ze strany OČTŘ</a:t>
            </a:r>
          </a:p>
          <a:p>
            <a:pPr lvl="1" eaLnBrk="1" hangingPunct="1">
              <a:defRPr/>
            </a:pPr>
            <a:r>
              <a:rPr lang="cs-CZ" dirty="0" smtClean="0"/>
              <a:t>právo na tlumočníka (§ 28)</a:t>
            </a:r>
          </a:p>
          <a:p>
            <a:pPr lvl="1" eaLnBrk="1" hangingPunct="1">
              <a:defRPr/>
            </a:pPr>
            <a:r>
              <a:rPr lang="cs-CZ" dirty="0" smtClean="0"/>
              <a:t>právo být informován o tom, co je mu kladeno za vinu a být informován o případné změně právní kvalifikace (§ 190 odst. 1 TŘ)</a:t>
            </a:r>
          </a:p>
          <a:p>
            <a:pPr lvl="1" eaLnBrk="1" hangingPunct="1">
              <a:defRPr/>
            </a:pPr>
            <a:endParaRPr lang="cs-CZ" dirty="0" smtClean="0"/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Spolupracující obviněný § 179a a </a:t>
            </a:r>
            <a:r>
              <a:rPr lang="cs-CZ" dirty="0" err="1" smtClean="0"/>
              <a:t>násl</a:t>
            </a:r>
            <a:r>
              <a:rPr lang="cs-CZ" dirty="0" smtClean="0"/>
              <a:t>. TŘ</a:t>
            </a:r>
            <a:endParaRPr lang="cs-CZ" dirty="0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Podmínky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řízení o </a:t>
            </a:r>
            <a:r>
              <a:rPr lang="cs-CZ" b="1" dirty="0" smtClean="0"/>
              <a:t>zločinu</a:t>
            </a:r>
          </a:p>
          <a:p>
            <a:pPr lvl="1" eaLnBrk="1" hangingPunct="1">
              <a:defRPr/>
            </a:pPr>
            <a:r>
              <a:rPr lang="cs-CZ" dirty="0" smtClean="0"/>
              <a:t>oznámení skutečností, </a:t>
            </a:r>
            <a:r>
              <a:rPr lang="cs-CZ" i="1" dirty="0" smtClean="0"/>
              <a:t>způsobilých </a:t>
            </a:r>
            <a:r>
              <a:rPr lang="cs-CZ" b="1" dirty="0" smtClean="0"/>
              <a:t>významně </a:t>
            </a:r>
            <a:r>
              <a:rPr lang="cs-CZ" dirty="0" smtClean="0"/>
              <a:t>přispět k  objasnění trestné činnosti v souvislosti s organizovanou zločineckou skupinou</a:t>
            </a:r>
          </a:p>
          <a:p>
            <a:pPr lvl="1" eaLnBrk="1" hangingPunct="1">
              <a:defRPr/>
            </a:pPr>
            <a:r>
              <a:rPr lang="cs-CZ" dirty="0" smtClean="0"/>
              <a:t>pravdivá výpověď v přípravném řízení i před soudem</a:t>
            </a:r>
          </a:p>
          <a:p>
            <a:pPr lvl="1" eaLnBrk="1" hangingPunct="1">
              <a:defRPr/>
            </a:pPr>
            <a:r>
              <a:rPr lang="cs-CZ" dirty="0" smtClean="0"/>
              <a:t>plné doznání k činu</a:t>
            </a:r>
          </a:p>
          <a:p>
            <a:pPr lvl="1" eaLnBrk="1" hangingPunct="1">
              <a:defRPr/>
            </a:pPr>
            <a:r>
              <a:rPr lang="cs-CZ" dirty="0" smtClean="0"/>
              <a:t>souhlas s označením</a:t>
            </a:r>
          </a:p>
          <a:p>
            <a:pPr lvl="1" eaLnBrk="1" hangingPunct="1">
              <a:defRPr/>
            </a:pPr>
            <a:r>
              <a:rPr lang="cs-CZ" dirty="0" smtClean="0"/>
              <a:t>diskrece státního zástupce - </a:t>
            </a:r>
            <a:r>
              <a:rPr lang="cs-CZ" dirty="0" err="1" smtClean="0"/>
              <a:t>nenárokovost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poučení, předchozí výslech</a:t>
            </a:r>
          </a:p>
          <a:p>
            <a:pPr marL="742950" lvl="2" indent="-342900" eaLnBrk="1" hangingPunct="1"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1364</Words>
  <Application>Microsoft Office PowerPoint</Application>
  <PresentationFormat>Předvádění na obrazovce (4:3)</PresentationFormat>
  <Paragraphs>238</Paragraphs>
  <Slides>23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Trestní právo procesní III.    Obviněný, obhájce, poškozený a další osoby</vt:lpstr>
      <vt:lpstr>Osoba, proti které se řízení vede</vt:lpstr>
      <vt:lpstr>Podezřelý</vt:lpstr>
      <vt:lpstr>Obviněný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Spolupracující obviněný § 179a a násl. TŘ</vt:lpstr>
      <vt:lpstr>Spolupracující obviněný II.</vt:lpstr>
      <vt:lpstr>Právo obviněného na obhajobu formální</vt:lpstr>
      <vt:lpstr>Právo na obhajobu formální II.</vt:lpstr>
      <vt:lpstr>Právo na obhajobu formální III.</vt:lpstr>
      <vt:lpstr>Další osoby s obhajovacími právy</vt:lpstr>
      <vt:lpstr>Opatrovník v trestním řízení</vt:lpstr>
      <vt:lpstr>Poškozený</vt:lpstr>
      <vt:lpstr>Poškozený II</vt:lpstr>
      <vt:lpstr>Poškozený III</vt:lpstr>
      <vt:lpstr>Zajištění nároku poškozeného § 47</vt:lpstr>
      <vt:lpstr>Oběť </vt:lpstr>
      <vt:lpstr>Zvlášť zranitelná oběť</vt:lpstr>
      <vt:lpstr>Práva oběti </vt:lpstr>
      <vt:lpstr>Zúčastněná osoba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uživatel</cp:lastModifiedBy>
  <cp:revision>78</cp:revision>
  <dcterms:created xsi:type="dcterms:W3CDTF">2013-11-12T20:29:31Z</dcterms:created>
  <dcterms:modified xsi:type="dcterms:W3CDTF">2016-03-17T11:23:45Z</dcterms:modified>
</cp:coreProperties>
</file>