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99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015C052-B1D7-446C-9C58-4DF1EF2BC2AB}" type="datetimeFigureOut">
              <a:rPr lang="cs-CZ" smtClean="0"/>
              <a:t>27.4.2016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2200190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015C052-B1D7-446C-9C58-4DF1EF2BC2AB}" type="datetimeFigureOut">
              <a:rPr lang="cs-CZ" smtClean="0"/>
              <a:t>27.4.2016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35226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015C052-B1D7-446C-9C58-4DF1EF2BC2AB}" type="datetimeFigureOut">
              <a:rPr lang="cs-CZ" smtClean="0"/>
              <a:t>27.4.2016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3415302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015C052-B1D7-446C-9C58-4DF1EF2BC2AB}" type="datetimeFigureOut">
              <a:rPr lang="cs-CZ" smtClean="0"/>
              <a:t>27.4.2016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721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015C052-B1D7-446C-9C58-4DF1EF2BC2AB}" type="datetimeFigureOut">
              <a:rPr lang="cs-CZ" smtClean="0"/>
              <a:t>27.4.2016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3409340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015C052-B1D7-446C-9C58-4DF1EF2BC2AB}" type="datetimeFigureOut">
              <a:rPr lang="cs-CZ" smtClean="0"/>
              <a:t>27.4.2016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351566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015C052-B1D7-446C-9C58-4DF1EF2BC2AB}" type="datetimeFigureOut">
              <a:rPr lang="cs-CZ" smtClean="0"/>
              <a:t>27.4.2016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943159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015C052-B1D7-446C-9C58-4DF1EF2BC2AB}" type="datetimeFigureOut">
              <a:rPr lang="cs-CZ" smtClean="0"/>
              <a:t>27.4.2016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239311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015C052-B1D7-446C-9C58-4DF1EF2BC2AB}" type="datetimeFigureOut">
              <a:rPr lang="cs-CZ" smtClean="0"/>
              <a:t>27.4.2016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5270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015C052-B1D7-446C-9C58-4DF1EF2BC2AB}" type="datetimeFigureOut">
              <a:rPr lang="cs-CZ" smtClean="0"/>
              <a:t>27.4.2016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777445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015C052-B1D7-446C-9C58-4DF1EF2BC2AB}" type="datetimeFigureOut">
              <a:rPr lang="cs-CZ" smtClean="0"/>
              <a:t>27.4.2016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BDCC220-1529-4486-98C6-2E7B2E2C5BFC}" type="slidenum">
              <a:rPr lang="cs-CZ" smtClean="0"/>
              <a:t>‹#›</a:t>
            </a:fld>
            <a:endParaRPr lang="cs-CZ"/>
          </a:p>
        </p:txBody>
      </p:sp>
    </p:spTree>
    <p:extLst>
      <p:ext uri="{BB962C8B-B14F-4D97-AF65-F5344CB8AC3E}">
        <p14:creationId xmlns:p14="http://schemas.microsoft.com/office/powerpoint/2010/main" val="346727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5C052-B1D7-446C-9C58-4DF1EF2BC2AB}" type="datetimeFigureOut">
              <a:rPr lang="cs-CZ" smtClean="0"/>
              <a:t>27.4.2016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DCC220-1529-4486-98C6-2E7B2E2C5BFC}" type="slidenum">
              <a:rPr lang="cs-CZ" smtClean="0"/>
              <a:t>‹#›</a:t>
            </a:fld>
            <a:endParaRPr lang="cs-CZ"/>
          </a:p>
        </p:txBody>
      </p:sp>
    </p:spTree>
    <p:extLst>
      <p:ext uri="{BB962C8B-B14F-4D97-AF65-F5344CB8AC3E}">
        <p14:creationId xmlns:p14="http://schemas.microsoft.com/office/powerpoint/2010/main" val="742600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Organizační struktury akciových společností</a:t>
            </a:r>
            <a:br>
              <a:rPr lang="cs-CZ" dirty="0" smtClean="0"/>
            </a:br>
            <a:r>
              <a:rPr lang="cs-CZ" dirty="0" smtClean="0"/>
              <a:t>Monistický systém</a:t>
            </a:r>
            <a:endParaRPr lang="cs-CZ" dirty="0"/>
          </a:p>
        </p:txBody>
      </p:sp>
    </p:spTree>
    <p:extLst>
      <p:ext uri="{BB962C8B-B14F-4D97-AF65-F5344CB8AC3E}">
        <p14:creationId xmlns:p14="http://schemas.microsoft.com/office/powerpoint/2010/main" val="2508650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51520" y="332656"/>
            <a:ext cx="3312368" cy="432048"/>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Problémy spojené s § 460 ZOK</a:t>
            </a:r>
            <a:endParaRPr lang="cs-CZ" dirty="0">
              <a:solidFill>
                <a:schemeClr val="tx1"/>
              </a:solidFill>
            </a:endParaRPr>
          </a:p>
        </p:txBody>
      </p:sp>
      <p:sp>
        <p:nvSpPr>
          <p:cNvPr id="4" name="TextovéPole 3"/>
          <p:cNvSpPr txBox="1"/>
          <p:nvPr/>
        </p:nvSpPr>
        <p:spPr>
          <a:xfrm>
            <a:off x="251520" y="1052736"/>
            <a:ext cx="8568952" cy="3139321"/>
          </a:xfrm>
          <a:prstGeom prst="rect">
            <a:avLst/>
          </a:prstGeom>
          <a:noFill/>
        </p:spPr>
        <p:txBody>
          <a:bodyPr wrap="square" rtlCol="0">
            <a:spAutoFit/>
          </a:bodyPr>
          <a:lstStyle/>
          <a:p>
            <a:pPr marL="285750" indent="-285750">
              <a:buFontTx/>
              <a:buChar char="-"/>
            </a:pPr>
            <a:r>
              <a:rPr lang="cs-CZ" dirty="0" smtClean="0"/>
              <a:t>co je třeba rozumět „základním zaměřením obchodního vedení“</a:t>
            </a:r>
          </a:p>
          <a:p>
            <a:pPr marL="285750" indent="-285750" algn="just">
              <a:buFontTx/>
              <a:buChar char="-"/>
            </a:pPr>
            <a:r>
              <a:rPr lang="cs-CZ" dirty="0" smtClean="0"/>
              <a:t>kde leží hranice mezi základním zaměřením a „běžným“ obchodním vedením, které náleží statutárnímu řediteli,</a:t>
            </a:r>
          </a:p>
          <a:p>
            <a:pPr marL="285750" indent="-285750" algn="just">
              <a:buFontTx/>
              <a:buChar char="-"/>
            </a:pPr>
            <a:r>
              <a:rPr lang="cs-CZ" dirty="0"/>
              <a:t>m</a:t>
            </a:r>
            <a:r>
              <a:rPr lang="cs-CZ" dirty="0" smtClean="0"/>
              <a:t>ůže si správní rada vyhradit k rozhodnutí určité otázky obchodního vedení  ?</a:t>
            </a:r>
          </a:p>
          <a:p>
            <a:pPr marL="285750" indent="-285750" algn="just">
              <a:buFontTx/>
              <a:buChar char="-"/>
            </a:pPr>
            <a:r>
              <a:rPr lang="cs-CZ" dirty="0"/>
              <a:t>s</a:t>
            </a:r>
            <a:r>
              <a:rPr lang="cs-CZ" dirty="0" smtClean="0"/>
              <a:t>právní radě patrně nelze udělovat pokyny, které by se týkaly určování základního zaměření obchodního vedení, ale ona sama patrně může udělovat pokyny statutárnímu řediteli na základě jeho žádosti,</a:t>
            </a:r>
          </a:p>
          <a:p>
            <a:pPr marL="285750" indent="-285750" algn="just">
              <a:buFontTx/>
              <a:buChar char="-"/>
            </a:pPr>
            <a:r>
              <a:rPr lang="cs-CZ" dirty="0"/>
              <a:t>d</a:t>
            </a:r>
            <a:r>
              <a:rPr lang="cs-CZ" dirty="0" smtClean="0"/>
              <a:t>ohled nad výkonem obchodního vedení jako takového vykonává správní rada jako celek,</a:t>
            </a:r>
          </a:p>
          <a:p>
            <a:pPr marL="285750" indent="-285750" algn="just">
              <a:buFontTx/>
              <a:buChar char="-"/>
            </a:pPr>
            <a:r>
              <a:rPr lang="cs-CZ" dirty="0" smtClean="0"/>
              <a:t>správní radě nepřísluší zastupování společnosti navenek, jediným statutárním orgánem je statutární ředitel  </a:t>
            </a:r>
            <a:endParaRPr lang="cs-CZ" dirty="0"/>
          </a:p>
        </p:txBody>
      </p:sp>
      <p:sp>
        <p:nvSpPr>
          <p:cNvPr id="5" name="Obdélník 4"/>
          <p:cNvSpPr/>
          <p:nvPr/>
        </p:nvSpPr>
        <p:spPr>
          <a:xfrm>
            <a:off x="251520" y="4569745"/>
            <a:ext cx="3312368" cy="432048"/>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Problémy spojené s § 463 ZOK</a:t>
            </a:r>
            <a:endParaRPr lang="cs-CZ" dirty="0">
              <a:solidFill>
                <a:schemeClr val="tx1"/>
              </a:solidFill>
            </a:endParaRPr>
          </a:p>
        </p:txBody>
      </p:sp>
      <p:sp>
        <p:nvSpPr>
          <p:cNvPr id="6" name="TextovéPole 5"/>
          <p:cNvSpPr txBox="1"/>
          <p:nvPr/>
        </p:nvSpPr>
        <p:spPr>
          <a:xfrm>
            <a:off x="53028" y="5212455"/>
            <a:ext cx="8928992" cy="646331"/>
          </a:xfrm>
          <a:prstGeom prst="rect">
            <a:avLst/>
          </a:prstGeom>
          <a:noFill/>
        </p:spPr>
        <p:txBody>
          <a:bodyPr wrap="square" rtlCol="0">
            <a:spAutoFit/>
          </a:bodyPr>
          <a:lstStyle/>
          <a:p>
            <a:r>
              <a:rPr lang="cs-CZ" dirty="0" smtClean="0"/>
              <a:t>- je patrně přípustný jen jeden statutární ředitel, musí splňovat požadavky kladené na členy představenstva, může být statutární ředitel „prostým členem“ správní rady ?</a:t>
            </a:r>
            <a:endParaRPr lang="cs-CZ" dirty="0"/>
          </a:p>
        </p:txBody>
      </p:sp>
    </p:spTree>
    <p:extLst>
      <p:ext uri="{BB962C8B-B14F-4D97-AF65-F5344CB8AC3E}">
        <p14:creationId xmlns:p14="http://schemas.microsoft.com/office/powerpoint/2010/main" val="1401413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Východiska</a:t>
            </a:r>
            <a:endParaRPr lang="cs-CZ" dirty="0"/>
          </a:p>
        </p:txBody>
      </p:sp>
      <p:sp>
        <p:nvSpPr>
          <p:cNvPr id="3" name="Obdélník 2"/>
          <p:cNvSpPr/>
          <p:nvPr/>
        </p:nvSpPr>
        <p:spPr>
          <a:xfrm>
            <a:off x="2915816" y="2636912"/>
            <a:ext cx="3096344" cy="1080120"/>
          </a:xfrm>
          <a:prstGeom prst="rect">
            <a:avLst/>
          </a:prstGeom>
          <a:solidFill>
            <a:srgbClr val="00206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dirty="0" smtClean="0">
                <a:solidFill>
                  <a:schemeClr val="bg1"/>
                </a:solidFill>
              </a:rPr>
              <a:t>Organizační struktura</a:t>
            </a:r>
            <a:endParaRPr lang="cs-CZ" sz="2400" dirty="0">
              <a:solidFill>
                <a:schemeClr val="bg1"/>
              </a:solidFill>
            </a:endParaRPr>
          </a:p>
        </p:txBody>
      </p:sp>
      <p:sp>
        <p:nvSpPr>
          <p:cNvPr id="4" name="Ovál 3"/>
          <p:cNvSpPr/>
          <p:nvPr/>
        </p:nvSpPr>
        <p:spPr>
          <a:xfrm>
            <a:off x="395536" y="919452"/>
            <a:ext cx="3384376" cy="1512168"/>
          </a:xfrm>
          <a:prstGeom prst="ellipse">
            <a:avLst/>
          </a:prstGeom>
          <a:solidFill>
            <a:srgbClr val="0070C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1"/>
                </a:solidFill>
              </a:rPr>
              <a:t>Profesionální řízení společnosti</a:t>
            </a:r>
            <a:endParaRPr lang="cs-CZ" dirty="0">
              <a:solidFill>
                <a:schemeClr val="bg1"/>
              </a:solidFill>
            </a:endParaRPr>
          </a:p>
        </p:txBody>
      </p:sp>
      <p:sp>
        <p:nvSpPr>
          <p:cNvPr id="5" name="Ovál 4"/>
          <p:cNvSpPr/>
          <p:nvPr/>
        </p:nvSpPr>
        <p:spPr>
          <a:xfrm>
            <a:off x="6178872" y="836712"/>
            <a:ext cx="1800200" cy="1584176"/>
          </a:xfrm>
          <a:prstGeom prst="ellipse">
            <a:avLst/>
          </a:prstGeom>
          <a:solidFill>
            <a:srgbClr val="0070C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akcionáři</a:t>
            </a:r>
            <a:endParaRPr lang="cs-CZ" dirty="0"/>
          </a:p>
        </p:txBody>
      </p:sp>
      <p:sp>
        <p:nvSpPr>
          <p:cNvPr id="6" name="Ovál 5"/>
          <p:cNvSpPr/>
          <p:nvPr/>
        </p:nvSpPr>
        <p:spPr>
          <a:xfrm>
            <a:off x="343426" y="4653136"/>
            <a:ext cx="1924318" cy="936104"/>
          </a:xfrm>
          <a:prstGeom prst="ellipse">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zaměstnanci</a:t>
            </a:r>
            <a:endParaRPr lang="cs-CZ" dirty="0">
              <a:solidFill>
                <a:schemeClr val="tx1"/>
              </a:solidFill>
            </a:endParaRPr>
          </a:p>
        </p:txBody>
      </p:sp>
      <p:sp>
        <p:nvSpPr>
          <p:cNvPr id="7" name="Ovál 6"/>
          <p:cNvSpPr/>
          <p:nvPr/>
        </p:nvSpPr>
        <p:spPr>
          <a:xfrm>
            <a:off x="2987824" y="4581128"/>
            <a:ext cx="2448272" cy="1080120"/>
          </a:xfrm>
          <a:prstGeom prst="ellipse">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věřitelé</a:t>
            </a:r>
            <a:endParaRPr lang="cs-CZ" dirty="0">
              <a:solidFill>
                <a:schemeClr val="tx1"/>
              </a:solidFill>
            </a:endParaRPr>
          </a:p>
        </p:txBody>
      </p:sp>
      <p:sp>
        <p:nvSpPr>
          <p:cNvPr id="8" name="Ovál 7"/>
          <p:cNvSpPr/>
          <p:nvPr/>
        </p:nvSpPr>
        <p:spPr>
          <a:xfrm>
            <a:off x="6516216" y="4725144"/>
            <a:ext cx="2016224" cy="1080120"/>
          </a:xfrm>
          <a:prstGeom prst="ellipse">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stát</a:t>
            </a:r>
            <a:endParaRPr lang="cs-CZ" dirty="0">
              <a:solidFill>
                <a:schemeClr val="tx1"/>
              </a:solidFill>
            </a:endParaRPr>
          </a:p>
        </p:txBody>
      </p:sp>
      <p:cxnSp>
        <p:nvCxnSpPr>
          <p:cNvPr id="10" name="Přímá spojnice se šipkou 9"/>
          <p:cNvCxnSpPr/>
          <p:nvPr/>
        </p:nvCxnSpPr>
        <p:spPr>
          <a:xfrm>
            <a:off x="3563888" y="2060848"/>
            <a:ext cx="576064" cy="5760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flipH="1">
            <a:off x="5436096" y="1844824"/>
            <a:ext cx="742776" cy="7920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p:nvPr/>
        </p:nvCxnSpPr>
        <p:spPr>
          <a:xfrm flipV="1">
            <a:off x="1763688" y="3717032"/>
            <a:ext cx="1512168" cy="10081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a:endCxn id="3" idx="2"/>
          </p:cNvCxnSpPr>
          <p:nvPr/>
        </p:nvCxnSpPr>
        <p:spPr>
          <a:xfrm flipV="1">
            <a:off x="4463988" y="3717032"/>
            <a:ext cx="0" cy="8640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H="1" flipV="1">
            <a:off x="5807484" y="3717032"/>
            <a:ext cx="1140780" cy="10801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ovéPole 18"/>
          <p:cNvSpPr txBox="1"/>
          <p:nvPr/>
        </p:nvSpPr>
        <p:spPr>
          <a:xfrm>
            <a:off x="6377874" y="2636912"/>
            <a:ext cx="2442598" cy="584775"/>
          </a:xfrm>
          <a:prstGeom prst="rect">
            <a:avLst/>
          </a:prstGeom>
          <a:noFill/>
        </p:spPr>
        <p:txBody>
          <a:bodyPr wrap="square" rtlCol="0">
            <a:spAutoFit/>
          </a:bodyPr>
          <a:lstStyle/>
          <a:p>
            <a:r>
              <a:rPr lang="cs-CZ" sz="1600" dirty="0" smtClean="0"/>
              <a:t>Relativně velmi podrobná úprava</a:t>
            </a:r>
            <a:endParaRPr lang="cs-CZ" sz="1600" dirty="0"/>
          </a:p>
        </p:txBody>
      </p:sp>
      <p:cxnSp>
        <p:nvCxnSpPr>
          <p:cNvPr id="21" name="Přímá spojnice se šipkou 20"/>
          <p:cNvCxnSpPr>
            <a:endCxn id="19" idx="1"/>
          </p:cNvCxnSpPr>
          <p:nvPr/>
        </p:nvCxnSpPr>
        <p:spPr>
          <a:xfrm>
            <a:off x="6012160" y="2929299"/>
            <a:ext cx="36571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ovéPole 21"/>
          <p:cNvSpPr txBox="1"/>
          <p:nvPr/>
        </p:nvSpPr>
        <p:spPr>
          <a:xfrm>
            <a:off x="179512" y="3717032"/>
            <a:ext cx="1728192" cy="584775"/>
          </a:xfrm>
          <a:prstGeom prst="rect">
            <a:avLst/>
          </a:prstGeom>
          <a:noFill/>
        </p:spPr>
        <p:txBody>
          <a:bodyPr wrap="square" rtlCol="0">
            <a:spAutoFit/>
          </a:bodyPr>
          <a:lstStyle/>
          <a:p>
            <a:r>
              <a:rPr lang="cs-CZ" sz="1600" dirty="0" smtClean="0"/>
              <a:t>Zastoupení v orgánech</a:t>
            </a:r>
            <a:endParaRPr lang="cs-CZ" sz="1600" dirty="0"/>
          </a:p>
        </p:txBody>
      </p:sp>
      <p:cxnSp>
        <p:nvCxnSpPr>
          <p:cNvPr id="24" name="Přímá spojnice se šipkou 23"/>
          <p:cNvCxnSpPr>
            <a:endCxn id="22" idx="2"/>
          </p:cNvCxnSpPr>
          <p:nvPr/>
        </p:nvCxnSpPr>
        <p:spPr>
          <a:xfrm flipV="1">
            <a:off x="1043608" y="4301807"/>
            <a:ext cx="0" cy="35132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ovéPole 24"/>
          <p:cNvSpPr txBox="1"/>
          <p:nvPr/>
        </p:nvSpPr>
        <p:spPr>
          <a:xfrm>
            <a:off x="3095836" y="5873678"/>
            <a:ext cx="2736304" cy="338554"/>
          </a:xfrm>
          <a:prstGeom prst="rect">
            <a:avLst/>
          </a:prstGeom>
          <a:noFill/>
        </p:spPr>
        <p:txBody>
          <a:bodyPr wrap="square" rtlCol="0">
            <a:spAutoFit/>
          </a:bodyPr>
          <a:lstStyle/>
          <a:p>
            <a:r>
              <a:rPr lang="cs-CZ" sz="1600" dirty="0" smtClean="0"/>
              <a:t>ovlivnění</a:t>
            </a:r>
            <a:endParaRPr lang="cs-CZ" sz="1600" dirty="0"/>
          </a:p>
        </p:txBody>
      </p:sp>
      <p:cxnSp>
        <p:nvCxnSpPr>
          <p:cNvPr id="27" name="Přímá spojnice se šipkou 26"/>
          <p:cNvCxnSpPr/>
          <p:nvPr/>
        </p:nvCxnSpPr>
        <p:spPr>
          <a:xfrm flipH="1">
            <a:off x="3563888" y="5661248"/>
            <a:ext cx="144016"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ovéPole 27"/>
          <p:cNvSpPr txBox="1"/>
          <p:nvPr/>
        </p:nvSpPr>
        <p:spPr>
          <a:xfrm>
            <a:off x="5436096" y="5949280"/>
            <a:ext cx="3528392" cy="338554"/>
          </a:xfrm>
          <a:prstGeom prst="rect">
            <a:avLst/>
          </a:prstGeom>
          <a:noFill/>
        </p:spPr>
        <p:txBody>
          <a:bodyPr wrap="square" rtlCol="0">
            <a:spAutoFit/>
          </a:bodyPr>
          <a:lstStyle/>
          <a:p>
            <a:r>
              <a:rPr lang="cs-CZ" sz="1600" dirty="0" smtClean="0"/>
              <a:t>Veřejný zájem: daně, životní prostředí</a:t>
            </a:r>
            <a:endParaRPr lang="cs-CZ" sz="1600" dirty="0"/>
          </a:p>
        </p:txBody>
      </p:sp>
      <p:cxnSp>
        <p:nvCxnSpPr>
          <p:cNvPr id="30" name="Přímá spojnice se šipkou 29"/>
          <p:cNvCxnSpPr>
            <a:stCxn id="8" idx="4"/>
          </p:cNvCxnSpPr>
          <p:nvPr/>
        </p:nvCxnSpPr>
        <p:spPr>
          <a:xfrm>
            <a:off x="7524328" y="5805264"/>
            <a:ext cx="0" cy="1440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ovéPole 32"/>
          <p:cNvSpPr txBox="1"/>
          <p:nvPr/>
        </p:nvSpPr>
        <p:spPr>
          <a:xfrm>
            <a:off x="3851920" y="1268760"/>
            <a:ext cx="1955564" cy="338554"/>
          </a:xfrm>
          <a:prstGeom prst="rect">
            <a:avLst/>
          </a:prstGeom>
          <a:noFill/>
        </p:spPr>
        <p:txBody>
          <a:bodyPr wrap="square" rtlCol="0">
            <a:spAutoFit/>
          </a:bodyPr>
          <a:lstStyle/>
          <a:p>
            <a:r>
              <a:rPr lang="cs-CZ" sz="1600" dirty="0" smtClean="0"/>
              <a:t>Zájmové konflikty</a:t>
            </a:r>
            <a:endParaRPr lang="cs-CZ" sz="1600" dirty="0"/>
          </a:p>
        </p:txBody>
      </p:sp>
      <p:cxnSp>
        <p:nvCxnSpPr>
          <p:cNvPr id="37" name="Přímá spojnice se šipkou 36"/>
          <p:cNvCxnSpPr>
            <a:stCxn id="4" idx="6"/>
            <a:endCxn id="5" idx="2"/>
          </p:cNvCxnSpPr>
          <p:nvPr/>
        </p:nvCxnSpPr>
        <p:spPr>
          <a:xfrm flipV="1">
            <a:off x="3779912" y="1628800"/>
            <a:ext cx="2398960" cy="46736"/>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31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3204" y="116632"/>
            <a:ext cx="8229600" cy="504056"/>
          </a:xfrm>
        </p:spPr>
        <p:txBody>
          <a:bodyPr>
            <a:normAutofit fontScale="90000"/>
          </a:bodyPr>
          <a:lstStyle/>
          <a:p>
            <a:r>
              <a:rPr lang="cs-CZ" sz="3200" dirty="0" smtClean="0"/>
              <a:t>Základní typy organizačních struktur</a:t>
            </a:r>
            <a:endParaRPr lang="cs-CZ" sz="3200" dirty="0"/>
          </a:p>
        </p:txBody>
      </p:sp>
      <p:sp>
        <p:nvSpPr>
          <p:cNvPr id="3" name="TextovéPole 2"/>
          <p:cNvSpPr txBox="1"/>
          <p:nvPr/>
        </p:nvSpPr>
        <p:spPr>
          <a:xfrm>
            <a:off x="395536" y="666549"/>
            <a:ext cx="8424936" cy="369332"/>
          </a:xfrm>
          <a:prstGeom prst="rect">
            <a:avLst/>
          </a:prstGeom>
          <a:noFill/>
        </p:spPr>
        <p:txBody>
          <a:bodyPr wrap="square" rtlCol="0">
            <a:spAutoFit/>
          </a:bodyPr>
          <a:lstStyle/>
          <a:p>
            <a:r>
              <a:rPr lang="cs-CZ" dirty="0" smtClean="0"/>
              <a:t>Hledání optimální struktury, která by zajistila naplnění všech zájmů a cílů</a:t>
            </a:r>
            <a:endParaRPr lang="cs-CZ" dirty="0"/>
          </a:p>
        </p:txBody>
      </p:sp>
      <p:cxnSp>
        <p:nvCxnSpPr>
          <p:cNvPr id="7" name="Přímá spojnice 6"/>
          <p:cNvCxnSpPr/>
          <p:nvPr/>
        </p:nvCxnSpPr>
        <p:spPr>
          <a:xfrm>
            <a:off x="3851920" y="1700808"/>
            <a:ext cx="0" cy="36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flipH="1">
            <a:off x="1547664" y="2060848"/>
            <a:ext cx="23042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3851920" y="2073501"/>
            <a:ext cx="26642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a:off x="1547664" y="2060848"/>
            <a:ext cx="0"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p:nvPr/>
        </p:nvCxnSpPr>
        <p:spPr>
          <a:xfrm>
            <a:off x="6516216" y="2073501"/>
            <a:ext cx="0" cy="3473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Obdélník 15"/>
          <p:cNvSpPr/>
          <p:nvPr/>
        </p:nvSpPr>
        <p:spPr>
          <a:xfrm>
            <a:off x="251520" y="2420888"/>
            <a:ext cx="2304256" cy="504056"/>
          </a:xfrm>
          <a:prstGeom prst="rect">
            <a:avLst/>
          </a:prstGeom>
          <a:solidFill>
            <a:srgbClr val="C0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1"/>
                </a:solidFill>
              </a:rPr>
              <a:t>monistická</a:t>
            </a:r>
            <a:endParaRPr lang="cs-CZ" dirty="0">
              <a:solidFill>
                <a:schemeClr val="bg1"/>
              </a:solidFill>
            </a:endParaRPr>
          </a:p>
        </p:txBody>
      </p:sp>
      <p:sp>
        <p:nvSpPr>
          <p:cNvPr id="17" name="Obdélník 16"/>
          <p:cNvSpPr/>
          <p:nvPr/>
        </p:nvSpPr>
        <p:spPr>
          <a:xfrm>
            <a:off x="5364088" y="2420888"/>
            <a:ext cx="2304256" cy="504056"/>
          </a:xfrm>
          <a:prstGeom prst="rect">
            <a:avLst/>
          </a:prstGeom>
          <a:solidFill>
            <a:srgbClr val="C0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1"/>
                </a:solidFill>
              </a:rPr>
              <a:t>dualistická</a:t>
            </a:r>
            <a:endParaRPr lang="cs-CZ" dirty="0">
              <a:solidFill>
                <a:schemeClr val="bg1"/>
              </a:solidFill>
            </a:endParaRPr>
          </a:p>
        </p:txBody>
      </p:sp>
      <p:sp>
        <p:nvSpPr>
          <p:cNvPr id="18" name="TextovéPole 17"/>
          <p:cNvSpPr txBox="1"/>
          <p:nvPr/>
        </p:nvSpPr>
        <p:spPr>
          <a:xfrm>
            <a:off x="179512" y="3212976"/>
            <a:ext cx="3600400" cy="646331"/>
          </a:xfrm>
          <a:prstGeom prst="rect">
            <a:avLst/>
          </a:prstGeom>
          <a:noFill/>
        </p:spPr>
        <p:txBody>
          <a:bodyPr wrap="square" rtlCol="0">
            <a:spAutoFit/>
          </a:bodyPr>
          <a:lstStyle/>
          <a:p>
            <a:r>
              <a:rPr lang="cs-CZ" dirty="0" smtClean="0"/>
              <a:t>Není institucionálně oddělena činnost výkonná a kontrolní</a:t>
            </a:r>
            <a:endParaRPr lang="cs-CZ" dirty="0"/>
          </a:p>
        </p:txBody>
      </p:sp>
      <p:sp>
        <p:nvSpPr>
          <p:cNvPr id="19" name="TextovéPole 18"/>
          <p:cNvSpPr txBox="1"/>
          <p:nvPr/>
        </p:nvSpPr>
        <p:spPr>
          <a:xfrm>
            <a:off x="4355976" y="3284984"/>
            <a:ext cx="3600400" cy="646331"/>
          </a:xfrm>
          <a:prstGeom prst="rect">
            <a:avLst/>
          </a:prstGeom>
          <a:noFill/>
        </p:spPr>
        <p:txBody>
          <a:bodyPr wrap="square" rtlCol="0">
            <a:spAutoFit/>
          </a:bodyPr>
          <a:lstStyle/>
          <a:p>
            <a:r>
              <a:rPr lang="cs-CZ" dirty="0" smtClean="0"/>
              <a:t>Institucionální oddělení výkonné a kontrolní činnosti</a:t>
            </a:r>
            <a:endParaRPr lang="cs-CZ" dirty="0"/>
          </a:p>
        </p:txBody>
      </p:sp>
      <p:sp>
        <p:nvSpPr>
          <p:cNvPr id="20" name="Obdélník 19"/>
          <p:cNvSpPr/>
          <p:nvPr/>
        </p:nvSpPr>
        <p:spPr>
          <a:xfrm>
            <a:off x="251520" y="4221088"/>
            <a:ext cx="1152128" cy="432048"/>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klady</a:t>
            </a:r>
            <a:endParaRPr lang="cs-CZ" dirty="0">
              <a:solidFill>
                <a:schemeClr val="tx1"/>
              </a:solidFill>
            </a:endParaRPr>
          </a:p>
        </p:txBody>
      </p:sp>
      <p:sp>
        <p:nvSpPr>
          <p:cNvPr id="21" name="Obdélník 20"/>
          <p:cNvSpPr/>
          <p:nvPr/>
        </p:nvSpPr>
        <p:spPr>
          <a:xfrm>
            <a:off x="2123728" y="4221088"/>
            <a:ext cx="1152128" cy="432048"/>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zápory</a:t>
            </a:r>
            <a:endParaRPr lang="cs-CZ" dirty="0">
              <a:solidFill>
                <a:schemeClr val="tx1"/>
              </a:solidFill>
            </a:endParaRPr>
          </a:p>
        </p:txBody>
      </p:sp>
      <p:sp>
        <p:nvSpPr>
          <p:cNvPr id="22" name="Obdélník 21"/>
          <p:cNvSpPr/>
          <p:nvPr/>
        </p:nvSpPr>
        <p:spPr>
          <a:xfrm>
            <a:off x="4427984" y="4221088"/>
            <a:ext cx="1152128" cy="432048"/>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klady</a:t>
            </a:r>
            <a:endParaRPr lang="cs-CZ" dirty="0">
              <a:solidFill>
                <a:schemeClr val="tx1"/>
              </a:solidFill>
            </a:endParaRPr>
          </a:p>
        </p:txBody>
      </p:sp>
      <p:sp>
        <p:nvSpPr>
          <p:cNvPr id="23" name="Obdélník 22"/>
          <p:cNvSpPr/>
          <p:nvPr/>
        </p:nvSpPr>
        <p:spPr>
          <a:xfrm>
            <a:off x="7020272" y="4221088"/>
            <a:ext cx="1152128" cy="432048"/>
          </a:xfrm>
          <a:prstGeom prst="rect">
            <a:avLst/>
          </a:prstGeom>
          <a:solidFill>
            <a:srgbClr val="92D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zápory</a:t>
            </a:r>
            <a:endParaRPr lang="cs-CZ" dirty="0">
              <a:solidFill>
                <a:schemeClr val="tx1"/>
              </a:solidFill>
            </a:endParaRPr>
          </a:p>
        </p:txBody>
      </p:sp>
      <p:sp>
        <p:nvSpPr>
          <p:cNvPr id="24" name="TextovéPole 23"/>
          <p:cNvSpPr txBox="1"/>
          <p:nvPr/>
        </p:nvSpPr>
        <p:spPr>
          <a:xfrm>
            <a:off x="179512" y="4941168"/>
            <a:ext cx="1656184" cy="1569660"/>
          </a:xfrm>
          <a:prstGeom prst="rect">
            <a:avLst/>
          </a:prstGeom>
          <a:noFill/>
        </p:spPr>
        <p:txBody>
          <a:bodyPr wrap="square" rtlCol="0">
            <a:spAutoFit/>
          </a:bodyPr>
          <a:lstStyle/>
          <a:p>
            <a:r>
              <a:rPr lang="cs-CZ" sz="1600" dirty="0" smtClean="0"/>
              <a:t>- Nízké náklady</a:t>
            </a:r>
          </a:p>
          <a:p>
            <a:r>
              <a:rPr lang="cs-CZ" sz="1600" dirty="0" smtClean="0"/>
              <a:t>- Přímé spojení s vnitřní organizační strukturou v závodě</a:t>
            </a:r>
            <a:endParaRPr lang="cs-CZ" sz="1600" dirty="0"/>
          </a:p>
        </p:txBody>
      </p:sp>
      <p:sp>
        <p:nvSpPr>
          <p:cNvPr id="25" name="TextovéPole 24"/>
          <p:cNvSpPr txBox="1"/>
          <p:nvPr/>
        </p:nvSpPr>
        <p:spPr>
          <a:xfrm>
            <a:off x="2228280" y="4869160"/>
            <a:ext cx="1584176" cy="1631216"/>
          </a:xfrm>
          <a:prstGeom prst="rect">
            <a:avLst/>
          </a:prstGeom>
          <a:noFill/>
        </p:spPr>
        <p:txBody>
          <a:bodyPr wrap="square" rtlCol="0">
            <a:spAutoFit/>
          </a:bodyPr>
          <a:lstStyle/>
          <a:p>
            <a:r>
              <a:rPr lang="cs-CZ" sz="1600" dirty="0" smtClean="0"/>
              <a:t>-</a:t>
            </a:r>
            <a:r>
              <a:rPr lang="cs-CZ" sz="1400" dirty="0" smtClean="0"/>
              <a:t> Nemusí být zcela zřejmé rozdělení kontroly a výkonných činností</a:t>
            </a:r>
          </a:p>
          <a:p>
            <a:r>
              <a:rPr lang="cs-CZ" sz="1400" dirty="0" smtClean="0"/>
              <a:t>- Orgán je kontrolován valnou hromadou</a:t>
            </a:r>
            <a:endParaRPr lang="cs-CZ" sz="1400" dirty="0"/>
          </a:p>
        </p:txBody>
      </p:sp>
      <p:sp>
        <p:nvSpPr>
          <p:cNvPr id="26" name="TextovéPole 25"/>
          <p:cNvSpPr txBox="1"/>
          <p:nvPr/>
        </p:nvSpPr>
        <p:spPr>
          <a:xfrm>
            <a:off x="4355976" y="4941168"/>
            <a:ext cx="1800200" cy="1569660"/>
          </a:xfrm>
          <a:prstGeom prst="rect">
            <a:avLst/>
          </a:prstGeom>
          <a:noFill/>
        </p:spPr>
        <p:txBody>
          <a:bodyPr wrap="square" rtlCol="0">
            <a:spAutoFit/>
          </a:bodyPr>
          <a:lstStyle/>
          <a:p>
            <a:pPr marL="285750" indent="-285750">
              <a:buFontTx/>
              <a:buChar char="-"/>
            </a:pPr>
            <a:r>
              <a:rPr lang="cs-CZ" sz="1600" dirty="0" smtClean="0"/>
              <a:t>Jasné vymezení kontrolních činností</a:t>
            </a:r>
          </a:p>
          <a:p>
            <a:pPr marL="285750" indent="-285750">
              <a:buFontTx/>
              <a:buChar char="-"/>
            </a:pPr>
            <a:r>
              <a:rPr lang="cs-CZ" sz="1600" dirty="0" smtClean="0"/>
              <a:t>Institucionální kontrola pomocí  DR</a:t>
            </a:r>
            <a:endParaRPr lang="cs-CZ" sz="1600" dirty="0"/>
          </a:p>
        </p:txBody>
      </p:sp>
      <p:sp>
        <p:nvSpPr>
          <p:cNvPr id="28" name="TextovéPole 27"/>
          <p:cNvSpPr txBox="1"/>
          <p:nvPr/>
        </p:nvSpPr>
        <p:spPr>
          <a:xfrm>
            <a:off x="6588224" y="4941168"/>
            <a:ext cx="2232248" cy="1077218"/>
          </a:xfrm>
          <a:prstGeom prst="rect">
            <a:avLst/>
          </a:prstGeom>
          <a:noFill/>
        </p:spPr>
        <p:txBody>
          <a:bodyPr wrap="square" rtlCol="0">
            <a:spAutoFit/>
          </a:bodyPr>
          <a:lstStyle/>
          <a:p>
            <a:r>
              <a:rPr lang="cs-CZ" sz="1600" dirty="0" smtClean="0"/>
              <a:t>- Vyšší náklady</a:t>
            </a:r>
          </a:p>
          <a:p>
            <a:r>
              <a:rPr lang="cs-CZ" sz="1600" dirty="0" smtClean="0"/>
              <a:t>- Složitější spojení s organizační strukturou závodu</a:t>
            </a:r>
            <a:endParaRPr lang="cs-CZ" sz="1600" dirty="0"/>
          </a:p>
        </p:txBody>
      </p:sp>
      <p:sp>
        <p:nvSpPr>
          <p:cNvPr id="4" name="Obdélník 3"/>
          <p:cNvSpPr/>
          <p:nvPr/>
        </p:nvSpPr>
        <p:spPr>
          <a:xfrm>
            <a:off x="2699792" y="1196752"/>
            <a:ext cx="2808312" cy="504056"/>
          </a:xfrm>
          <a:prstGeom prst="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1"/>
                </a:solidFill>
              </a:rPr>
              <a:t>Akciová společnost</a:t>
            </a:r>
            <a:endParaRPr lang="cs-CZ" dirty="0">
              <a:solidFill>
                <a:schemeClr val="bg1"/>
              </a:solidFill>
            </a:endParaRPr>
          </a:p>
        </p:txBody>
      </p:sp>
    </p:spTree>
    <p:extLst>
      <p:ext uri="{BB962C8B-B14F-4D97-AF65-F5344CB8AC3E}">
        <p14:creationId xmlns:p14="http://schemas.microsoft.com/office/powerpoint/2010/main" val="34000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0"/>
            <a:ext cx="8229600" cy="692696"/>
          </a:xfrm>
        </p:spPr>
        <p:txBody>
          <a:bodyPr>
            <a:normAutofit/>
          </a:bodyPr>
          <a:lstStyle/>
          <a:p>
            <a:r>
              <a:rPr lang="cs-CZ" sz="3600" dirty="0" smtClean="0"/>
              <a:t>Charakteristika systémů</a:t>
            </a:r>
            <a:endParaRPr lang="cs-CZ" sz="3600" dirty="0"/>
          </a:p>
        </p:txBody>
      </p:sp>
      <p:sp>
        <p:nvSpPr>
          <p:cNvPr id="3" name="Obdélník 2"/>
          <p:cNvSpPr/>
          <p:nvPr/>
        </p:nvSpPr>
        <p:spPr>
          <a:xfrm>
            <a:off x="1948772" y="1412776"/>
            <a:ext cx="5184576" cy="720080"/>
          </a:xfrm>
          <a:prstGeom prst="rect">
            <a:avLst/>
          </a:prstGeom>
          <a:solidFill>
            <a:srgbClr val="FF7C8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Správní rada (</a:t>
            </a:r>
            <a:r>
              <a:rPr lang="cs-CZ" dirty="0" err="1" smtClean="0">
                <a:solidFill>
                  <a:schemeClr val="tx1"/>
                </a:solidFill>
              </a:rPr>
              <a:t>board</a:t>
            </a:r>
            <a:r>
              <a:rPr lang="cs-CZ" dirty="0" smtClean="0">
                <a:solidFill>
                  <a:schemeClr val="tx1"/>
                </a:solidFill>
              </a:rPr>
              <a:t> </a:t>
            </a:r>
            <a:r>
              <a:rPr lang="cs-CZ" dirty="0" err="1" smtClean="0">
                <a:solidFill>
                  <a:schemeClr val="tx1"/>
                </a:solidFill>
              </a:rPr>
              <a:t>of</a:t>
            </a:r>
            <a:r>
              <a:rPr lang="cs-CZ" dirty="0" smtClean="0">
                <a:solidFill>
                  <a:schemeClr val="tx1"/>
                </a:solidFill>
              </a:rPr>
              <a:t> </a:t>
            </a:r>
            <a:r>
              <a:rPr lang="cs-CZ" dirty="0" err="1" smtClean="0">
                <a:solidFill>
                  <a:schemeClr val="tx1"/>
                </a:solidFill>
              </a:rPr>
              <a:t>directors</a:t>
            </a:r>
            <a:r>
              <a:rPr lang="cs-CZ" dirty="0" smtClean="0">
                <a:solidFill>
                  <a:schemeClr val="tx1"/>
                </a:solidFill>
              </a:rPr>
              <a:t>, </a:t>
            </a:r>
            <a:r>
              <a:rPr lang="cs-CZ" dirty="0" err="1" smtClean="0">
                <a:solidFill>
                  <a:schemeClr val="tx1"/>
                </a:solidFill>
              </a:rPr>
              <a:t>conseil</a:t>
            </a:r>
            <a:r>
              <a:rPr lang="cs-CZ" dirty="0" smtClean="0">
                <a:solidFill>
                  <a:schemeClr val="tx1"/>
                </a:solidFill>
              </a:rPr>
              <a:t> </a:t>
            </a:r>
            <a:r>
              <a:rPr lang="cs-CZ" dirty="0" err="1" smtClean="0">
                <a:solidFill>
                  <a:schemeClr val="tx1"/>
                </a:solidFill>
              </a:rPr>
              <a:t>d´administration</a:t>
            </a:r>
            <a:r>
              <a:rPr lang="cs-CZ" dirty="0" smtClean="0">
                <a:solidFill>
                  <a:schemeClr val="tx1"/>
                </a:solidFill>
              </a:rPr>
              <a:t>)</a:t>
            </a:r>
            <a:endParaRPr lang="cs-CZ" dirty="0">
              <a:solidFill>
                <a:schemeClr val="tx1"/>
              </a:solidFill>
            </a:endParaRPr>
          </a:p>
        </p:txBody>
      </p:sp>
      <p:sp>
        <p:nvSpPr>
          <p:cNvPr id="4" name="TextovéPole 3"/>
          <p:cNvSpPr txBox="1"/>
          <p:nvPr/>
        </p:nvSpPr>
        <p:spPr>
          <a:xfrm>
            <a:off x="475076" y="2234481"/>
            <a:ext cx="7992888" cy="923330"/>
          </a:xfrm>
          <a:prstGeom prst="rect">
            <a:avLst/>
          </a:prstGeom>
          <a:noFill/>
        </p:spPr>
        <p:txBody>
          <a:bodyPr wrap="square" rtlCol="0">
            <a:spAutoFit/>
          </a:bodyPr>
          <a:lstStyle/>
          <a:p>
            <a:r>
              <a:rPr lang="cs-CZ" dirty="0" smtClean="0"/>
              <a:t>Vykonává funkce řídící i kontrolní, dělba činností uvnitř orgánu – členové výkonní (</a:t>
            </a:r>
            <a:r>
              <a:rPr lang="cs-CZ" dirty="0" err="1" smtClean="0"/>
              <a:t>executive</a:t>
            </a:r>
            <a:r>
              <a:rPr lang="cs-CZ" dirty="0" smtClean="0"/>
              <a:t> </a:t>
            </a:r>
            <a:r>
              <a:rPr lang="cs-CZ" dirty="0" err="1" smtClean="0"/>
              <a:t>members</a:t>
            </a:r>
            <a:r>
              <a:rPr lang="cs-CZ" dirty="0" smtClean="0"/>
              <a:t>) a nevýkonní (non-</a:t>
            </a:r>
            <a:r>
              <a:rPr lang="cs-CZ" dirty="0" err="1" smtClean="0"/>
              <a:t>executive</a:t>
            </a:r>
            <a:r>
              <a:rPr lang="cs-CZ" dirty="0" smtClean="0"/>
              <a:t> </a:t>
            </a:r>
            <a:r>
              <a:rPr lang="cs-CZ" dirty="0" err="1" smtClean="0"/>
              <a:t>members</a:t>
            </a:r>
            <a:r>
              <a:rPr lang="cs-CZ" dirty="0" smtClean="0"/>
              <a:t>)</a:t>
            </a:r>
          </a:p>
          <a:p>
            <a:r>
              <a:rPr lang="cs-CZ" dirty="0" smtClean="0"/>
              <a:t>USA, Velká Británie, Francie, </a:t>
            </a:r>
            <a:r>
              <a:rPr lang="cs-CZ" dirty="0"/>
              <a:t>I</a:t>
            </a:r>
            <a:r>
              <a:rPr lang="cs-CZ" dirty="0" smtClean="0"/>
              <a:t>tálie</a:t>
            </a:r>
            <a:endParaRPr lang="cs-CZ" dirty="0"/>
          </a:p>
        </p:txBody>
      </p:sp>
      <p:sp>
        <p:nvSpPr>
          <p:cNvPr id="5" name="Obdélník 4"/>
          <p:cNvSpPr/>
          <p:nvPr/>
        </p:nvSpPr>
        <p:spPr>
          <a:xfrm>
            <a:off x="323528" y="764704"/>
            <a:ext cx="3168352" cy="504056"/>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Monistický systém</a:t>
            </a:r>
            <a:endParaRPr lang="cs-CZ" dirty="0">
              <a:solidFill>
                <a:schemeClr val="tx1"/>
              </a:solidFill>
            </a:endParaRPr>
          </a:p>
        </p:txBody>
      </p:sp>
      <p:sp>
        <p:nvSpPr>
          <p:cNvPr id="6" name="Obdélník 5"/>
          <p:cNvSpPr/>
          <p:nvPr/>
        </p:nvSpPr>
        <p:spPr>
          <a:xfrm>
            <a:off x="323249" y="3501008"/>
            <a:ext cx="3168352" cy="504056"/>
          </a:xfrm>
          <a:prstGeom prst="rect">
            <a:avLst/>
          </a:prstGeom>
          <a:solidFill>
            <a:srgbClr val="FFCC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Dualistický systém</a:t>
            </a:r>
            <a:endParaRPr lang="cs-CZ" dirty="0">
              <a:solidFill>
                <a:schemeClr val="tx1"/>
              </a:solidFill>
            </a:endParaRPr>
          </a:p>
        </p:txBody>
      </p:sp>
      <p:sp>
        <p:nvSpPr>
          <p:cNvPr id="7" name="Obdélník 6"/>
          <p:cNvSpPr/>
          <p:nvPr/>
        </p:nvSpPr>
        <p:spPr>
          <a:xfrm>
            <a:off x="899592" y="4437112"/>
            <a:ext cx="2160240" cy="648072"/>
          </a:xfrm>
          <a:prstGeom prst="rect">
            <a:avLst/>
          </a:prstGeom>
          <a:solidFill>
            <a:srgbClr val="C0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1"/>
                </a:solidFill>
              </a:rPr>
              <a:t>představenstvo</a:t>
            </a:r>
            <a:endParaRPr lang="cs-CZ" dirty="0">
              <a:solidFill>
                <a:schemeClr val="bg1"/>
              </a:solidFill>
            </a:endParaRPr>
          </a:p>
        </p:txBody>
      </p:sp>
      <p:sp>
        <p:nvSpPr>
          <p:cNvPr id="8" name="Obdélník 7"/>
          <p:cNvSpPr/>
          <p:nvPr/>
        </p:nvSpPr>
        <p:spPr>
          <a:xfrm>
            <a:off x="5220072" y="4437112"/>
            <a:ext cx="2160240" cy="648072"/>
          </a:xfrm>
          <a:prstGeom prst="rect">
            <a:avLst/>
          </a:prstGeom>
          <a:solidFill>
            <a:srgbClr val="FF9966"/>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Dozorčí rada</a:t>
            </a:r>
            <a:endParaRPr lang="cs-CZ" dirty="0">
              <a:solidFill>
                <a:schemeClr val="tx1"/>
              </a:solidFill>
            </a:endParaRPr>
          </a:p>
        </p:txBody>
      </p:sp>
      <p:cxnSp>
        <p:nvCxnSpPr>
          <p:cNvPr id="10" name="Přímá spojnice se šipkou 9"/>
          <p:cNvCxnSpPr>
            <a:stCxn id="7" idx="3"/>
            <a:endCxn id="8" idx="1"/>
          </p:cNvCxnSpPr>
          <p:nvPr/>
        </p:nvCxnSpPr>
        <p:spPr>
          <a:xfrm>
            <a:off x="3059832" y="4761148"/>
            <a:ext cx="2160240"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 name="TextovéPole 10"/>
          <p:cNvSpPr txBox="1"/>
          <p:nvPr/>
        </p:nvSpPr>
        <p:spPr>
          <a:xfrm>
            <a:off x="3275856" y="5013176"/>
            <a:ext cx="1872208" cy="307777"/>
          </a:xfrm>
          <a:prstGeom prst="rect">
            <a:avLst/>
          </a:prstGeom>
          <a:noFill/>
        </p:spPr>
        <p:txBody>
          <a:bodyPr wrap="square" rtlCol="0">
            <a:spAutoFit/>
          </a:bodyPr>
          <a:lstStyle/>
          <a:p>
            <a:r>
              <a:rPr lang="cs-CZ" sz="1400" dirty="0" smtClean="0"/>
              <a:t>Neslučitelnost funkcí</a:t>
            </a:r>
            <a:endParaRPr lang="cs-CZ" sz="1400" dirty="0"/>
          </a:p>
        </p:txBody>
      </p:sp>
      <p:sp>
        <p:nvSpPr>
          <p:cNvPr id="12" name="TextovéPole 11"/>
          <p:cNvSpPr txBox="1"/>
          <p:nvPr/>
        </p:nvSpPr>
        <p:spPr>
          <a:xfrm>
            <a:off x="323249" y="5517232"/>
            <a:ext cx="2592567" cy="646331"/>
          </a:xfrm>
          <a:prstGeom prst="rect">
            <a:avLst/>
          </a:prstGeom>
          <a:noFill/>
        </p:spPr>
        <p:txBody>
          <a:bodyPr wrap="square" rtlCol="0">
            <a:spAutoFit/>
          </a:bodyPr>
          <a:lstStyle/>
          <a:p>
            <a:r>
              <a:rPr lang="cs-CZ" dirty="0" smtClean="0"/>
              <a:t>Výkonný orgán, volen VH nebo dozorčí radou</a:t>
            </a:r>
            <a:endParaRPr lang="cs-CZ" dirty="0"/>
          </a:p>
        </p:txBody>
      </p:sp>
      <p:sp>
        <p:nvSpPr>
          <p:cNvPr id="14" name="TextovéPole 13"/>
          <p:cNvSpPr txBox="1"/>
          <p:nvPr/>
        </p:nvSpPr>
        <p:spPr>
          <a:xfrm>
            <a:off x="4932040" y="5517232"/>
            <a:ext cx="3535924" cy="646331"/>
          </a:xfrm>
          <a:prstGeom prst="rect">
            <a:avLst/>
          </a:prstGeom>
          <a:noFill/>
        </p:spPr>
        <p:txBody>
          <a:bodyPr wrap="square" rtlCol="0">
            <a:spAutoFit/>
          </a:bodyPr>
          <a:lstStyle/>
          <a:p>
            <a:r>
              <a:rPr lang="cs-CZ" dirty="0" smtClean="0"/>
              <a:t>Kontrolní orgán, volen valnou hromadou</a:t>
            </a:r>
            <a:endParaRPr lang="cs-CZ" dirty="0"/>
          </a:p>
        </p:txBody>
      </p:sp>
      <p:sp>
        <p:nvSpPr>
          <p:cNvPr id="16" name="TextovéPole 15"/>
          <p:cNvSpPr txBox="1"/>
          <p:nvPr/>
        </p:nvSpPr>
        <p:spPr>
          <a:xfrm>
            <a:off x="323249" y="6163563"/>
            <a:ext cx="8281199" cy="369332"/>
          </a:xfrm>
          <a:prstGeom prst="rect">
            <a:avLst/>
          </a:prstGeom>
          <a:noFill/>
        </p:spPr>
        <p:txBody>
          <a:bodyPr wrap="square" rtlCol="0">
            <a:spAutoFit/>
          </a:bodyPr>
          <a:lstStyle/>
          <a:p>
            <a:r>
              <a:rPr lang="cs-CZ" dirty="0" smtClean="0"/>
              <a:t>Německo, Nizozemí, Rakousko, ČR, Slovensko</a:t>
            </a:r>
            <a:endParaRPr lang="cs-CZ" dirty="0"/>
          </a:p>
        </p:txBody>
      </p:sp>
    </p:spTree>
    <p:extLst>
      <p:ext uri="{BB962C8B-B14F-4D97-AF65-F5344CB8AC3E}">
        <p14:creationId xmlns:p14="http://schemas.microsoft.com/office/powerpoint/2010/main" val="1829814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extLst>
              <p:ext uri="{D42A27DB-BD31-4B8C-83A1-F6EECF244321}">
                <p14:modId xmlns:p14="http://schemas.microsoft.com/office/powerpoint/2010/main" val="1570956201"/>
              </p:ext>
            </p:extLst>
          </p:nvPr>
        </p:nvGraphicFramePr>
        <p:xfrm>
          <a:off x="107505" y="404664"/>
          <a:ext cx="8928992" cy="6110467"/>
        </p:xfrm>
        <a:graphic>
          <a:graphicData uri="http://schemas.openxmlformats.org/drawingml/2006/table">
            <a:tbl>
              <a:tblPr>
                <a:tableStyleId>{5C22544A-7EE6-4342-B048-85BDC9FD1C3A}</a:tableStyleId>
              </a:tblPr>
              <a:tblGrid>
                <a:gridCol w="1230795"/>
                <a:gridCol w="7698197"/>
              </a:tblGrid>
              <a:tr h="384498">
                <a:tc>
                  <a:txBody>
                    <a:bodyPr/>
                    <a:lstStyle/>
                    <a:p>
                      <a:pPr algn="ctr">
                        <a:spcAft>
                          <a:spcPts val="0"/>
                        </a:spcAft>
                        <a:tabLst>
                          <a:tab pos="450215" algn="l"/>
                          <a:tab pos="450215" algn="l"/>
                          <a:tab pos="899795" algn="l"/>
                          <a:tab pos="899795" algn="l"/>
                          <a:tab pos="1350010" algn="l"/>
                          <a:tab pos="1350010" algn="l"/>
                          <a:tab pos="2249805" algn="l"/>
                          <a:tab pos="2249805" algn="l"/>
                          <a:tab pos="2700020" algn="l"/>
                          <a:tab pos="2700020" algn="l"/>
                          <a:tab pos="3150235" algn="l"/>
                          <a:tab pos="3150235" algn="l"/>
                          <a:tab pos="3599815" algn="l"/>
                          <a:tab pos="3599815" algn="l"/>
                          <a:tab pos="4050030" algn="l"/>
                          <a:tab pos="4050030" algn="l"/>
                          <a:tab pos="4500245" algn="l"/>
                          <a:tab pos="4500245" algn="l"/>
                          <a:tab pos="4949825" algn="l"/>
                          <a:tab pos="4949825" algn="l"/>
                          <a:tab pos="5400040" algn="l"/>
                          <a:tab pos="5400040" algn="l"/>
                          <a:tab pos="5850255" algn="l"/>
                          <a:tab pos="5850255" algn="l"/>
                          <a:tab pos="6299835" algn="l"/>
                          <a:tab pos="6299835" algn="l"/>
                          <a:tab pos="6750050" algn="l"/>
                          <a:tab pos="6750050" algn="l"/>
                          <a:tab pos="7200265" algn="l"/>
                          <a:tab pos="7200265" algn="l"/>
                          <a:tab pos="7649845" algn="l"/>
                          <a:tab pos="7649845" algn="l"/>
                        </a:tabLst>
                      </a:pPr>
                      <a:r>
                        <a:rPr lang="cs-CZ" sz="1000" dirty="0">
                          <a:effectLst/>
                        </a:rPr>
                        <a:t> </a:t>
                      </a:r>
                      <a:endParaRPr lang="cs-CZ" sz="1000" b="1" dirty="0">
                        <a:solidFill>
                          <a:srgbClr val="000000"/>
                        </a:solidFill>
                        <a:effectLst/>
                        <a:latin typeface="Helvetica"/>
                        <a:ea typeface="ヒラギノ角ゴ Pro W3"/>
                        <a:cs typeface="Times New Roman"/>
                      </a:endParaRPr>
                    </a:p>
                  </a:txBody>
                  <a:tcPr marL="0" marR="0" marT="53322" marB="53322" anchor="ctr"/>
                </a:tc>
                <a:tc>
                  <a:txBody>
                    <a:bodyPr/>
                    <a:lstStyle/>
                    <a:p>
                      <a:pPr algn="ctr">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cs-CZ" sz="2000" dirty="0">
                          <a:effectLst/>
                        </a:rPr>
                        <a:t>Francie</a:t>
                      </a:r>
                      <a:endParaRPr lang="cs-CZ" sz="2000" b="1" dirty="0">
                        <a:solidFill>
                          <a:srgbClr val="000000"/>
                        </a:solidFill>
                        <a:effectLst/>
                        <a:latin typeface="Helvetica"/>
                        <a:ea typeface="ヒラギノ角ゴ Pro W3"/>
                        <a:cs typeface="Times New Roman"/>
                      </a:endParaRPr>
                    </a:p>
                  </a:txBody>
                  <a:tcPr marL="53322" marR="53322" marT="53322" marB="53322"/>
                </a:tc>
              </a:tr>
              <a:tr h="1100724">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 pos="14399895" algn="l"/>
                          <a:tab pos="14850110" algn="l"/>
                        </a:tabLst>
                      </a:pPr>
                      <a:r>
                        <a:rPr lang="cs-CZ" sz="1600" dirty="0">
                          <a:effectLst/>
                        </a:rPr>
                        <a:t>složení správní rady</a:t>
                      </a:r>
                      <a:endParaRPr lang="cs-CZ" sz="1600" dirty="0">
                        <a:solidFill>
                          <a:srgbClr val="000000"/>
                        </a:solidFill>
                        <a:effectLst/>
                        <a:latin typeface="Helvetica"/>
                        <a:ea typeface="ヒラギノ角ゴ Pro W3"/>
                        <a:cs typeface="Times New Roman"/>
                      </a:endParaRPr>
                    </a:p>
                  </a:txBody>
                  <a:tcPr marL="53322" marR="53322" marT="53322" marB="53322"/>
                </a:tc>
                <a:tc>
                  <a:txBody>
                    <a:bodyPr/>
                    <a:lstStyle/>
                    <a:p>
                      <a:pPr algn="just">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cs-CZ" sz="1600" dirty="0">
                          <a:effectLst/>
                        </a:rPr>
                        <a:t>Akciová společnost je řízena správní radou (</a:t>
                      </a:r>
                      <a:r>
                        <a:rPr lang="cs-CZ" sz="1600" dirty="0" err="1">
                          <a:effectLst/>
                        </a:rPr>
                        <a:t>conseil</a:t>
                      </a:r>
                      <a:r>
                        <a:rPr lang="cs-CZ" sz="1600" dirty="0">
                          <a:effectLst/>
                        </a:rPr>
                        <a:t> </a:t>
                      </a:r>
                      <a:r>
                        <a:rPr lang="cs-CZ" sz="1600" dirty="0" err="1">
                          <a:effectLst/>
                        </a:rPr>
                        <a:t>d’administration</a:t>
                      </a:r>
                      <a:r>
                        <a:rPr lang="cs-CZ" sz="1600" dirty="0">
                          <a:effectLst/>
                        </a:rPr>
                        <a:t>), která se skládá nejméně z 3 členů. Stanovy určí maximální počet členů správní rady, přičemž nelze překročit počet 18 členů. Členové voleni a odvoláváni valnou hromadou, funkční období podle stanov, max. 6 let. Možná opakovaná volba</a:t>
                      </a:r>
                      <a:r>
                        <a:rPr lang="cs-CZ" sz="1600" dirty="0" smtClean="0">
                          <a:effectLst/>
                        </a:rPr>
                        <a:t>.</a:t>
                      </a:r>
                    </a:p>
                  </a:txBody>
                  <a:tcPr marL="53322" marR="53322" marT="53322" marB="53322"/>
                </a:tc>
              </a:tr>
              <a:tr h="1269198">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 pos="14399895" algn="l"/>
                          <a:tab pos="14850110" algn="l"/>
                        </a:tabLst>
                      </a:pPr>
                      <a:r>
                        <a:rPr lang="cs-CZ" sz="1600" dirty="0">
                          <a:effectLst/>
                        </a:rPr>
                        <a:t>působnost</a:t>
                      </a:r>
                      <a:endParaRPr lang="cs-CZ" sz="1600" dirty="0">
                        <a:solidFill>
                          <a:srgbClr val="000000"/>
                        </a:solidFill>
                        <a:effectLst/>
                        <a:latin typeface="Helvetica"/>
                        <a:ea typeface="ヒラギノ角ゴ Pro W3"/>
                        <a:cs typeface="Times New Roman"/>
                      </a:endParaRPr>
                    </a:p>
                  </a:txBody>
                  <a:tcPr marL="53322" marR="53322" marT="53322" marB="53322"/>
                </a:tc>
                <a:tc>
                  <a:txBody>
                    <a:bodyPr/>
                    <a:lstStyle/>
                    <a:p>
                      <a:pPr algn="just">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cs-CZ" sz="1600" dirty="0">
                          <a:effectLst/>
                        </a:rPr>
                        <a:t>Určení orientace činnosti společnosti a dohled nad její realizací. S výjimkou pravomocí výslovně svěřených valné hromadě a v mezích předmětu podnikání  rozhoduje správní rada o všech otázkách týkajících se řádného chodu společnosti a svými rozhodnutími řídí záležitosti akciové společnosti. V určitých oblastech, kde správní rada uzná za vhodné, může vykonávat kontrolní pravomoc a ověřovat řízení akciové společnosti.  </a:t>
                      </a:r>
                      <a:endParaRPr lang="cs-CZ" sz="1600" dirty="0" smtClean="0">
                        <a:effectLst/>
                      </a:endParaRPr>
                    </a:p>
                    <a:p>
                      <a:pPr algn="just">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endParaRPr lang="cs-CZ" sz="1600" dirty="0">
                        <a:solidFill>
                          <a:srgbClr val="000000"/>
                        </a:solidFill>
                        <a:effectLst/>
                        <a:latin typeface="Helvetica"/>
                        <a:ea typeface="ヒラギノ角ゴ Pro W3"/>
                        <a:cs typeface="Times New Roman"/>
                      </a:endParaRPr>
                    </a:p>
                  </a:txBody>
                  <a:tcPr marL="53322" marR="53322" marT="53322" marB="53322"/>
                </a:tc>
              </a:tr>
              <a:tr h="1742684">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 pos="14399895" algn="l"/>
                          <a:tab pos="14850110" algn="l"/>
                        </a:tabLst>
                      </a:pPr>
                      <a:r>
                        <a:rPr lang="cs-CZ" sz="1600" dirty="0">
                          <a:effectLst/>
                        </a:rPr>
                        <a:t>vnitřní organizace</a:t>
                      </a:r>
                      <a:endParaRPr lang="cs-CZ" sz="1600" dirty="0">
                        <a:solidFill>
                          <a:srgbClr val="000000"/>
                        </a:solidFill>
                        <a:effectLst/>
                        <a:latin typeface="Helvetica"/>
                        <a:ea typeface="ヒラギノ角ゴ Pro W3"/>
                        <a:cs typeface="Times New Roman"/>
                      </a:endParaRPr>
                    </a:p>
                  </a:txBody>
                  <a:tcPr marL="53322" marR="53322" marT="53322" marB="53322"/>
                </a:tc>
                <a:tc>
                  <a:txBody>
                    <a:bodyPr/>
                    <a:lstStyle/>
                    <a:p>
                      <a:pPr algn="just">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cs-CZ" sz="1600" dirty="0">
                          <a:effectLst/>
                        </a:rPr>
                        <a:t>Správní rada volí ze svých členů předsedu správní rady, přičemž se musí jednat o osobu fyzickou. Předseda je volen na funkční období, které nesmí přesáhnout jeho funkční období jako člena správní rady, přičemž je možné znovuzvolit stejného předsedu. Správní rada může předsedu také kdykoli odvolat.  </a:t>
                      </a:r>
                    </a:p>
                    <a:p>
                      <a:pPr algn="just">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cs-CZ" sz="1600" dirty="0">
                          <a:effectLst/>
                        </a:rPr>
                        <a:t>Předseda správní rady organizuje a řídí činnost správní rady, dohlíží na řádné fungování orgánů společnosti a zajišťuje, aby členové správní rady splňovali podmínky požadované pro výkon jejich funkce. Předseda správní rady je odpovědný valné hromadě. </a:t>
                      </a:r>
                      <a:endParaRPr lang="cs-CZ" sz="1600" dirty="0">
                        <a:solidFill>
                          <a:srgbClr val="000000"/>
                        </a:solidFill>
                        <a:effectLst/>
                        <a:latin typeface="Helvetica"/>
                        <a:ea typeface="ヒラギノ角ゴ Pro W3"/>
                        <a:cs typeface="Times New Roman"/>
                      </a:endParaRPr>
                    </a:p>
                  </a:txBody>
                  <a:tcPr marL="53322" marR="53322" marT="53322" marB="53322"/>
                </a:tc>
              </a:tr>
              <a:tr h="1215091">
                <a:tc>
                  <a:txBody>
                    <a:bodyPr/>
                    <a:lstStyle/>
                    <a:p>
                      <a:pPr>
                        <a:spcAft>
                          <a:spcPts val="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 pos="7200265" algn="l"/>
                          <a:tab pos="7649845" algn="l"/>
                          <a:tab pos="8100060" algn="l"/>
                          <a:tab pos="8550275" algn="l"/>
                          <a:tab pos="8999855" algn="l"/>
                          <a:tab pos="9450070" algn="l"/>
                          <a:tab pos="9900285" algn="l"/>
                          <a:tab pos="10349865" algn="l"/>
                          <a:tab pos="10800080" algn="l"/>
                          <a:tab pos="11250295" algn="l"/>
                          <a:tab pos="11699875" algn="l"/>
                          <a:tab pos="12150090" algn="l"/>
                          <a:tab pos="12600305" algn="l"/>
                          <a:tab pos="13049885" algn="l"/>
                          <a:tab pos="13500100" algn="l"/>
                          <a:tab pos="13950315" algn="l"/>
                          <a:tab pos="14399895" algn="l"/>
                          <a:tab pos="14850110" algn="l"/>
                        </a:tabLst>
                      </a:pPr>
                      <a:r>
                        <a:rPr lang="cs-CZ" sz="1600" dirty="0">
                          <a:effectLst/>
                        </a:rPr>
                        <a:t>generální ředitel</a:t>
                      </a:r>
                      <a:endParaRPr lang="cs-CZ" sz="1600" dirty="0">
                        <a:solidFill>
                          <a:srgbClr val="000000"/>
                        </a:solidFill>
                        <a:effectLst/>
                        <a:latin typeface="Helvetica"/>
                        <a:ea typeface="ヒラギノ角ゴ Pro W3"/>
                        <a:cs typeface="Times New Roman"/>
                      </a:endParaRPr>
                    </a:p>
                  </a:txBody>
                  <a:tcPr marL="53322" marR="53322" marT="53322" marB="53322"/>
                </a:tc>
                <a:tc>
                  <a:txBody>
                    <a:bodyPr/>
                    <a:lstStyle/>
                    <a:p>
                      <a:pPr algn="just">
                        <a:spcAft>
                          <a:spcPts val="0"/>
                        </a:spcAft>
                        <a:tabLst>
                          <a:tab pos="-20465415" algn="l"/>
                          <a:tab pos="-20015200" algn="l"/>
                          <a:tab pos="-19565620" algn="l"/>
                          <a:tab pos="-19115405" algn="l"/>
                          <a:tab pos="-18665190" algn="l"/>
                          <a:tab pos="-18215610" algn="l"/>
                          <a:tab pos="-17765395" algn="l"/>
                          <a:tab pos="-17315180" algn="l"/>
                          <a:tab pos="-16865600" algn="l"/>
                          <a:tab pos="-16415385" algn="l"/>
                          <a:tab pos="-15965170" algn="l"/>
                          <a:tab pos="-15515590" algn="l"/>
                          <a:tab pos="-15065375" algn="l"/>
                          <a:tab pos="-14615160" algn="l"/>
                          <a:tab pos="-14165580" algn="l"/>
                          <a:tab pos="-13715365" algn="l"/>
                          <a:tab pos="-13265150" algn="l"/>
                          <a:tab pos="-12815570" algn="l"/>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cs-CZ" sz="1600" dirty="0">
                          <a:effectLst/>
                        </a:rPr>
                        <a:t>Obchodní vedení společnosti může na svou odpovědnost vykonávat buď předseda správní rady, nebo jiná fyzická osoba jmenovaná správní radou, která se označuje jako generální ředitel (</a:t>
                      </a:r>
                      <a:r>
                        <a:rPr lang="cs-CZ" sz="1600" dirty="0" err="1">
                          <a:effectLst/>
                        </a:rPr>
                        <a:t>le</a:t>
                      </a:r>
                      <a:r>
                        <a:rPr lang="cs-CZ" sz="1600" dirty="0">
                          <a:effectLst/>
                        </a:rPr>
                        <a:t> </a:t>
                      </a:r>
                      <a:r>
                        <a:rPr lang="cs-CZ" sz="1600" dirty="0" err="1">
                          <a:effectLst/>
                        </a:rPr>
                        <a:t>directeur</a:t>
                      </a:r>
                      <a:r>
                        <a:rPr lang="cs-CZ" sz="1600" dirty="0">
                          <a:effectLst/>
                        </a:rPr>
                        <a:t> </a:t>
                      </a:r>
                      <a:r>
                        <a:rPr lang="cs-CZ" sz="1600" dirty="0" err="1">
                          <a:effectLst/>
                        </a:rPr>
                        <a:t>général</a:t>
                      </a:r>
                      <a:r>
                        <a:rPr lang="cs-CZ" sz="1600" dirty="0">
                          <a:effectLst/>
                        </a:rPr>
                        <a:t>). Generálního ředitele může správní rada kdykoli odvolat.</a:t>
                      </a:r>
                      <a:endParaRPr lang="cs-CZ" sz="1600" dirty="0">
                        <a:solidFill>
                          <a:srgbClr val="000000"/>
                        </a:solidFill>
                        <a:effectLst/>
                        <a:latin typeface="Helvetica"/>
                        <a:ea typeface="ヒラギノ角ゴ Pro W3"/>
                        <a:cs typeface="Times New Roman"/>
                      </a:endParaRPr>
                    </a:p>
                  </a:txBody>
                  <a:tcPr marL="53322" marR="53322" marT="53322" marB="53322"/>
                </a:tc>
              </a:tr>
            </a:tbl>
          </a:graphicData>
        </a:graphic>
      </p:graphicFrame>
    </p:spTree>
    <p:extLst>
      <p:ext uri="{BB962C8B-B14F-4D97-AF65-F5344CB8AC3E}">
        <p14:creationId xmlns:p14="http://schemas.microsoft.com/office/powerpoint/2010/main" val="3281856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Smíšené systémy</a:t>
            </a:r>
            <a:br>
              <a:rPr lang="cs-CZ" dirty="0" smtClean="0"/>
            </a:br>
            <a:r>
              <a:rPr lang="cs-CZ" dirty="0" smtClean="0"/>
              <a:t>(příklad Dánska)</a:t>
            </a:r>
            <a:endParaRPr lang="cs-CZ" dirty="0"/>
          </a:p>
        </p:txBody>
      </p:sp>
      <p:sp>
        <p:nvSpPr>
          <p:cNvPr id="3" name="TextovéPole 2"/>
          <p:cNvSpPr txBox="1"/>
          <p:nvPr/>
        </p:nvSpPr>
        <p:spPr>
          <a:xfrm>
            <a:off x="539552" y="1772816"/>
            <a:ext cx="7488832" cy="646331"/>
          </a:xfrm>
          <a:prstGeom prst="rect">
            <a:avLst/>
          </a:prstGeom>
          <a:noFill/>
        </p:spPr>
        <p:txBody>
          <a:bodyPr wrap="square" rtlCol="0">
            <a:spAutoFit/>
          </a:bodyPr>
          <a:lstStyle/>
          <a:p>
            <a:r>
              <a:rPr lang="cs-CZ" dirty="0" smtClean="0"/>
              <a:t>Každá kapitálová společnost musí mít </a:t>
            </a:r>
            <a:r>
              <a:rPr lang="cs-CZ" dirty="0" err="1" smtClean="0"/>
              <a:t>executive</a:t>
            </a:r>
            <a:r>
              <a:rPr lang="cs-CZ" dirty="0" smtClean="0"/>
              <a:t> </a:t>
            </a:r>
            <a:r>
              <a:rPr lang="cs-CZ" dirty="0" err="1" smtClean="0"/>
              <a:t>board</a:t>
            </a:r>
            <a:r>
              <a:rPr lang="cs-CZ" dirty="0" smtClean="0"/>
              <a:t>, jehož úkolem je řízení </a:t>
            </a:r>
            <a:r>
              <a:rPr lang="cs-CZ" dirty="0" err="1" smtClean="0"/>
              <a:t>day</a:t>
            </a:r>
            <a:r>
              <a:rPr lang="cs-CZ" dirty="0" smtClean="0"/>
              <a:t>-to-</a:t>
            </a:r>
            <a:r>
              <a:rPr lang="cs-CZ" dirty="0" err="1" smtClean="0"/>
              <a:t>day</a:t>
            </a:r>
            <a:r>
              <a:rPr lang="cs-CZ" dirty="0" smtClean="0"/>
              <a:t>  business</a:t>
            </a:r>
          </a:p>
        </p:txBody>
      </p:sp>
      <p:sp>
        <p:nvSpPr>
          <p:cNvPr id="4" name="Obdélník 3"/>
          <p:cNvSpPr/>
          <p:nvPr/>
        </p:nvSpPr>
        <p:spPr>
          <a:xfrm>
            <a:off x="395536" y="2780928"/>
            <a:ext cx="2088232" cy="576064"/>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Public </a:t>
            </a:r>
            <a:r>
              <a:rPr lang="cs-CZ" dirty="0" err="1" smtClean="0">
                <a:solidFill>
                  <a:schemeClr val="tx1"/>
                </a:solidFill>
              </a:rPr>
              <a:t>companies</a:t>
            </a:r>
            <a:endParaRPr lang="cs-CZ" dirty="0">
              <a:solidFill>
                <a:schemeClr val="tx1"/>
              </a:solidFill>
            </a:endParaRPr>
          </a:p>
        </p:txBody>
      </p:sp>
      <p:sp>
        <p:nvSpPr>
          <p:cNvPr id="5" name="Obdélník 4"/>
          <p:cNvSpPr/>
          <p:nvPr/>
        </p:nvSpPr>
        <p:spPr>
          <a:xfrm>
            <a:off x="395536" y="5013176"/>
            <a:ext cx="2088232" cy="576064"/>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err="1" smtClean="0">
                <a:solidFill>
                  <a:schemeClr val="tx1"/>
                </a:solidFill>
              </a:rPr>
              <a:t>Private</a:t>
            </a:r>
            <a:r>
              <a:rPr lang="cs-CZ" dirty="0" smtClean="0">
                <a:solidFill>
                  <a:schemeClr val="tx1"/>
                </a:solidFill>
              </a:rPr>
              <a:t> </a:t>
            </a:r>
            <a:r>
              <a:rPr lang="cs-CZ" dirty="0" err="1" smtClean="0">
                <a:solidFill>
                  <a:schemeClr val="tx1"/>
                </a:solidFill>
              </a:rPr>
              <a:t>companies</a:t>
            </a:r>
            <a:endParaRPr lang="cs-CZ" dirty="0">
              <a:solidFill>
                <a:schemeClr val="tx1"/>
              </a:solidFill>
            </a:endParaRPr>
          </a:p>
        </p:txBody>
      </p:sp>
      <p:sp>
        <p:nvSpPr>
          <p:cNvPr id="6" name="TextovéPole 5"/>
          <p:cNvSpPr txBox="1"/>
          <p:nvPr/>
        </p:nvSpPr>
        <p:spPr>
          <a:xfrm>
            <a:off x="2771800" y="2780928"/>
            <a:ext cx="6048672" cy="2062103"/>
          </a:xfrm>
          <a:prstGeom prst="rect">
            <a:avLst/>
          </a:prstGeom>
          <a:noFill/>
        </p:spPr>
        <p:txBody>
          <a:bodyPr wrap="square" rtlCol="0">
            <a:spAutoFit/>
          </a:bodyPr>
          <a:lstStyle/>
          <a:p>
            <a:r>
              <a:rPr lang="cs-CZ" sz="1600" dirty="0" smtClean="0"/>
              <a:t>Mohou volit mezi tradičním dánským systémem a zřídit dále </a:t>
            </a:r>
            <a:r>
              <a:rPr lang="cs-CZ" sz="1600" dirty="0" err="1" smtClean="0">
                <a:solidFill>
                  <a:srgbClr val="FF0000"/>
                </a:solidFill>
              </a:rPr>
              <a:t>board</a:t>
            </a:r>
            <a:r>
              <a:rPr lang="cs-CZ" sz="1600" dirty="0" smtClean="0">
                <a:solidFill>
                  <a:srgbClr val="FF0000"/>
                </a:solidFill>
              </a:rPr>
              <a:t> </a:t>
            </a:r>
            <a:r>
              <a:rPr lang="cs-CZ" sz="1600" dirty="0" err="1" smtClean="0">
                <a:solidFill>
                  <a:srgbClr val="FF0000"/>
                </a:solidFill>
              </a:rPr>
              <a:t>of</a:t>
            </a:r>
            <a:r>
              <a:rPr lang="cs-CZ" sz="1600" dirty="0" smtClean="0">
                <a:solidFill>
                  <a:srgbClr val="FF0000"/>
                </a:solidFill>
              </a:rPr>
              <a:t> </a:t>
            </a:r>
            <a:r>
              <a:rPr lang="cs-CZ" sz="1600" dirty="0" err="1" smtClean="0">
                <a:solidFill>
                  <a:srgbClr val="FF0000"/>
                </a:solidFill>
              </a:rPr>
              <a:t>directors</a:t>
            </a:r>
            <a:r>
              <a:rPr lang="cs-CZ" sz="1600" dirty="0" smtClean="0">
                <a:solidFill>
                  <a:srgbClr val="FF0000"/>
                </a:solidFill>
              </a:rPr>
              <a:t>, </a:t>
            </a:r>
            <a:r>
              <a:rPr lang="cs-CZ" sz="1600" dirty="0" smtClean="0"/>
              <a:t>který je vrcholovým řídícím a kontrolním  orgánem a náleží mu dávat příkazy </a:t>
            </a:r>
            <a:r>
              <a:rPr lang="cs-CZ" sz="1600" dirty="0" err="1" smtClean="0"/>
              <a:t>executive</a:t>
            </a:r>
            <a:r>
              <a:rPr lang="cs-CZ" sz="1600" dirty="0" smtClean="0"/>
              <a:t> </a:t>
            </a:r>
            <a:r>
              <a:rPr lang="cs-CZ" sz="1600" dirty="0" err="1" smtClean="0"/>
              <a:t>board</a:t>
            </a:r>
            <a:r>
              <a:rPr lang="cs-CZ" sz="1600" dirty="0" smtClean="0"/>
              <a:t>. Je odpovědný za řízení společnosti jako celku, má též kontrolní funkce.</a:t>
            </a:r>
          </a:p>
          <a:p>
            <a:r>
              <a:rPr lang="cs-CZ" sz="1600" dirty="0" smtClean="0"/>
              <a:t>Druhou možností je alternativní systém: dozor </a:t>
            </a:r>
            <a:r>
              <a:rPr lang="cs-CZ" sz="1600" dirty="0" smtClean="0"/>
              <a:t>nad </a:t>
            </a:r>
            <a:r>
              <a:rPr lang="cs-CZ" sz="1600" dirty="0" smtClean="0"/>
              <a:t>exekutivním orgánem vykonává </a:t>
            </a:r>
            <a:r>
              <a:rPr lang="cs-CZ" sz="1600" dirty="0" err="1" smtClean="0">
                <a:solidFill>
                  <a:srgbClr val="FF0000"/>
                </a:solidFill>
              </a:rPr>
              <a:t>supervisory</a:t>
            </a:r>
            <a:r>
              <a:rPr lang="cs-CZ" sz="1600" dirty="0" smtClean="0">
                <a:solidFill>
                  <a:srgbClr val="FF0000"/>
                </a:solidFill>
              </a:rPr>
              <a:t> </a:t>
            </a:r>
            <a:r>
              <a:rPr lang="cs-CZ" sz="1600" dirty="0" err="1" smtClean="0">
                <a:solidFill>
                  <a:srgbClr val="FF0000"/>
                </a:solidFill>
              </a:rPr>
              <a:t>board</a:t>
            </a:r>
            <a:r>
              <a:rPr lang="cs-CZ" sz="1600" dirty="0" smtClean="0">
                <a:solidFill>
                  <a:srgbClr val="FF0000"/>
                </a:solidFill>
              </a:rPr>
              <a:t>, </a:t>
            </a:r>
            <a:r>
              <a:rPr lang="cs-CZ" sz="1600" dirty="0" smtClean="0"/>
              <a:t>který nezastupuje společnost, jmenuje členy </a:t>
            </a:r>
            <a:r>
              <a:rPr lang="cs-CZ" sz="1600" dirty="0" err="1" smtClean="0"/>
              <a:t>executive</a:t>
            </a:r>
            <a:r>
              <a:rPr lang="cs-CZ" sz="1600" dirty="0" smtClean="0"/>
              <a:t> </a:t>
            </a:r>
            <a:r>
              <a:rPr lang="cs-CZ" sz="1600" dirty="0" err="1" smtClean="0"/>
              <a:t>board</a:t>
            </a:r>
            <a:r>
              <a:rPr lang="cs-CZ" sz="1600" dirty="0" smtClean="0"/>
              <a:t>, schvaluje důležité transakce, členství v něm je neslučitelné s členstvím v </a:t>
            </a:r>
            <a:r>
              <a:rPr lang="cs-CZ" sz="1600" dirty="0" err="1" smtClean="0"/>
              <a:t>executive</a:t>
            </a:r>
            <a:r>
              <a:rPr lang="cs-CZ" sz="1600" dirty="0" smtClean="0"/>
              <a:t> </a:t>
            </a:r>
            <a:r>
              <a:rPr lang="cs-CZ" sz="1600" dirty="0" err="1" smtClean="0"/>
              <a:t>board</a:t>
            </a:r>
            <a:r>
              <a:rPr lang="cs-CZ" sz="1600" dirty="0" smtClean="0"/>
              <a:t>.</a:t>
            </a:r>
            <a:endParaRPr lang="cs-CZ" sz="1600" dirty="0"/>
          </a:p>
        </p:txBody>
      </p:sp>
      <p:sp>
        <p:nvSpPr>
          <p:cNvPr id="7" name="TextovéPole 6"/>
          <p:cNvSpPr txBox="1"/>
          <p:nvPr/>
        </p:nvSpPr>
        <p:spPr>
          <a:xfrm>
            <a:off x="2699792" y="5085184"/>
            <a:ext cx="6120680" cy="1200329"/>
          </a:xfrm>
          <a:prstGeom prst="rect">
            <a:avLst/>
          </a:prstGeom>
          <a:noFill/>
        </p:spPr>
        <p:txBody>
          <a:bodyPr wrap="square" rtlCol="0">
            <a:spAutoFit/>
          </a:bodyPr>
          <a:lstStyle/>
          <a:p>
            <a:r>
              <a:rPr lang="cs-CZ" dirty="0" smtClean="0"/>
              <a:t>Mohou strukturu uspořádat totožně jako public </a:t>
            </a:r>
            <a:r>
              <a:rPr lang="cs-CZ" dirty="0" err="1" smtClean="0"/>
              <a:t>companies</a:t>
            </a:r>
            <a:r>
              <a:rPr lang="cs-CZ" dirty="0" smtClean="0"/>
              <a:t>, jinak je dostačující </a:t>
            </a:r>
            <a:r>
              <a:rPr lang="cs-CZ" dirty="0" err="1" smtClean="0"/>
              <a:t>executive</a:t>
            </a:r>
            <a:r>
              <a:rPr lang="cs-CZ" dirty="0" smtClean="0"/>
              <a:t> </a:t>
            </a:r>
            <a:r>
              <a:rPr lang="cs-CZ" dirty="0" err="1" smtClean="0"/>
              <a:t>board</a:t>
            </a:r>
            <a:r>
              <a:rPr lang="cs-CZ" dirty="0" smtClean="0"/>
              <a:t> jako jediný orgán.</a:t>
            </a:r>
          </a:p>
          <a:p>
            <a:r>
              <a:rPr lang="cs-CZ" dirty="0" smtClean="0"/>
              <a:t>Pokud mají zaměstnanci zastoupení v orgánech společnosti, musí být zřízena </a:t>
            </a:r>
            <a:r>
              <a:rPr lang="cs-CZ" dirty="0" err="1" smtClean="0"/>
              <a:t>supervisory</a:t>
            </a:r>
            <a:r>
              <a:rPr lang="cs-CZ" dirty="0" smtClean="0"/>
              <a:t> </a:t>
            </a:r>
            <a:r>
              <a:rPr lang="cs-CZ" dirty="0" err="1" smtClean="0"/>
              <a:t>board</a:t>
            </a:r>
            <a:r>
              <a:rPr lang="cs-CZ" dirty="0" smtClean="0"/>
              <a:t>.</a:t>
            </a:r>
            <a:endParaRPr lang="cs-CZ" dirty="0"/>
          </a:p>
        </p:txBody>
      </p:sp>
    </p:spTree>
    <p:extLst>
      <p:ext uri="{BB962C8B-B14F-4D97-AF65-F5344CB8AC3E}">
        <p14:creationId xmlns:p14="http://schemas.microsoft.com/office/powerpoint/2010/main" val="2778227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Evropská úprava</a:t>
            </a:r>
            <a:endParaRPr lang="cs-CZ" dirty="0"/>
          </a:p>
        </p:txBody>
      </p:sp>
      <p:sp>
        <p:nvSpPr>
          <p:cNvPr id="3" name="TextovéPole 2"/>
          <p:cNvSpPr txBox="1"/>
          <p:nvPr/>
        </p:nvSpPr>
        <p:spPr>
          <a:xfrm>
            <a:off x="467544" y="1628800"/>
            <a:ext cx="8208912" cy="3970318"/>
          </a:xfrm>
          <a:prstGeom prst="rect">
            <a:avLst/>
          </a:prstGeom>
          <a:noFill/>
        </p:spPr>
        <p:txBody>
          <a:bodyPr wrap="square" rtlCol="0">
            <a:spAutoFit/>
          </a:bodyPr>
          <a:lstStyle/>
          <a:p>
            <a:pPr marL="285750" indent="-285750">
              <a:buFontTx/>
              <a:buChar char="-"/>
            </a:pPr>
            <a:r>
              <a:rPr lang="cs-CZ" dirty="0" smtClean="0"/>
              <a:t>Neobsahuje závazná pravidla pro strukturu public </a:t>
            </a:r>
            <a:r>
              <a:rPr lang="cs-CZ" dirty="0" err="1" smtClean="0"/>
              <a:t>companies</a:t>
            </a:r>
            <a:endParaRPr lang="cs-CZ" dirty="0" smtClean="0"/>
          </a:p>
          <a:p>
            <a:pPr marL="285750" indent="-285750">
              <a:buFontTx/>
              <a:buChar char="-"/>
            </a:pPr>
            <a:r>
              <a:rPr lang="cs-CZ" dirty="0" smtClean="0"/>
              <a:t>Návrh tzv. 5. směrnice z roku 1972, ale Komisí zamítnuto</a:t>
            </a:r>
          </a:p>
          <a:p>
            <a:pPr marL="285750" indent="-285750">
              <a:buFontTx/>
              <a:buChar char="-"/>
            </a:pPr>
            <a:r>
              <a:rPr lang="cs-CZ" dirty="0" smtClean="0"/>
              <a:t>SE: dovoluje volbu mezi monistickým a dualistickým, ale jen mezi těmito dvěma systémy</a:t>
            </a:r>
          </a:p>
          <a:p>
            <a:pPr marL="285750" indent="-285750">
              <a:buFontTx/>
              <a:buChar char="-"/>
            </a:pPr>
            <a:r>
              <a:rPr lang="cs-CZ" dirty="0" err="1" smtClean="0"/>
              <a:t>Private</a:t>
            </a:r>
            <a:r>
              <a:rPr lang="cs-CZ" dirty="0" smtClean="0"/>
              <a:t> </a:t>
            </a:r>
            <a:r>
              <a:rPr lang="cs-CZ" dirty="0" err="1" smtClean="0"/>
              <a:t>companies</a:t>
            </a:r>
            <a:r>
              <a:rPr lang="cs-CZ" dirty="0" smtClean="0"/>
              <a:t>: vnitřní struktury nejsou regulovány, návrh směrnice o jednočlenných společnostech (SUP) – COM(2014)212 </a:t>
            </a:r>
            <a:r>
              <a:rPr lang="cs-CZ" dirty="0" err="1" smtClean="0"/>
              <a:t>final</a:t>
            </a:r>
            <a:r>
              <a:rPr lang="cs-CZ" dirty="0"/>
              <a:t> </a:t>
            </a:r>
            <a:r>
              <a:rPr lang="cs-CZ" dirty="0" smtClean="0"/>
              <a:t>předpokládá jednoho nebo více </a:t>
            </a:r>
            <a:r>
              <a:rPr lang="cs-CZ" dirty="0" err="1" smtClean="0"/>
              <a:t>directors</a:t>
            </a:r>
            <a:r>
              <a:rPr lang="cs-CZ" dirty="0" smtClean="0"/>
              <a:t> jako řídící orgán, fakultativní dozorčí rada</a:t>
            </a:r>
          </a:p>
          <a:p>
            <a:pPr marL="285750" indent="-285750">
              <a:buFontTx/>
              <a:buChar char="-"/>
            </a:pPr>
            <a:r>
              <a:rPr lang="cs-CZ" dirty="0" smtClean="0"/>
              <a:t>Akční plán pro správu a řízení společností (COM(2012)740 </a:t>
            </a:r>
            <a:r>
              <a:rPr lang="cs-CZ" dirty="0" err="1" smtClean="0"/>
              <a:t>final</a:t>
            </a:r>
            <a:r>
              <a:rPr lang="cs-CZ" dirty="0" smtClean="0"/>
              <a:t>): struktury jsou tradičně spojeny se systémem správy ekonomickým záležitostí v dané zemi, uspořádání se nemá zpochybňovat nebo měnit, důraz na kontrolní prvky, orientace společností na přijímání rizik a dlouhodobou perspektivu činnosti</a:t>
            </a:r>
          </a:p>
          <a:p>
            <a:pPr marL="285750" indent="-285750">
              <a:buFontTx/>
              <a:buChar char="-"/>
            </a:pPr>
            <a:r>
              <a:rPr lang="cs-CZ" dirty="0" smtClean="0"/>
              <a:t>Doporučení Komise pro zlepšení kontroly zpráv o </a:t>
            </a:r>
            <a:r>
              <a:rPr lang="cs-CZ" dirty="0" err="1" smtClean="0"/>
              <a:t>corporate</a:t>
            </a:r>
            <a:r>
              <a:rPr lang="cs-CZ" dirty="0" smtClean="0"/>
              <a:t> </a:t>
            </a:r>
            <a:r>
              <a:rPr lang="cs-CZ" dirty="0" err="1" smtClean="0"/>
              <a:t>governance</a:t>
            </a:r>
            <a:r>
              <a:rPr lang="cs-CZ" dirty="0" smtClean="0"/>
              <a:t> (2014/208/EU) – předpokládá existenci relevantních </a:t>
            </a:r>
            <a:r>
              <a:rPr lang="cs-CZ" dirty="0" err="1" smtClean="0"/>
              <a:t>corporate</a:t>
            </a:r>
            <a:r>
              <a:rPr lang="cs-CZ" dirty="0" smtClean="0"/>
              <a:t> </a:t>
            </a:r>
            <a:r>
              <a:rPr lang="cs-CZ" dirty="0" err="1" smtClean="0"/>
              <a:t>governance</a:t>
            </a:r>
            <a:r>
              <a:rPr lang="cs-CZ" dirty="0" smtClean="0"/>
              <a:t> </a:t>
            </a:r>
            <a:r>
              <a:rPr lang="cs-CZ" dirty="0" err="1" smtClean="0"/>
              <a:t>code</a:t>
            </a:r>
            <a:r>
              <a:rPr lang="cs-CZ" dirty="0" smtClean="0"/>
              <a:t>, informační význam zpráv, zásada „</a:t>
            </a:r>
            <a:r>
              <a:rPr lang="cs-CZ" dirty="0" err="1" smtClean="0"/>
              <a:t>comply</a:t>
            </a:r>
            <a:r>
              <a:rPr lang="cs-CZ" dirty="0" smtClean="0"/>
              <a:t> </a:t>
            </a:r>
            <a:r>
              <a:rPr lang="cs-CZ" dirty="0" err="1" smtClean="0"/>
              <a:t>or</a:t>
            </a:r>
            <a:r>
              <a:rPr lang="cs-CZ" dirty="0" smtClean="0"/>
              <a:t> </a:t>
            </a:r>
            <a:r>
              <a:rPr lang="cs-CZ" dirty="0" err="1" smtClean="0"/>
              <a:t>explain</a:t>
            </a:r>
            <a:r>
              <a:rPr lang="cs-CZ" dirty="0" smtClean="0"/>
              <a:t>“</a:t>
            </a:r>
            <a:endParaRPr lang="cs-CZ" dirty="0"/>
          </a:p>
        </p:txBody>
      </p:sp>
    </p:spTree>
    <p:extLst>
      <p:ext uri="{BB962C8B-B14F-4D97-AF65-F5344CB8AC3E}">
        <p14:creationId xmlns:p14="http://schemas.microsoft.com/office/powerpoint/2010/main" val="151429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úprava v ČR</a:t>
            </a:r>
            <a:endParaRPr lang="cs-CZ" dirty="0"/>
          </a:p>
        </p:txBody>
      </p:sp>
      <p:sp>
        <p:nvSpPr>
          <p:cNvPr id="3" name="TextovéPole 2"/>
          <p:cNvSpPr txBox="1"/>
          <p:nvPr/>
        </p:nvSpPr>
        <p:spPr>
          <a:xfrm>
            <a:off x="395536" y="1340768"/>
            <a:ext cx="8496944" cy="369332"/>
          </a:xfrm>
          <a:prstGeom prst="rect">
            <a:avLst/>
          </a:prstGeom>
          <a:noFill/>
        </p:spPr>
        <p:txBody>
          <a:bodyPr wrap="square" rtlCol="0">
            <a:spAutoFit/>
          </a:bodyPr>
          <a:lstStyle/>
          <a:p>
            <a:r>
              <a:rPr lang="cs-CZ" dirty="0" smtClean="0"/>
              <a:t>ZOK: volba mezi monistickým nebo dualistickým systémem, kogentní pravidlo (§ 396)</a:t>
            </a:r>
            <a:endParaRPr lang="cs-CZ" dirty="0"/>
          </a:p>
        </p:txBody>
      </p:sp>
      <p:sp>
        <p:nvSpPr>
          <p:cNvPr id="4" name="Obdélník 3"/>
          <p:cNvSpPr/>
          <p:nvPr/>
        </p:nvSpPr>
        <p:spPr>
          <a:xfrm>
            <a:off x="611560" y="2204864"/>
            <a:ext cx="2952328" cy="576064"/>
          </a:xfrm>
          <a:prstGeom prst="rect">
            <a:avLst/>
          </a:prstGeom>
          <a:solidFill>
            <a:srgbClr val="FF7C8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Správní rada</a:t>
            </a:r>
          </a:p>
          <a:p>
            <a:pPr algn="ctr"/>
            <a:r>
              <a:rPr lang="cs-CZ" dirty="0" smtClean="0">
                <a:solidFill>
                  <a:schemeClr val="tx1"/>
                </a:solidFill>
              </a:rPr>
              <a:t>Statutární ředitel</a:t>
            </a:r>
            <a:endParaRPr lang="cs-CZ" dirty="0">
              <a:solidFill>
                <a:schemeClr val="tx1"/>
              </a:solidFill>
            </a:endParaRPr>
          </a:p>
        </p:txBody>
      </p:sp>
      <p:sp>
        <p:nvSpPr>
          <p:cNvPr id="5" name="Obdélník 4"/>
          <p:cNvSpPr/>
          <p:nvPr/>
        </p:nvSpPr>
        <p:spPr>
          <a:xfrm>
            <a:off x="5076056" y="2204864"/>
            <a:ext cx="2952328" cy="576064"/>
          </a:xfrm>
          <a:prstGeom prst="rect">
            <a:avLst/>
          </a:prstGeom>
          <a:solidFill>
            <a:srgbClr val="FF7C8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Představenstvo § 435n.</a:t>
            </a:r>
          </a:p>
          <a:p>
            <a:pPr algn="ctr"/>
            <a:r>
              <a:rPr lang="cs-CZ" dirty="0" smtClean="0">
                <a:solidFill>
                  <a:schemeClr val="tx1"/>
                </a:solidFill>
              </a:rPr>
              <a:t>Dozorčí rada § 446 n.</a:t>
            </a:r>
            <a:endParaRPr lang="cs-CZ" dirty="0">
              <a:solidFill>
                <a:schemeClr val="tx1"/>
              </a:solidFill>
            </a:endParaRPr>
          </a:p>
        </p:txBody>
      </p:sp>
      <p:sp>
        <p:nvSpPr>
          <p:cNvPr id="6" name="TextovéPole 5"/>
          <p:cNvSpPr txBox="1"/>
          <p:nvPr/>
        </p:nvSpPr>
        <p:spPr>
          <a:xfrm>
            <a:off x="395536" y="3212976"/>
            <a:ext cx="1692188" cy="1200329"/>
          </a:xfrm>
          <a:prstGeom prst="rect">
            <a:avLst/>
          </a:prstGeom>
          <a:noFill/>
        </p:spPr>
        <p:txBody>
          <a:bodyPr wrap="square" rtlCol="0">
            <a:spAutoFit/>
          </a:bodyPr>
          <a:lstStyle/>
          <a:p>
            <a:r>
              <a:rPr lang="cs-CZ" dirty="0" smtClean="0"/>
              <a:t>Problémy:</a:t>
            </a:r>
          </a:p>
          <a:p>
            <a:r>
              <a:rPr lang="cs-CZ" dirty="0" smtClean="0"/>
              <a:t>§ 456</a:t>
            </a:r>
          </a:p>
          <a:p>
            <a:r>
              <a:rPr lang="cs-CZ" dirty="0" smtClean="0"/>
              <a:t>§460</a:t>
            </a:r>
          </a:p>
          <a:p>
            <a:r>
              <a:rPr lang="cs-CZ" dirty="0" smtClean="0"/>
              <a:t>§ 463</a:t>
            </a:r>
            <a:endParaRPr lang="cs-CZ" dirty="0"/>
          </a:p>
        </p:txBody>
      </p:sp>
      <p:cxnSp>
        <p:nvCxnSpPr>
          <p:cNvPr id="8" name="Přímá spojnice se šipkou 7"/>
          <p:cNvCxnSpPr/>
          <p:nvPr/>
        </p:nvCxnSpPr>
        <p:spPr>
          <a:xfrm>
            <a:off x="1115616" y="3645024"/>
            <a:ext cx="792088" cy="1681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p:nvPr/>
        </p:nvCxnSpPr>
        <p:spPr>
          <a:xfrm flipV="1">
            <a:off x="971600" y="3813140"/>
            <a:ext cx="936104" cy="1919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flipV="1">
            <a:off x="1115616" y="3813140"/>
            <a:ext cx="792088" cy="4079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ovéPole 12"/>
          <p:cNvSpPr txBox="1"/>
          <p:nvPr/>
        </p:nvSpPr>
        <p:spPr>
          <a:xfrm>
            <a:off x="2339752" y="3284984"/>
            <a:ext cx="5904656" cy="3139321"/>
          </a:xfrm>
          <a:prstGeom prst="rect">
            <a:avLst/>
          </a:prstGeom>
          <a:noFill/>
        </p:spPr>
        <p:txBody>
          <a:bodyPr wrap="square" rtlCol="0">
            <a:spAutoFit/>
          </a:bodyPr>
          <a:lstStyle/>
          <a:p>
            <a:r>
              <a:rPr lang="cs-CZ" dirty="0" smtClean="0"/>
              <a:t>Není přesně vymezena působnost obou orgánů v oblasti</a:t>
            </a:r>
          </a:p>
          <a:p>
            <a:r>
              <a:rPr lang="cs-CZ" dirty="0" smtClean="0"/>
              <a:t> - zastupování společnosti</a:t>
            </a:r>
          </a:p>
          <a:p>
            <a:r>
              <a:rPr lang="cs-CZ" dirty="0" smtClean="0"/>
              <a:t>- obchodního vedení</a:t>
            </a:r>
          </a:p>
          <a:p>
            <a:pPr marL="285750" indent="-285750">
              <a:buFontTx/>
              <a:buChar char="-"/>
            </a:pPr>
            <a:r>
              <a:rPr lang="cs-CZ" dirty="0" smtClean="0"/>
              <a:t>výkonu </a:t>
            </a:r>
            <a:r>
              <a:rPr lang="cs-CZ" dirty="0" smtClean="0"/>
              <a:t>některých činností </a:t>
            </a:r>
            <a:endParaRPr lang="cs-CZ" dirty="0"/>
          </a:p>
          <a:p>
            <a:r>
              <a:rPr lang="cs-CZ" dirty="0" smtClean="0"/>
              <a:t>Samostatné postavení statutárního ředitele vede k úvaze o tom, že je vlastně vytvořen model podobný dualistickému systému.</a:t>
            </a:r>
          </a:p>
          <a:p>
            <a:r>
              <a:rPr lang="cs-CZ" dirty="0" smtClean="0"/>
              <a:t>Pokud je jednočlenná správní rada a statutární ředitel jedna totožná fyzická osoba, dochází ke kumulaci působnosti všech volených obligatorních orgánů společnosti u jedné osoby.</a:t>
            </a:r>
            <a:endParaRPr lang="cs-CZ" dirty="0" smtClean="0"/>
          </a:p>
          <a:p>
            <a:endParaRPr lang="cs-CZ" dirty="0"/>
          </a:p>
        </p:txBody>
      </p:sp>
    </p:spTree>
    <p:extLst>
      <p:ext uri="{BB962C8B-B14F-4D97-AF65-F5344CB8AC3E}">
        <p14:creationId xmlns:p14="http://schemas.microsoft.com/office/powerpoint/2010/main" val="2251884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778098"/>
          </a:xfrm>
        </p:spPr>
        <p:txBody>
          <a:bodyPr>
            <a:normAutofit/>
          </a:bodyPr>
          <a:lstStyle/>
          <a:p>
            <a:r>
              <a:rPr lang="cs-CZ" sz="3200" dirty="0" smtClean="0"/>
              <a:t>Působnost orgánů v monistickém systému</a:t>
            </a:r>
            <a:endParaRPr lang="cs-CZ" sz="3200" dirty="0"/>
          </a:p>
        </p:txBody>
      </p:sp>
      <p:sp>
        <p:nvSpPr>
          <p:cNvPr id="3" name="Obdélník 2"/>
          <p:cNvSpPr/>
          <p:nvPr/>
        </p:nvSpPr>
        <p:spPr>
          <a:xfrm>
            <a:off x="395536" y="908720"/>
            <a:ext cx="3312368" cy="432048"/>
          </a:xfrm>
          <a:prstGeom prst="rect">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Problémy spojené s § 456 ZOK</a:t>
            </a:r>
            <a:endParaRPr lang="cs-CZ" dirty="0">
              <a:solidFill>
                <a:schemeClr val="tx1"/>
              </a:solidFill>
            </a:endParaRPr>
          </a:p>
        </p:txBody>
      </p:sp>
      <p:sp>
        <p:nvSpPr>
          <p:cNvPr id="4" name="TextovéPole 3"/>
          <p:cNvSpPr txBox="1"/>
          <p:nvPr/>
        </p:nvSpPr>
        <p:spPr>
          <a:xfrm>
            <a:off x="251520" y="1347734"/>
            <a:ext cx="8784976" cy="5016758"/>
          </a:xfrm>
          <a:prstGeom prst="rect">
            <a:avLst/>
          </a:prstGeom>
          <a:noFill/>
        </p:spPr>
        <p:txBody>
          <a:bodyPr wrap="square" rtlCol="0">
            <a:spAutoFit/>
          </a:bodyPr>
          <a:lstStyle/>
          <a:p>
            <a:pPr marL="285750" indent="-285750">
              <a:buFontTx/>
              <a:buChar char="-"/>
            </a:pPr>
            <a:r>
              <a:rPr lang="cs-CZ" sz="1600" dirty="0" smtClean="0"/>
              <a:t>z odkazů v § 456 ZOK není zřejmé, která ustanovení o dozorčí radě se vztahují jen na správní radu, jen na jejího předsedu, popř. jak na správní radu, tak na jejího předsedu</a:t>
            </a:r>
          </a:p>
          <a:p>
            <a:pPr marL="285750" indent="-285750">
              <a:buFontTx/>
              <a:buChar char="-"/>
            </a:pPr>
            <a:r>
              <a:rPr lang="cs-CZ" sz="1600" dirty="0" smtClean="0"/>
              <a:t>problém, co zákon myslí tzv. „jiným orgánem“ – nemůže to být výbor pro audit, který se zřizuje jako orgán s kontrolní působností i ve společnostech s dualistickou strukturou</a:t>
            </a:r>
          </a:p>
          <a:p>
            <a:pPr marL="285750" indent="-285750">
              <a:buFontTx/>
              <a:buChar char="-"/>
            </a:pPr>
            <a:r>
              <a:rPr lang="cs-CZ" sz="1600" dirty="0"/>
              <a:t>j</a:t>
            </a:r>
            <a:r>
              <a:rPr lang="cs-CZ" sz="1600" dirty="0" smtClean="0"/>
              <a:t>e otázka, zda správní rada je statutárním orgánem – lze se domnívat, že není, i když z § 460 odst. 2 může vyplynout i jiný závěr</a:t>
            </a:r>
          </a:p>
          <a:p>
            <a:pPr marL="285750" indent="-285750">
              <a:buFontTx/>
              <a:buChar char="-"/>
            </a:pPr>
            <a:r>
              <a:rPr lang="cs-CZ" sz="1600" dirty="0"/>
              <a:t>p</a:t>
            </a:r>
            <a:r>
              <a:rPr lang="cs-CZ" sz="1600" dirty="0" smtClean="0"/>
              <a:t>roblém vazby § 456 a 460: když zákon hovoří o představenstvu, je sporné, zda se to, o čem hovoří, má aplikovat na statutárního ředitele nebo na správní radu </a:t>
            </a:r>
          </a:p>
          <a:p>
            <a:pPr marL="285750" indent="-285750" algn="just">
              <a:buFontTx/>
              <a:buChar char="-"/>
            </a:pPr>
            <a:r>
              <a:rPr lang="cs-CZ" sz="1600" dirty="0"/>
              <a:t>o</a:t>
            </a:r>
            <a:r>
              <a:rPr lang="cs-CZ" sz="1600" dirty="0" smtClean="0"/>
              <a:t>tázky, které nečiní potíže: na členy správní rady lze aplikovat úpravu zákazu konkurence, ustanovení o důsledcích zániku funkce člena dozorčí rady, kontrolní oprávnění dozorčí rady, dohled na výkon působnosti statutárního ředitele, oprávnění pozastavit výkon působnosti statutárního ředitele, který je v konfliktu zájmů, oprávnění zakázat statutárnímu řediteli uzavření smlouvy nevýhodné pro společnost</a:t>
            </a:r>
          </a:p>
          <a:p>
            <a:pPr marL="285750" indent="-285750" algn="just">
              <a:buFontTx/>
              <a:buChar char="-"/>
            </a:pPr>
            <a:r>
              <a:rPr lang="cs-CZ" sz="1600" dirty="0"/>
              <a:t>p</a:t>
            </a:r>
            <a:r>
              <a:rPr lang="cs-CZ" sz="1600" dirty="0" smtClean="0"/>
              <a:t>roblém vztahu správní rady k valné hromadě: kdo ji má svolávat, kdo rozhoduje o odmítnutí podat vysvětlení podle § 359, zda je statutární ředitel povinen se účastnit valné hromady,</a:t>
            </a:r>
          </a:p>
          <a:p>
            <a:pPr marL="285750" indent="-285750" algn="just">
              <a:buFontTx/>
              <a:buChar char="-"/>
            </a:pPr>
            <a:r>
              <a:rPr lang="cs-CZ" sz="1600" dirty="0"/>
              <a:t>d</a:t>
            </a:r>
            <a:r>
              <a:rPr lang="cs-CZ" sz="1600" dirty="0" smtClean="0"/>
              <a:t>alší otázky: kdo zabezpečuje řádné vedení účetnictví, zda je to správní rada, která zajišťuje vyhotovení zprávy o vztazích v právní úpravě podnikatelských seskupení, rozhodování o výjimce z povinnosti oceňovat nepeněžitý vklad znalcem, plnění informačních povinností v souvislosti s finanční asistencí, kdo předkládá valné hromadě zprávu zdůvodňující vyloučení nebo omezení přednostního práva na úpis akcií při zvyšování základního kapitálu</a:t>
            </a:r>
            <a:endParaRPr lang="cs-CZ" sz="1600" dirty="0"/>
          </a:p>
        </p:txBody>
      </p:sp>
    </p:spTree>
    <p:extLst>
      <p:ext uri="{BB962C8B-B14F-4D97-AF65-F5344CB8AC3E}">
        <p14:creationId xmlns:p14="http://schemas.microsoft.com/office/powerpoint/2010/main" val="386902314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1206</Words>
  <Application>Microsoft Office PowerPoint</Application>
  <PresentationFormat>Předvádění na obrazovce (4:3)</PresentationFormat>
  <Paragraphs>104</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Organizační struktury akciových společností Monistický systém</vt:lpstr>
      <vt:lpstr>Východiska</vt:lpstr>
      <vt:lpstr>Základní typy organizačních struktur</vt:lpstr>
      <vt:lpstr>Charakteristika systémů</vt:lpstr>
      <vt:lpstr>Prezentace aplikace PowerPoint</vt:lpstr>
      <vt:lpstr>Smíšené systémy (příklad Dánska)</vt:lpstr>
      <vt:lpstr>Evropská úprava</vt:lpstr>
      <vt:lpstr>Právní úprava v ČR</vt:lpstr>
      <vt:lpstr>Působnost orgánů v monistickém systému</vt:lpstr>
      <vt:lpstr>Prezentace aplikace PowerPoint</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Organizační struktury akciových společností Monistický systém</dc:title>
  <dc:creator>Jarmila Pokorná</dc:creator>
  <cp:lastModifiedBy>Jarmila Pokorná</cp:lastModifiedBy>
  <cp:revision>16</cp:revision>
  <dcterms:created xsi:type="dcterms:W3CDTF">2016-04-11T08:01:13Z</dcterms:created>
  <dcterms:modified xsi:type="dcterms:W3CDTF">2016-04-27T15:13:42Z</dcterms:modified>
</cp:coreProperties>
</file>