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98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504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504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6" name="Obrázek 105"/>
          <p:cNvPicPr/>
          <p:nvPr/>
        </p:nvPicPr>
        <p:blipFill>
          <a:blip r:embed="rId2"/>
          <a:stretch/>
        </p:blipFill>
        <p:spPr>
          <a:xfrm>
            <a:off x="2292480" y="1768680"/>
            <a:ext cx="549504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Obrázek 106"/>
          <p:cNvPicPr/>
          <p:nvPr/>
        </p:nvPicPr>
        <p:blipFill>
          <a:blip r:embed="rId2"/>
          <a:stretch/>
        </p:blipFill>
        <p:spPr>
          <a:xfrm>
            <a:off x="2292480" y="1768680"/>
            <a:ext cx="549504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560" y="274680"/>
            <a:ext cx="8228880" cy="92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Právní povaha valné hromady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382680" y="1521000"/>
            <a:ext cx="9336960" cy="55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Zákonná úprava: </a:t>
            </a: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nejvyšší orgán kapitálové obchodní společnosti</a:t>
            </a:r>
            <a:endParaRPr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400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                           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(§ 44 ZOK)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B0F0"/>
                </a:solidFill>
                <a:latin typeface="Calibri"/>
                <a:ea typeface="DejaVu Sans"/>
              </a:rPr>
              <a:t>kolektivní orgán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: rozhoduje ve sboru, schopnost usnášet se vázána na účast většiny členů, rozhoduje většinou hlasů zúčastněných členů (§ 156 OZ + speciální úprava u </a:t>
            </a:r>
            <a:r>
              <a:rPr lang="cs-CZ" sz="24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a as))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B0F0"/>
                </a:solidFill>
                <a:latin typeface="Calibri"/>
                <a:ea typeface="DejaVu Sans"/>
              </a:rPr>
              <a:t>obligatorní orgán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: jeho zřízení určuje zákon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B050"/>
                </a:solidFill>
                <a:latin typeface="Calibri"/>
                <a:ea typeface="DejaVu Sans"/>
              </a:rPr>
              <a:t>působnost: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základní otázky existence společnosti (zrušení, přeměny), určování, jakými způsoby se bude naplňovat účel společnosti (předmět podnikání), ustanovování členů volených orgánů a schvalování smluv o výkonu funkce (odměňování), určování právního postavení společníků (obsah společenské smlouvy, podíl na zisku), rozhodování o podnikatelské strategii (způsoby financování společnosti – rozdělování zisku, změny výše základního kapitálu, schvalování finanční asistence, schvalování smlouvy o tichém společenství, schvalování dispozic se závodem nebo jeho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částí 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(§ 190, 421 ZOK)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394560" y="144000"/>
            <a:ext cx="8228880" cy="7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Právní povaha valné hromady – pokr.</a:t>
            </a:r>
            <a:endParaRPr/>
          </a:p>
        </p:txBody>
      </p:sp>
      <p:sp>
        <p:nvSpPr>
          <p:cNvPr id="111" name="CustomShape 2"/>
          <p:cNvSpPr/>
          <p:nvPr/>
        </p:nvSpPr>
        <p:spPr>
          <a:xfrm>
            <a:off x="576000" y="1080000"/>
            <a:ext cx="8351640" cy="59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Valná hromada jako </a:t>
            </a: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formalizované shromáždění společníků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umožňuje dosáhnout rozhodnutí nutných pro chod společnosti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proces svolání, jednání, rozhodování, zachycení výsledku rozhodnutí, možnost napadnout rozhodnutí = právní jistota pro společníky, členy orgánů, třetí osoby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odlišení rozhodování na valné hromadě a mimo ni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Valná hromada jako </a:t>
            </a: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vnitřní orgán společnosti</a:t>
            </a:r>
            <a:endParaRPr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sepětí společnosti jako právnické osoby nadané vlastní právní osobností se společníky, kteří jsou od ní odlišní, ale tvoří její základ  společnosti jako korporace 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rozhodování společníků: dílčími projevy vůle jednotlivých společníků vzniká jednotný a pro všechny závazný projev vůle vyjádřený v usnesení valné hromady 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200" y="274680"/>
            <a:ext cx="8228520" cy="92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Rozhodování valných hromad</a:t>
            </a:r>
            <a:endParaRPr/>
          </a:p>
        </p:txBody>
      </p:sp>
      <p:sp>
        <p:nvSpPr>
          <p:cNvPr id="113" name="CustomShape 2"/>
          <p:cNvSpPr/>
          <p:nvPr/>
        </p:nvSpPr>
        <p:spPr>
          <a:xfrm>
            <a:off x="467640" y="1484640"/>
            <a:ext cx="9252000" cy="521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Proces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svolání valné hromady: 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lang="cs-CZ" sz="24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: § 181 – 187 ZOK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as:  § 402 – 411 ZOK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Jednání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valné hromady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lang="cs-CZ" sz="24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: § 188, 189 ZOK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as:    § 413,  422 – 425 ZOK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Schopnost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valné hromady </a:t>
            </a: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usnášet se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a její zjišťování (§ 169, §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412 ZOK),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náhradní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valná hromada (§ 414 ZOK)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Rozhodování valné hromady – </a:t>
            </a: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hlasování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  </a:t>
            </a:r>
            <a:r>
              <a:rPr lang="cs-CZ" sz="24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: § 170, 171 ZO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  as: § 415, 416, 417 ZOK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  problémy kumulativního hlasování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200" y="144000"/>
            <a:ext cx="8228520" cy="64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Neplatnost usnesení valné hromady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432000" y="864000"/>
            <a:ext cx="9143640" cy="723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FF0000"/>
                </a:solidFill>
                <a:latin typeface="Calibri"/>
                <a:ea typeface="DejaVu Sans"/>
              </a:rPr>
              <a:t>Je usnesení valné hromady právním jednáním ?</a:t>
            </a:r>
            <a:endParaRPr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  - je to právní skutečnost </a:t>
            </a:r>
            <a:r>
              <a:rPr lang="cs-CZ" sz="20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sui</a:t>
            </a: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20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generis</a:t>
            </a: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, nikoli právní úkon (NS 1 Odo 88/1997, </a:t>
            </a:r>
            <a:r>
              <a:rPr lang="cs-CZ" sz="20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SoJ</a:t>
            </a: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65/98</a:t>
            </a:r>
            <a:r>
              <a:rPr lang="cs-CZ" sz="20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) – v době účinnosti </a:t>
            </a:r>
            <a:r>
              <a:rPr lang="cs-CZ" sz="2000" strike="noStrike" dirty="0" err="1" smtClean="0">
                <a:solidFill>
                  <a:srgbClr val="000000"/>
                </a:solidFill>
                <a:latin typeface="Calibri"/>
                <a:ea typeface="DejaVu Sans"/>
              </a:rPr>
              <a:t>ObchZ</a:t>
            </a:r>
            <a:r>
              <a:rPr lang="cs-CZ" sz="20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 a dřívějšího občanského zákoníku, 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  - v současnosti: je to vícestranné právní jednání svého druhu, jehož původcem jsou společníci, které ale nemusí vždy být v souladu s vůlí každého jednotlivého společníka, ale  je závazné pro společníky, orgány společnosti i pro třetí osoby, 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  - presumpce správnosti, dokud soud nevysloví neplatnost (ochrana  stability poměrů ve společnost x  ochrana společníků a společnosti před vadami usnesení – vyvažování zájmů)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  - úprava: speciální v ZOK (§ 191 – 193 pro </a:t>
            </a:r>
            <a:r>
              <a:rPr lang="cs-CZ" sz="2000" strike="noStrike" dirty="0" err="1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, § 428 – 430 pro as)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                   obecná: spolek podle OZ: § 258 – 261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  - zdánlivost: § 45 ZOK + § 245 OZ (fikce nepřijetí, nemůže  vyvolat žádné právní následky, ke zdánlivosti se přihlíží z úřední povinnosti, není omezeno lhůtou, důvody:  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rozhodnutí mění zakladatelské právní jednání tak, že jeho obsah odporuje kogentnímu ustanovení zákona, orgán rozhodl v působnosti, která mu nenáleží, neurčitý nebo nesrozumitelný obsah, usnesení zavazuje k nemožnému plnění</a:t>
            </a:r>
            <a:r>
              <a:rPr lang="cs-CZ" sz="20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, § </a:t>
            </a: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350 odst. 3 ZOK, § 155 odst. 1 OZ), nepoužijí se ustanovení OZ o zdánlivém právním jednání, omylu, následcích neplatnosti právního jednání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200" y="274680"/>
            <a:ext cx="8228520" cy="92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Neplatnost usnesení valné hromady – pokr.</a:t>
            </a:r>
            <a:endParaRPr/>
          </a:p>
        </p:txBody>
      </p:sp>
      <p:sp>
        <p:nvSpPr>
          <p:cNvPr id="117" name="CustomShape 2"/>
          <p:cNvSpPr/>
          <p:nvPr/>
        </p:nvSpPr>
        <p:spPr>
          <a:xfrm>
            <a:off x="405000" y="1526400"/>
            <a:ext cx="9324000" cy="521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 aktivní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legitimace: společník, jednatel, člen dozorčí rady, likvidátor, člen představenstva, člen správní rady ?, statutární ředitel ? (§ 191, 428 ZOK), nutnost podat protest - § 424 ZOK, 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 pasivní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legitimace: společnost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 důvody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podání návrhu na vyslovení neplatnosti: rozpor s právními předpisy nebo společenskou smlouvou nebo stanovami</a:t>
            </a: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 kdy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soud neplatnost usnesení valné hromady nevysloví: § 260 OZ: 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ea typeface="DejaVu Sans"/>
              </a:rPr>
              <a:t>  -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porušení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zákona, společenské smlouvy nebo stanov, aniž to mělo závažné právní následky, je-li v zájmu společnosti hodném právní ochrany neplatnost nevyslovit, 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ea typeface="DejaVu Sans"/>
              </a:rPr>
              <a:t>   -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bylo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by tím podstatně zasaženo do práva třetí osoby nabytého v dobré víře     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   32 </a:t>
            </a:r>
            <a:r>
              <a:rPr lang="cs-CZ" sz="2400" strike="noStrike" dirty="0" err="1">
                <a:solidFill>
                  <a:srgbClr val="FF0000"/>
                </a:solidFill>
                <a:latin typeface="Calibri"/>
                <a:ea typeface="DejaVu Sans"/>
              </a:rPr>
              <a:t>Cdo</a:t>
            </a:r>
            <a:r>
              <a:rPr lang="cs-CZ" sz="2400" strike="noStrike" dirty="0">
                <a:solidFill>
                  <a:srgbClr val="FF0000"/>
                </a:solidFill>
                <a:latin typeface="Calibri"/>
                <a:ea typeface="DejaVu Sans"/>
              </a:rPr>
              <a:t> 2963/1999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57200" y="274680"/>
            <a:ext cx="8228520" cy="92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Neplatnost usnesení valné hromady – pokr.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467640" y="1484640"/>
            <a:ext cx="9324000" cy="521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- řízení o vyslovení neplatnost: použije se ustanovení z. o  zvláštních řízeních soudních: jde o řízení ve statusové věci, příslušným je krajský soud, u něhož je společnost zapsána v obchodním rejstříku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lhůta pro podání návrhu: subjektivní 3 měsíce ode dne, kdy se navrhovatel dověděl nebo mohl dovědět o přijetí rozhodnutí, nejdéle 1 rok od přijetí rozhodnutí, lhůty jsou hmotněprávní a prekluzivní, ale § </a:t>
            </a:r>
            <a:r>
              <a:rPr lang="cs-CZ" sz="2400" smtClean="0">
                <a:solidFill>
                  <a:srgbClr val="000000"/>
                </a:solidFill>
                <a:latin typeface="Calibri"/>
                <a:ea typeface="DejaVu Sans"/>
              </a:rPr>
              <a:t>79</a:t>
            </a:r>
            <a:r>
              <a:rPr lang="cs-CZ" sz="2400" strike="noStrike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z.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č. 304/2013 Sb.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- vyslovení neplatnosti rozhodnutí jiných orgánů společnost -  návrh lze podat proti rozhodnutím, která jsou činěna v působnosti valné hromady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- nároky a sankce: společník má právo na přiměřené zadostiučinění, pokud společnost při svolání valné hromady nebo při jejím průběhu závažným způsobem porušila jeho právo (§ 193, 430 ZOK), náhrada škody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863</Words>
  <Application>Microsoft Office PowerPoint</Application>
  <PresentationFormat>Vlastní</PresentationFormat>
  <Paragraphs>54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Jarmila Pokorná</cp:lastModifiedBy>
  <cp:revision>4</cp:revision>
  <dcterms:modified xsi:type="dcterms:W3CDTF">2016-04-27T15:16:32Z</dcterms:modified>
</cp:coreProperties>
</file>