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.xml.rels" ContentType="application/vnd.openxmlformats-package.relationships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5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6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pPr algn="r"/>
            <a:fld id="{DD559076-FF8C-4F45-9090-B5AF75A5D47C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683640" y="260640"/>
            <a:ext cx="77713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Změny výše základního kapitálu</a:t>
            </a:r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227520" y="867960"/>
            <a:ext cx="8784000" cy="191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Východiska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Soubor pravidel, která závazně upravují postup, jehož cílem je změna údaje o výši základního kapitálu ve společenské smlouvě nebo stanovách . Jde současně o změnu v rozsahu vlastního zdroje financování společnosti, která má dopad na věřitele. Pro změnu proto neplatí běžné postupy, jimiž dochází ke změně společenské smlouvy nebo stanov.</a:t>
            </a:r>
            <a:endParaRPr/>
          </a:p>
        </p:txBody>
      </p:sp>
      <p:sp>
        <p:nvSpPr>
          <p:cNvPr id="149" name="CustomShape 3"/>
          <p:cNvSpPr/>
          <p:nvPr/>
        </p:nvSpPr>
        <p:spPr>
          <a:xfrm>
            <a:off x="287640" y="2809080"/>
            <a:ext cx="8663760" cy="64692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Calibri"/>
                <a:ea typeface="DejaVu Sans"/>
              </a:rPr>
              <a:t>Druhy postupu podle ekonomického významu změny </a:t>
            </a:r>
            <a:endParaRPr/>
          </a:p>
        </p:txBody>
      </p:sp>
      <p:sp>
        <p:nvSpPr>
          <p:cNvPr id="150" name="CustomShape 4"/>
          <p:cNvSpPr/>
          <p:nvPr/>
        </p:nvSpPr>
        <p:spPr>
          <a:xfrm>
            <a:off x="2483640" y="3717000"/>
            <a:ext cx="1655280" cy="646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Zvýšení</a:t>
            </a:r>
            <a:endParaRPr/>
          </a:p>
        </p:txBody>
      </p:sp>
      <p:sp>
        <p:nvSpPr>
          <p:cNvPr id="151" name="CustomShape 5"/>
          <p:cNvSpPr/>
          <p:nvPr/>
        </p:nvSpPr>
        <p:spPr>
          <a:xfrm>
            <a:off x="6228360" y="3717000"/>
            <a:ext cx="1655280" cy="646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Snížení</a:t>
            </a:r>
            <a:endParaRPr/>
          </a:p>
        </p:txBody>
      </p:sp>
      <p:sp>
        <p:nvSpPr>
          <p:cNvPr id="152" name="CustomShape 6"/>
          <p:cNvSpPr/>
          <p:nvPr/>
        </p:nvSpPr>
        <p:spPr>
          <a:xfrm>
            <a:off x="227520" y="4667400"/>
            <a:ext cx="1631160" cy="50292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Efektivní</a:t>
            </a:r>
            <a:endParaRPr/>
          </a:p>
        </p:txBody>
      </p:sp>
      <p:sp>
        <p:nvSpPr>
          <p:cNvPr id="153" name="CustomShape 7"/>
          <p:cNvSpPr/>
          <p:nvPr/>
        </p:nvSpPr>
        <p:spPr>
          <a:xfrm>
            <a:off x="227520" y="5877360"/>
            <a:ext cx="1631160" cy="50292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Nominální</a:t>
            </a:r>
            <a:endParaRPr/>
          </a:p>
        </p:txBody>
      </p:sp>
      <p:sp>
        <p:nvSpPr>
          <p:cNvPr id="154" name="CustomShape 8"/>
          <p:cNvSpPr/>
          <p:nvPr/>
        </p:nvSpPr>
        <p:spPr>
          <a:xfrm>
            <a:off x="2123640" y="4509000"/>
            <a:ext cx="287928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Rozšíření vlastních zdrojů financování, vyrovnání dluhů korporace</a:t>
            </a:r>
            <a:endParaRPr/>
          </a:p>
        </p:txBody>
      </p:sp>
      <p:sp>
        <p:nvSpPr>
          <p:cNvPr id="155" name="CustomShape 9"/>
          <p:cNvSpPr/>
          <p:nvPr/>
        </p:nvSpPr>
        <p:spPr>
          <a:xfrm>
            <a:off x="5308560" y="4546080"/>
            <a:ext cx="358740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Zmenšení rozsahu vázaných zdrojů, uvolněné zdroje se vracejí společníkům</a:t>
            </a:r>
            <a:endParaRPr/>
          </a:p>
        </p:txBody>
      </p:sp>
      <p:sp>
        <p:nvSpPr>
          <p:cNvPr id="156" name="CustomShape 10"/>
          <p:cNvSpPr/>
          <p:nvPr/>
        </p:nvSpPr>
        <p:spPr>
          <a:xfrm>
            <a:off x="2123640" y="5667480"/>
            <a:ext cx="287928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 mezi účetními položkami, rozšíření vázaných zdrojů</a:t>
            </a:r>
            <a:endParaRPr/>
          </a:p>
        </p:txBody>
      </p:sp>
      <p:sp>
        <p:nvSpPr>
          <p:cNvPr id="157" name="CustomShape 11"/>
          <p:cNvSpPr/>
          <p:nvPr/>
        </p:nvSpPr>
        <p:spPr>
          <a:xfrm>
            <a:off x="5222160" y="5529240"/>
            <a:ext cx="373140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Přesuny uvnitř vlastního kapitálu, např. úhrada ztráty nebo přesun ze základního kapitálu do rezervního fondu (§ 544 ZOK)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457200" y="144000"/>
            <a:ext cx="8228520" cy="64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obecná úprava § 41 </a:t>
            </a:r>
            <a:endParaRPr/>
          </a:p>
        </p:txBody>
      </p:sp>
      <p:sp>
        <p:nvSpPr>
          <p:cNvPr id="219" name="CustomShape 2"/>
          <p:cNvSpPr/>
          <p:nvPr/>
        </p:nvSpPr>
        <p:spPr>
          <a:xfrm>
            <a:off x="485640" y="1510920"/>
            <a:ext cx="3167280" cy="5259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Podstata</a:t>
            </a:r>
            <a:endParaRPr/>
          </a:p>
        </p:txBody>
      </p:sp>
      <p:sp>
        <p:nvSpPr>
          <p:cNvPr id="220" name="CustomShape 3"/>
          <p:cNvSpPr/>
          <p:nvPr/>
        </p:nvSpPr>
        <p:spPr>
          <a:xfrm>
            <a:off x="288000" y="2304000"/>
            <a:ext cx="8567280" cy="374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Finanční asistence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je poskytnutí zálohy, půjčky nebo úvěru obchodní korporací investorovi, aby  mohl získat podíl na této korporaci. Obchodní korporace může též poskytnout zajištění pro tentýž účel.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Dříve zcela nepřípustná, uvolnění přinesla novelizace druhé směrnice směrnicí 2006/68/ES, která formulovala podmínky přípustnosti finanční asistence.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Důvody regulace: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ochrana věřitelů, zamezení možnosti managementu, aby sám rozhodoval o poskytnutí finanční asistence a mohl tak ovlivnit akcionářskou strukturu společnosti.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Základní předpoklad pro poskytnutí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: korporace si finanční asistencí nesmí přivodit úpadek ať již v podobě platební neschopnosti nebo předlužení.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457200" y="144000"/>
            <a:ext cx="8228520" cy="64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- § 200</a:t>
            </a:r>
            <a:endParaRPr/>
          </a:p>
        </p:txBody>
      </p:sp>
      <p:sp>
        <p:nvSpPr>
          <p:cNvPr id="222" name="CustomShape 2"/>
          <p:cNvSpPr/>
          <p:nvPr/>
        </p:nvSpPr>
        <p:spPr>
          <a:xfrm>
            <a:off x="504000" y="936000"/>
            <a:ext cx="3167280" cy="5259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Podmínky</a:t>
            </a:r>
            <a:endParaRPr/>
          </a:p>
        </p:txBody>
      </p:sp>
      <p:sp>
        <p:nvSpPr>
          <p:cNvPr id="223" name="CustomShape 3"/>
          <p:cNvSpPr/>
          <p:nvPr/>
        </p:nvSpPr>
        <p:spPr>
          <a:xfrm>
            <a:off x="232200" y="1693080"/>
            <a:ext cx="8567280" cy="439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 poskytnuta za spravedlivých podmínek, zejména úročení nebo zajištění ve prospěch společnosti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jednatel vypracuje písemnou zprávu, v níž poskytnutí finanční asistence věcně zdůvodní, včetně výhod a rizik,  uvede její podmínky a  zdůvodní, proč  finanční asistence není v konfliktu se zájmem společnosti..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Zprávu musí  uložit bez zbytečného odkladu po schválení finanční asistence do sbírky listin.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k dispozici společníkům  v sídle společnosti ode dne odeslání pozvánek na  valnou hromadu.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na valné hromadě k dispozici akcionářům.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457200" y="144000"/>
            <a:ext cx="8228520" cy="64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- § 311</a:t>
            </a:r>
            <a:endParaRPr/>
          </a:p>
        </p:txBody>
      </p:sp>
      <p:sp>
        <p:nvSpPr>
          <p:cNvPr id="225" name="CustomShape 2"/>
          <p:cNvSpPr/>
          <p:nvPr/>
        </p:nvSpPr>
        <p:spPr>
          <a:xfrm>
            <a:off x="504000" y="936000"/>
            <a:ext cx="3167280" cy="5259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Podmínky</a:t>
            </a:r>
            <a:endParaRPr/>
          </a:p>
        </p:txBody>
      </p:sp>
      <p:sp>
        <p:nvSpPr>
          <p:cNvPr id="226" name="CustomShape 3"/>
          <p:cNvSpPr/>
          <p:nvPr/>
        </p:nvSpPr>
        <p:spPr>
          <a:xfrm>
            <a:off x="288000" y="1656000"/>
            <a:ext cx="8567280" cy="439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 poskytnuta za spravedlivých podmínek trhu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představenstvo řádně prošetří finanční způsobilost osoby, které je finanční asistence poskytována,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poskytnutí finanční asistence předem schválí valná hromada na základě zprávy představenstva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představenstvo vypracuje písemnou zprávu, v níž poskytnutí finanční asistence věcně zdůvodní, uvede její podmínky a závěry prošetření finanční způsobilosti osoby, které má být poskytnuta, zdůvodní, proč je finanční asistence v zájmu společnosti,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finanční asistence nezpůsobí změny vlastního kapitálu uvedené v zákoně,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společnost vytvoří ve výši finanční asistence zvláštní rezervní fond.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Zprávu musí společnost uložit bez zbytečného odkladu po schválení finanční asistence do sbírky listin.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k dispozici akcionářům v sídle společnosti ode dne svolání valné hromady a v totožné lhůtě musí být umístěna na internetové stránky společnosti.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na valné hromadě k dispozici akcionářům.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67640" y="116640"/>
            <a:ext cx="8228520" cy="56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Rozhodování o změně výše základního kapitálu</a:t>
            </a:r>
            <a:endParaRPr/>
          </a:p>
        </p:txBody>
      </p:sp>
      <p:sp>
        <p:nvSpPr>
          <p:cNvPr id="159" name="CustomShape 2"/>
          <p:cNvSpPr/>
          <p:nvPr/>
        </p:nvSpPr>
        <p:spPr>
          <a:xfrm>
            <a:off x="2555640" y="836640"/>
            <a:ext cx="2951280" cy="57492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Rozhodovací orgán</a:t>
            </a:r>
            <a:endParaRPr/>
          </a:p>
        </p:txBody>
      </p:sp>
      <p:sp>
        <p:nvSpPr>
          <p:cNvPr id="160" name="CustomShape 3"/>
          <p:cNvSpPr/>
          <p:nvPr/>
        </p:nvSpPr>
        <p:spPr>
          <a:xfrm>
            <a:off x="2555640" y="3903480"/>
            <a:ext cx="2951280" cy="57492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Přijímání rozhodnutí</a:t>
            </a:r>
            <a:endParaRPr/>
          </a:p>
        </p:txBody>
      </p:sp>
      <p:sp>
        <p:nvSpPr>
          <p:cNvPr id="161" name="CustomShape 4"/>
          <p:cNvSpPr/>
          <p:nvPr/>
        </p:nvSpPr>
        <p:spPr>
          <a:xfrm>
            <a:off x="395640" y="1412640"/>
            <a:ext cx="934920" cy="790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162" name="CustomShape 5"/>
          <p:cNvSpPr/>
          <p:nvPr/>
        </p:nvSpPr>
        <p:spPr>
          <a:xfrm>
            <a:off x="408600" y="2439720"/>
            <a:ext cx="934920" cy="646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163" name="CustomShape 6"/>
          <p:cNvSpPr/>
          <p:nvPr/>
        </p:nvSpPr>
        <p:spPr>
          <a:xfrm>
            <a:off x="251640" y="4725000"/>
            <a:ext cx="934920" cy="646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164" name="CustomShape 7"/>
          <p:cNvSpPr/>
          <p:nvPr/>
        </p:nvSpPr>
        <p:spPr>
          <a:xfrm>
            <a:off x="251640" y="5577480"/>
            <a:ext cx="934920" cy="646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165" name="CustomShape 8"/>
          <p:cNvSpPr/>
          <p:nvPr/>
        </p:nvSpPr>
        <p:spPr>
          <a:xfrm>
            <a:off x="1547640" y="1700640"/>
            <a:ext cx="7199640" cy="39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Výlučná působnost valné hromady (§ 190 ZOK)</a:t>
            </a:r>
            <a:endParaRPr/>
          </a:p>
        </p:txBody>
      </p:sp>
      <p:sp>
        <p:nvSpPr>
          <p:cNvPr id="166" name="CustomShape 9"/>
          <p:cNvSpPr/>
          <p:nvPr/>
        </p:nvSpPr>
        <p:spPr>
          <a:xfrm>
            <a:off x="1531080" y="2272320"/>
            <a:ext cx="7199640" cy="161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Valná hromada: rozhodování o změně výše základního kapitálu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rozhodování o pověření představenstva (správní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rady) ke zvýšení základního kapitálu (§ 421 ZOK)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Představenstvo (správní rada): rozhodování na základě pověření a za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podmínek stanovených zákonem (§ 511 a n. ZOK)</a:t>
            </a:r>
            <a:endParaRPr/>
          </a:p>
        </p:txBody>
      </p:sp>
      <p:sp>
        <p:nvSpPr>
          <p:cNvPr id="167" name="CustomShape 10"/>
          <p:cNvSpPr/>
          <p:nvPr/>
        </p:nvSpPr>
        <p:spPr>
          <a:xfrm>
            <a:off x="1331640" y="5534640"/>
            <a:ext cx="683964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Alespoň dvoutřetinová většina hlasů přítomných akcionářů a dvoutřetinová většina hlasů přítomných akcionářů každého rozhodnutím dotčeného druhu akcií,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osvědčení veřejnou listinou ( § 416, 417 ZOK)</a:t>
            </a:r>
            <a:endParaRPr/>
          </a:p>
        </p:txBody>
      </p:sp>
      <p:sp>
        <p:nvSpPr>
          <p:cNvPr id="168" name="CustomShape 11"/>
          <p:cNvSpPr/>
          <p:nvPr/>
        </p:nvSpPr>
        <p:spPr>
          <a:xfrm>
            <a:off x="1344600" y="4695120"/>
            <a:ext cx="7618680" cy="69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Dvoutřetinová většina hlasů všech společníků, osvědčuje se veřejnou listinou (§ 171, 172 ZOK)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3200" y="116640"/>
            <a:ext cx="822852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Účinnost změny výše základního kapitálu</a:t>
            </a:r>
            <a:endParaRPr/>
          </a:p>
        </p:txBody>
      </p:sp>
      <p:sp>
        <p:nvSpPr>
          <p:cNvPr id="170" name="CustomShape 2"/>
          <p:cNvSpPr/>
          <p:nvPr/>
        </p:nvSpPr>
        <p:spPr>
          <a:xfrm>
            <a:off x="2771640" y="558000"/>
            <a:ext cx="3671280" cy="57492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Zvýšení základního kapitálu</a:t>
            </a:r>
            <a:endParaRPr/>
          </a:p>
        </p:txBody>
      </p:sp>
      <p:sp>
        <p:nvSpPr>
          <p:cNvPr id="171" name="CustomShape 3"/>
          <p:cNvSpPr/>
          <p:nvPr/>
        </p:nvSpPr>
        <p:spPr>
          <a:xfrm>
            <a:off x="2771640" y="3789000"/>
            <a:ext cx="3671280" cy="57492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Snížení základního kapitálu</a:t>
            </a:r>
            <a:endParaRPr/>
          </a:p>
        </p:txBody>
      </p:sp>
      <p:sp>
        <p:nvSpPr>
          <p:cNvPr id="172" name="CustomShape 4"/>
          <p:cNvSpPr/>
          <p:nvPr/>
        </p:nvSpPr>
        <p:spPr>
          <a:xfrm>
            <a:off x="323640" y="2925000"/>
            <a:ext cx="934920" cy="574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173" name="CustomShape 5"/>
          <p:cNvSpPr/>
          <p:nvPr/>
        </p:nvSpPr>
        <p:spPr>
          <a:xfrm>
            <a:off x="323640" y="4581000"/>
            <a:ext cx="934920" cy="574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174" name="CustomShape 6"/>
          <p:cNvSpPr/>
          <p:nvPr/>
        </p:nvSpPr>
        <p:spPr>
          <a:xfrm>
            <a:off x="323640" y="5949360"/>
            <a:ext cx="934920" cy="574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175" name="CustomShape 7"/>
          <p:cNvSpPr/>
          <p:nvPr/>
        </p:nvSpPr>
        <p:spPr>
          <a:xfrm>
            <a:off x="323640" y="1749960"/>
            <a:ext cx="934920" cy="57492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176" name="CustomShape 8"/>
          <p:cNvSpPr/>
          <p:nvPr/>
        </p:nvSpPr>
        <p:spPr>
          <a:xfrm>
            <a:off x="1403640" y="1299600"/>
            <a:ext cx="7487640" cy="146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Převzetím vkladové povinnosti a splněním její předepsané části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Později podle rozhodnutí valné hromady, avšak ne později, než je nová výše základního kapitálu zapsána do obchodního rejstříku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Zvýšení z vlastních zdrojů: okamžikem zápisu nové výše základního kapitálu do obchodního rejstříku (§ 216 ZOK)</a:t>
            </a:r>
            <a:endParaRPr/>
          </a:p>
        </p:txBody>
      </p:sp>
      <p:sp>
        <p:nvSpPr>
          <p:cNvPr id="177" name="CustomShape 9"/>
          <p:cNvSpPr/>
          <p:nvPr/>
        </p:nvSpPr>
        <p:spPr>
          <a:xfrm>
            <a:off x="1547640" y="2776680"/>
            <a:ext cx="734364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do obchodního rejstříku, neplatí pro společnosti, jejichž akcie byly přijaty k obchodování na regulovaném trhu (§ 464 odst. 2 ZOK)</a:t>
            </a:r>
            <a:endParaRPr/>
          </a:p>
        </p:txBody>
      </p:sp>
      <p:sp>
        <p:nvSpPr>
          <p:cNvPr id="178" name="CustomShape 10"/>
          <p:cNvSpPr/>
          <p:nvPr/>
        </p:nvSpPr>
        <p:spPr>
          <a:xfrm>
            <a:off x="1655640" y="4581000"/>
            <a:ext cx="712764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do obchodního rejstříku (§ 239 ZOK)</a:t>
            </a:r>
            <a:endParaRPr/>
          </a:p>
        </p:txBody>
      </p:sp>
      <p:sp>
        <p:nvSpPr>
          <p:cNvPr id="179" name="CustomShape 11"/>
          <p:cNvSpPr/>
          <p:nvPr/>
        </p:nvSpPr>
        <p:spPr>
          <a:xfrm>
            <a:off x="1547640" y="5733360"/>
            <a:ext cx="723564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 do obchodního rejstříku (§ 467 ZOK).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67640" y="116640"/>
            <a:ext cx="8228520" cy="48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Ochrana akcionářů – přednostní právo na upsání nových akcií</a:t>
            </a:r>
            <a:endParaRPr/>
          </a:p>
        </p:txBody>
      </p:sp>
      <p:sp>
        <p:nvSpPr>
          <p:cNvPr id="181" name="CustomShape 2"/>
          <p:cNvSpPr/>
          <p:nvPr/>
        </p:nvSpPr>
        <p:spPr>
          <a:xfrm>
            <a:off x="323640" y="764640"/>
            <a:ext cx="2015280" cy="64692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Důvod ochrany</a:t>
            </a:r>
            <a:endParaRPr/>
          </a:p>
        </p:txBody>
      </p:sp>
      <p:sp>
        <p:nvSpPr>
          <p:cNvPr id="182" name="CustomShape 3"/>
          <p:cNvSpPr/>
          <p:nvPr/>
        </p:nvSpPr>
        <p:spPr>
          <a:xfrm>
            <a:off x="337320" y="1883520"/>
            <a:ext cx="2015280" cy="82404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Rozsah přednostního práva</a:t>
            </a:r>
            <a:endParaRPr/>
          </a:p>
        </p:txBody>
      </p:sp>
      <p:sp>
        <p:nvSpPr>
          <p:cNvPr id="183" name="CustomShape 4"/>
          <p:cNvSpPr/>
          <p:nvPr/>
        </p:nvSpPr>
        <p:spPr>
          <a:xfrm>
            <a:off x="301680" y="3201120"/>
            <a:ext cx="2015280" cy="64692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Informace pro společníky</a:t>
            </a:r>
            <a:endParaRPr/>
          </a:p>
        </p:txBody>
      </p:sp>
      <p:sp>
        <p:nvSpPr>
          <p:cNvPr id="184" name="CustomShape 5"/>
          <p:cNvSpPr/>
          <p:nvPr/>
        </p:nvSpPr>
        <p:spPr>
          <a:xfrm>
            <a:off x="337320" y="4568760"/>
            <a:ext cx="2015280" cy="64692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Samostatná převoditelnost</a:t>
            </a:r>
            <a:endParaRPr/>
          </a:p>
        </p:txBody>
      </p:sp>
      <p:sp>
        <p:nvSpPr>
          <p:cNvPr id="185" name="CustomShape 6"/>
          <p:cNvSpPr/>
          <p:nvPr/>
        </p:nvSpPr>
        <p:spPr>
          <a:xfrm>
            <a:off x="323640" y="5661360"/>
            <a:ext cx="2015280" cy="86292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Omezení přednostního práva</a:t>
            </a:r>
            <a:endParaRPr/>
          </a:p>
        </p:txBody>
      </p:sp>
      <p:sp>
        <p:nvSpPr>
          <p:cNvPr id="186" name="CustomShape 7"/>
          <p:cNvSpPr/>
          <p:nvPr/>
        </p:nvSpPr>
        <p:spPr>
          <a:xfrm>
            <a:off x="2555640" y="836640"/>
            <a:ext cx="6335640" cy="69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Zabránění poklesu celkového podílu akcionářů na řízení společnosti („naředění akcií)</a:t>
            </a:r>
            <a:endParaRPr/>
          </a:p>
        </p:txBody>
      </p:sp>
      <p:sp>
        <p:nvSpPr>
          <p:cNvPr id="187" name="CustomShape 8"/>
          <p:cNvSpPr/>
          <p:nvPr/>
        </p:nvSpPr>
        <p:spPr>
          <a:xfrm>
            <a:off x="2555640" y="1708200"/>
            <a:ext cx="6335640" cy="100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Právo podílet se na celkové částce  zvýšení v rozsahu vlastního podílu akcionáře, pokud má být emisní kurs akcií splácen v penězích. (§ 484 ZOK)</a:t>
            </a:r>
            <a:endParaRPr/>
          </a:p>
        </p:txBody>
      </p:sp>
      <p:sp>
        <p:nvSpPr>
          <p:cNvPr id="188" name="CustomShape 9"/>
          <p:cNvSpPr/>
          <p:nvPr/>
        </p:nvSpPr>
        <p:spPr>
          <a:xfrm>
            <a:off x="2555640" y="2925000"/>
            <a:ext cx="640764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Představenstvo zašle akcionářům informaci o místě a lhůtě vykonání přednostního práva, počtu nových akcií, které lze upsat na jednu dosavadní, charakteristice nových akcií a rozhodném dni (§ 485 ZOK).</a:t>
            </a:r>
            <a:endParaRPr/>
          </a:p>
        </p:txBody>
      </p:sp>
      <p:sp>
        <p:nvSpPr>
          <p:cNvPr id="189" name="CustomShape 10"/>
          <p:cNvSpPr/>
          <p:nvPr/>
        </p:nvSpPr>
        <p:spPr>
          <a:xfrm>
            <a:off x="2555640" y="4337640"/>
            <a:ext cx="633564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Přednostní právo je samostatně převoditelné ode dne, kdy valná hromada rozhodla o zvýšení základního kapitálu. Přednostní právo zaniká uplynutím lhůty pro jeho uplatnění.</a:t>
            </a:r>
            <a:endParaRPr/>
          </a:p>
        </p:txBody>
      </p:sp>
      <p:sp>
        <p:nvSpPr>
          <p:cNvPr id="190" name="CustomShape 11"/>
          <p:cNvSpPr/>
          <p:nvPr/>
        </p:nvSpPr>
        <p:spPr>
          <a:xfrm>
            <a:off x="2555640" y="5661360"/>
            <a:ext cx="640764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Přednostní právo nelze omezit nebo vyloučit stanovami, ale o  - omezení nebo vyloučení může rozhodnout valná hromada, je-li to v důležitém zájmu společnosti. (§ 487 – 489 ZOK)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Ochrana věřitelů – snížení základního kapitálu</a:t>
            </a:r>
            <a:endParaRPr/>
          </a:p>
        </p:txBody>
      </p:sp>
      <p:sp>
        <p:nvSpPr>
          <p:cNvPr id="192" name="CustomShape 2"/>
          <p:cNvSpPr/>
          <p:nvPr/>
        </p:nvSpPr>
        <p:spPr>
          <a:xfrm>
            <a:off x="179640" y="908640"/>
            <a:ext cx="2447280" cy="64692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Podstata ochrany</a:t>
            </a:r>
            <a:endParaRPr/>
          </a:p>
        </p:txBody>
      </p:sp>
      <p:sp>
        <p:nvSpPr>
          <p:cNvPr id="193" name="CustomShape 3"/>
          <p:cNvSpPr/>
          <p:nvPr/>
        </p:nvSpPr>
        <p:spPr>
          <a:xfrm>
            <a:off x="2857680" y="916560"/>
            <a:ext cx="6047640" cy="69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Informace o rozhodnutí snížit základní kapitál a výzva k přihlášení pohledávek.</a:t>
            </a:r>
            <a:endParaRPr/>
          </a:p>
        </p:txBody>
      </p:sp>
      <p:sp>
        <p:nvSpPr>
          <p:cNvPr id="194" name="CustomShape 4"/>
          <p:cNvSpPr/>
          <p:nvPr/>
        </p:nvSpPr>
        <p:spPr>
          <a:xfrm>
            <a:off x="197280" y="1736640"/>
            <a:ext cx="4679280" cy="64692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Postup představenstva (§ 518 ZOK)</a:t>
            </a:r>
            <a:endParaRPr/>
          </a:p>
        </p:txBody>
      </p:sp>
      <p:sp>
        <p:nvSpPr>
          <p:cNvPr id="195" name="CustomShape 5"/>
          <p:cNvSpPr/>
          <p:nvPr/>
        </p:nvSpPr>
        <p:spPr>
          <a:xfrm>
            <a:off x="179640" y="2709000"/>
            <a:ext cx="8725680" cy="3138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oznámení rozhodnutí o snížení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základního kapitálu písemně těm známým věřitelům, jejichž pohledávky vznikly před účinností rozhodnutí valné hromady o snížení, spojeno s výzvou k přihlášení pohledávek - § 518 odst. 1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zveřejnění usnesení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 snížení základního kapitálu dvakrát po sobě s odstupem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30 dní. Poprvé zveřejní představenstvo usnesení po zápisu usnesení do obchodního rejstříku, součástí zveřejnění je výzva k přihlášení pohledávek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Věřitelé mohou do 90 dnů ode dne, kdy obdrželi oznámení, nebo od druhého zveřejnění informace o snížení požadovat, aby jejich dosud nesplatné pohledávky byly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splněny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přiměřeně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zajištěny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bylo dohodnuto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jiné řešení.</a:t>
            </a:r>
            <a:endParaRPr/>
          </a:p>
        </p:txBody>
      </p:sp>
      <p:sp>
        <p:nvSpPr>
          <p:cNvPr id="196" name="CustomShape 6"/>
          <p:cNvSpPr/>
          <p:nvPr/>
        </p:nvSpPr>
        <p:spPr>
          <a:xfrm>
            <a:off x="197280" y="5879160"/>
            <a:ext cx="870768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b050"/>
                </a:solidFill>
                <a:latin typeface="Calibri"/>
                <a:ea typeface="DejaVu Sans"/>
              </a:rPr>
              <a:t>Před splněním povinností vůči věřitelům nelze akcionářům poskytnout plnění z důvodu snížení základního kapitálu nebo prominout nesplacené části emisního kursu akcií.  Snížení zapíše soud, jen pokud bylo prokázáno uspokojení nebo zajištění věřitelů.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360000" y="116640"/>
            <a:ext cx="8506080" cy="48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Výjimky z povinnosti oceňovat nepeněžitý vklad znalcem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539640" y="836640"/>
            <a:ext cx="4463280" cy="57492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Případy nepeněžitých vkladů (§ 468 a 469)</a:t>
            </a:r>
            <a:endParaRPr/>
          </a:p>
        </p:txBody>
      </p:sp>
      <p:sp>
        <p:nvSpPr>
          <p:cNvPr id="199" name="CustomShape 3"/>
          <p:cNvSpPr/>
          <p:nvPr/>
        </p:nvSpPr>
        <p:spPr>
          <a:xfrm>
            <a:off x="323640" y="1700640"/>
            <a:ext cx="8640000" cy="118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nepeněžitým vkladem je investiční cenný papír nebo nástroj peněžního trhu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 musí rozhodnout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použije se vážený průměr cen, za které byly uskutečněny obchody tímto cenným papírem nebo nástrojem v době 6 měsíců před vnesením vkladu</a:t>
            </a:r>
            <a:endParaRPr/>
          </a:p>
        </p:txBody>
      </p:sp>
      <p:sp>
        <p:nvSpPr>
          <p:cNvPr id="200" name="CustomShape 4"/>
          <p:cNvSpPr/>
          <p:nvPr/>
        </p:nvSpPr>
        <p:spPr>
          <a:xfrm>
            <a:off x="360000" y="3324240"/>
            <a:ext cx="8639280" cy="135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předmětem vkladu je jiný majetek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rozhodne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použije se reálná hodnota majetku určená obecně uznávaným nezávislým odborníkem za využití obecně uznávaných standardů a zásad oceňování, hodnocené období – 6 měsíců před vnesením vkladu</a:t>
            </a:r>
            <a:endParaRPr/>
          </a:p>
        </p:txBody>
      </p:sp>
      <p:sp>
        <p:nvSpPr>
          <p:cNvPr id="201" name="CustomShape 5"/>
          <p:cNvSpPr/>
          <p:nvPr/>
        </p:nvSpPr>
        <p:spPr>
          <a:xfrm>
            <a:off x="360000" y="5328000"/>
            <a:ext cx="8567280" cy="135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předmětem je majetek, o němž upisovatel účtuje v reálných hodnotách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rozhodne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použije se reálná hodnota, je-li vykázána v účetní závěrce za účetní období předcházející rozhodnutí valné hromady o tomto vkladu a tato účetní závěrka byla auditorem ověřena bez výhrad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457200" y="273240"/>
            <a:ext cx="8228520" cy="70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Výjimky z povinnosti oceňovat nepeněžitý vklad znalcem</a:t>
            </a:r>
            <a:endParaRPr/>
          </a:p>
        </p:txBody>
      </p:sp>
      <p:sp>
        <p:nvSpPr>
          <p:cNvPr id="203" name="CustomShape 2"/>
          <p:cNvSpPr/>
          <p:nvPr/>
        </p:nvSpPr>
        <p:spPr>
          <a:xfrm>
            <a:off x="360000" y="1296360"/>
            <a:ext cx="4463280" cy="57492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informace</a:t>
            </a:r>
            <a:endParaRPr/>
          </a:p>
        </p:txBody>
      </p:sp>
      <p:sp>
        <p:nvSpPr>
          <p:cNvPr id="204" name="CustomShape 3"/>
          <p:cNvSpPr/>
          <p:nvPr/>
        </p:nvSpPr>
        <p:spPr>
          <a:xfrm>
            <a:off x="360000" y="3888000"/>
            <a:ext cx="4463280" cy="57492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Potřeba nového ocenění</a:t>
            </a:r>
            <a:endParaRPr/>
          </a:p>
        </p:txBody>
      </p:sp>
      <p:sp>
        <p:nvSpPr>
          <p:cNvPr id="205" name="CustomShape 4"/>
          <p:cNvSpPr/>
          <p:nvPr/>
        </p:nvSpPr>
        <p:spPr>
          <a:xfrm>
            <a:off x="288000" y="2232000"/>
            <a:ext cx="8567280" cy="160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zveřejnění data rozhodnutí o zvýšení základního kapitálu a  oznámení popisujícího vklad a jeho cenu před  splacením vkladu v Obchodním věstníku (§ 472)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uloží do 1 měsíce ode dne vnesení vkladu do sbírky listin prohlášení popisující vklad a jeho cenu (§ 473)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206" name="CustomShape 5"/>
          <p:cNvSpPr/>
          <p:nvPr/>
        </p:nvSpPr>
        <p:spPr>
          <a:xfrm>
            <a:off x="216000" y="4752000"/>
            <a:ext cx="8711280" cy="262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cena nepeněžitého vkladu je ovlivněna výjimečnými okolnostmi, které by ji ke dni splacení významně ovlivnily (§ 470 odst. 1)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nastaly nové okolnosti, které by mohly ke dni splacení vkladu významně změnit jeho cenu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Nové ocenění je povinna provést společnost, pokud není provedeno, mohou o ně požádat akcionáři podle § 471 odst. 1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457200" y="274680"/>
            <a:ext cx="8228520" cy="66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Způsoby zvýšení</a:t>
            </a:r>
            <a:endParaRPr/>
          </a:p>
        </p:txBody>
      </p:sp>
      <p:sp>
        <p:nvSpPr>
          <p:cNvPr id="208" name="CustomShape 2"/>
          <p:cNvSpPr/>
          <p:nvPr/>
        </p:nvSpPr>
        <p:spPr>
          <a:xfrm>
            <a:off x="1132560" y="1112760"/>
            <a:ext cx="2591280" cy="64728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Společnost s ručením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omezeným</a:t>
            </a:r>
            <a:endParaRPr/>
          </a:p>
        </p:txBody>
      </p:sp>
      <p:sp>
        <p:nvSpPr>
          <p:cNvPr id="209" name="CustomShape 3"/>
          <p:cNvSpPr/>
          <p:nvPr/>
        </p:nvSpPr>
        <p:spPr>
          <a:xfrm>
            <a:off x="4985640" y="1152000"/>
            <a:ext cx="3023280" cy="57528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210" name="CustomShape 4"/>
          <p:cNvSpPr/>
          <p:nvPr/>
        </p:nvSpPr>
        <p:spPr>
          <a:xfrm>
            <a:off x="504000" y="2088000"/>
            <a:ext cx="3527280" cy="84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převzetím vkladové povinnosti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 vlastních zdrojů</a:t>
            </a:r>
            <a:endParaRPr/>
          </a:p>
        </p:txBody>
      </p:sp>
      <p:sp>
        <p:nvSpPr>
          <p:cNvPr id="211" name="CustomShape 5"/>
          <p:cNvSpPr/>
          <p:nvPr/>
        </p:nvSpPr>
        <p:spPr>
          <a:xfrm>
            <a:off x="4680000" y="2160000"/>
            <a:ext cx="4247280" cy="211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upsáním nových akcií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 vlastních zdrojů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podmíněné zvýšení základního kapitálu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12" name="CustomShape 6"/>
          <p:cNvSpPr/>
          <p:nvPr/>
        </p:nvSpPr>
        <p:spPr>
          <a:xfrm>
            <a:off x="4104000" y="4536000"/>
            <a:ext cx="4751280" cy="59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Základní kapitál může být zvýše i na základě rozhodnutí představenstva.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Způsoby snížení</a:t>
            </a:r>
            <a:endParaRPr/>
          </a:p>
        </p:txBody>
      </p:sp>
      <p:sp>
        <p:nvSpPr>
          <p:cNvPr id="214" name="CustomShape 2"/>
          <p:cNvSpPr/>
          <p:nvPr/>
        </p:nvSpPr>
        <p:spPr>
          <a:xfrm>
            <a:off x="504000" y="1656000"/>
            <a:ext cx="2591280" cy="64728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Společnost s ručením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omezeným</a:t>
            </a:r>
            <a:endParaRPr/>
          </a:p>
        </p:txBody>
      </p:sp>
      <p:sp>
        <p:nvSpPr>
          <p:cNvPr id="215" name="CustomShape 3"/>
          <p:cNvSpPr/>
          <p:nvPr/>
        </p:nvSpPr>
        <p:spPr>
          <a:xfrm>
            <a:off x="4968000" y="1584000"/>
            <a:ext cx="3023280" cy="57528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216" name="CustomShape 4"/>
          <p:cNvSpPr/>
          <p:nvPr/>
        </p:nvSpPr>
        <p:spPr>
          <a:xfrm>
            <a:off x="360000" y="2664000"/>
            <a:ext cx="3599280" cy="211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na základě usnesení valné hromady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Výše vkladu každého společníka se snižuje v poměru dosavadních vkladů, ale valná hromada může rozhodnout i o tom, že se vklady snižují nerovnoměrně.</a:t>
            </a:r>
            <a:endParaRPr/>
          </a:p>
        </p:txBody>
      </p:sp>
      <p:sp>
        <p:nvSpPr>
          <p:cNvPr id="217" name="CustomShape 5"/>
          <p:cNvSpPr/>
          <p:nvPr/>
        </p:nvSpPr>
        <p:spPr>
          <a:xfrm>
            <a:off x="4392000" y="2808000"/>
            <a:ext cx="4391280" cy="211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snížení jmenovité hodnoty akcií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vzetí akcií z oběhu na základě losování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vzetí akcií z oběhu na základě veřejného návrhu smlouvy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upuštění od vydání akcií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