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86" r:id="rId3"/>
    <p:sldId id="289" r:id="rId4"/>
    <p:sldId id="287" r:id="rId5"/>
    <p:sldId id="288" r:id="rId6"/>
    <p:sldId id="273" r:id="rId7"/>
    <p:sldId id="284" r:id="rId8"/>
    <p:sldId id="285" r:id="rId9"/>
    <p:sldId id="270" r:id="rId10"/>
    <p:sldId id="291" r:id="rId11"/>
    <p:sldId id="290" r:id="rId12"/>
    <p:sldId id="275" r:id="rId13"/>
    <p:sldId id="260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261" r:id="rId23"/>
    <p:sldId id="278" r:id="rId24"/>
    <p:sldId id="279" r:id="rId25"/>
    <p:sldId id="280" r:id="rId26"/>
    <p:sldId id="264" r:id="rId27"/>
    <p:sldId id="263" r:id="rId28"/>
    <p:sldId id="274" r:id="rId2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4" autoAdjust="0"/>
    <p:restoredTop sz="94660"/>
  </p:normalViewPr>
  <p:slideViewPr>
    <p:cSldViewPr>
      <p:cViewPr>
        <p:scale>
          <a:sx n="76" d="100"/>
          <a:sy n="76" d="100"/>
        </p:scale>
        <p:origin x="-2646" y="-8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05C42F-2914-49B5-8921-D469CD9375C0}" type="datetimeFigureOut">
              <a:rPr lang="cs-CZ" smtClean="0"/>
              <a:pPr/>
              <a:t>25.4.2016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8B738C-FC16-407B-9785-3F9F89716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7470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ABEB8-CC27-4DB9-9BD1-B3A5649BD4F9}" type="datetimeFigureOut">
              <a:rPr lang="cs-CZ" smtClean="0"/>
              <a:pPr/>
              <a:t>25.4.2016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BB57-16AB-4F54-A5E3-0BEC9355178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0827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ABEB8-CC27-4DB9-9BD1-B3A5649BD4F9}" type="datetimeFigureOut">
              <a:rPr lang="cs-CZ" smtClean="0"/>
              <a:pPr/>
              <a:t>25.4.2016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BB57-16AB-4F54-A5E3-0BEC9355178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5824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ABEB8-CC27-4DB9-9BD1-B3A5649BD4F9}" type="datetimeFigureOut">
              <a:rPr lang="cs-CZ" smtClean="0"/>
              <a:pPr/>
              <a:t>25.4.2016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BB57-16AB-4F54-A5E3-0BEC9355178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1402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ABEB8-CC27-4DB9-9BD1-B3A5649BD4F9}" type="datetimeFigureOut">
              <a:rPr lang="cs-CZ" smtClean="0"/>
              <a:pPr/>
              <a:t>25.4.2016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BB57-16AB-4F54-A5E3-0BEC9355178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2359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ABEB8-CC27-4DB9-9BD1-B3A5649BD4F9}" type="datetimeFigureOut">
              <a:rPr lang="cs-CZ" smtClean="0"/>
              <a:pPr/>
              <a:t>25.4.2016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BB57-16AB-4F54-A5E3-0BEC9355178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9712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ABEB8-CC27-4DB9-9BD1-B3A5649BD4F9}" type="datetimeFigureOut">
              <a:rPr lang="cs-CZ" smtClean="0"/>
              <a:pPr/>
              <a:t>25.4.2016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BB57-16AB-4F54-A5E3-0BEC9355178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3728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ABEB8-CC27-4DB9-9BD1-B3A5649BD4F9}" type="datetimeFigureOut">
              <a:rPr lang="cs-CZ" smtClean="0"/>
              <a:pPr/>
              <a:t>25.4.2016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BB57-16AB-4F54-A5E3-0BEC9355178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8680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ABEB8-CC27-4DB9-9BD1-B3A5649BD4F9}" type="datetimeFigureOut">
              <a:rPr lang="cs-CZ" smtClean="0"/>
              <a:pPr/>
              <a:t>25.4.2016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BB57-16AB-4F54-A5E3-0BEC9355178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4299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ABEB8-CC27-4DB9-9BD1-B3A5649BD4F9}" type="datetimeFigureOut">
              <a:rPr lang="cs-CZ" smtClean="0"/>
              <a:pPr/>
              <a:t>25.4.2016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BB57-16AB-4F54-A5E3-0BEC9355178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2705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ABEB8-CC27-4DB9-9BD1-B3A5649BD4F9}" type="datetimeFigureOut">
              <a:rPr lang="cs-CZ" smtClean="0"/>
              <a:pPr/>
              <a:t>25.4.2016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BB57-16AB-4F54-A5E3-0BEC9355178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6567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ABEB8-CC27-4DB9-9BD1-B3A5649BD4F9}" type="datetimeFigureOut">
              <a:rPr lang="cs-CZ" smtClean="0"/>
              <a:pPr/>
              <a:t>25.4.2016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BB57-16AB-4F54-A5E3-0BEC9355178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2703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ABEB8-CC27-4DB9-9BD1-B3A5649BD4F9}" type="datetimeFigureOut">
              <a:rPr lang="cs-CZ" smtClean="0"/>
              <a:pPr/>
              <a:t>25.4.2016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7BB57-16AB-4F54-A5E3-0BEC9355178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4798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skatelevize.cz/ivysilani/1095913550-nedej-se/215562248420015-puda-na-zabiti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skatelevize.cz/ivysilani/1129337346-pridej-se/212562248410015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vitejtenazemi.cz/cenia/index.php?p=puda_v_narodnim_hospodarstvi_cr&amp;site=puda" TargetMode="External"/><Relationship Id="rId2" Type="http://schemas.openxmlformats.org/officeDocument/2006/relationships/hyperlink" Target="http://vitejtenazemi.cz/cenia/index.php?p=zakladni_fyzikalni_vlastnosti_pudy&amp;site=puda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skatelevize.cz/ivysilani/1095913550-nedej-se/213562248420006-boj-o-pudu/titulky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772400" cy="2259682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cs-CZ" dirty="0" smtClean="0"/>
              <a:t>Ochrana zemědělské půdy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Vaculík Petr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1603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Zábory orné půdy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60076\Desktop\zabory_pudy_13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8553450" cy="471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097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60076\Desktop\jake_mame_druhy_pud_a_jejich_vlastnosti_4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2143"/>
            <a:ext cx="9163156" cy="640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714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Vstupy do půdy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 smtClean="0"/>
              <a:t>Dva pohledy na vstupy do půdy – </a:t>
            </a:r>
          </a:p>
          <a:p>
            <a:pPr marL="0" indent="0">
              <a:buNone/>
            </a:pPr>
            <a:r>
              <a:rPr lang="cs-CZ" dirty="0" smtClean="0"/>
              <a:t>širší versus užší </a:t>
            </a:r>
          </a:p>
          <a:p>
            <a:r>
              <a:rPr lang="cs-CZ" dirty="0" smtClean="0"/>
              <a:t>Širší – veškeré vstupy do půdy včetně osiva, odrůd, trvalých kultur…</a:t>
            </a:r>
          </a:p>
          <a:p>
            <a:r>
              <a:rPr lang="cs-CZ" dirty="0" smtClean="0"/>
              <a:t>Užší – pouze hnojiva, kaly, sedimenty</a:t>
            </a:r>
            <a:r>
              <a:rPr lang="cs-CZ" dirty="0" smtClean="0"/>
              <a:t>…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Kontaminace, znečišťování půdy</a:t>
            </a:r>
          </a:p>
          <a:p>
            <a:pPr marL="0" indent="0">
              <a:buNone/>
            </a:pPr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www.ceskatelevize.cz/ivysilani/1095913550-nedej-se/215562248420015-puda-na-zabiti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Šipka doprava 3"/>
          <p:cNvSpPr/>
          <p:nvPr/>
        </p:nvSpPr>
        <p:spPr>
          <a:xfrm rot="5400000">
            <a:off x="3893432" y="389191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102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Vstupy do půdy – legislativa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endParaRPr lang="cs-CZ" dirty="0" smtClean="0">
              <a:latin typeface="+mj-lt"/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cs-CZ" dirty="0" smtClean="0">
                <a:latin typeface="+mj-lt"/>
                <a:ea typeface="Verdana" pitchFamily="34" charset="0"/>
                <a:cs typeface="Verdana" pitchFamily="34" charset="0"/>
              </a:rPr>
              <a:t>Nařízení EK č.2003/2003, o hnojivech </a:t>
            </a:r>
            <a:endParaRPr lang="cs-CZ" dirty="0">
              <a:latin typeface="+mj-lt"/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cs-CZ" dirty="0" smtClean="0">
                <a:latin typeface="+mj-lt"/>
                <a:ea typeface="Verdana" pitchFamily="34" charset="0"/>
                <a:cs typeface="Verdana" pitchFamily="34" charset="0"/>
              </a:rPr>
              <a:t>Zákon č. 156/1998 Sb., o hnojivech, ve znění pozdějších předpisů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cs-CZ" dirty="0" smtClean="0">
                <a:latin typeface="+mj-lt"/>
                <a:ea typeface="Verdana" pitchFamily="34" charset="0"/>
                <a:cs typeface="Verdana" pitchFamily="34" charset="0"/>
              </a:rPr>
              <a:t>Vyhláška č. 474/2000 Sb., o stanovení požadavků na hnojiva, ve znění pozdějších předpisů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US" dirty="0" err="1">
                <a:latin typeface="+mj-lt"/>
              </a:rPr>
              <a:t>Vyhláška</a:t>
            </a:r>
            <a:r>
              <a:rPr lang="en-US" dirty="0">
                <a:latin typeface="+mj-lt"/>
              </a:rPr>
              <a:t> č. 377/2013 Sb., o </a:t>
            </a:r>
            <a:r>
              <a:rPr lang="en-US" dirty="0" err="1">
                <a:latin typeface="+mj-lt"/>
              </a:rPr>
              <a:t>skladování</a:t>
            </a:r>
            <a:r>
              <a:rPr lang="en-US" dirty="0">
                <a:latin typeface="+mj-lt"/>
              </a:rPr>
              <a:t> a </a:t>
            </a:r>
            <a:r>
              <a:rPr lang="en-US" dirty="0" err="1">
                <a:latin typeface="+mj-lt"/>
              </a:rPr>
              <a:t>způsobu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používání</a:t>
            </a:r>
            <a:r>
              <a:rPr lang="en-US" dirty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hnojiv</a:t>
            </a:r>
            <a:endParaRPr lang="cs-CZ" dirty="0" smtClean="0">
              <a:latin typeface="+mj-lt"/>
            </a:endParaRPr>
          </a:p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cs-CZ" dirty="0" smtClean="0">
                <a:latin typeface="+mj-lt"/>
                <a:ea typeface="Verdana" pitchFamily="34" charset="0"/>
                <a:cs typeface="Verdana" pitchFamily="34" charset="0"/>
              </a:rPr>
              <a:t>Vyhláška č. 275/1998 Sb., o agrochemickém zkoušení zemědělských půd a zjišťování půdních vlastností lesních pozemků, ve znění pozdějších předpisů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cs-CZ" dirty="0" smtClean="0">
                <a:latin typeface="+mj-lt"/>
                <a:ea typeface="Verdana" pitchFamily="34" charset="0"/>
                <a:cs typeface="Verdana" pitchFamily="34" charset="0"/>
              </a:rPr>
              <a:t>Vyhláška č. 257/2009, o používání sedimentů na zemědělské půdě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US" dirty="0" err="1">
                <a:latin typeface="+mj-lt"/>
              </a:rPr>
              <a:t>Nařízení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vlády</a:t>
            </a:r>
            <a:r>
              <a:rPr lang="en-US" dirty="0">
                <a:latin typeface="+mj-lt"/>
              </a:rPr>
              <a:t> č. 262/2012 Sb., o </a:t>
            </a:r>
            <a:r>
              <a:rPr lang="en-US" dirty="0" err="1">
                <a:latin typeface="+mj-lt"/>
              </a:rPr>
              <a:t>stanovení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zranitelných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oblastí</a:t>
            </a:r>
            <a:r>
              <a:rPr lang="en-US" dirty="0">
                <a:latin typeface="+mj-lt"/>
              </a:rPr>
              <a:t> a </a:t>
            </a:r>
            <a:r>
              <a:rPr lang="en-US" dirty="0" err="1">
                <a:latin typeface="+mj-lt"/>
              </a:rPr>
              <a:t>akčním</a:t>
            </a:r>
            <a:r>
              <a:rPr lang="en-US" dirty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programu</a:t>
            </a:r>
            <a:endParaRPr lang="cs-CZ" dirty="0" smtClean="0">
              <a:latin typeface="+mj-lt"/>
            </a:endParaRPr>
          </a:p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cs-CZ" dirty="0" smtClean="0">
                <a:latin typeface="+mj-lt"/>
                <a:ea typeface="Verdana" pitchFamily="34" charset="0"/>
                <a:cs typeface="Verdana" pitchFamily="34" charset="0"/>
              </a:rPr>
              <a:t>Vyhláška č. 382/2001 Sb., o podmínkách použití upravených kalů na zemědělské půdě, ve znění pozdějších předpisů (prováděcí vyhláška k zákonu č. 185/2001 Sb. o odpadech)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cs-CZ" dirty="0" smtClean="0">
                <a:latin typeface="+mj-lt"/>
                <a:ea typeface="Verdana" pitchFamily="34" charset="0"/>
                <a:cs typeface="Verdana" pitchFamily="34" charset="0"/>
              </a:rPr>
              <a:t>Vyhláška č. 13/1994 Sb., kterou se upravují některé podrobnosti ochrany zemědělského půdního fondu.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endParaRPr lang="cs-CZ" dirty="0" smtClean="0">
              <a:latin typeface="+mj-lt"/>
              <a:ea typeface="Verdana" pitchFamily="34" charset="0"/>
              <a:cs typeface="Verdana" pitchFamily="34" charset="0"/>
            </a:endParaRPr>
          </a:p>
          <a:p>
            <a:pPr algn="just"/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45240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Eroze půdy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dirty="0" smtClean="0"/>
              <a:t>Větrná x vodní eroze</a:t>
            </a:r>
          </a:p>
          <a:p>
            <a:pPr marL="0" indent="0" algn="just">
              <a:buNone/>
            </a:pPr>
            <a:r>
              <a:rPr lang="en-US" dirty="0"/>
              <a:t>V </a:t>
            </a:r>
            <a:r>
              <a:rPr lang="en-US" dirty="0" err="1"/>
              <a:t>současné</a:t>
            </a:r>
            <a:r>
              <a:rPr lang="en-US" dirty="0"/>
              <a:t> </a:t>
            </a:r>
            <a:r>
              <a:rPr lang="en-US" dirty="0" err="1"/>
              <a:t>době</a:t>
            </a:r>
            <a:r>
              <a:rPr lang="en-US" dirty="0"/>
              <a:t> je v ČR </a:t>
            </a:r>
            <a:r>
              <a:rPr lang="en-US" dirty="0" err="1"/>
              <a:t>zhruba</a:t>
            </a:r>
            <a:r>
              <a:rPr lang="en-US" dirty="0"/>
              <a:t> </a:t>
            </a:r>
            <a:r>
              <a:rPr lang="en-US" dirty="0" err="1"/>
              <a:t>polovina</a:t>
            </a:r>
            <a:r>
              <a:rPr lang="en-US" dirty="0"/>
              <a:t> </a:t>
            </a:r>
            <a:r>
              <a:rPr lang="en-US" dirty="0" err="1"/>
              <a:t>zemědělské</a:t>
            </a:r>
            <a:r>
              <a:rPr lang="en-US" dirty="0"/>
              <a:t> </a:t>
            </a:r>
            <a:r>
              <a:rPr lang="en-US" dirty="0" err="1"/>
              <a:t>půdy</a:t>
            </a:r>
            <a:r>
              <a:rPr lang="en-US" dirty="0"/>
              <a:t> </a:t>
            </a:r>
            <a:r>
              <a:rPr lang="en-US" dirty="0" err="1"/>
              <a:t>ohrožena</a:t>
            </a:r>
            <a:r>
              <a:rPr lang="en-US" dirty="0"/>
              <a:t> </a:t>
            </a:r>
            <a:r>
              <a:rPr lang="en-US" dirty="0" err="1"/>
              <a:t>vodní</a:t>
            </a:r>
            <a:r>
              <a:rPr lang="en-US" dirty="0"/>
              <a:t> </a:t>
            </a:r>
            <a:r>
              <a:rPr lang="en-US" dirty="0" err="1"/>
              <a:t>erozí</a:t>
            </a:r>
            <a:r>
              <a:rPr lang="en-US" dirty="0"/>
              <a:t> a </a:t>
            </a:r>
            <a:r>
              <a:rPr lang="en-US" dirty="0" err="1"/>
              <a:t>desetina</a:t>
            </a:r>
            <a:r>
              <a:rPr lang="en-US" dirty="0"/>
              <a:t> </a:t>
            </a:r>
            <a:r>
              <a:rPr lang="en-US" dirty="0" err="1"/>
              <a:t>větrnou</a:t>
            </a:r>
            <a:r>
              <a:rPr lang="en-US" dirty="0"/>
              <a:t> </a:t>
            </a:r>
            <a:r>
              <a:rPr lang="en-US" dirty="0" err="1"/>
              <a:t>erozí</a:t>
            </a:r>
            <a:r>
              <a:rPr lang="en-US" dirty="0"/>
              <a:t>. </a:t>
            </a:r>
            <a:endParaRPr lang="cs-CZ" dirty="0" smtClean="0"/>
          </a:p>
          <a:p>
            <a:pPr algn="just"/>
            <a:r>
              <a:rPr lang="cs-CZ" dirty="0" smtClean="0"/>
              <a:t>Hlavním důvodem vodní eroze je </a:t>
            </a:r>
            <a:r>
              <a:rPr lang="cs-CZ" dirty="0" err="1" smtClean="0"/>
              <a:t>intentzivní</a:t>
            </a:r>
            <a:r>
              <a:rPr lang="cs-CZ" dirty="0" smtClean="0"/>
              <a:t> zemědělská činnost !!!!</a:t>
            </a:r>
          </a:p>
          <a:p>
            <a:pPr marL="0" indent="0" algn="just">
              <a:buNone/>
            </a:pPr>
            <a:r>
              <a:rPr lang="en-US" dirty="0">
                <a:hlinkClick r:id="rId2"/>
              </a:rPr>
              <a:t>http://www.ceskatelevize.cz/ivysilani/1129337346-pridej-se/212562248410015</a:t>
            </a:r>
            <a:r>
              <a:rPr lang="en-US" dirty="0" smtClean="0">
                <a:hlinkClick r:id="rId2"/>
              </a:rPr>
              <a:t>/</a:t>
            </a:r>
            <a:endParaRPr lang="cs-CZ" dirty="0" smtClean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300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Náchylnost půdy k vodní erozi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C:\Users\60076\Desktop\eroze_pudy_5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66775"/>
            <a:ext cx="8572500" cy="599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549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C:\Users\60076\Desktop\eroze_pudy_5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2" y="260648"/>
            <a:ext cx="8572500" cy="599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6422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Zhutnění</a:t>
            </a:r>
            <a:r>
              <a:rPr lang="en-US" b="1" dirty="0"/>
              <a:t> </a:t>
            </a:r>
            <a:r>
              <a:rPr lang="en-US" b="1" dirty="0" err="1"/>
              <a:t>půdy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n-US" dirty="0" err="1" smtClean="0"/>
              <a:t>Zhutnění</a:t>
            </a:r>
            <a:r>
              <a:rPr lang="en-US" dirty="0" smtClean="0"/>
              <a:t> </a:t>
            </a:r>
            <a:r>
              <a:rPr lang="en-US" dirty="0" err="1"/>
              <a:t>neboli</a:t>
            </a:r>
            <a:r>
              <a:rPr lang="en-US" dirty="0"/>
              <a:t> </a:t>
            </a:r>
            <a:r>
              <a:rPr lang="en-US" dirty="0" err="1"/>
              <a:t>utužení</a:t>
            </a:r>
            <a:r>
              <a:rPr lang="en-US" dirty="0"/>
              <a:t> </a:t>
            </a:r>
            <a:r>
              <a:rPr lang="en-US" dirty="0" err="1"/>
              <a:t>půdy</a:t>
            </a:r>
            <a:r>
              <a:rPr lang="en-US" dirty="0"/>
              <a:t> (</a:t>
            </a:r>
            <a:r>
              <a:rPr lang="en-US" dirty="0" err="1"/>
              <a:t>kompakce</a:t>
            </a:r>
            <a:r>
              <a:rPr lang="en-US" dirty="0"/>
              <a:t> </a:t>
            </a:r>
            <a:r>
              <a:rPr lang="en-US" dirty="0" err="1"/>
              <a:t>či</a:t>
            </a:r>
            <a:r>
              <a:rPr lang="en-US" dirty="0"/>
              <a:t> </a:t>
            </a:r>
            <a:r>
              <a:rPr lang="en-US" dirty="0" err="1"/>
              <a:t>pedokompakce</a:t>
            </a:r>
            <a:r>
              <a:rPr lang="en-US" dirty="0"/>
              <a:t>) </a:t>
            </a:r>
            <a:r>
              <a:rPr lang="en-US" dirty="0" err="1"/>
              <a:t>způsobuje</a:t>
            </a:r>
            <a:r>
              <a:rPr lang="en-US" dirty="0"/>
              <a:t> </a:t>
            </a:r>
            <a:r>
              <a:rPr lang="en-US" dirty="0" err="1"/>
              <a:t>degradaci</a:t>
            </a:r>
            <a:r>
              <a:rPr lang="en-US" dirty="0"/>
              <a:t> </a:t>
            </a:r>
            <a:r>
              <a:rPr lang="en-US" b="1" dirty="0" err="1">
                <a:hlinkClick r:id="rId2"/>
              </a:rPr>
              <a:t>fyzikálních</a:t>
            </a:r>
            <a:r>
              <a:rPr lang="en-US" b="1" dirty="0">
                <a:hlinkClick r:id="rId2"/>
              </a:rPr>
              <a:t> </a:t>
            </a:r>
            <a:r>
              <a:rPr lang="en-US" b="1" dirty="0" err="1">
                <a:hlinkClick r:id="rId2"/>
              </a:rPr>
              <a:t>vlastností</a:t>
            </a:r>
            <a:r>
              <a:rPr lang="en-US" b="1" dirty="0">
                <a:hlinkClick r:id="rId2"/>
              </a:rPr>
              <a:t> </a:t>
            </a:r>
            <a:r>
              <a:rPr lang="en-US" b="1" dirty="0" err="1">
                <a:hlinkClick r:id="rId2"/>
              </a:rPr>
              <a:t>půdy</a:t>
            </a:r>
            <a:r>
              <a:rPr lang="en-US" dirty="0"/>
              <a:t>, </a:t>
            </a:r>
            <a:r>
              <a:rPr lang="en-US" dirty="0" err="1"/>
              <a:t>kdy</a:t>
            </a:r>
            <a:r>
              <a:rPr lang="en-US" dirty="0"/>
              <a:t> </a:t>
            </a:r>
            <a:r>
              <a:rPr lang="en-US" dirty="0" err="1"/>
              <a:t>dochází</a:t>
            </a:r>
            <a:r>
              <a:rPr lang="en-US" dirty="0"/>
              <a:t> k </a:t>
            </a:r>
            <a:r>
              <a:rPr lang="en-US" dirty="0" err="1"/>
              <a:t>jejímu</a:t>
            </a:r>
            <a:r>
              <a:rPr lang="en-US" dirty="0"/>
              <a:t> </a:t>
            </a:r>
            <a:r>
              <a:rPr lang="en-US" dirty="0" err="1"/>
              <a:t>stlačení</a:t>
            </a:r>
            <a:r>
              <a:rPr lang="en-US" dirty="0"/>
              <a:t> a </a:t>
            </a:r>
            <a:r>
              <a:rPr lang="en-US" dirty="0" err="1"/>
              <a:t>tvorbě</a:t>
            </a:r>
            <a:r>
              <a:rPr lang="en-US" dirty="0"/>
              <a:t> </a:t>
            </a:r>
            <a:r>
              <a:rPr lang="en-US" dirty="0" err="1"/>
              <a:t>krust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povrchu</a:t>
            </a:r>
            <a:r>
              <a:rPr lang="en-US" dirty="0"/>
              <a:t>.</a:t>
            </a:r>
          </a:p>
          <a:p>
            <a:pPr marL="0" indent="0" algn="just">
              <a:buNone/>
            </a:pPr>
            <a:r>
              <a:rPr lang="cs-CZ" dirty="0" err="1"/>
              <a:t>N</a:t>
            </a:r>
            <a:r>
              <a:rPr lang="en-US" dirty="0" err="1" smtClean="0"/>
              <a:t>egativně</a:t>
            </a:r>
            <a:r>
              <a:rPr lang="en-US" dirty="0" smtClean="0"/>
              <a:t> </a:t>
            </a:r>
            <a:r>
              <a:rPr lang="en-US" dirty="0" err="1"/>
              <a:t>ovlivňuje</a:t>
            </a:r>
            <a:r>
              <a:rPr lang="en-US" dirty="0"/>
              <a:t> </a:t>
            </a:r>
            <a:r>
              <a:rPr lang="en-US" dirty="0" err="1"/>
              <a:t>zejména</a:t>
            </a:r>
            <a:r>
              <a:rPr lang="en-US" dirty="0"/>
              <a:t> </a:t>
            </a:r>
            <a:r>
              <a:rPr lang="en-US" b="1" dirty="0" err="1">
                <a:hlinkClick r:id="rId3"/>
              </a:rPr>
              <a:t>produkční</a:t>
            </a:r>
            <a:r>
              <a:rPr lang="en-US" b="1" dirty="0">
                <a:hlinkClick r:id="rId3"/>
              </a:rPr>
              <a:t> </a:t>
            </a:r>
            <a:r>
              <a:rPr lang="en-US" b="1" dirty="0" err="1">
                <a:hlinkClick r:id="rId3"/>
              </a:rPr>
              <a:t>funkci</a:t>
            </a:r>
            <a:r>
              <a:rPr lang="en-US" b="1" dirty="0">
                <a:hlinkClick r:id="rId3"/>
              </a:rPr>
              <a:t> </a:t>
            </a:r>
            <a:r>
              <a:rPr lang="en-US" b="1" dirty="0" err="1" smtClean="0">
                <a:hlinkClick r:id="rId3"/>
              </a:rPr>
              <a:t>půdy</a:t>
            </a:r>
            <a:r>
              <a:rPr lang="cs-CZ" dirty="0"/>
              <a:t> </a:t>
            </a:r>
            <a:r>
              <a:rPr lang="cs-CZ" dirty="0" smtClean="0"/>
              <a:t> a dochází ke zvýšení eroze</a:t>
            </a:r>
            <a:r>
              <a:rPr lang="en-US" dirty="0"/>
              <a:t> </a:t>
            </a:r>
            <a:r>
              <a:rPr lang="cs-CZ" b="1" dirty="0" smtClean="0"/>
              <a:t>eroze</a:t>
            </a:r>
            <a:r>
              <a:rPr lang="en-US" dirty="0" smtClean="0"/>
              <a:t>. </a:t>
            </a:r>
            <a:r>
              <a:rPr lang="en-US" dirty="0" err="1"/>
              <a:t>Důsledkem</a:t>
            </a:r>
            <a:r>
              <a:rPr lang="en-US" dirty="0"/>
              <a:t> </a:t>
            </a:r>
            <a:r>
              <a:rPr lang="en-US" dirty="0" err="1"/>
              <a:t>může</a:t>
            </a:r>
            <a:r>
              <a:rPr lang="en-US" dirty="0"/>
              <a:t> </a:t>
            </a:r>
            <a:r>
              <a:rPr lang="en-US" dirty="0" err="1"/>
              <a:t>být</a:t>
            </a:r>
            <a:r>
              <a:rPr lang="en-US" dirty="0"/>
              <a:t> </a:t>
            </a:r>
            <a:r>
              <a:rPr lang="en-US" dirty="0" err="1"/>
              <a:t>také</a:t>
            </a:r>
            <a:r>
              <a:rPr lang="en-US" dirty="0"/>
              <a:t> </a:t>
            </a:r>
            <a:r>
              <a:rPr lang="en-US" dirty="0" err="1"/>
              <a:t>snížená</a:t>
            </a:r>
            <a:r>
              <a:rPr lang="en-US" dirty="0"/>
              <a:t> </a:t>
            </a:r>
            <a:r>
              <a:rPr lang="en-US" dirty="0" err="1"/>
              <a:t>samočistící</a:t>
            </a:r>
            <a:r>
              <a:rPr lang="en-US" dirty="0"/>
              <a:t> </a:t>
            </a:r>
            <a:r>
              <a:rPr lang="en-US" dirty="0" err="1"/>
              <a:t>schopnost</a:t>
            </a:r>
            <a:r>
              <a:rPr lang="en-US" dirty="0"/>
              <a:t> </a:t>
            </a:r>
            <a:r>
              <a:rPr lang="en-US" dirty="0" err="1"/>
              <a:t>půdy</a:t>
            </a:r>
            <a:r>
              <a:rPr lang="en-US" dirty="0"/>
              <a:t> a </a:t>
            </a:r>
            <a:r>
              <a:rPr lang="en-US" dirty="0" err="1"/>
              <a:t>její</a:t>
            </a:r>
            <a:r>
              <a:rPr lang="en-US" dirty="0"/>
              <a:t> </a:t>
            </a:r>
            <a:r>
              <a:rPr lang="cs-CZ" dirty="0" smtClean="0"/>
              <a:t>okyselení </a:t>
            </a:r>
            <a:r>
              <a:rPr lang="en-US" dirty="0" err="1" smtClean="0"/>
              <a:t>které</a:t>
            </a:r>
            <a:r>
              <a:rPr lang="en-US" dirty="0" smtClean="0"/>
              <a:t> </a:t>
            </a:r>
            <a:r>
              <a:rPr lang="en-US" dirty="0"/>
              <a:t>je s </a:t>
            </a:r>
            <a:r>
              <a:rPr lang="en-US" dirty="0" err="1"/>
              <a:t>hutněním</a:t>
            </a:r>
            <a:r>
              <a:rPr lang="en-US" dirty="0"/>
              <a:t> </a:t>
            </a:r>
            <a:r>
              <a:rPr lang="en-US" dirty="0" err="1"/>
              <a:t>půdy</a:t>
            </a:r>
            <a:r>
              <a:rPr lang="en-US" dirty="0"/>
              <a:t> </a:t>
            </a:r>
            <a:r>
              <a:rPr lang="en-US" dirty="0" err="1"/>
              <a:t>spojeno</a:t>
            </a:r>
            <a:r>
              <a:rPr lang="en-US" dirty="0"/>
              <a:t>. </a:t>
            </a:r>
            <a:r>
              <a:rPr lang="en-US" dirty="0" smtClean="0"/>
              <a:t>V </a:t>
            </a:r>
            <a:r>
              <a:rPr lang="en-US" dirty="0"/>
              <a:t>ČR je </a:t>
            </a:r>
            <a:r>
              <a:rPr lang="en-US" dirty="0" err="1"/>
              <a:t>zhutněním</a:t>
            </a:r>
            <a:r>
              <a:rPr lang="en-US" dirty="0"/>
              <a:t> </a:t>
            </a:r>
            <a:r>
              <a:rPr lang="en-US" dirty="0" err="1"/>
              <a:t>ohroženo</a:t>
            </a:r>
            <a:r>
              <a:rPr lang="en-US" dirty="0"/>
              <a:t> 40 % </a:t>
            </a:r>
            <a:r>
              <a:rPr lang="en-US" dirty="0" err="1"/>
              <a:t>zemědělské</a:t>
            </a:r>
            <a:r>
              <a:rPr lang="en-US" dirty="0"/>
              <a:t> </a:t>
            </a:r>
            <a:r>
              <a:rPr lang="en-US" dirty="0" err="1"/>
              <a:t>půdy</a:t>
            </a:r>
            <a:r>
              <a:rPr lang="en-US" dirty="0" smtClean="0"/>
              <a:t>.</a:t>
            </a:r>
            <a:endParaRPr lang="cs-CZ" dirty="0" smtClean="0"/>
          </a:p>
          <a:p>
            <a:pPr marL="0" indent="0" algn="just">
              <a:buNone/>
            </a:pPr>
            <a:r>
              <a:rPr lang="cs-CZ" dirty="0" smtClean="0"/>
              <a:t>Příčiny : </a:t>
            </a:r>
          </a:p>
          <a:p>
            <a:pPr algn="just">
              <a:buFontTx/>
              <a:buChar char="-"/>
            </a:pPr>
            <a:r>
              <a:rPr lang="en-US" dirty="0" err="1" smtClean="0"/>
              <a:t>pojezdy</a:t>
            </a:r>
            <a:r>
              <a:rPr lang="en-US" dirty="0" smtClean="0"/>
              <a:t> </a:t>
            </a:r>
            <a:r>
              <a:rPr lang="en-US" dirty="0" err="1"/>
              <a:t>těžké</a:t>
            </a:r>
            <a:r>
              <a:rPr lang="en-US" dirty="0"/>
              <a:t> </a:t>
            </a:r>
            <a:r>
              <a:rPr lang="en-US" dirty="0" err="1"/>
              <a:t>zemědělské</a:t>
            </a:r>
            <a:r>
              <a:rPr lang="en-US" dirty="0"/>
              <a:t> a </a:t>
            </a:r>
            <a:r>
              <a:rPr lang="en-US" dirty="0" err="1"/>
              <a:t>lesní</a:t>
            </a:r>
            <a:r>
              <a:rPr lang="en-US" dirty="0"/>
              <a:t> </a:t>
            </a:r>
            <a:r>
              <a:rPr lang="en-US" dirty="0" smtClean="0"/>
              <a:t>techniky. </a:t>
            </a:r>
            <a:endParaRPr lang="cs-CZ" dirty="0" smtClean="0"/>
          </a:p>
          <a:p>
            <a:pPr algn="just">
              <a:buFontTx/>
              <a:buChar char="-"/>
            </a:pPr>
            <a:r>
              <a:rPr lang="en-US" dirty="0" err="1" smtClean="0"/>
              <a:t>intenzivní</a:t>
            </a:r>
            <a:r>
              <a:rPr lang="en-US" dirty="0" smtClean="0"/>
              <a:t> </a:t>
            </a:r>
            <a:r>
              <a:rPr lang="en-US" dirty="0" err="1"/>
              <a:t>zavlažování</a:t>
            </a:r>
            <a:r>
              <a:rPr lang="en-US" dirty="0"/>
              <a:t> </a:t>
            </a:r>
            <a:r>
              <a:rPr lang="en-US" dirty="0" err="1"/>
              <a:t>půdy</a:t>
            </a:r>
            <a:r>
              <a:rPr lang="en-US" dirty="0"/>
              <a:t> a </a:t>
            </a:r>
            <a:r>
              <a:rPr lang="en-US" dirty="0" err="1"/>
              <a:t>nesprávné</a:t>
            </a:r>
            <a:r>
              <a:rPr lang="en-US" dirty="0"/>
              <a:t> </a:t>
            </a:r>
            <a:r>
              <a:rPr lang="en-US" dirty="0" err="1"/>
              <a:t>zemědělské</a:t>
            </a:r>
            <a:r>
              <a:rPr lang="en-US" dirty="0"/>
              <a:t> </a:t>
            </a:r>
            <a:r>
              <a:rPr lang="en-US" dirty="0" err="1"/>
              <a:t>postupy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271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C:\Users\60076\Desktop\zhutneni_pudy_5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33387"/>
            <a:ext cx="8572500" cy="599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1895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O</a:t>
            </a:r>
            <a:r>
              <a:rPr lang="en-US" b="1" dirty="0" err="1"/>
              <a:t>kyselování</a:t>
            </a:r>
            <a:r>
              <a:rPr lang="en-US" b="1" dirty="0"/>
              <a:t> </a:t>
            </a:r>
            <a:r>
              <a:rPr lang="en-US" b="1" dirty="0" err="1"/>
              <a:t>půdy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cs-CZ" dirty="0" smtClean="0"/>
              <a:t>Příčina acidifikace – znečištěné ovzduší  </a:t>
            </a:r>
          </a:p>
          <a:p>
            <a:pPr algn="just"/>
            <a:r>
              <a:rPr lang="en-US" dirty="0" err="1" smtClean="0"/>
              <a:t>Negativní</a:t>
            </a:r>
            <a:r>
              <a:rPr lang="en-US" dirty="0" smtClean="0"/>
              <a:t> </a:t>
            </a:r>
            <a:r>
              <a:rPr lang="en-US" dirty="0" err="1"/>
              <a:t>působení</a:t>
            </a:r>
            <a:r>
              <a:rPr lang="en-US" dirty="0"/>
              <a:t> </a:t>
            </a:r>
            <a:r>
              <a:rPr lang="en-US" dirty="0" err="1"/>
              <a:t>zvýšené</a:t>
            </a:r>
            <a:r>
              <a:rPr lang="en-US" dirty="0"/>
              <a:t> </a:t>
            </a:r>
            <a:r>
              <a:rPr lang="en-US" dirty="0" err="1"/>
              <a:t>acidifikace</a:t>
            </a:r>
            <a:r>
              <a:rPr lang="en-US" dirty="0"/>
              <a:t> </a:t>
            </a:r>
            <a:r>
              <a:rPr lang="en-US" dirty="0" err="1"/>
              <a:t>spočívá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vymývání</a:t>
            </a:r>
            <a:r>
              <a:rPr lang="en-US" dirty="0"/>
              <a:t> </a:t>
            </a:r>
            <a:r>
              <a:rPr lang="en-US" dirty="0" err="1"/>
              <a:t>látek</a:t>
            </a:r>
            <a:r>
              <a:rPr lang="en-US" dirty="0"/>
              <a:t> z </a:t>
            </a:r>
            <a:r>
              <a:rPr lang="cs-CZ" dirty="0" smtClean="0"/>
              <a:t>půdního profilu </a:t>
            </a:r>
            <a:r>
              <a:rPr lang="en-US" dirty="0" err="1" smtClean="0"/>
              <a:t>při</a:t>
            </a:r>
            <a:r>
              <a:rPr lang="en-US" dirty="0" smtClean="0"/>
              <a:t> </a:t>
            </a:r>
            <a:r>
              <a:rPr lang="en-US" dirty="0" err="1"/>
              <a:t>kterém</a:t>
            </a:r>
            <a:r>
              <a:rPr lang="en-US" dirty="0"/>
              <a:t> </a:t>
            </a:r>
            <a:r>
              <a:rPr lang="en-US" dirty="0" err="1"/>
              <a:t>dochází</a:t>
            </a:r>
            <a:r>
              <a:rPr lang="en-US" dirty="0"/>
              <a:t> k </a:t>
            </a:r>
            <a:r>
              <a:rPr lang="en-US" dirty="0" err="1"/>
              <a:t>migraci</a:t>
            </a:r>
            <a:r>
              <a:rPr lang="en-US" dirty="0"/>
              <a:t> </a:t>
            </a:r>
            <a:r>
              <a:rPr lang="en-US" dirty="0" err="1"/>
              <a:t>živin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uvolňování</a:t>
            </a:r>
            <a:r>
              <a:rPr lang="en-US" dirty="0"/>
              <a:t> </a:t>
            </a:r>
            <a:r>
              <a:rPr lang="en-US" dirty="0" err="1"/>
              <a:t>prvků</a:t>
            </a:r>
            <a:r>
              <a:rPr lang="en-US" dirty="0"/>
              <a:t> </a:t>
            </a:r>
            <a:r>
              <a:rPr lang="en-US" dirty="0" err="1"/>
              <a:t>rizikových</a:t>
            </a:r>
            <a:r>
              <a:rPr lang="en-US" dirty="0"/>
              <a:t> pro </a:t>
            </a:r>
            <a:r>
              <a:rPr lang="cs-CZ" dirty="0" smtClean="0"/>
              <a:t>půdní organismy – v CR není zásadní problém</a:t>
            </a:r>
            <a:r>
              <a:rPr lang="en-US" dirty="0" smtClean="0"/>
              <a:t>. </a:t>
            </a:r>
            <a:endParaRPr lang="cs-CZ" dirty="0" smtClean="0"/>
          </a:p>
          <a:p>
            <a:pPr algn="just"/>
            <a:r>
              <a:rPr lang="en-US" dirty="0" err="1" smtClean="0"/>
              <a:t>Důsledkem</a:t>
            </a:r>
            <a:r>
              <a:rPr lang="en-US" dirty="0" smtClean="0"/>
              <a:t> </a:t>
            </a:r>
            <a:r>
              <a:rPr lang="en-US" dirty="0" err="1"/>
              <a:t>acidifikace</a:t>
            </a:r>
            <a:r>
              <a:rPr lang="en-US" dirty="0"/>
              <a:t> je </a:t>
            </a:r>
            <a:r>
              <a:rPr lang="en-US" dirty="0" err="1"/>
              <a:t>především</a:t>
            </a:r>
            <a:r>
              <a:rPr lang="en-US" dirty="0"/>
              <a:t> </a:t>
            </a:r>
            <a:r>
              <a:rPr lang="en-US" dirty="0" err="1"/>
              <a:t>zhoršení</a:t>
            </a:r>
            <a:r>
              <a:rPr lang="en-US" dirty="0"/>
              <a:t> </a:t>
            </a:r>
            <a:r>
              <a:rPr lang="en-US" dirty="0" err="1"/>
              <a:t>kvality</a:t>
            </a:r>
            <a:r>
              <a:rPr lang="en-US" dirty="0"/>
              <a:t> </a:t>
            </a:r>
            <a:r>
              <a:rPr lang="en-US" dirty="0" err="1"/>
              <a:t>půdy</a:t>
            </a:r>
            <a:r>
              <a:rPr lang="en-US" dirty="0"/>
              <a:t> a </a:t>
            </a:r>
            <a:r>
              <a:rPr lang="en-US" dirty="0" err="1"/>
              <a:t>snížení</a:t>
            </a:r>
            <a:r>
              <a:rPr lang="en-US" dirty="0"/>
              <a:t> </a:t>
            </a:r>
            <a:r>
              <a:rPr lang="en-US" dirty="0" err="1"/>
              <a:t>její</a:t>
            </a:r>
            <a:r>
              <a:rPr lang="en-US" dirty="0"/>
              <a:t> </a:t>
            </a:r>
            <a:r>
              <a:rPr lang="en-US" dirty="0" err="1"/>
              <a:t>odolnosti</a:t>
            </a:r>
            <a:r>
              <a:rPr lang="en-US" dirty="0"/>
              <a:t> k </a:t>
            </a:r>
            <a:r>
              <a:rPr lang="cs-CZ" dirty="0" smtClean="0"/>
              <a:t>zhutnění </a:t>
            </a:r>
            <a:r>
              <a:rPr lang="en-US" dirty="0"/>
              <a:t> a </a:t>
            </a:r>
            <a:r>
              <a:rPr lang="cs-CZ" dirty="0" smtClean="0"/>
              <a:t>erozi</a:t>
            </a:r>
            <a:r>
              <a:rPr lang="en-US" dirty="0" smtClean="0"/>
              <a:t>, </a:t>
            </a:r>
            <a:r>
              <a:rPr lang="en-US" dirty="0" err="1"/>
              <a:t>zvýšené</a:t>
            </a:r>
            <a:r>
              <a:rPr lang="en-US" dirty="0"/>
              <a:t> </a:t>
            </a:r>
            <a:r>
              <a:rPr lang="en-US" dirty="0" err="1"/>
              <a:t>nebezpečí</a:t>
            </a:r>
            <a:r>
              <a:rPr lang="en-US" dirty="0"/>
              <a:t> </a:t>
            </a:r>
            <a:r>
              <a:rPr lang="en-US" dirty="0" err="1"/>
              <a:t>rozvoje</a:t>
            </a:r>
            <a:r>
              <a:rPr lang="en-US" dirty="0"/>
              <a:t> </a:t>
            </a:r>
            <a:r>
              <a:rPr lang="en-US" dirty="0" err="1"/>
              <a:t>chorob</a:t>
            </a:r>
            <a:r>
              <a:rPr lang="en-US" dirty="0"/>
              <a:t> </a:t>
            </a:r>
            <a:r>
              <a:rPr lang="en-US" dirty="0" err="1"/>
              <a:t>rostlin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snížení</a:t>
            </a:r>
            <a:r>
              <a:rPr lang="en-US" dirty="0"/>
              <a:t> </a:t>
            </a:r>
            <a:r>
              <a:rPr lang="cs-CZ" dirty="0" smtClean="0"/>
              <a:t>úrodnosti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061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Zemědělská půda v ČR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781128"/>
          </a:xfrm>
        </p:spPr>
        <p:txBody>
          <a:bodyPr>
            <a:normAutofit fontScale="77500" lnSpcReduction="20000"/>
          </a:bodyPr>
          <a:lstStyle/>
          <a:p>
            <a:pPr algn="just">
              <a:defRPr/>
            </a:pPr>
            <a:r>
              <a:rPr lang="cs-CZ" sz="2300" dirty="0"/>
              <a:t>v ČR přibližně 4,25 mil. ha zemědělské půdy</a:t>
            </a:r>
          </a:p>
          <a:p>
            <a:pPr marL="914400" lvl="2" indent="0" algn="just">
              <a:buNone/>
              <a:defRPr/>
            </a:pPr>
            <a:r>
              <a:rPr lang="cs-CZ" sz="2300" dirty="0"/>
              <a:t>→  z toho cca 3 mil. ha půdy </a:t>
            </a:r>
            <a:r>
              <a:rPr lang="cs-CZ" sz="2300" dirty="0" smtClean="0"/>
              <a:t>orné</a:t>
            </a:r>
          </a:p>
          <a:p>
            <a:pPr marL="914400" lvl="2" indent="0" algn="just">
              <a:buNone/>
              <a:defRPr/>
            </a:pPr>
            <a:endParaRPr lang="cs-CZ" sz="2300" dirty="0"/>
          </a:p>
          <a:p>
            <a:pPr algn="just">
              <a:defRPr/>
            </a:pPr>
            <a:r>
              <a:rPr lang="cs-CZ" sz="2300" dirty="0"/>
              <a:t>na 1 obyvatele ČR → cca 0,3 ha orné půdy</a:t>
            </a:r>
          </a:p>
          <a:p>
            <a:pPr algn="just">
              <a:defRPr/>
            </a:pPr>
            <a:endParaRPr lang="cs-CZ" sz="2300" dirty="0"/>
          </a:p>
          <a:p>
            <a:pPr algn="just">
              <a:defRPr/>
            </a:pPr>
            <a:r>
              <a:rPr lang="cs-CZ" sz="2300" dirty="0"/>
              <a:t>celosvětový průměr → 0,22 ha </a:t>
            </a:r>
          </a:p>
          <a:p>
            <a:pPr marL="0" indent="0" algn="just">
              <a:buNone/>
              <a:defRPr/>
            </a:pPr>
            <a:r>
              <a:rPr lang="cs-CZ" sz="2300" dirty="0"/>
              <a:t>     (v roce 1961 to byl skoro dvojnásobek…) </a:t>
            </a:r>
          </a:p>
          <a:p>
            <a:pPr marL="357188" indent="-357188" algn="just">
              <a:buNone/>
              <a:defRPr/>
            </a:pPr>
            <a:r>
              <a:rPr lang="cs-CZ" sz="2300" dirty="0"/>
              <a:t>      v Číně je to měně než 0,1 ha (za posledních 20 let ztratila 15 </a:t>
            </a:r>
            <a:r>
              <a:rPr lang="cs-CZ" sz="2300" dirty="0" smtClean="0"/>
              <a:t>milionů ha </a:t>
            </a:r>
            <a:r>
              <a:rPr lang="cs-CZ" sz="2300" dirty="0"/>
              <a:t>orné půdy)</a:t>
            </a:r>
          </a:p>
          <a:p>
            <a:pPr algn="just">
              <a:defRPr/>
            </a:pPr>
            <a:endParaRPr lang="cs-CZ" sz="2300" dirty="0"/>
          </a:p>
          <a:p>
            <a:pPr algn="just">
              <a:defRPr/>
            </a:pPr>
            <a:r>
              <a:rPr lang="cs-CZ" sz="2300" dirty="0"/>
              <a:t>v ČR se denně zastaví = ztratí více než 10 ha orné půdy, obvykle nejvyšší bonity</a:t>
            </a:r>
            <a:r>
              <a:rPr lang="cs-CZ" sz="2300" dirty="0" smtClean="0"/>
              <a:t>…</a:t>
            </a:r>
          </a:p>
          <a:p>
            <a:pPr algn="just">
              <a:defRPr/>
            </a:pPr>
            <a:r>
              <a:rPr lang="en-US" sz="2300" dirty="0" err="1"/>
              <a:t>Narůstá</a:t>
            </a:r>
            <a:r>
              <a:rPr lang="en-US" sz="2300" dirty="0"/>
              <a:t> </a:t>
            </a:r>
            <a:r>
              <a:rPr lang="en-US" sz="2300" dirty="0" err="1"/>
              <a:t>plocha</a:t>
            </a:r>
            <a:r>
              <a:rPr lang="en-US" sz="2300" dirty="0"/>
              <a:t> </a:t>
            </a:r>
            <a:r>
              <a:rPr lang="en-US" sz="2300" dirty="0" err="1"/>
              <a:t>trvalých</a:t>
            </a:r>
            <a:r>
              <a:rPr lang="en-US" sz="2300" dirty="0"/>
              <a:t> </a:t>
            </a:r>
            <a:r>
              <a:rPr lang="en-US" sz="2300" dirty="0" err="1"/>
              <a:t>travních</a:t>
            </a:r>
            <a:r>
              <a:rPr lang="en-US" sz="2300" dirty="0"/>
              <a:t> </a:t>
            </a:r>
            <a:r>
              <a:rPr lang="en-US" sz="2300" dirty="0" err="1"/>
              <a:t>porostů</a:t>
            </a:r>
            <a:r>
              <a:rPr lang="en-US" sz="2300" dirty="0"/>
              <a:t>, </a:t>
            </a:r>
            <a:r>
              <a:rPr lang="en-US" sz="2300" dirty="0" err="1"/>
              <a:t>zejména</a:t>
            </a:r>
            <a:r>
              <a:rPr lang="en-US" sz="2300" dirty="0"/>
              <a:t> </a:t>
            </a:r>
            <a:r>
              <a:rPr lang="en-US" sz="2300" dirty="0" err="1"/>
              <a:t>na</a:t>
            </a:r>
            <a:r>
              <a:rPr lang="en-US" sz="2300" dirty="0"/>
              <a:t> </a:t>
            </a:r>
            <a:r>
              <a:rPr lang="en-US" sz="2300" dirty="0" err="1"/>
              <a:t>úkor</a:t>
            </a:r>
            <a:r>
              <a:rPr lang="en-US" sz="2300" dirty="0"/>
              <a:t> orné </a:t>
            </a:r>
            <a:r>
              <a:rPr lang="en-US" sz="2300" dirty="0" err="1"/>
              <a:t>půdy</a:t>
            </a:r>
            <a:r>
              <a:rPr lang="en-US" sz="2300" dirty="0"/>
              <a:t>. </a:t>
            </a:r>
            <a:r>
              <a:rPr lang="en-US" sz="2300" dirty="0" err="1"/>
              <a:t>Mírně</a:t>
            </a:r>
            <a:r>
              <a:rPr lang="en-US" sz="2300" dirty="0"/>
              <a:t> </a:t>
            </a:r>
            <a:r>
              <a:rPr lang="en-US" sz="2300" dirty="0" err="1"/>
              <a:t>stoupá</a:t>
            </a:r>
            <a:r>
              <a:rPr lang="en-US" sz="2300" dirty="0"/>
              <a:t> </a:t>
            </a:r>
            <a:r>
              <a:rPr lang="en-US" sz="2300" dirty="0" err="1"/>
              <a:t>plocha</a:t>
            </a:r>
            <a:r>
              <a:rPr lang="en-US" sz="2300" dirty="0"/>
              <a:t> </a:t>
            </a:r>
            <a:r>
              <a:rPr lang="en-US" sz="2300" dirty="0" err="1"/>
              <a:t>lesů</a:t>
            </a:r>
            <a:r>
              <a:rPr lang="en-US" sz="2300" dirty="0"/>
              <a:t>, </a:t>
            </a:r>
            <a:r>
              <a:rPr lang="en-US" sz="2300" dirty="0" err="1"/>
              <a:t>které</a:t>
            </a:r>
            <a:r>
              <a:rPr lang="en-US" sz="2300" dirty="0"/>
              <a:t> </a:t>
            </a:r>
            <a:r>
              <a:rPr lang="en-US" sz="2300" dirty="0" err="1"/>
              <a:t>mají</a:t>
            </a:r>
            <a:r>
              <a:rPr lang="en-US" sz="2300" dirty="0"/>
              <a:t> </a:t>
            </a:r>
            <a:r>
              <a:rPr lang="en-US" sz="2300" dirty="0" err="1"/>
              <a:t>důležitou</a:t>
            </a:r>
            <a:r>
              <a:rPr lang="en-US" sz="2300" dirty="0"/>
              <a:t> </a:t>
            </a:r>
            <a:r>
              <a:rPr lang="en-US" sz="2300" dirty="0" err="1"/>
              <a:t>funkci</a:t>
            </a:r>
            <a:r>
              <a:rPr lang="en-US" sz="2300" dirty="0"/>
              <a:t> pro </a:t>
            </a:r>
            <a:r>
              <a:rPr lang="en-US" sz="2300" dirty="0" err="1"/>
              <a:t>retenci</a:t>
            </a:r>
            <a:r>
              <a:rPr lang="en-US" sz="2300" dirty="0"/>
              <a:t> </a:t>
            </a:r>
            <a:r>
              <a:rPr lang="en-US" sz="2300" dirty="0" err="1"/>
              <a:t>vody</a:t>
            </a:r>
            <a:r>
              <a:rPr lang="en-US" sz="2300" dirty="0"/>
              <a:t> v </a:t>
            </a:r>
            <a:r>
              <a:rPr lang="en-US" sz="2300" dirty="0" err="1"/>
              <a:t>krajině</a:t>
            </a:r>
            <a:r>
              <a:rPr lang="en-US" sz="2300" dirty="0"/>
              <a:t> </a:t>
            </a:r>
            <a:r>
              <a:rPr lang="en-US" sz="2300" dirty="0" err="1"/>
              <a:t>i</a:t>
            </a:r>
            <a:r>
              <a:rPr lang="en-US" sz="2300" dirty="0"/>
              <a:t> pro </a:t>
            </a:r>
            <a:r>
              <a:rPr lang="en-US" sz="2300" dirty="0" err="1"/>
              <a:t>zachování</a:t>
            </a:r>
            <a:r>
              <a:rPr lang="en-US" sz="2300" dirty="0"/>
              <a:t> </a:t>
            </a:r>
            <a:r>
              <a:rPr lang="en-US" sz="2300" dirty="0" err="1" smtClean="0"/>
              <a:t>biodiverzity</a:t>
            </a:r>
            <a:r>
              <a:rPr lang="cs-CZ" sz="2300" dirty="0" smtClean="0"/>
              <a:t> -</a:t>
            </a:r>
            <a:r>
              <a:rPr lang="cs-CZ" sz="2300" dirty="0" smtClean="0">
                <a:sym typeface="Wingdings" panose="05000000000000000000" pitchFamily="2" charset="2"/>
              </a:rPr>
              <a:t></a:t>
            </a:r>
          </a:p>
          <a:p>
            <a:pPr algn="just">
              <a:defRPr/>
            </a:pPr>
            <a:endParaRPr lang="cs-CZ" sz="2300" dirty="0" smtClean="0">
              <a:sym typeface="Wingdings" panose="05000000000000000000" pitchFamily="2" charset="2"/>
            </a:endParaRPr>
          </a:p>
          <a:p>
            <a:pPr algn="just">
              <a:defRPr/>
            </a:pPr>
            <a:r>
              <a:rPr lang="en-US" sz="2300" dirty="0" err="1"/>
              <a:t>Celková</a:t>
            </a:r>
            <a:r>
              <a:rPr lang="en-US" sz="2300" dirty="0"/>
              <a:t> </a:t>
            </a:r>
            <a:r>
              <a:rPr lang="en-US" sz="2300" dirty="0" err="1"/>
              <a:t>výměra</a:t>
            </a:r>
            <a:r>
              <a:rPr lang="en-US" sz="2300" dirty="0"/>
              <a:t> </a:t>
            </a:r>
            <a:r>
              <a:rPr lang="en-US" sz="2300" dirty="0" err="1"/>
              <a:t>zemědělského</a:t>
            </a:r>
            <a:r>
              <a:rPr lang="en-US" sz="2300" dirty="0"/>
              <a:t> </a:t>
            </a:r>
            <a:r>
              <a:rPr lang="en-US" sz="2300" dirty="0" err="1"/>
              <a:t>půdního</a:t>
            </a:r>
            <a:r>
              <a:rPr lang="en-US" sz="2300" dirty="0"/>
              <a:t> </a:t>
            </a:r>
            <a:r>
              <a:rPr lang="en-US" sz="2300" dirty="0" err="1"/>
              <a:t>fondu</a:t>
            </a:r>
            <a:r>
              <a:rPr lang="en-US" sz="2300" dirty="0"/>
              <a:t> ČR </a:t>
            </a:r>
            <a:r>
              <a:rPr lang="en-US" sz="2300" dirty="0" err="1"/>
              <a:t>klesá</a:t>
            </a:r>
            <a:r>
              <a:rPr lang="en-US" sz="2300" dirty="0"/>
              <a:t>, v </a:t>
            </a:r>
            <a:r>
              <a:rPr lang="en-US" sz="2300" dirty="0" err="1"/>
              <a:t>období</a:t>
            </a:r>
            <a:r>
              <a:rPr lang="en-US" sz="2300" dirty="0"/>
              <a:t> 2000–2014 se </a:t>
            </a:r>
            <a:r>
              <a:rPr lang="en-US" sz="2300" dirty="0" err="1"/>
              <a:t>jednalo</a:t>
            </a:r>
            <a:r>
              <a:rPr lang="en-US" sz="2300" dirty="0"/>
              <a:t> o </a:t>
            </a:r>
            <a:r>
              <a:rPr lang="en-US" sz="2300" dirty="0" err="1"/>
              <a:t>pokles</a:t>
            </a:r>
            <a:r>
              <a:rPr lang="en-US" sz="2300" dirty="0"/>
              <a:t> o 64,3 tis. ha, </a:t>
            </a:r>
            <a:r>
              <a:rPr lang="en-US" sz="2300" dirty="0" err="1"/>
              <a:t>což</a:t>
            </a:r>
            <a:r>
              <a:rPr lang="en-US" sz="2300" dirty="0"/>
              <a:t> je </a:t>
            </a:r>
            <a:r>
              <a:rPr lang="en-US" sz="2300" dirty="0" err="1"/>
              <a:t>téměř</a:t>
            </a:r>
            <a:r>
              <a:rPr lang="en-US" sz="2300" dirty="0"/>
              <a:t> 1 % </a:t>
            </a:r>
            <a:r>
              <a:rPr lang="en-US" sz="2300" dirty="0" err="1"/>
              <a:t>území</a:t>
            </a:r>
            <a:r>
              <a:rPr lang="en-US" sz="2300" dirty="0"/>
              <a:t> ČR. </a:t>
            </a:r>
            <a:r>
              <a:rPr lang="en-US" sz="2300" dirty="0" err="1"/>
              <a:t>Významným</a:t>
            </a:r>
            <a:r>
              <a:rPr lang="en-US" sz="2300" dirty="0"/>
              <a:t> </a:t>
            </a:r>
            <a:r>
              <a:rPr lang="en-US" sz="2300" dirty="0" err="1"/>
              <a:t>faktorem</a:t>
            </a:r>
            <a:r>
              <a:rPr lang="en-US" sz="2300" dirty="0"/>
              <a:t> </a:t>
            </a:r>
            <a:r>
              <a:rPr lang="en-US" sz="2300" dirty="0" err="1"/>
              <a:t>záborů</a:t>
            </a:r>
            <a:r>
              <a:rPr lang="en-US" sz="2300" dirty="0"/>
              <a:t> </a:t>
            </a:r>
            <a:r>
              <a:rPr lang="en-US" sz="2300" dirty="0" err="1"/>
              <a:t>zemědělské</a:t>
            </a:r>
            <a:r>
              <a:rPr lang="en-US" sz="2300" dirty="0"/>
              <a:t> </a:t>
            </a:r>
            <a:r>
              <a:rPr lang="en-US" sz="2300" dirty="0" err="1"/>
              <a:t>půdy</a:t>
            </a:r>
            <a:r>
              <a:rPr lang="en-US" sz="2300" dirty="0"/>
              <a:t> je </a:t>
            </a:r>
            <a:r>
              <a:rPr lang="en-US" sz="2300" dirty="0" err="1"/>
              <a:t>rozšiřování</a:t>
            </a:r>
            <a:r>
              <a:rPr lang="en-US" sz="2300" dirty="0"/>
              <a:t> </a:t>
            </a:r>
            <a:r>
              <a:rPr lang="en-US" sz="2300" dirty="0" err="1"/>
              <a:t>zastavěných</a:t>
            </a:r>
            <a:r>
              <a:rPr lang="en-US" sz="2300" dirty="0"/>
              <a:t> a </a:t>
            </a:r>
            <a:r>
              <a:rPr lang="en-US" sz="2300" dirty="0" err="1"/>
              <a:t>ostatních</a:t>
            </a:r>
            <a:r>
              <a:rPr lang="en-US" sz="2300" dirty="0"/>
              <a:t> </a:t>
            </a:r>
            <a:r>
              <a:rPr lang="en-US" sz="2300" dirty="0" err="1"/>
              <a:t>ploch</a:t>
            </a:r>
            <a:r>
              <a:rPr lang="en-US" sz="2300" dirty="0"/>
              <a:t>, </a:t>
            </a:r>
            <a:r>
              <a:rPr lang="en-US" sz="2300" dirty="0" err="1"/>
              <a:t>které</a:t>
            </a:r>
            <a:r>
              <a:rPr lang="en-US" sz="2300" dirty="0"/>
              <a:t> v </a:t>
            </a:r>
            <a:r>
              <a:rPr lang="en-US" sz="2300" dirty="0" err="1"/>
              <a:t>roce</a:t>
            </a:r>
            <a:r>
              <a:rPr lang="en-US" sz="2300" dirty="0"/>
              <a:t> 2014 </a:t>
            </a:r>
            <a:r>
              <a:rPr lang="en-US" sz="2300" dirty="0" err="1"/>
              <a:t>tvořily</a:t>
            </a:r>
            <a:r>
              <a:rPr lang="en-US" sz="2300" dirty="0"/>
              <a:t> 10,7 % </a:t>
            </a:r>
            <a:r>
              <a:rPr lang="en-US" sz="2300" dirty="0" err="1"/>
              <a:t>území</a:t>
            </a:r>
            <a:r>
              <a:rPr lang="en-US" sz="2300" dirty="0"/>
              <a:t> ČR</a:t>
            </a:r>
            <a:r>
              <a:rPr lang="en-US" sz="2300" dirty="0" smtClean="0"/>
              <a:t>.</a:t>
            </a:r>
            <a:r>
              <a:rPr lang="cs-CZ" sz="2300" dirty="0" smtClean="0"/>
              <a:t> -</a:t>
            </a:r>
            <a:r>
              <a:rPr lang="cs-CZ" sz="2300" dirty="0" smtClean="0">
                <a:sym typeface="Wingdings" panose="05000000000000000000" pitchFamily="2" charset="2"/>
              </a:rPr>
              <a:t></a:t>
            </a:r>
          </a:p>
          <a:p>
            <a:pPr algn="just">
              <a:defRPr/>
            </a:pPr>
            <a:endParaRPr lang="cs-CZ" sz="22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0698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C:\Users\60076\Desktop\okyselovani_pudy_5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33387"/>
            <a:ext cx="8572500" cy="599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7777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en-US" dirty="0" smtClean="0"/>
              <a:t>Ztráta </a:t>
            </a:r>
            <a:r>
              <a:rPr lang="cs-CZ" altLang="en-US" dirty="0"/>
              <a:t>organické hmoty</a:t>
            </a:r>
            <a:br>
              <a:rPr lang="cs-CZ" altLang="en-US" dirty="0"/>
            </a:b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cs-CZ" sz="2400" dirty="0"/>
              <a:t>Organická hmota v půdě</a:t>
            </a:r>
          </a:p>
          <a:p>
            <a:pPr lvl="1">
              <a:defRPr/>
            </a:pPr>
            <a:r>
              <a:rPr lang="cs-CZ" sz="2000" dirty="0"/>
              <a:t>velmi heterogenní směs různých organických látek, v různém stupni rozkladu a přeměny</a:t>
            </a:r>
          </a:p>
          <a:p>
            <a:pPr lvl="1">
              <a:defRPr/>
            </a:pPr>
            <a:r>
              <a:rPr lang="cs-CZ" sz="2000" dirty="0"/>
              <a:t>z hlediska úrodnosti a „kondice“ půdy naprosto rozhodující </a:t>
            </a:r>
            <a:r>
              <a:rPr lang="cs-CZ" sz="2000" dirty="0" smtClean="0"/>
              <a:t>složka</a:t>
            </a:r>
            <a:endParaRPr lang="cs-CZ" sz="2000" dirty="0"/>
          </a:p>
          <a:p>
            <a:pPr lvl="1">
              <a:defRPr/>
            </a:pPr>
            <a:endParaRPr lang="cs-CZ" sz="1000" dirty="0"/>
          </a:p>
          <a:p>
            <a:pPr>
              <a:defRPr/>
            </a:pPr>
            <a:r>
              <a:rPr lang="cs-CZ" sz="2400" dirty="0"/>
              <a:t>Organické zbytky a statková hnojiva využívaná v zemědělství</a:t>
            </a:r>
          </a:p>
          <a:p>
            <a:pPr lvl="1">
              <a:defRPr/>
            </a:pPr>
            <a:r>
              <a:rPr lang="cs-CZ" sz="2000" dirty="0"/>
              <a:t>posklizňové zbytky, statková (stájová) hnojiva, zelené hnojení…</a:t>
            </a:r>
          </a:p>
          <a:p>
            <a:pPr lvl="1">
              <a:defRPr/>
            </a:pPr>
            <a:r>
              <a:rPr lang="cs-CZ" sz="2000" dirty="0"/>
              <a:t>doplňují odčerpávanou (mineralizovanou) </a:t>
            </a:r>
            <a:r>
              <a:rPr lang="cs-CZ" sz="2000" dirty="0" err="1"/>
              <a:t>org</a:t>
            </a:r>
            <a:r>
              <a:rPr lang="cs-CZ" sz="2000" dirty="0"/>
              <a:t>. hmotu</a:t>
            </a:r>
          </a:p>
          <a:p>
            <a:pPr lvl="1">
              <a:defRPr/>
            </a:pPr>
            <a:r>
              <a:rPr lang="cs-CZ" sz="2000" dirty="0"/>
              <a:t>v širším kontextu se dá hovořit i o využití kalů ČOV a </a:t>
            </a:r>
            <a:r>
              <a:rPr lang="cs-CZ" sz="2000" dirty="0" smtClean="0"/>
              <a:t>sedimentů</a:t>
            </a:r>
          </a:p>
          <a:p>
            <a:pPr marL="457200" lvl="1" indent="0">
              <a:buNone/>
              <a:defRPr/>
            </a:pPr>
            <a:endParaRPr lang="cs-CZ" sz="2000" dirty="0"/>
          </a:p>
          <a:p>
            <a:pPr marL="457200" lvl="1" indent="0">
              <a:buNone/>
              <a:defRPr/>
            </a:pPr>
            <a:r>
              <a:rPr lang="cs-CZ" sz="2000" dirty="0" smtClean="0"/>
              <a:t>Výsledkem je :</a:t>
            </a:r>
          </a:p>
          <a:p>
            <a:pPr marL="457200" lvl="1" indent="0">
              <a:buNone/>
              <a:defRPr/>
            </a:pPr>
            <a:endParaRPr lang="cs-CZ" sz="2000" dirty="0"/>
          </a:p>
          <a:p>
            <a:pPr>
              <a:lnSpc>
                <a:spcPct val="120000"/>
              </a:lnSpc>
              <a:defRPr/>
            </a:pPr>
            <a:r>
              <a:rPr lang="cs-CZ" sz="2000" dirty="0" smtClean="0"/>
              <a:t>klesající </a:t>
            </a:r>
            <a:r>
              <a:rPr lang="cs-CZ" sz="2000" dirty="0"/>
              <a:t>plochy víceletých pícnin a luskovin</a:t>
            </a:r>
            <a:r>
              <a:rPr lang="cs-CZ" sz="2000" dirty="0" smtClean="0"/>
              <a:t>,</a:t>
            </a:r>
          </a:p>
          <a:p>
            <a:pPr>
              <a:lnSpc>
                <a:spcPct val="120000"/>
              </a:lnSpc>
              <a:defRPr/>
            </a:pPr>
            <a:r>
              <a:rPr lang="cs-CZ" sz="2000" dirty="0"/>
              <a:t>významný pokles stavů hospodářských zvířat</a:t>
            </a:r>
          </a:p>
          <a:p>
            <a:pPr>
              <a:lnSpc>
                <a:spcPct val="120000"/>
              </a:lnSpc>
              <a:defRPr/>
            </a:pPr>
            <a:r>
              <a:rPr lang="cs-CZ" sz="2000" dirty="0" err="1" smtClean="0"/>
              <a:t>ultrajednoduché</a:t>
            </a:r>
            <a:r>
              <a:rPr lang="cs-CZ" sz="2000" dirty="0"/>
              <a:t>, ryze tržně orientované osevní postupy,</a:t>
            </a:r>
          </a:p>
          <a:p>
            <a:pPr>
              <a:lnSpc>
                <a:spcPct val="120000"/>
              </a:lnSpc>
              <a:defRPr/>
            </a:pPr>
            <a:r>
              <a:rPr lang="cs-CZ" sz="2000" dirty="0" smtClean="0"/>
              <a:t>„</a:t>
            </a:r>
            <a:r>
              <a:rPr lang="cs-CZ" sz="2000" dirty="0"/>
              <a:t>zelená“ energetika – kukuřice, řepka, spalování slámy,</a:t>
            </a:r>
          </a:p>
          <a:p>
            <a:pPr>
              <a:lnSpc>
                <a:spcPct val="120000"/>
              </a:lnSpc>
              <a:defRPr/>
            </a:pPr>
            <a:r>
              <a:rPr lang="cs-CZ" sz="2000" dirty="0" smtClean="0"/>
              <a:t>podniky </a:t>
            </a:r>
            <a:r>
              <a:rPr lang="cs-CZ" sz="2000" dirty="0"/>
              <a:t>bez živočišné výroby realizující mimořádné zisky někdy i za cenu bezostyšného poškozování půdy a s malou ochotou část financí vrátit v podobě lepší péče o půdu</a:t>
            </a:r>
          </a:p>
          <a:p>
            <a:pPr lvl="1">
              <a:defRPr/>
            </a:pPr>
            <a:endParaRPr lang="cs-CZ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6882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Hlavní aktivity v oblasti vstupů do půdy prováděné na základě evropské a české legislativy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09600" indent="-609600">
              <a:buFont typeface="Wingdings" pitchFamily="2" charset="2"/>
              <a:buChar char="Ø"/>
            </a:pPr>
            <a:r>
              <a:rPr lang="cs-CZ" sz="2800" dirty="0" smtClean="0">
                <a:latin typeface="Verdana" pitchFamily="34" charset="0"/>
              </a:rPr>
              <a:t>Monitoring zemědělských půd a AZZP</a:t>
            </a:r>
          </a:p>
          <a:p>
            <a:pPr marL="609600" indent="-609600">
              <a:buFont typeface="Wingdings" pitchFamily="2" charset="2"/>
              <a:buChar char="Ø"/>
            </a:pPr>
            <a:endParaRPr lang="cs-CZ" sz="2800" dirty="0" smtClean="0">
              <a:latin typeface="Verdana" pitchFamily="34" charset="0"/>
            </a:endParaRPr>
          </a:p>
          <a:p>
            <a:pPr marL="609600" indent="-609600">
              <a:buFont typeface="Wingdings" pitchFamily="2" charset="2"/>
              <a:buChar char="Ø"/>
            </a:pPr>
            <a:r>
              <a:rPr lang="cs-CZ" sz="2800" dirty="0" smtClean="0">
                <a:latin typeface="Verdana" pitchFamily="34" charset="0"/>
              </a:rPr>
              <a:t>Monitoring vstupů do půdy – kalů z ČOV, půd a rostlin po aplikaci kalů, sedimentů, aktivní biomonitoring</a:t>
            </a:r>
          </a:p>
          <a:p>
            <a:pPr marL="609600" indent="-609600">
              <a:buFont typeface="Wingdings" pitchFamily="2" charset="2"/>
              <a:buChar char="Ø"/>
            </a:pPr>
            <a:endParaRPr lang="cs-CZ" sz="2800" dirty="0" smtClean="0">
              <a:latin typeface="Verdana" pitchFamily="34" charset="0"/>
            </a:endParaRPr>
          </a:p>
          <a:p>
            <a:pPr marL="609600" indent="-609600">
              <a:buFont typeface="Wingdings" pitchFamily="2" charset="2"/>
              <a:buChar char="Ø"/>
            </a:pPr>
            <a:r>
              <a:rPr lang="cs-CZ" sz="2800" dirty="0" smtClean="0">
                <a:latin typeface="Verdana" pitchFamily="34" charset="0"/>
              </a:rPr>
              <a:t>Vedení registru kontaminovaných ploch</a:t>
            </a:r>
          </a:p>
          <a:p>
            <a:pPr marL="609600" indent="-609600">
              <a:buFont typeface="Wingdings" pitchFamily="2" charset="2"/>
              <a:buChar char="Ø"/>
            </a:pPr>
            <a:endParaRPr lang="cs-CZ" sz="2800" dirty="0" smtClean="0">
              <a:latin typeface="Verdana" pitchFamily="34" charset="0"/>
            </a:endParaRPr>
          </a:p>
          <a:p>
            <a:pPr marL="609600" indent="-609600">
              <a:buFont typeface="Wingdings" pitchFamily="2" charset="2"/>
              <a:buChar char="Ø"/>
            </a:pPr>
            <a:r>
              <a:rPr lang="cs-CZ" sz="2800" dirty="0" smtClean="0">
                <a:latin typeface="Verdana" pitchFamily="34" charset="0"/>
              </a:rPr>
              <a:t>Kontrola nad uváděním do oběhu a používání hnojiv a pomocných látek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06367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60076\Desktop\Historicke foto\před ústave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093" y="1016813"/>
            <a:ext cx="7201814" cy="482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5720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60076\Desktop\Historicke foto\1a práce v laboratoři z roku 195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6836367" cy="467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5617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60076\Desktop\Historicke foto\000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6480720" cy="553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1153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Monitoring zemědělských půd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cs-CZ" dirty="0" smtClean="0"/>
              <a:t>Za účelem zabezpečení zdravotně nezávadné zemědělské produkce a současně jako podpora pro zabezpečování plnění produkčních i ekologických funkcí zemědělských ekosystémů vznikla v České republice v roce 1992 síť </a:t>
            </a:r>
            <a:r>
              <a:rPr lang="cs-CZ" dirty="0" err="1" smtClean="0"/>
              <a:t>monitorizačních</a:t>
            </a:r>
            <a:r>
              <a:rPr lang="cs-CZ" dirty="0" smtClean="0"/>
              <a:t> ploch, jež slouží ke sledování kvality zemědělské půdy a vstupů do půdy. </a:t>
            </a:r>
          </a:p>
          <a:p>
            <a:pPr marL="0" indent="0" algn="just">
              <a:buNone/>
            </a:pPr>
            <a:r>
              <a:rPr lang="cs-CZ" dirty="0" smtClean="0"/>
              <a:t>Provozování této sítě garantuje Ústřední kontrolní a zkušební ústav zemědělský v Brně za plné podpory Ministerstva zemědělství ČR. </a:t>
            </a:r>
          </a:p>
          <a:p>
            <a:pPr marL="0" indent="0" algn="just">
              <a:buNone/>
            </a:pPr>
            <a:r>
              <a:rPr lang="cs-CZ" dirty="0" smtClean="0"/>
              <a:t>Síť pozorovacích ploch monitoringu funguje na 189 plochách zemědělské půdy a 27 plochách v kontaminovaných územích.</a:t>
            </a:r>
          </a:p>
          <a:p>
            <a:pPr marL="0" indent="0" algn="just">
              <a:buNone/>
            </a:pPr>
            <a:r>
              <a:rPr lang="cs-CZ" dirty="0"/>
              <a:t>V subsystému kontaminovaných ploch jsou vyhodnocovány příčiny kontaminace půd a sledována rizika přestupů rizikových prvků do zemědělské produkce.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78287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Monitoring zemědělských půd</a:t>
            </a:r>
            <a:endParaRPr lang="cs-CZ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354" y="1600200"/>
            <a:ext cx="640129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59465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Monitoring cizorodých látek v  potravinovém řetězci 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cs-CZ" sz="2400" dirty="0" smtClean="0"/>
              <a:t>Monitoring pokrývá všechny vstupy do potravního řetězce tj. sleduje  </a:t>
            </a:r>
            <a:r>
              <a:rPr lang="cs-CZ" sz="2400" dirty="0"/>
              <a:t>možné kontaminace potravin, </a:t>
            </a:r>
            <a:r>
              <a:rPr lang="cs-CZ" sz="2400" dirty="0" smtClean="0"/>
              <a:t>krmiva </a:t>
            </a:r>
            <a:r>
              <a:rPr lang="cs-CZ" sz="2400" dirty="0"/>
              <a:t>surovin určených k jejich výrobě, včetně biomonitoringu, tj. kontaminace volně žijících </a:t>
            </a:r>
            <a:r>
              <a:rPr lang="cs-CZ" sz="2400" dirty="0" smtClean="0"/>
              <a:t>organismů doplňujících </a:t>
            </a:r>
            <a:r>
              <a:rPr lang="cs-CZ" sz="2400" dirty="0"/>
              <a:t>spotřební koš člověka. Zároveň jsou sledovány i složky prostředí, které tuto </a:t>
            </a:r>
            <a:r>
              <a:rPr lang="cs-CZ" sz="2400" dirty="0" smtClean="0"/>
              <a:t>kontaminaci mohou </a:t>
            </a:r>
            <a:r>
              <a:rPr lang="cs-CZ" sz="2400" dirty="0"/>
              <a:t>způsobit nebo ovlivnit. Patří mezi ně půda, povrchová voda a vstupy do těchto </a:t>
            </a:r>
            <a:r>
              <a:rPr lang="cs-CZ" sz="2400" dirty="0" smtClean="0"/>
              <a:t>složek prostředí.</a:t>
            </a:r>
          </a:p>
          <a:p>
            <a:pPr marL="0" indent="0">
              <a:buNone/>
            </a:pPr>
            <a:r>
              <a:rPr lang="cs-CZ" sz="2400" dirty="0" smtClean="0"/>
              <a:t>Plán </a:t>
            </a:r>
            <a:r>
              <a:rPr lang="cs-CZ" sz="2400" dirty="0"/>
              <a:t>pravidelného sledování (monitorování) reziduí a </a:t>
            </a:r>
            <a:r>
              <a:rPr lang="cs-CZ" sz="2400" dirty="0" smtClean="0"/>
              <a:t>látek kontaminujících </a:t>
            </a:r>
            <a:r>
              <a:rPr lang="cs-CZ" sz="2400" dirty="0"/>
              <a:t>v potravinovém </a:t>
            </a:r>
            <a:r>
              <a:rPr lang="cs-CZ" sz="2400" dirty="0" smtClean="0"/>
              <a:t>řetězci 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Každoročně sestavován na základě příslušné evropské a české legislativy</a:t>
            </a:r>
            <a:endParaRPr lang="en-GB" sz="2400" dirty="0"/>
          </a:p>
        </p:txBody>
      </p:sp>
      <p:sp>
        <p:nvSpPr>
          <p:cNvPr id="6" name="Šipka dolů 5"/>
          <p:cNvSpPr/>
          <p:nvPr/>
        </p:nvSpPr>
        <p:spPr>
          <a:xfrm>
            <a:off x="3515939" y="4653136"/>
            <a:ext cx="484632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60076\Desktop\puda_jako_ekosystem_13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438150"/>
            <a:ext cx="8553450" cy="598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449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Světová populace x půda</a:t>
            </a:r>
            <a:endParaRPr lang="en-US" dirty="0"/>
          </a:p>
        </p:txBody>
      </p:sp>
      <p:pic>
        <p:nvPicPr>
          <p:cNvPr id="4" name="Picture 6" descr="C:\Users\Shauri\Desktop\Obrázek1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7882242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553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Potřebujeme půdu?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70000" lnSpcReduction="20000"/>
          </a:bodyPr>
          <a:lstStyle/>
          <a:p>
            <a:pPr algn="just">
              <a:defRPr/>
            </a:pPr>
            <a:r>
              <a:rPr lang="cs-CZ" sz="2200" dirty="0"/>
              <a:t>1 ha půdy uživí přibližně</a:t>
            </a:r>
          </a:p>
          <a:p>
            <a:pPr marL="457200" lvl="1" indent="0" algn="just">
              <a:buNone/>
              <a:defRPr/>
            </a:pPr>
            <a:r>
              <a:rPr lang="cs-CZ" sz="2200" dirty="0"/>
              <a:t>→ 0,5 - 1 běžného strávníka (= „masožravce“) </a:t>
            </a:r>
          </a:p>
          <a:p>
            <a:pPr marL="457200" lvl="1" indent="0" algn="just">
              <a:buNone/>
              <a:defRPr/>
            </a:pPr>
            <a:r>
              <a:rPr lang="cs-CZ" sz="2200" dirty="0"/>
              <a:t>→ 7 vegetariánů</a:t>
            </a:r>
          </a:p>
          <a:p>
            <a:pPr marL="457200" lvl="1" indent="0" algn="just">
              <a:buNone/>
              <a:defRPr/>
            </a:pPr>
            <a:r>
              <a:rPr lang="cs-CZ" sz="2200" dirty="0"/>
              <a:t>→ 25 veganů</a:t>
            </a:r>
          </a:p>
          <a:p>
            <a:pPr lvl="1" algn="just">
              <a:defRPr/>
            </a:pPr>
            <a:endParaRPr lang="cs-CZ" sz="2200" dirty="0"/>
          </a:p>
          <a:p>
            <a:pPr algn="just">
              <a:defRPr/>
            </a:pPr>
            <a:r>
              <a:rPr lang="cs-CZ" sz="2200" dirty="0"/>
              <a:t>ČR je přibližně na hranici schopnosti uživit vlastní obyvatelstvo pokud se jedná o potřebnou výměru orné půdy (je třeba si uvědomit, že mnoho potravin a krmných surovin (např. sója) se dováží)</a:t>
            </a:r>
          </a:p>
          <a:p>
            <a:pPr algn="just">
              <a:defRPr/>
            </a:pPr>
            <a:endParaRPr lang="cs-CZ" sz="2200" dirty="0"/>
          </a:p>
          <a:p>
            <a:pPr algn="just">
              <a:defRPr/>
            </a:pPr>
            <a:r>
              <a:rPr lang="cs-CZ" sz="2200" dirty="0"/>
              <a:t>bylo by však tragickým zjednodušením věc vidět tak, že půdu potřebujeme jen na produkci potravin</a:t>
            </a:r>
            <a:r>
              <a:rPr lang="cs-CZ" sz="2200" dirty="0" smtClean="0"/>
              <a:t>!!!</a:t>
            </a:r>
          </a:p>
          <a:p>
            <a:pPr algn="just">
              <a:defRPr/>
            </a:pPr>
            <a:endParaRPr lang="cs-CZ" sz="2200" dirty="0" smtClean="0"/>
          </a:p>
          <a:p>
            <a:pPr marL="0" indent="0" algn="just">
              <a:buNone/>
              <a:defRPr/>
            </a:pPr>
            <a:r>
              <a:rPr lang="cs-CZ" sz="2200" dirty="0" smtClean="0"/>
              <a:t>Cíle ochrany půdy:</a:t>
            </a:r>
          </a:p>
          <a:p>
            <a:r>
              <a:rPr lang="cs-CZ" altLang="en-US" sz="2400" dirty="0"/>
              <a:t>snížit úbytek zemědělské půdy</a:t>
            </a:r>
          </a:p>
          <a:p>
            <a:r>
              <a:rPr lang="cs-CZ" altLang="en-US" sz="2400" dirty="0"/>
              <a:t>vytvořit předpoklady pro návratnost odňatých nebo nevyužívaných pozemků</a:t>
            </a:r>
          </a:p>
          <a:p>
            <a:r>
              <a:rPr lang="cs-CZ" altLang="en-US" sz="2400" dirty="0"/>
              <a:t>pečovat o úrodnost a kvalitu zemědělské půdy</a:t>
            </a:r>
          </a:p>
          <a:p>
            <a:r>
              <a:rPr lang="cs-CZ" altLang="en-US" sz="2400" dirty="0"/>
              <a:t>zabránit nebo omezit ohrožování a poškozování ekologických funkcí </a:t>
            </a:r>
            <a:r>
              <a:rPr lang="cs-CZ" altLang="en-US" sz="2400" dirty="0" smtClean="0"/>
              <a:t>půdy</a:t>
            </a:r>
          </a:p>
          <a:p>
            <a:endParaRPr lang="cs-CZ" sz="2400" dirty="0"/>
          </a:p>
          <a:p>
            <a:pPr marL="0" indent="0">
              <a:buNone/>
            </a:pPr>
            <a:r>
              <a:rPr lang="cs-CZ" sz="2200" dirty="0">
                <a:hlinkClick r:id="rId2"/>
              </a:rPr>
              <a:t>http://</a:t>
            </a:r>
            <a:r>
              <a:rPr lang="cs-CZ" sz="2200" dirty="0" smtClean="0">
                <a:hlinkClick r:id="rId2"/>
              </a:rPr>
              <a:t>www.ceskatelevize.cz/ivysilani/1095913550-nedej-se/213562248420006-boj-o-pudu/titulky</a:t>
            </a:r>
            <a:endParaRPr lang="cs-CZ" sz="2200" dirty="0" smtClean="0"/>
          </a:p>
          <a:p>
            <a:endParaRPr lang="cs-CZ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085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cs-CZ" dirty="0" smtClean="0"/>
              <a:t>Ochrana půdy – legislativa obecně</a:t>
            </a:r>
            <a:br>
              <a:rPr lang="cs-CZ" dirty="0" smtClean="0"/>
            </a:br>
            <a:r>
              <a:rPr lang="cs-CZ" sz="2000" dirty="0" smtClean="0"/>
              <a:t>(pouze zemědělská půda)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cs-CZ" dirty="0" smtClean="0"/>
              <a:t>Evropská úroveň</a:t>
            </a:r>
          </a:p>
          <a:p>
            <a:pPr algn="just"/>
            <a:r>
              <a:rPr lang="cs-CZ" sz="2400" dirty="0" smtClean="0"/>
              <a:t> složková - rámcové směrnice (o vodách, nitrátová, atd.)</a:t>
            </a:r>
          </a:p>
          <a:p>
            <a:pPr algn="just"/>
            <a:r>
              <a:rPr lang="cs-CZ" sz="2400" dirty="0"/>
              <a:t> </a:t>
            </a:r>
            <a:r>
              <a:rPr lang="cs-CZ" sz="2400" dirty="0" smtClean="0"/>
              <a:t>obecná - návrh rámcové směrnice o ochraně půdy (dosud neschválená)</a:t>
            </a:r>
          </a:p>
          <a:p>
            <a:pPr marL="0" indent="0" algn="just">
              <a:buNone/>
            </a:pPr>
            <a:r>
              <a:rPr lang="cs-CZ" dirty="0" smtClean="0"/>
              <a:t>Česká republika</a:t>
            </a:r>
          </a:p>
          <a:p>
            <a:pPr algn="just"/>
            <a:r>
              <a:rPr lang="cs-CZ" sz="2400" dirty="0"/>
              <a:t>z</a:t>
            </a:r>
            <a:r>
              <a:rPr lang="cs-CZ" sz="2400" dirty="0" smtClean="0"/>
              <a:t>ákon č. 334/1992 Sb., o ochraně zemědělského půdního fondu</a:t>
            </a:r>
          </a:p>
          <a:p>
            <a:pPr marL="0" indent="0" algn="just">
              <a:buNone/>
            </a:pPr>
            <a:r>
              <a:rPr lang="cs-CZ" sz="2100" dirty="0" smtClean="0"/>
              <a:t>§ 3 (1</a:t>
            </a:r>
            <a:r>
              <a:rPr lang="cs-CZ" sz="2100" dirty="0"/>
              <a:t>) Hospodařit na zemědělském půdním fondu musí vlastníci nebo nájemci pozemků tak, aby neznečišťovali půdu a tím potravní řetězec a zdroje pitné vody škodlivými látkami ohrožujícími zdraví nebo život lidí a existenci živých </a:t>
            </a:r>
            <a:r>
              <a:rPr lang="cs-CZ" sz="2100" dirty="0" smtClean="0"/>
              <a:t>organismů,</a:t>
            </a:r>
            <a:r>
              <a:rPr lang="cs-CZ" sz="2100" baseline="30000" dirty="0"/>
              <a:t> </a:t>
            </a:r>
            <a:r>
              <a:rPr lang="cs-CZ" sz="2100" dirty="0" smtClean="0"/>
              <a:t>nepoškozovali </a:t>
            </a:r>
            <a:r>
              <a:rPr lang="cs-CZ" sz="2100" dirty="0"/>
              <a:t>okolní pozemky a příznivé fyzikální, biologické a chemické vlastnosti půdy a chránili obdělávané pozemky podle schválených projektů pozemkových </a:t>
            </a:r>
            <a:r>
              <a:rPr lang="cs-CZ" sz="2100" dirty="0" smtClean="0"/>
              <a:t>úprav</a:t>
            </a:r>
          </a:p>
          <a:p>
            <a:pPr algn="just"/>
            <a:r>
              <a:rPr lang="cs-CZ" sz="2600" dirty="0"/>
              <a:t>zákon č. </a:t>
            </a:r>
            <a:r>
              <a:rPr lang="cs-CZ" sz="2600" dirty="0" smtClean="0"/>
              <a:t>114/1992 Sb., o ochraně přírody a </a:t>
            </a:r>
            <a:r>
              <a:rPr lang="cs-CZ" sz="2600" dirty="0"/>
              <a:t>krajiny, ve znění pozdějších </a:t>
            </a:r>
            <a:r>
              <a:rPr lang="cs-CZ" sz="2600" dirty="0" smtClean="0"/>
              <a:t>předpisů</a:t>
            </a:r>
          </a:p>
          <a:p>
            <a:pPr algn="just"/>
            <a:r>
              <a:rPr lang="cs-CZ" sz="2600" dirty="0"/>
              <a:t>z</a:t>
            </a:r>
            <a:r>
              <a:rPr lang="cs-CZ" sz="2600" dirty="0" smtClean="0"/>
              <a:t>ákon č. 254/2001 o vodách, ve znění pozdějších předpisů</a:t>
            </a:r>
            <a:endParaRPr lang="en-US" sz="2600" dirty="0"/>
          </a:p>
          <a:p>
            <a:pPr algn="just"/>
            <a:r>
              <a:rPr lang="en-US" sz="2600" dirty="0" err="1"/>
              <a:t>zákon</a:t>
            </a:r>
            <a:r>
              <a:rPr lang="en-US" sz="2600" dirty="0"/>
              <a:t> č. 17/1992 Sb., o </a:t>
            </a:r>
            <a:r>
              <a:rPr lang="cs-CZ" sz="2600" dirty="0" err="1"/>
              <a:t>ž</a:t>
            </a:r>
            <a:r>
              <a:rPr lang="en-US" sz="2600" dirty="0" err="1" smtClean="0"/>
              <a:t>ivotním</a:t>
            </a:r>
            <a:r>
              <a:rPr lang="en-US" sz="2600" dirty="0" smtClean="0"/>
              <a:t> </a:t>
            </a:r>
            <a:r>
              <a:rPr lang="en-US" sz="2600" dirty="0" err="1"/>
              <a:t>prostředí</a:t>
            </a:r>
            <a:r>
              <a:rPr lang="en-US" sz="2600" dirty="0"/>
              <a:t>, </a:t>
            </a:r>
            <a:r>
              <a:rPr lang="en-US" sz="2600" dirty="0" err="1"/>
              <a:t>ve</a:t>
            </a:r>
            <a:r>
              <a:rPr lang="en-US" sz="2600" dirty="0"/>
              <a:t> </a:t>
            </a:r>
            <a:r>
              <a:rPr lang="en-US" sz="2600" dirty="0" err="1"/>
              <a:t>znění</a:t>
            </a:r>
            <a:r>
              <a:rPr lang="en-US" sz="2600" dirty="0"/>
              <a:t> </a:t>
            </a:r>
            <a:r>
              <a:rPr lang="en-US" sz="2600" dirty="0" err="1"/>
              <a:t>pozdějších</a:t>
            </a:r>
            <a:r>
              <a:rPr lang="en-US" sz="2600" dirty="0"/>
              <a:t> </a:t>
            </a:r>
            <a:r>
              <a:rPr lang="en-US" sz="2600" dirty="0" err="1"/>
              <a:t>předpisů</a:t>
            </a:r>
            <a:r>
              <a:rPr lang="en-US" sz="2600" dirty="0"/>
              <a:t>; </a:t>
            </a:r>
          </a:p>
          <a:p>
            <a:pPr algn="just"/>
            <a:r>
              <a:rPr lang="en-US" sz="2600" dirty="0" err="1"/>
              <a:t>zákon</a:t>
            </a:r>
            <a:r>
              <a:rPr lang="en-US" sz="2600" dirty="0"/>
              <a:t> č. 183/2006 Sb., o </a:t>
            </a:r>
            <a:r>
              <a:rPr lang="en-US" sz="2600" dirty="0" err="1"/>
              <a:t>územním</a:t>
            </a:r>
            <a:r>
              <a:rPr lang="en-US" sz="2600" dirty="0"/>
              <a:t> </a:t>
            </a:r>
            <a:r>
              <a:rPr lang="en-US" sz="2600" dirty="0" err="1"/>
              <a:t>plánování</a:t>
            </a:r>
            <a:r>
              <a:rPr lang="en-US" sz="2600" dirty="0"/>
              <a:t> a </a:t>
            </a:r>
            <a:r>
              <a:rPr lang="en-US" sz="2600" dirty="0" err="1"/>
              <a:t>stavebním</a:t>
            </a:r>
            <a:r>
              <a:rPr lang="en-US" sz="2600" dirty="0"/>
              <a:t> </a:t>
            </a:r>
            <a:r>
              <a:rPr lang="en-US" sz="2600" dirty="0" err="1"/>
              <a:t>řádu</a:t>
            </a:r>
            <a:r>
              <a:rPr lang="en-US" sz="2600" dirty="0"/>
              <a:t>, </a:t>
            </a:r>
            <a:r>
              <a:rPr lang="en-US" sz="2600" dirty="0" err="1"/>
              <a:t>ve</a:t>
            </a:r>
            <a:r>
              <a:rPr lang="en-US" sz="2600" dirty="0"/>
              <a:t> </a:t>
            </a:r>
            <a:r>
              <a:rPr lang="en-US" sz="2600" dirty="0" err="1"/>
              <a:t>znění</a:t>
            </a:r>
            <a:r>
              <a:rPr lang="en-US" sz="2600" dirty="0"/>
              <a:t> </a:t>
            </a:r>
            <a:r>
              <a:rPr lang="en-US" sz="2600" dirty="0" err="1"/>
              <a:t>pozdějších</a:t>
            </a:r>
            <a:r>
              <a:rPr lang="en-US" sz="2600" dirty="0"/>
              <a:t> </a:t>
            </a:r>
            <a:r>
              <a:rPr lang="en-US" sz="2600" dirty="0" err="1"/>
              <a:t>předpisů</a:t>
            </a:r>
            <a:r>
              <a:rPr lang="en-US" sz="2600" dirty="0"/>
              <a:t>; </a:t>
            </a:r>
          </a:p>
          <a:p>
            <a:pPr algn="just"/>
            <a:endParaRPr lang="en-US" sz="2400" dirty="0"/>
          </a:p>
          <a:p>
            <a:pPr algn="just"/>
            <a:endParaRPr lang="cs-CZ" sz="2400" dirty="0" smtClean="0"/>
          </a:p>
          <a:p>
            <a:pPr marL="0" indent="0" algn="just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7093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2400" dirty="0" smtClean="0"/>
          </a:p>
          <a:p>
            <a:endParaRPr lang="cs-CZ" sz="2400" dirty="0"/>
          </a:p>
        </p:txBody>
      </p:sp>
      <p:sp>
        <p:nvSpPr>
          <p:cNvPr id="4" name="Obdélník 3"/>
          <p:cNvSpPr/>
          <p:nvPr/>
        </p:nvSpPr>
        <p:spPr>
          <a:xfrm>
            <a:off x="1544582" y="478116"/>
            <a:ext cx="611759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Ministerstvo životního prostředí</a:t>
            </a:r>
          </a:p>
          <a:p>
            <a:pPr algn="ctr"/>
            <a:endParaRPr lang="en-US" dirty="0"/>
          </a:p>
        </p:txBody>
      </p:sp>
      <p:sp>
        <p:nvSpPr>
          <p:cNvPr id="5" name="Šipka dolů 4"/>
          <p:cNvSpPr/>
          <p:nvPr/>
        </p:nvSpPr>
        <p:spPr>
          <a:xfrm>
            <a:off x="1979212" y="1579520"/>
            <a:ext cx="484632" cy="7864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Šipka dolů 6"/>
          <p:cNvSpPr/>
          <p:nvPr/>
        </p:nvSpPr>
        <p:spPr>
          <a:xfrm>
            <a:off x="4149664" y="1579519"/>
            <a:ext cx="484632" cy="7864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Šipka dolů 7"/>
          <p:cNvSpPr/>
          <p:nvPr/>
        </p:nvSpPr>
        <p:spPr>
          <a:xfrm>
            <a:off x="6472016" y="1604796"/>
            <a:ext cx="484632" cy="8824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ál 5"/>
          <p:cNvSpPr/>
          <p:nvPr/>
        </p:nvSpPr>
        <p:spPr>
          <a:xfrm>
            <a:off x="686150" y="2487230"/>
            <a:ext cx="2586124" cy="12286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Česká inspekce životního prostředí</a:t>
            </a:r>
          </a:p>
          <a:p>
            <a:pPr algn="ctr"/>
            <a:endParaRPr lang="en-US" dirty="0"/>
          </a:p>
        </p:txBody>
      </p:sp>
      <p:sp>
        <p:nvSpPr>
          <p:cNvPr id="10" name="Ovál 9"/>
          <p:cNvSpPr/>
          <p:nvPr/>
        </p:nvSpPr>
        <p:spPr>
          <a:xfrm>
            <a:off x="3402103" y="2531807"/>
            <a:ext cx="2402556" cy="952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Orgány územně samosprávných </a:t>
            </a:r>
            <a:r>
              <a:rPr lang="cs-CZ" dirty="0"/>
              <a:t>celků </a:t>
            </a:r>
            <a:endParaRPr lang="en-US" dirty="0"/>
          </a:p>
        </p:txBody>
      </p:sp>
      <p:sp>
        <p:nvSpPr>
          <p:cNvPr id="11" name="Ovál 10"/>
          <p:cNvSpPr/>
          <p:nvPr/>
        </p:nvSpPr>
        <p:spPr>
          <a:xfrm>
            <a:off x="5956157" y="2531807"/>
            <a:ext cx="2952328" cy="12286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další orgány státní správy s regionální územní </a:t>
            </a:r>
            <a:r>
              <a:rPr lang="cs-CZ" dirty="0" smtClean="0"/>
              <a:t>působností</a:t>
            </a:r>
            <a:endParaRPr lang="en-US" dirty="0"/>
          </a:p>
        </p:txBody>
      </p:sp>
      <p:sp>
        <p:nvSpPr>
          <p:cNvPr id="13" name="Obdélník 12"/>
          <p:cNvSpPr/>
          <p:nvPr/>
        </p:nvSpPr>
        <p:spPr>
          <a:xfrm>
            <a:off x="2191113" y="5877272"/>
            <a:ext cx="482453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Ministerstvo </a:t>
            </a:r>
            <a:r>
              <a:rPr lang="cs-CZ" dirty="0" smtClean="0"/>
              <a:t>zemědělství</a:t>
            </a:r>
            <a:endParaRPr lang="cs-CZ" dirty="0"/>
          </a:p>
          <a:p>
            <a:pPr algn="ctr"/>
            <a:endParaRPr lang="en-US" dirty="0"/>
          </a:p>
        </p:txBody>
      </p:sp>
      <p:sp>
        <p:nvSpPr>
          <p:cNvPr id="14" name="Ovál 13"/>
          <p:cNvSpPr/>
          <p:nvPr/>
        </p:nvSpPr>
        <p:spPr>
          <a:xfrm>
            <a:off x="382234" y="4581128"/>
            <a:ext cx="3205310" cy="952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/>
              <a:t>Ústřední kontrolní a zkušební ústav zemědělský</a:t>
            </a:r>
          </a:p>
        </p:txBody>
      </p:sp>
      <p:sp>
        <p:nvSpPr>
          <p:cNvPr id="15" name="Šipka dolů 14"/>
          <p:cNvSpPr/>
          <p:nvPr/>
        </p:nvSpPr>
        <p:spPr>
          <a:xfrm rot="6712308">
            <a:off x="3779912" y="5057615"/>
            <a:ext cx="484632" cy="7864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Násobení 15"/>
          <p:cNvSpPr/>
          <p:nvPr/>
        </p:nvSpPr>
        <p:spPr>
          <a:xfrm>
            <a:off x="4106360" y="3727527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5312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Ministerstvo životního prostředí versus </a:t>
            </a:r>
            <a:r>
              <a:rPr lang="cs-CZ" dirty="0"/>
              <a:t>Ministerstvo</a:t>
            </a:r>
            <a:r>
              <a:rPr lang="cs-CZ" dirty="0" smtClean="0"/>
              <a:t> zemědělství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b="1" dirty="0"/>
              <a:t>Působnost </a:t>
            </a:r>
            <a:r>
              <a:rPr lang="cs-CZ" b="1" dirty="0" smtClean="0"/>
              <a:t>Ministerstva </a:t>
            </a:r>
            <a:r>
              <a:rPr lang="cs-CZ" b="1" dirty="0"/>
              <a:t>životního prostředí </a:t>
            </a:r>
            <a:endParaRPr lang="cs-CZ" b="1" dirty="0" smtClean="0"/>
          </a:p>
          <a:p>
            <a:pPr marL="0" indent="0">
              <a:buNone/>
            </a:pPr>
            <a:endParaRPr lang="cs-CZ" b="1" dirty="0" smtClean="0"/>
          </a:p>
          <a:p>
            <a:r>
              <a:rPr lang="cs-CZ" dirty="0"/>
              <a:t>zákon č. 334/1992 Sb., o ochraně zemědělského půdního </a:t>
            </a:r>
            <a:r>
              <a:rPr lang="cs-CZ" dirty="0" smtClean="0"/>
              <a:t>fondu</a:t>
            </a:r>
          </a:p>
          <a:p>
            <a:r>
              <a:rPr lang="cs-CZ" dirty="0" smtClean="0"/>
              <a:t>zákon </a:t>
            </a:r>
            <a:r>
              <a:rPr lang="cs-CZ" dirty="0"/>
              <a:t>č. 114/1992 Sb., o ochraně přírody a krajiny, ve znění pozdějších </a:t>
            </a:r>
            <a:r>
              <a:rPr lang="cs-CZ" dirty="0" smtClean="0"/>
              <a:t>předpisů</a:t>
            </a:r>
          </a:p>
          <a:p>
            <a:r>
              <a:rPr lang="cs-CZ" dirty="0"/>
              <a:t>zákon č. 254/2001 o vodách, ve znění pozdějších předpisů</a:t>
            </a:r>
            <a:endParaRPr lang="en-US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Působnost Ministerstva zemědělství</a:t>
            </a:r>
          </a:p>
          <a:p>
            <a:pPr marL="0" indent="0">
              <a:buNone/>
            </a:pPr>
            <a:endParaRPr lang="cs-CZ" b="1" dirty="0" smtClean="0"/>
          </a:p>
          <a:p>
            <a:r>
              <a:rPr lang="cs-CZ" dirty="0" smtClean="0">
                <a:ea typeface="Verdana" pitchFamily="34" charset="0"/>
                <a:cs typeface="Verdana" pitchFamily="34" charset="0"/>
              </a:rPr>
              <a:t>zákon </a:t>
            </a:r>
            <a:r>
              <a:rPr lang="cs-CZ" dirty="0">
                <a:ea typeface="Verdana" pitchFamily="34" charset="0"/>
                <a:cs typeface="Verdana" pitchFamily="34" charset="0"/>
              </a:rPr>
              <a:t>č. 156/1998 Sb., o hnojivech, ve znění pozdějších </a:t>
            </a:r>
            <a:r>
              <a:rPr lang="cs-CZ" dirty="0" smtClean="0">
                <a:ea typeface="Verdana" pitchFamily="34" charset="0"/>
                <a:cs typeface="Verdana" pitchFamily="34" charset="0"/>
              </a:rPr>
              <a:t>předpisů</a:t>
            </a:r>
          </a:p>
          <a:p>
            <a:r>
              <a:rPr lang="cs-CZ" dirty="0"/>
              <a:t>zákon č. 254/2001 o vodách, ve znění pozdějších předpisů</a:t>
            </a:r>
            <a:endParaRPr lang="en-US" dirty="0"/>
          </a:p>
          <a:p>
            <a:pPr marL="0" indent="0">
              <a:buNone/>
            </a:pPr>
            <a:endParaRPr lang="cs-CZ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93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cs-CZ" dirty="0" smtClean="0"/>
              <a:t>Ochrana půdy 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Ovál 2"/>
          <p:cNvSpPr/>
          <p:nvPr/>
        </p:nvSpPr>
        <p:spPr>
          <a:xfrm>
            <a:off x="195907" y="1484784"/>
            <a:ext cx="4583360" cy="2448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Kvalitativní</a:t>
            </a:r>
          </a:p>
          <a:p>
            <a:pPr algn="ctr"/>
            <a:r>
              <a:rPr lang="cs-CZ" dirty="0" smtClean="0"/>
              <a:t>(vstupy do půdy – hnojiva, kaly, pesticidy, sedimenty, cizorodé látky, atd. ) </a:t>
            </a:r>
            <a:r>
              <a:rPr lang="cs-CZ" dirty="0" smtClean="0"/>
              <a:t>, eroze, zhutňování, ztráta organické hmoty atd</a:t>
            </a:r>
            <a:endParaRPr lang="cs-CZ" dirty="0"/>
          </a:p>
        </p:txBody>
      </p:sp>
      <p:sp>
        <p:nvSpPr>
          <p:cNvPr id="5" name="Ovál 4"/>
          <p:cNvSpPr/>
          <p:nvPr/>
        </p:nvSpPr>
        <p:spPr>
          <a:xfrm>
            <a:off x="4762872" y="4077072"/>
            <a:ext cx="4248472" cy="25866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Kvantitativní</a:t>
            </a:r>
          </a:p>
          <a:p>
            <a:pPr algn="ctr"/>
            <a:r>
              <a:rPr lang="cs-CZ" dirty="0" smtClean="0"/>
              <a:t>(zábory zemědělské půdy, atd.)</a:t>
            </a:r>
            <a:endParaRPr lang="cs-CZ" dirty="0"/>
          </a:p>
        </p:txBody>
      </p:sp>
      <p:sp>
        <p:nvSpPr>
          <p:cNvPr id="11" name="Násobení 10"/>
          <p:cNvSpPr/>
          <p:nvPr/>
        </p:nvSpPr>
        <p:spPr>
          <a:xfrm>
            <a:off x="4762872" y="3356992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225627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801</TotalTime>
  <Words>1155</Words>
  <Application>Microsoft Office PowerPoint</Application>
  <PresentationFormat>Předvádění na obrazovce (4:3)</PresentationFormat>
  <Paragraphs>150</Paragraphs>
  <Slides>28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29" baseType="lpstr">
      <vt:lpstr>Motiv systému Office</vt:lpstr>
      <vt:lpstr>Ochrana zemědělské půdy</vt:lpstr>
      <vt:lpstr>Zemědělská půda v ČR</vt:lpstr>
      <vt:lpstr>Prezentace aplikace PowerPoint</vt:lpstr>
      <vt:lpstr>Světová populace x půda</vt:lpstr>
      <vt:lpstr>Potřebujeme půdu?</vt:lpstr>
      <vt:lpstr>Ochrana půdy – legislativa obecně (pouze zemědělská půda)</vt:lpstr>
      <vt:lpstr>Prezentace aplikace PowerPoint</vt:lpstr>
      <vt:lpstr>Ministerstvo životního prostředí versus Ministerstvo zemědělství</vt:lpstr>
      <vt:lpstr>Ochrana půdy </vt:lpstr>
      <vt:lpstr>Zábory orné půdy</vt:lpstr>
      <vt:lpstr>Prezentace aplikace PowerPoint</vt:lpstr>
      <vt:lpstr>Vstupy do půdy</vt:lpstr>
      <vt:lpstr>Vstupy do půdy – legislativa</vt:lpstr>
      <vt:lpstr>Eroze půdy</vt:lpstr>
      <vt:lpstr>Náchylnost půdy k vodní erozi</vt:lpstr>
      <vt:lpstr>Prezentace aplikace PowerPoint</vt:lpstr>
      <vt:lpstr>Zhutnění půdy </vt:lpstr>
      <vt:lpstr>Prezentace aplikace PowerPoint</vt:lpstr>
      <vt:lpstr> Okyselování půdy </vt:lpstr>
      <vt:lpstr>Prezentace aplikace PowerPoint</vt:lpstr>
      <vt:lpstr>Ztráta organické hmoty </vt:lpstr>
      <vt:lpstr>Hlavní aktivity v oblasti vstupů do půdy prováděné na základě evropské a české legislativy</vt:lpstr>
      <vt:lpstr>Prezentace aplikace PowerPoint</vt:lpstr>
      <vt:lpstr>Prezentace aplikace PowerPoint</vt:lpstr>
      <vt:lpstr>Prezentace aplikace PowerPoint</vt:lpstr>
      <vt:lpstr>Monitoring zemědělských půd</vt:lpstr>
      <vt:lpstr>Monitoring zemědělských půd</vt:lpstr>
      <vt:lpstr>Monitoring cizorodých látek v  potravinovém řetězci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Ochrana půdy</dc:title>
  <dc:creator>Mgr.Petr Vaculík</dc:creator>
  <cp:lastModifiedBy>Mgr.Petr Vaculík</cp:lastModifiedBy>
  <cp:revision>49</cp:revision>
  <dcterms:created xsi:type="dcterms:W3CDTF">2011-06-13T13:27:05Z</dcterms:created>
  <dcterms:modified xsi:type="dcterms:W3CDTF">2016-04-25T09:54:36Z</dcterms:modified>
</cp:coreProperties>
</file>