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4"/>
  </p:notesMasterIdLst>
  <p:sldIdLst>
    <p:sldId id="257" r:id="rId2"/>
    <p:sldId id="325" r:id="rId3"/>
    <p:sldId id="327" r:id="rId4"/>
    <p:sldId id="331" r:id="rId5"/>
    <p:sldId id="326" r:id="rId6"/>
    <p:sldId id="330" r:id="rId7"/>
    <p:sldId id="346" r:id="rId8"/>
    <p:sldId id="348" r:id="rId9"/>
    <p:sldId id="357" r:id="rId10"/>
    <p:sldId id="340" r:id="rId11"/>
    <p:sldId id="358" r:id="rId12"/>
    <p:sldId id="33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232C"/>
    <a:srgbClr val="E60C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rednji slog 2 – poudarek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Srednji slog 2 – poudarek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Srednji slog 1 – poudarek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A488322-F2BA-4B5B-9748-0D474271808F}" styleName="Srednji slog 3 – poudarek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Srednji slo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4E448-7AC3-4414-8347-B2D88C58FFC6}" type="datetimeFigureOut">
              <a:rPr lang="sl-SI" smtClean="0"/>
              <a:pPr/>
              <a:t>18.4.2016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C7883-780D-4595-B464-592929C7B27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53444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2167128" cy="6858000"/>
          </a:xfrm>
          <a:prstGeom prst="rect">
            <a:avLst/>
          </a:prstGeom>
          <a:solidFill>
            <a:srgbClr val="D22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69464" y="1700785"/>
            <a:ext cx="6120000" cy="229285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0320" y="4178808"/>
            <a:ext cx="61200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2167128" cy="6858000"/>
          </a:xfrm>
          <a:prstGeom prst="rect">
            <a:avLst/>
          </a:prstGeom>
          <a:solidFill>
            <a:srgbClr val="D22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9" name="Picture 8" descr="logotip-Fakulteta-za-upravo-stranski-transparent-AN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179692" y="91440"/>
            <a:ext cx="3509772" cy="1513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67128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478024" y="1618488"/>
            <a:ext cx="6345936" cy="439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6856" y="274638"/>
            <a:ext cx="670255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pic>
        <p:nvPicPr>
          <p:cNvPr id="8" name="Picture 7" descr="logotip-Fakulteta-za-upravo-stranski-transparentni-mali-AN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69464" y="6098326"/>
            <a:ext cx="1604587" cy="6925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2167128" cy="6858000"/>
          </a:xfrm>
          <a:prstGeom prst="rect">
            <a:avLst/>
          </a:prstGeom>
          <a:solidFill>
            <a:srgbClr val="D22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69464" y="4507484"/>
            <a:ext cx="61200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2569464" y="3007297"/>
            <a:ext cx="61200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2167128" cy="6858000"/>
          </a:xfrm>
          <a:prstGeom prst="rect">
            <a:avLst/>
          </a:prstGeom>
          <a:solidFill>
            <a:srgbClr val="D22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9" name="Picture 8" descr="logotip-Fakulteta-za-upravo-stranski-transparentni-mali-AN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69464" y="6098326"/>
            <a:ext cx="1604587" cy="69257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2167128" cy="6858000"/>
          </a:xfrm>
          <a:prstGeom prst="rect">
            <a:avLst/>
          </a:prstGeom>
          <a:solidFill>
            <a:srgbClr val="D22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2167128" cy="6858000"/>
          </a:xfrm>
          <a:prstGeom prst="rect">
            <a:avLst/>
          </a:prstGeom>
          <a:solidFill>
            <a:srgbClr val="D22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6" name="Picture 5" descr="logotip-Fakulteta-za-upravo-stranski-transparentni-mali-AN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69464" y="6098326"/>
            <a:ext cx="1604587" cy="6925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gi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 cstate="print"/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pic>
        <p:nvPicPr>
          <p:cNvPr id="6" name="Picture 5" descr="logotip-Fakulteta-za-upravo-stranski-transparentni-mali-ANG.png"/>
          <p:cNvPicPr>
            <a:picLocks noChangeAspect="1"/>
          </p:cNvPicPr>
          <p:nvPr userDrawn="1"/>
        </p:nvPicPr>
        <p:blipFill>
          <a:blip r:embed="rId17" cstate="print"/>
          <a:stretch>
            <a:fillRect/>
          </a:stretch>
        </p:blipFill>
        <p:spPr>
          <a:xfrm>
            <a:off x="461957" y="6144046"/>
            <a:ext cx="1604587" cy="692579"/>
          </a:xfrm>
          <a:prstGeom prst="rect">
            <a:avLst/>
          </a:prstGeom>
        </p:spPr>
      </p:pic>
      <p:pic>
        <p:nvPicPr>
          <p:cNvPr id="7" name="Picture 6" descr="EAPAA logo accr.gif"/>
          <p:cNvPicPr>
            <a:picLocks noChangeAspect="1"/>
          </p:cNvPicPr>
          <p:nvPr userDrawn="1"/>
        </p:nvPicPr>
        <p:blipFill>
          <a:blip r:embed="rId18" cstate="print"/>
          <a:stretch>
            <a:fillRect/>
          </a:stretch>
        </p:blipFill>
        <p:spPr>
          <a:xfrm>
            <a:off x="7845552" y="6159595"/>
            <a:ext cx="841248" cy="67322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74" r:id="rId1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447675" indent="-447675" algn="l" defTabSz="914400" rtl="0" eaLnBrk="1" latinLnBrk="0" hangingPunct="1">
        <a:lnSpc>
          <a:spcPct val="95000"/>
        </a:lnSpc>
        <a:spcBef>
          <a:spcPts val="600"/>
        </a:spcBef>
        <a:buSzPct val="95000"/>
        <a:buFontTx/>
        <a:buBlip>
          <a:blip r:embed="rId19"/>
        </a:buBlip>
        <a:defRPr sz="32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1pPr>
      <a:lvl2pPr marL="804863" indent="-347663" algn="l" defTabSz="914400" rtl="0" eaLnBrk="1" latinLnBrk="0" hangingPunct="1">
        <a:lnSpc>
          <a:spcPct val="95000"/>
        </a:lnSpc>
        <a:spcBef>
          <a:spcPts val="0"/>
        </a:spcBef>
        <a:spcAft>
          <a:spcPts val="300"/>
        </a:spcAft>
        <a:buClr>
          <a:schemeClr val="accent3"/>
        </a:buClr>
        <a:buFont typeface="Wingdings" pitchFamily="2" charset="2"/>
        <a:buChar char="§"/>
        <a:defRPr sz="28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2pPr>
      <a:lvl3pPr marL="1079500" indent="-274638" algn="l" defTabSz="914400" rtl="0" eaLnBrk="1" latinLnBrk="0" hangingPunct="1">
        <a:lnSpc>
          <a:spcPct val="95000"/>
        </a:lnSpc>
        <a:spcBef>
          <a:spcPts val="0"/>
        </a:spcBef>
        <a:spcAft>
          <a:spcPts val="300"/>
        </a:spcAft>
        <a:buClr>
          <a:schemeClr val="accent3"/>
        </a:buClr>
        <a:buFont typeface="Arial" pitchFamily="34" charset="0"/>
        <a:buChar char="•"/>
        <a:defRPr sz="24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300"/>
        </a:spcAft>
        <a:buFont typeface="Arial" pitchFamily="34" charset="0"/>
        <a:buChar char="–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5000"/>
        </a:lnSpc>
        <a:spcBef>
          <a:spcPts val="0"/>
        </a:spcBef>
        <a:spcAft>
          <a:spcPts val="300"/>
        </a:spcAft>
        <a:buFont typeface="Arial" pitchFamily="34" charset="0"/>
        <a:buChar char="»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2167344" y="1955549"/>
            <a:ext cx="6753450" cy="2206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600"/>
              </a:spcBef>
              <a:buSzPct val="95000"/>
              <a:buFontTx/>
              <a:buNone/>
              <a:defRPr sz="32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3"/>
              </a:buClr>
              <a:buFont typeface="Wingdings" pitchFamily="2" charset="2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tx1"/>
                </a:solidFill>
              </a:rPr>
              <a:t>Polonca </a:t>
            </a:r>
            <a:r>
              <a:rPr lang="en-US" sz="2400" b="1" dirty="0" smtClean="0">
                <a:solidFill>
                  <a:schemeClr val="tx1"/>
                </a:solidFill>
              </a:rPr>
              <a:t>KOVAČ</a:t>
            </a:r>
            <a:endParaRPr lang="sl-SI" sz="2400" dirty="0" smtClean="0">
              <a:solidFill>
                <a:schemeClr val="tx1"/>
              </a:solidFill>
            </a:endParaRPr>
          </a:p>
          <a:p>
            <a:r>
              <a:rPr lang="sl-SI" sz="2400" dirty="0" smtClean="0">
                <a:solidFill>
                  <a:schemeClr val="tx1"/>
                </a:solidFill>
              </a:rPr>
              <a:t>    </a:t>
            </a:r>
            <a:r>
              <a:rPr lang="sl-SI" sz="2400" dirty="0" err="1" smtClean="0">
                <a:solidFill>
                  <a:schemeClr val="tx1"/>
                </a:solidFill>
              </a:rPr>
              <a:t>PhD</a:t>
            </a:r>
            <a:r>
              <a:rPr lang="sl-SI" sz="2400" dirty="0" smtClean="0">
                <a:solidFill>
                  <a:schemeClr val="tx1"/>
                </a:solidFill>
              </a:rPr>
              <a:t>, A</a:t>
            </a:r>
            <a:r>
              <a:rPr lang="en-US" sz="2400" dirty="0" err="1" smtClean="0">
                <a:solidFill>
                  <a:schemeClr val="tx1"/>
                </a:solidFill>
              </a:rPr>
              <a:t>ssoc</a:t>
            </a:r>
            <a:r>
              <a:rPr lang="sl-SI" sz="2400" dirty="0" err="1" smtClean="0">
                <a:solidFill>
                  <a:schemeClr val="tx1"/>
                </a:solidFill>
              </a:rPr>
              <a:t>iate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sl-SI" sz="2400" dirty="0" err="1" smtClean="0">
                <a:solidFill>
                  <a:schemeClr val="tx1"/>
                </a:solidFill>
              </a:rPr>
              <a:t>Professor</a:t>
            </a:r>
            <a:endParaRPr lang="sl-SI" sz="2400" dirty="0" smtClean="0">
              <a:solidFill>
                <a:schemeClr val="tx1"/>
              </a:solidFill>
            </a:endParaRPr>
          </a:p>
          <a:p>
            <a:endParaRPr lang="sl-SI" sz="1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Europeanization of Legal Protection in (</a:t>
            </a:r>
            <a:r>
              <a:rPr lang="sl-SI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ndividual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Administrative Matters</a:t>
            </a:r>
            <a:endParaRPr lang="sl-SI" sz="2800" b="1" i="1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2475" y="4788893"/>
            <a:ext cx="8954814" cy="13004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600"/>
              </a:spcBef>
              <a:buSzPct val="95000"/>
              <a:buFontTx/>
              <a:buNone/>
              <a:defRPr sz="32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3"/>
              </a:buClr>
              <a:buFont typeface="Wingdings" pitchFamily="2" charset="2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3"/>
              </a:buClr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sz="2400" dirty="0" smtClean="0">
                <a:solidFill>
                  <a:schemeClr val="tx1"/>
                </a:solidFill>
              </a:rPr>
              <a:t>    </a:t>
            </a:r>
            <a:r>
              <a:rPr lang="sl-SI" sz="2400" dirty="0" err="1" smtClean="0">
                <a:solidFill>
                  <a:schemeClr val="tx1"/>
                </a:solidFill>
              </a:rPr>
              <a:t>Conference</a:t>
            </a:r>
            <a:r>
              <a:rPr lang="sl-SI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n-US" sz="2400" b="1" dirty="0" smtClean="0">
                <a:solidFill>
                  <a:schemeClr val="tx1"/>
                </a:solidFill>
              </a:rPr>
              <a:t>Mea</a:t>
            </a:r>
            <a:r>
              <a:rPr lang="sl-SI" sz="2400" b="1" dirty="0" err="1" smtClean="0">
                <a:solidFill>
                  <a:schemeClr val="tx1"/>
                </a:solidFill>
              </a:rPr>
              <a:t>sures</a:t>
            </a:r>
            <a:r>
              <a:rPr lang="en-US" sz="2400" b="1" dirty="0" smtClean="0">
                <a:solidFill>
                  <a:schemeClr val="tx1"/>
                </a:solidFill>
              </a:rPr>
              <a:t> of Protection of Individual Rights in Public </a:t>
            </a:r>
            <a:r>
              <a:rPr lang="sl-SI" sz="2400" b="1" dirty="0" smtClean="0">
                <a:solidFill>
                  <a:schemeClr val="tx1"/>
                </a:solidFill>
              </a:rPr>
              <a:t>	                  </a:t>
            </a:r>
            <a:r>
              <a:rPr lang="en-US" sz="2400" b="1" dirty="0" smtClean="0">
                <a:solidFill>
                  <a:schemeClr val="tx1"/>
                </a:solidFill>
              </a:rPr>
              <a:t>Administration, Their System and Effectiveness</a:t>
            </a:r>
            <a:endParaRPr lang="sl-SI" sz="2400" b="1" dirty="0" smtClean="0">
              <a:solidFill>
                <a:schemeClr val="tx1"/>
              </a:solidFill>
            </a:endParaRPr>
          </a:p>
          <a:p>
            <a:r>
              <a:rPr lang="sl-SI" sz="2400" dirty="0" smtClean="0">
                <a:solidFill>
                  <a:schemeClr val="tx1"/>
                </a:solidFill>
              </a:rPr>
              <a:t>                      28</a:t>
            </a:r>
            <a:r>
              <a:rPr lang="en-US" sz="2400" dirty="0">
                <a:solidFill>
                  <a:schemeClr val="tx1"/>
                </a:solidFill>
              </a:rPr>
              <a:t>–</a:t>
            </a:r>
            <a:r>
              <a:rPr lang="sl-SI" sz="2400" dirty="0">
                <a:solidFill>
                  <a:schemeClr val="tx1"/>
                </a:solidFill>
              </a:rPr>
              <a:t>2</a:t>
            </a:r>
            <a:r>
              <a:rPr lang="sl-SI" sz="2400" dirty="0" smtClean="0">
                <a:solidFill>
                  <a:schemeClr val="tx1"/>
                </a:solidFill>
              </a:rPr>
              <a:t>9 April </a:t>
            </a:r>
            <a:r>
              <a:rPr lang="sl-SI" sz="2400" dirty="0">
                <a:solidFill>
                  <a:schemeClr val="tx1"/>
                </a:solidFill>
              </a:rPr>
              <a:t>2016, Brno, Czech Republik</a:t>
            </a:r>
            <a:endParaRPr lang="en-US" sz="2400" dirty="0">
              <a:solidFill>
                <a:schemeClr val="tx1"/>
              </a:solidFill>
            </a:endParaRPr>
          </a:p>
          <a:p>
            <a:endParaRPr lang="sl-SI" sz="2400" b="1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l-SI" sz="2800" b="1" i="1" dirty="0"/>
          </a:p>
        </p:txBody>
      </p:sp>
      <p:pic>
        <p:nvPicPr>
          <p:cNvPr id="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73" y="5277812"/>
            <a:ext cx="1862692" cy="6498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Slika 6" descr="bill of right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911" y="1435890"/>
            <a:ext cx="1790700" cy="149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http://t3.gstatic.com/images?q=tbn:ANd9GcSj8ITnQhfKMI7j93jsv091hhmwUcuNAm2TXHoJ9uNXEBXMWAWy3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9618" y="4430109"/>
            <a:ext cx="2257342" cy="2427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0387" y="-192191"/>
            <a:ext cx="8836572" cy="1143000"/>
          </a:xfrm>
        </p:spPr>
        <p:txBody>
          <a:bodyPr>
            <a:normAutofit/>
          </a:bodyPr>
          <a:lstStyle/>
          <a:p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Interdependence of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procedures &amp; justice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Ograda vsebine 2"/>
          <p:cNvSpPr>
            <a:spLocks noGrp="1"/>
          </p:cNvSpPr>
          <p:nvPr>
            <p:ph idx="1"/>
          </p:nvPr>
        </p:nvSpPr>
        <p:spPr>
          <a:xfrm>
            <a:off x="138442" y="1055771"/>
            <a:ext cx="8970579" cy="531349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Interdependence in terms of </a:t>
            </a:r>
            <a:r>
              <a:rPr lang="en-US" sz="2400" b="1" dirty="0" smtClean="0">
                <a:solidFill>
                  <a:schemeClr val="tx1"/>
                </a:solidFill>
              </a:rPr>
              <a:t>legal protection:</a:t>
            </a:r>
          </a:p>
          <a:p>
            <a:pPr marL="731837" lvl="2" indent="-4572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95000"/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If AP mainly for win-win public &amp; </a:t>
            </a:r>
            <a:r>
              <a:rPr lang="en-US" dirty="0" err="1" smtClean="0">
                <a:solidFill>
                  <a:schemeClr val="tx1"/>
                </a:solidFill>
              </a:rPr>
              <a:t>ind.</a:t>
            </a:r>
            <a:r>
              <a:rPr lang="en-US" dirty="0" smtClean="0">
                <a:solidFill>
                  <a:schemeClr val="tx1"/>
                </a:solidFill>
              </a:rPr>
              <a:t> interests‘ realization = judicial review takes over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subjective protection </a:t>
            </a:r>
            <a:r>
              <a:rPr lang="en-US" dirty="0" smtClean="0">
                <a:solidFill>
                  <a:schemeClr val="tx1"/>
                </a:solidFill>
              </a:rPr>
              <a:t>of rights</a:t>
            </a:r>
          </a:p>
          <a:p>
            <a:pPr marL="731837" lvl="2" indent="-4572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95000"/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Less remedies, grounds, timing etc. for their use in AP =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broader </a:t>
            </a:r>
            <a:r>
              <a:rPr lang="en-US" b="1" dirty="0" smtClean="0">
                <a:solidFill>
                  <a:schemeClr val="tx1"/>
                </a:solidFill>
              </a:rPr>
              <a:t>scope </a:t>
            </a:r>
            <a:r>
              <a:rPr lang="en-US" dirty="0" smtClean="0">
                <a:solidFill>
                  <a:schemeClr val="tx1"/>
                </a:solidFill>
              </a:rPr>
              <a:t>by courts: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two-tiered, 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adversa</a:t>
            </a:r>
            <a:r>
              <a:rPr lang="sl-SI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&amp; full/merit </a:t>
            </a:r>
            <a:r>
              <a:rPr lang="en-US" dirty="0" smtClean="0">
                <a:solidFill>
                  <a:schemeClr val="tx1"/>
                </a:solidFill>
              </a:rPr>
              <a:t>jurisdiction…</a:t>
            </a:r>
            <a:r>
              <a:rPr lang="sl-SI" dirty="0" smtClean="0">
                <a:solidFill>
                  <a:schemeClr val="tx1"/>
                </a:solidFill>
              </a:rPr>
              <a:t> (</a:t>
            </a:r>
            <a:r>
              <a:rPr lang="sl-SI" dirty="0" err="1" smtClean="0">
                <a:solidFill>
                  <a:schemeClr val="tx1"/>
                </a:solidFill>
              </a:rPr>
              <a:t>cassation</a:t>
            </a:r>
            <a:r>
              <a:rPr lang="sl-SI" dirty="0" smtClean="0">
                <a:solidFill>
                  <a:schemeClr val="tx1"/>
                </a:solidFill>
              </a:rPr>
              <a:t> only for adm. </a:t>
            </a:r>
            <a:r>
              <a:rPr lang="sl-SI" dirty="0" err="1" smtClean="0">
                <a:solidFill>
                  <a:schemeClr val="tx1"/>
                </a:solidFill>
              </a:rPr>
              <a:t>silence</a:t>
            </a:r>
            <a:r>
              <a:rPr lang="sl-SI" dirty="0" smtClean="0">
                <a:solidFill>
                  <a:schemeClr val="tx1"/>
                </a:solidFill>
              </a:rPr>
              <a:t> or </a:t>
            </a:r>
            <a:r>
              <a:rPr lang="sl-SI" dirty="0" err="1" smtClean="0">
                <a:solidFill>
                  <a:schemeClr val="tx1"/>
                </a:solidFill>
              </a:rPr>
              <a:t>discretionary</a:t>
            </a:r>
            <a:r>
              <a:rPr lang="sl-SI" dirty="0" smtClean="0">
                <a:solidFill>
                  <a:schemeClr val="tx1"/>
                </a:solidFill>
              </a:rPr>
              <a:t> powers)</a:t>
            </a:r>
            <a:endParaRPr lang="en-US" dirty="0" smtClean="0">
              <a:solidFill>
                <a:schemeClr val="tx1"/>
              </a:solidFill>
            </a:endParaRPr>
          </a:p>
          <a:p>
            <a:pPr marL="731837" lvl="2" indent="-4572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95000"/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If AP scope broadened = judicial protection of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administrative / likewise acts </a:t>
            </a:r>
            <a:r>
              <a:rPr lang="en-US" dirty="0" smtClean="0">
                <a:solidFill>
                  <a:schemeClr val="tx1"/>
                </a:solidFill>
              </a:rPr>
              <a:t>= incl. general, sanctions, etc.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Adm. Court </a:t>
            </a:r>
            <a:endParaRPr lang="sl-SI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31837" lvl="2" indent="-4572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95000"/>
              <a:buFont typeface="+mj-lt"/>
              <a:buAutoNum type="arabicPeriod"/>
            </a:pPr>
            <a:endParaRPr lang="en-US" sz="1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994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-16908" y="0"/>
            <a:ext cx="8820473" cy="1143000"/>
          </a:xfrm>
        </p:spPr>
        <p:txBody>
          <a:bodyPr>
            <a:normAutofit/>
          </a:bodyPr>
          <a:lstStyle/>
          <a:p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novelties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modernized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APAs</a:t>
            </a:r>
            <a:endParaRPr lang="sl-SI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168264"/>
          </a:xfrm>
        </p:spPr>
        <p:txBody>
          <a:bodyPr>
            <a:noAutofit/>
          </a:bodyPr>
          <a:lstStyle/>
          <a:p>
            <a:pPr lvl="0"/>
            <a:r>
              <a:rPr lang="sl-SI" sz="2400" dirty="0" err="1" smtClean="0">
                <a:solidFill>
                  <a:schemeClr val="tx1"/>
                </a:solidFill>
              </a:rPr>
              <a:t>Converging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sl-SI" sz="24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</a:t>
            </a:r>
            <a:r>
              <a:rPr lang="sl-SI" sz="2400" dirty="0" smtClean="0">
                <a:solidFill>
                  <a:schemeClr val="tx1"/>
                </a:solidFill>
              </a:rPr>
              <a:t>: </a:t>
            </a:r>
            <a:r>
              <a:rPr lang="en-US" sz="2400" dirty="0" smtClean="0">
                <a:solidFill>
                  <a:schemeClr val="tx1"/>
                </a:solidFill>
              </a:rPr>
              <a:t>p</a:t>
            </a:r>
            <a:r>
              <a:rPr lang="sl-SI" sz="2400" dirty="0" err="1" smtClean="0">
                <a:solidFill>
                  <a:schemeClr val="tx1"/>
                </a:solidFill>
              </a:rPr>
              <a:t>ublic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interest</a:t>
            </a:r>
            <a:r>
              <a:rPr lang="sl-SI" sz="2400" dirty="0" smtClean="0">
                <a:solidFill>
                  <a:schemeClr val="tx1"/>
                </a:solidFill>
              </a:rPr>
              <a:t> &amp; </a:t>
            </a:r>
            <a:r>
              <a:rPr lang="en-US" sz="2400" dirty="0" smtClean="0">
                <a:solidFill>
                  <a:schemeClr val="tx1"/>
                </a:solidFill>
              </a:rPr>
              <a:t>citizens’</a:t>
            </a:r>
            <a:r>
              <a:rPr lang="sl-SI" sz="2400" dirty="0" smtClean="0">
                <a:solidFill>
                  <a:schemeClr val="tx1"/>
                </a:solidFill>
              </a:rPr>
              <a:t>/</a:t>
            </a:r>
            <a:r>
              <a:rPr lang="sl-SI" sz="2400" dirty="0" err="1" smtClean="0">
                <a:solidFill>
                  <a:schemeClr val="tx1"/>
                </a:solidFill>
              </a:rPr>
              <a:t>economy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sl-SI" sz="2400" dirty="0" smtClean="0">
                <a:solidFill>
                  <a:schemeClr val="tx1"/>
                </a:solidFill>
              </a:rPr>
              <a:t>leg. </a:t>
            </a:r>
            <a:r>
              <a:rPr lang="sl-SI" sz="2400" dirty="0" err="1" smtClean="0">
                <a:solidFill>
                  <a:schemeClr val="tx1"/>
                </a:solidFill>
              </a:rPr>
              <a:t>interests</a:t>
            </a:r>
            <a:endParaRPr lang="sl-SI" sz="2400" dirty="0" smtClean="0">
              <a:solidFill>
                <a:schemeClr val="tx1"/>
              </a:solidFill>
            </a:endParaRPr>
          </a:p>
          <a:p>
            <a:r>
              <a:rPr lang="sl-SI" sz="24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Scope</a:t>
            </a:r>
            <a:r>
              <a:rPr lang="sl-SI" sz="2400" dirty="0">
                <a:solidFill>
                  <a:schemeClr val="tx1"/>
                </a:solidFill>
              </a:rPr>
              <a:t>: </a:t>
            </a:r>
            <a:r>
              <a:rPr lang="sl-SI" sz="2400" dirty="0" smtClean="0">
                <a:solidFill>
                  <a:schemeClr val="tx1"/>
                </a:solidFill>
              </a:rPr>
              <a:t>also general, </a:t>
            </a:r>
            <a:r>
              <a:rPr lang="sl-SI" sz="2400" dirty="0">
                <a:solidFill>
                  <a:schemeClr val="tx1"/>
                </a:solidFill>
              </a:rPr>
              <a:t>in </a:t>
            </a:r>
            <a:r>
              <a:rPr lang="sl-SI" sz="2400" dirty="0" err="1">
                <a:solidFill>
                  <a:schemeClr val="tx1"/>
                </a:solidFill>
              </a:rPr>
              <a:t>services</a:t>
            </a:r>
            <a:r>
              <a:rPr lang="sl-SI" sz="2400" dirty="0">
                <a:solidFill>
                  <a:schemeClr val="tx1"/>
                </a:solidFill>
              </a:rPr>
              <a:t> (real acts, SGI) &amp; a</a:t>
            </a:r>
            <a:r>
              <a:rPr lang="en-US" sz="2400" dirty="0">
                <a:solidFill>
                  <a:schemeClr val="tx1"/>
                </a:solidFill>
              </a:rPr>
              <a:t>dm</a:t>
            </a:r>
            <a:r>
              <a:rPr lang="sl-SI" sz="2400" dirty="0">
                <a:solidFill>
                  <a:schemeClr val="tx1"/>
                </a:solidFill>
              </a:rPr>
              <a:t>.</a:t>
            </a:r>
            <a:r>
              <a:rPr lang="en-US" sz="2400" dirty="0">
                <a:solidFill>
                  <a:schemeClr val="tx1"/>
                </a:solidFill>
              </a:rPr>
              <a:t> contracts</a:t>
            </a:r>
            <a:endParaRPr lang="sl-SI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l-SI" sz="2400" dirty="0">
              <a:solidFill>
                <a:schemeClr val="tx1"/>
              </a:solidFill>
            </a:endParaRPr>
          </a:p>
          <a:p>
            <a:pPr lvl="0"/>
            <a:r>
              <a:rPr lang="sl-SI" sz="2400" dirty="0" smtClean="0">
                <a:solidFill>
                  <a:schemeClr val="tx1"/>
                </a:solidFill>
              </a:rPr>
              <a:t>Rights of </a:t>
            </a:r>
            <a:r>
              <a:rPr lang="sl-SI" sz="2400" dirty="0" err="1" smtClean="0">
                <a:solidFill>
                  <a:schemeClr val="tx1"/>
                </a:solidFill>
              </a:rPr>
              <a:t>defence</a:t>
            </a:r>
            <a:r>
              <a:rPr lang="sl-SI" sz="2400" dirty="0" smtClean="0">
                <a:solidFill>
                  <a:schemeClr val="tx1"/>
                </a:solidFill>
              </a:rPr>
              <a:t>, </a:t>
            </a:r>
            <a:r>
              <a:rPr lang="sl-SI" sz="2400" b="1" dirty="0" err="1" smtClean="0">
                <a:solidFill>
                  <a:schemeClr val="tx1"/>
                </a:solidFill>
              </a:rPr>
              <a:t>praticipation</a:t>
            </a:r>
            <a:r>
              <a:rPr lang="sl-SI" sz="2400" b="1" dirty="0" smtClean="0">
                <a:solidFill>
                  <a:schemeClr val="tx1"/>
                </a:solidFill>
              </a:rPr>
              <a:t> &amp; transparency    </a:t>
            </a:r>
            <a:r>
              <a:rPr lang="sl-SI" sz="24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Principles</a:t>
            </a:r>
            <a:endParaRPr lang="sl-SI" sz="2400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sl-SI" sz="2400" dirty="0" smtClean="0">
                <a:solidFill>
                  <a:schemeClr val="tx1"/>
                </a:solidFill>
              </a:rPr>
              <a:t>Proportionality, </a:t>
            </a:r>
            <a:r>
              <a:rPr lang="sl-SI" sz="2400" i="1" dirty="0" smtClean="0">
                <a:solidFill>
                  <a:schemeClr val="tx1"/>
                </a:solidFill>
              </a:rPr>
              <a:t>ex officio, </a:t>
            </a:r>
            <a:r>
              <a:rPr lang="sl-SI" sz="2400" dirty="0" err="1" smtClean="0">
                <a:solidFill>
                  <a:schemeClr val="tx1"/>
                </a:solidFill>
              </a:rPr>
              <a:t>enforcement</a:t>
            </a:r>
            <a:endParaRPr lang="sl-SI" sz="2400" b="1" dirty="0" smtClean="0">
              <a:solidFill>
                <a:schemeClr val="tx1"/>
              </a:solidFill>
            </a:endParaRPr>
          </a:p>
          <a:p>
            <a:pPr lvl="0"/>
            <a:endParaRPr lang="sl-SI" sz="2400" b="1" dirty="0" smtClean="0">
              <a:solidFill>
                <a:schemeClr val="tx1"/>
              </a:solidFill>
            </a:endParaRPr>
          </a:p>
          <a:p>
            <a:pPr lvl="0"/>
            <a:r>
              <a:rPr lang="sl-SI" sz="2400" dirty="0" smtClean="0">
                <a:solidFill>
                  <a:schemeClr val="tx1"/>
                </a:solidFill>
              </a:rPr>
              <a:t>E-government, one stop </a:t>
            </a:r>
            <a:r>
              <a:rPr lang="sl-SI" sz="2400" dirty="0" err="1" smtClean="0">
                <a:solidFill>
                  <a:schemeClr val="tx1"/>
                </a:solidFill>
              </a:rPr>
              <a:t>shops</a:t>
            </a:r>
            <a:r>
              <a:rPr lang="sl-SI" sz="2400" dirty="0" smtClean="0">
                <a:solidFill>
                  <a:schemeClr val="tx1"/>
                </a:solidFill>
              </a:rPr>
              <a:t> …   		         </a:t>
            </a:r>
            <a:r>
              <a:rPr lang="sl-SI" sz="2400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r>
              <a:rPr lang="sl-SI" sz="24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endParaRPr lang="sl-SI" sz="2400" dirty="0" smtClean="0">
              <a:solidFill>
                <a:schemeClr val="tx1"/>
              </a:solidFill>
            </a:endParaRPr>
          </a:p>
          <a:p>
            <a:r>
              <a:rPr lang="sl-SI" sz="2400" dirty="0">
                <a:solidFill>
                  <a:schemeClr val="tx1"/>
                </a:solidFill>
              </a:rPr>
              <a:t>T</a:t>
            </a:r>
            <a:r>
              <a:rPr lang="en-US" sz="2400" dirty="0" err="1" smtClean="0">
                <a:solidFill>
                  <a:schemeClr val="tx1"/>
                </a:solidFill>
              </a:rPr>
              <a:t>ime</a:t>
            </a:r>
            <a:r>
              <a:rPr lang="en-US" sz="2400" dirty="0" smtClean="0">
                <a:solidFill>
                  <a:schemeClr val="tx1"/>
                </a:solidFill>
              </a:rPr>
              <a:t> limits</a:t>
            </a:r>
            <a:r>
              <a:rPr lang="sl-SI" sz="2400" dirty="0" smtClean="0">
                <a:solidFill>
                  <a:schemeClr val="tx1"/>
                </a:solidFill>
              </a:rPr>
              <a:t>   					          </a:t>
            </a:r>
            <a:r>
              <a:rPr lang="sl-SI" sz="24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enforce</a:t>
            </a:r>
            <a:endParaRPr lang="sl-SI" sz="2400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sz="2400" dirty="0" smtClean="0">
                <a:solidFill>
                  <a:schemeClr val="tx1"/>
                </a:solidFill>
              </a:rPr>
              <a:t> ADR </a:t>
            </a: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sl-SI" sz="2400" dirty="0">
                <a:solidFill>
                  <a:schemeClr val="tx1"/>
                </a:solidFill>
              </a:rPr>
              <a:t>mediation, </a:t>
            </a:r>
            <a:r>
              <a:rPr lang="sl-SI" sz="2400" dirty="0" err="1">
                <a:solidFill>
                  <a:schemeClr val="tx1"/>
                </a:solidFill>
              </a:rPr>
              <a:t>etc</a:t>
            </a:r>
            <a:r>
              <a:rPr lang="sl-SI" sz="2400" dirty="0">
                <a:solidFill>
                  <a:schemeClr val="tx1"/>
                </a:solidFill>
              </a:rPr>
              <a:t>.) 	</a:t>
            </a:r>
            <a:r>
              <a:rPr lang="sl-SI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          </a:t>
            </a:r>
            <a:r>
              <a:rPr lang="sl-SI" sz="2400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certainty</a:t>
            </a:r>
            <a:r>
              <a:rPr lang="sl-SI" sz="24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endParaRPr lang="sl-SI" sz="2400" dirty="0" smtClean="0">
              <a:solidFill>
                <a:schemeClr val="tx1"/>
              </a:solidFill>
            </a:endParaRPr>
          </a:p>
          <a:p>
            <a:r>
              <a:rPr lang="sl-SI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Reduction</a:t>
            </a:r>
            <a:r>
              <a:rPr lang="sl-SI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</a:t>
            </a:r>
            <a:r>
              <a:rPr lang="sl-SI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remedies</a:t>
            </a:r>
            <a:r>
              <a:rPr lang="sl-SI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dirty="0" smtClean="0">
                <a:solidFill>
                  <a:schemeClr val="tx1"/>
                </a:solidFill>
              </a:rPr>
              <a:t>/</a:t>
            </a:r>
            <a:r>
              <a:rPr lang="sl-SI" sz="2400" dirty="0" err="1" smtClean="0">
                <a:solidFill>
                  <a:schemeClr val="tx1"/>
                </a:solidFill>
              </a:rPr>
              <a:t>reason</a:t>
            </a:r>
            <a:r>
              <a:rPr lang="sl-SI" sz="2400" dirty="0" smtClean="0">
                <a:solidFill>
                  <a:schemeClr val="tx1"/>
                </a:solidFill>
              </a:rPr>
              <a:t> but </a:t>
            </a:r>
            <a:r>
              <a:rPr lang="en-US" sz="2400" i="1" dirty="0" smtClean="0">
                <a:solidFill>
                  <a:schemeClr val="tx1"/>
                </a:solidFill>
              </a:rPr>
              <a:t>pro </a:t>
            </a:r>
            <a:r>
              <a:rPr lang="en-US" sz="2400" i="1" dirty="0" err="1" smtClean="0">
                <a:solidFill>
                  <a:schemeClr val="tx1"/>
                </a:solidFill>
              </a:rPr>
              <a:t>actione</a:t>
            </a:r>
            <a:r>
              <a:rPr lang="sl-SI" sz="2400" i="1" dirty="0" smtClean="0">
                <a:solidFill>
                  <a:schemeClr val="tx1"/>
                </a:solidFill>
              </a:rPr>
              <a:t>      </a:t>
            </a:r>
            <a:r>
              <a:rPr lang="sl-SI" sz="2400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compliance</a:t>
            </a:r>
            <a:endParaRPr lang="sl-SI" sz="2400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sl-SI" sz="2400" i="1" dirty="0" smtClean="0">
                <a:solidFill>
                  <a:schemeClr val="tx1"/>
                </a:solidFill>
              </a:rPr>
              <a:t>			</a:t>
            </a:r>
            <a:r>
              <a:rPr lang="sl-SI" sz="2400" i="1" dirty="0">
                <a:solidFill>
                  <a:schemeClr val="tx1"/>
                </a:solidFill>
              </a:rPr>
              <a:t>	 </a:t>
            </a:r>
            <a:r>
              <a:rPr lang="sl-SI" sz="2400" dirty="0" smtClean="0">
                <a:solidFill>
                  <a:schemeClr val="tx1"/>
                </a:solidFill>
              </a:rPr>
              <a:t>&amp; </a:t>
            </a:r>
            <a:r>
              <a:rPr lang="sl-SI" sz="2400" b="1" dirty="0">
                <a:solidFill>
                  <a:schemeClr val="tx1"/>
                </a:solidFill>
              </a:rPr>
              <a:t>adm. </a:t>
            </a:r>
            <a:r>
              <a:rPr lang="sl-SI" sz="2400" b="1" dirty="0" smtClean="0">
                <a:solidFill>
                  <a:schemeClr val="tx1"/>
                </a:solidFill>
              </a:rPr>
              <a:t>justice     	</a:t>
            </a:r>
            <a:endParaRPr lang="sl-SI" sz="2400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Desni zaviti oklepaj 5"/>
          <p:cNvSpPr/>
          <p:nvPr/>
        </p:nvSpPr>
        <p:spPr>
          <a:xfrm>
            <a:off x="449316" y="1340069"/>
            <a:ext cx="234251" cy="120038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7" name="Desni zaviti oklepaj 6"/>
          <p:cNvSpPr/>
          <p:nvPr/>
        </p:nvSpPr>
        <p:spPr>
          <a:xfrm>
            <a:off x="6611293" y="2729636"/>
            <a:ext cx="144016" cy="91210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" name="Desni zaviti oklepaj 7"/>
          <p:cNvSpPr/>
          <p:nvPr/>
        </p:nvSpPr>
        <p:spPr>
          <a:xfrm>
            <a:off x="6953769" y="4085998"/>
            <a:ext cx="227424" cy="1904899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1576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0359" y="85733"/>
            <a:ext cx="7598980" cy="1143000"/>
          </a:xfrm>
        </p:spPr>
        <p:txBody>
          <a:bodyPr>
            <a:normAutofit/>
          </a:bodyPr>
          <a:lstStyle/>
          <a:p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Conclusions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discussion</a:t>
            </a:r>
            <a:endParaRPr lang="sl-SI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Oval 9"/>
          <p:cNvSpPr/>
          <p:nvPr/>
        </p:nvSpPr>
        <p:spPr>
          <a:xfrm>
            <a:off x="6187966" y="2414633"/>
            <a:ext cx="2609192" cy="817613"/>
          </a:xfrm>
          <a:prstGeom prst="ellips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Kapieren, nicht </a:t>
            </a:r>
            <a:r>
              <a:rPr lang="sl-SI" sz="20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kopieren</a:t>
            </a:r>
            <a:r>
              <a:rPr lang="sl-SI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sl-SI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val 9"/>
          <p:cNvSpPr/>
          <p:nvPr/>
        </p:nvSpPr>
        <p:spPr>
          <a:xfrm>
            <a:off x="6038194" y="5180939"/>
            <a:ext cx="2758964" cy="685641"/>
          </a:xfrm>
          <a:prstGeom prst="ellips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0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Festina</a:t>
            </a:r>
            <a:r>
              <a:rPr lang="sl-SI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lente!</a:t>
            </a:r>
            <a:endParaRPr lang="sl-SI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značba mesta vsebine 3"/>
          <p:cNvSpPr>
            <a:spLocks noGrp="1"/>
          </p:cNvSpPr>
          <p:nvPr>
            <p:ph idx="1"/>
          </p:nvPr>
        </p:nvSpPr>
        <p:spPr>
          <a:xfrm>
            <a:off x="236482" y="1574725"/>
            <a:ext cx="8229600" cy="360621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However,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convergence</a:t>
            </a:r>
            <a:r>
              <a:rPr lang="en-US" sz="2400" dirty="0" smtClean="0">
                <a:solidFill>
                  <a:schemeClr val="tx1"/>
                </a:solidFill>
              </a:rPr>
              <a:t> does not mean 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harmonization</a:t>
            </a:r>
            <a:r>
              <a:rPr lang="en-US" sz="2400" dirty="0" smtClean="0">
                <a:solidFill>
                  <a:schemeClr val="tx1"/>
                </a:solidFill>
              </a:rPr>
              <a:t>, hence </a:t>
            </a:r>
            <a:r>
              <a:rPr lang="sl-SI" sz="2400" dirty="0" smtClean="0">
                <a:solidFill>
                  <a:schemeClr val="tx1"/>
                </a:solidFill>
              </a:rPr>
              <a:t>= </a:t>
            </a:r>
            <a:r>
              <a:rPr lang="en-US" sz="2400" dirty="0" smtClean="0">
                <a:solidFill>
                  <a:schemeClr val="tx1"/>
                </a:solidFill>
              </a:rPr>
              <a:t>still a lot of room for national values, goals and specifics!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400" dirty="0">
                <a:solidFill>
                  <a:schemeClr val="tx1"/>
                </a:solidFill>
              </a:rPr>
              <a:t>On the other hand, </a:t>
            </a:r>
          </a:p>
          <a:p>
            <a:pPr lvl="1">
              <a:lnSpc>
                <a:spcPct val="110000"/>
              </a:lnSpc>
              <a:spcAft>
                <a:spcPts val="0"/>
              </a:spcAft>
            </a:pPr>
            <a:r>
              <a:rPr lang="sl-SI" sz="2400" dirty="0">
                <a:solidFill>
                  <a:schemeClr val="tx1"/>
                </a:solidFill>
              </a:rPr>
              <a:t>O</a:t>
            </a:r>
            <a:r>
              <a:rPr lang="en-US" sz="2400" dirty="0">
                <a:solidFill>
                  <a:schemeClr val="tx1"/>
                </a:solidFill>
              </a:rPr>
              <a:t>ne must follow </a:t>
            </a:r>
            <a:r>
              <a:rPr lang="en-US" sz="2400" b="1" dirty="0">
                <a:solidFill>
                  <a:schemeClr val="tx1"/>
                </a:solidFill>
              </a:rPr>
              <a:t>EU law and ECHR </a:t>
            </a:r>
            <a:r>
              <a:rPr lang="en-US" sz="2400" dirty="0">
                <a:solidFill>
                  <a:schemeClr val="tx1"/>
                </a:solidFill>
              </a:rPr>
              <a:t>&amp;</a:t>
            </a:r>
          </a:p>
          <a:p>
            <a:pPr lvl="1">
              <a:lnSpc>
                <a:spcPct val="110000"/>
              </a:lnSpc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Do not be blind for exchange of </a:t>
            </a:r>
            <a:r>
              <a:rPr lang="en-US" sz="2400" b="1" dirty="0">
                <a:solidFill>
                  <a:schemeClr val="tx1"/>
                </a:solidFill>
              </a:rPr>
              <a:t>good practices</a:t>
            </a:r>
            <a:r>
              <a:rPr lang="sl-SI" sz="2400" dirty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400" dirty="0">
                <a:solidFill>
                  <a:schemeClr val="tx1"/>
                </a:solidFill>
              </a:rPr>
              <a:t>It is not sufficient to </a:t>
            </a:r>
            <a:r>
              <a:rPr lang="sl-SI" sz="2400" dirty="0">
                <a:solidFill>
                  <a:schemeClr val="tx1"/>
                </a:solidFill>
              </a:rPr>
              <a:t>change law</a:t>
            </a:r>
            <a:r>
              <a:rPr lang="en-US" sz="2400" dirty="0">
                <a:solidFill>
                  <a:schemeClr val="tx1"/>
                </a:solidFill>
              </a:rPr>
              <a:t> but to </a:t>
            </a:r>
            <a:r>
              <a:rPr lang="en-US" sz="2400" b="1" dirty="0">
                <a:solidFill>
                  <a:schemeClr val="tx1"/>
                </a:solidFill>
              </a:rPr>
              <a:t>assess impacts, train t</a:t>
            </a:r>
            <a:r>
              <a:rPr lang="sl-SI" sz="2400" b="1" dirty="0">
                <a:solidFill>
                  <a:schemeClr val="tx1"/>
                </a:solidFill>
              </a:rPr>
              <a:t>he</a:t>
            </a:r>
            <a:r>
              <a:rPr lang="en-US" sz="2400" b="1" dirty="0">
                <a:solidFill>
                  <a:schemeClr val="tx1"/>
                </a:solidFill>
              </a:rPr>
              <a:t> people and monitor</a:t>
            </a:r>
            <a:r>
              <a:rPr lang="en-US" sz="2400" dirty="0">
                <a:solidFill>
                  <a:schemeClr val="tx1"/>
                </a:solidFill>
              </a:rPr>
              <a:t> results (regulatory feed back)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sl-SI" sz="2400" dirty="0" smtClean="0">
                <a:solidFill>
                  <a:schemeClr val="tx1"/>
                </a:solidFill>
              </a:rPr>
              <a:t>A</a:t>
            </a:r>
            <a:r>
              <a:rPr lang="en-US" sz="2400" dirty="0" err="1" smtClean="0">
                <a:solidFill>
                  <a:schemeClr val="tx1"/>
                </a:solidFill>
              </a:rPr>
              <a:t>ny</a:t>
            </a:r>
            <a:r>
              <a:rPr lang="en-US" sz="2400" dirty="0" smtClean="0">
                <a:solidFill>
                  <a:schemeClr val="tx1"/>
                </a:solidFill>
              </a:rPr>
              <a:t> systemic change needs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systemic </a:t>
            </a:r>
            <a:r>
              <a:rPr lang="sl-SI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oach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time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12" descr="C:\Users\tina\Pictures\Hand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67" y="5439103"/>
            <a:ext cx="3758764" cy="1418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7564879"/>
              </p:ext>
            </p:extLst>
          </p:nvPr>
        </p:nvGraphicFramePr>
        <p:xfrm>
          <a:off x="7103842" y="106337"/>
          <a:ext cx="942975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6" name="Clip" r:id="rId4" imgW="980237" imgH="1774850" progId="MS_ClipArt_Gallery.5">
                  <p:embed/>
                </p:oleObj>
              </mc:Choice>
              <mc:Fallback>
                <p:oleObj name="Clip" r:id="rId4" imgW="980237" imgH="1774850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3842" y="106337"/>
                        <a:ext cx="942975" cy="139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400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Rezultat iskanja slik za austria verwaltungs verfahr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478" y="4853708"/>
            <a:ext cx="1726854" cy="2004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8340"/>
          </a:xfrm>
        </p:spPr>
        <p:txBody>
          <a:bodyPr>
            <a:normAutofit/>
          </a:bodyPr>
          <a:lstStyle/>
          <a:p>
            <a:r>
              <a:rPr lang="sl-SI" sz="31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sl-SI" sz="31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sl-SI" sz="31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Administrative </a:t>
            </a:r>
            <a:r>
              <a:rPr lang="sl-SI" sz="3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matters from European </a:t>
            </a:r>
            <a:r>
              <a:rPr lang="sl-SI" sz="31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perspective</a:t>
            </a:r>
            <a:endParaRPr lang="sl-SI" sz="31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Ograda vsebine 2"/>
          <p:cNvSpPr>
            <a:spLocks noGrp="1"/>
          </p:cNvSpPr>
          <p:nvPr>
            <p:ph idx="1"/>
          </p:nvPr>
        </p:nvSpPr>
        <p:spPr>
          <a:xfrm>
            <a:off x="155575" y="1002803"/>
            <a:ext cx="8673115" cy="532313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Administrative law: 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 </a:t>
            </a:r>
            <a:r>
              <a:rPr lang="en-US" sz="2400" dirty="0" smtClean="0">
                <a:solidFill>
                  <a:schemeClr val="tx1"/>
                </a:solidFill>
              </a:rPr>
              <a:t>prerogatives vs. individual subjects, exercising public powers/authority – </a:t>
            </a:r>
            <a:r>
              <a:rPr lang="en-US" sz="2400" b="1" dirty="0" smtClean="0">
                <a:solidFill>
                  <a:schemeClr val="tx1"/>
                </a:solidFill>
              </a:rPr>
              <a:t>regardless of </a:t>
            </a:r>
          </a:p>
          <a:p>
            <a:pPr lvl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chemeClr val="tx1"/>
                </a:solidFill>
              </a:rPr>
              <a:t>status </a:t>
            </a:r>
            <a:r>
              <a:rPr lang="en-US" sz="2400" dirty="0" smtClean="0">
                <a:solidFill>
                  <a:schemeClr val="tx1"/>
                </a:solidFill>
              </a:rPr>
              <a:t>of PA or other branch of power or private body; </a:t>
            </a:r>
            <a:r>
              <a:rPr lang="sl-SI" sz="2400" dirty="0" smtClean="0">
                <a:solidFill>
                  <a:schemeClr val="tx1"/>
                </a:solidFill>
              </a:rPr>
              <a:t>o</a:t>
            </a:r>
            <a:r>
              <a:rPr lang="en-US" sz="2400" dirty="0" smtClean="0">
                <a:solidFill>
                  <a:schemeClr val="tx1"/>
                </a:solidFill>
              </a:rPr>
              <a:t>r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supra- or sub- or a national </a:t>
            </a:r>
            <a:r>
              <a:rPr lang="en-US" sz="2400" b="1" dirty="0" smtClean="0">
                <a:solidFill>
                  <a:schemeClr val="tx1"/>
                </a:solidFill>
              </a:rPr>
              <a:t>level of power?</a:t>
            </a:r>
            <a:endParaRPr lang="sl-SI" sz="2400" b="1" dirty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Interdependence </a:t>
            </a:r>
            <a:r>
              <a:rPr lang="en-US" sz="2400" dirty="0" smtClean="0">
                <a:solidFill>
                  <a:schemeClr val="tx1"/>
                </a:solidFill>
              </a:rPr>
              <a:t>of administrative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procedures &amp; adm. justice</a:t>
            </a:r>
            <a:r>
              <a:rPr lang="sl-SI" sz="2400" b="1" dirty="0">
                <a:solidFill>
                  <a:schemeClr val="tx1"/>
                </a:solidFill>
              </a:rPr>
              <a:t> </a:t>
            </a:r>
            <a:r>
              <a:rPr lang="sl-SI" sz="2400" dirty="0" smtClean="0">
                <a:solidFill>
                  <a:schemeClr val="tx1"/>
                </a:solidFill>
              </a:rPr>
              <a:t>under a principle of the </a:t>
            </a:r>
            <a:r>
              <a:rPr lang="sl-SI" sz="2400" b="1" dirty="0" err="1" smtClean="0">
                <a:solidFill>
                  <a:schemeClr val="tx1"/>
                </a:solidFill>
              </a:rPr>
              <a:t>division</a:t>
            </a:r>
            <a:r>
              <a:rPr lang="sl-SI" sz="2400" b="1" dirty="0" smtClean="0">
                <a:solidFill>
                  <a:schemeClr val="tx1"/>
                </a:solidFill>
              </a:rPr>
              <a:t> </a:t>
            </a:r>
            <a:r>
              <a:rPr lang="sl-SI" sz="2400" b="1" dirty="0" err="1" smtClean="0">
                <a:solidFill>
                  <a:schemeClr val="tx1"/>
                </a:solidFill>
              </a:rPr>
              <a:t>of</a:t>
            </a:r>
            <a:r>
              <a:rPr lang="sl-SI" sz="2400" b="1" dirty="0" smtClean="0">
                <a:solidFill>
                  <a:schemeClr val="tx1"/>
                </a:solidFill>
              </a:rPr>
              <a:t> </a:t>
            </a:r>
            <a:r>
              <a:rPr lang="sl-SI" sz="2400" b="1" dirty="0" err="1" smtClean="0">
                <a:solidFill>
                  <a:schemeClr val="tx1"/>
                </a:solidFill>
              </a:rPr>
              <a:t>powers</a:t>
            </a:r>
            <a:endParaRPr lang="sl-SI" sz="2400" b="1" dirty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sl-SI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Scope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sl-SI" sz="2400" dirty="0" err="1">
                <a:solidFill>
                  <a:schemeClr val="tx1"/>
                </a:solidFill>
              </a:rPr>
              <a:t>of</a:t>
            </a:r>
            <a:r>
              <a:rPr lang="sl-SI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administrative </a:t>
            </a:r>
            <a:r>
              <a:rPr lang="en-US" sz="2400" b="1" dirty="0">
                <a:solidFill>
                  <a:schemeClr val="tx1"/>
                </a:solidFill>
              </a:rPr>
              <a:t>procedures: </a:t>
            </a:r>
          </a:p>
          <a:p>
            <a:pPr lvl="1">
              <a:lnSpc>
                <a:spcPct val="110000"/>
              </a:lnSpc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I</a:t>
            </a:r>
            <a:r>
              <a:rPr lang="sl-SI" sz="2400" dirty="0">
                <a:solidFill>
                  <a:schemeClr val="tx1"/>
                </a:solidFill>
              </a:rPr>
              <a:t>n</a:t>
            </a:r>
            <a:r>
              <a:rPr lang="sl-SI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ndividual</a:t>
            </a:r>
            <a:r>
              <a:rPr lang="en-US" sz="2400" dirty="0">
                <a:solidFill>
                  <a:schemeClr val="tx1"/>
                </a:solidFill>
              </a:rPr>
              <a:t>/single-case &amp;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authoritative </a:t>
            </a:r>
            <a:r>
              <a:rPr lang="en-US" sz="2400" dirty="0">
                <a:solidFill>
                  <a:schemeClr val="tx1"/>
                </a:solidFill>
              </a:rPr>
              <a:t>decision making </a:t>
            </a:r>
            <a:r>
              <a:rPr lang="en-US" sz="2400" b="1" dirty="0">
                <a:solidFill>
                  <a:schemeClr val="tx1"/>
                </a:solidFill>
              </a:rPr>
              <a:t>&amp; ?</a:t>
            </a:r>
          </a:p>
          <a:p>
            <a:pPr lvl="1">
              <a:lnSpc>
                <a:spcPct val="110000"/>
              </a:lnSpc>
              <a:spcAft>
                <a:spcPts val="0"/>
              </a:spcAft>
            </a:pPr>
            <a:r>
              <a:rPr lang="sl-SI" sz="2400" dirty="0">
                <a:solidFill>
                  <a:schemeClr val="tx1"/>
                </a:solidFill>
              </a:rPr>
              <a:t>In a</a:t>
            </a:r>
            <a:r>
              <a:rPr lang="en-US" sz="2400" dirty="0">
                <a:solidFill>
                  <a:schemeClr val="tx1"/>
                </a:solidFill>
              </a:rPr>
              <a:t>dm. decision making or also (</a:t>
            </a:r>
            <a:r>
              <a:rPr lang="en-US" sz="2400" i="1" dirty="0">
                <a:solidFill>
                  <a:schemeClr val="tx1"/>
                </a:solidFill>
              </a:rPr>
              <a:t>mutatis mutandis</a:t>
            </a:r>
            <a:r>
              <a:rPr lang="en-US" sz="2400" dirty="0">
                <a:solidFill>
                  <a:schemeClr val="tx1"/>
                </a:solidFill>
              </a:rPr>
              <a:t>) in </a:t>
            </a:r>
            <a:r>
              <a:rPr lang="en-US" sz="2400" dirty="0" err="1">
                <a:solidFill>
                  <a:schemeClr val="tx1"/>
                </a:solidFill>
              </a:rPr>
              <a:t>adm.</a:t>
            </a:r>
            <a:r>
              <a:rPr lang="en-US" sz="2400" dirty="0">
                <a:solidFill>
                  <a:schemeClr val="tx1"/>
                </a:solidFill>
              </a:rPr>
              <a:t> sanctions, civil service, etc.</a:t>
            </a:r>
            <a:endParaRPr lang="en-US" sz="2400" b="1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sl-SI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Aims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of administrative procedures</a:t>
            </a:r>
            <a:r>
              <a:rPr lang="sl-SI" sz="2400" dirty="0">
                <a:solidFill>
                  <a:schemeClr val="tx1"/>
                </a:solidFill>
              </a:rPr>
              <a:t>: role </a:t>
            </a:r>
            <a:r>
              <a:rPr lang="sl-SI" sz="2400" dirty="0" err="1">
                <a:solidFill>
                  <a:schemeClr val="tx1"/>
                </a:solidFill>
              </a:rPr>
              <a:t>of</a:t>
            </a:r>
            <a:r>
              <a:rPr lang="sl-SI" sz="2400" dirty="0">
                <a:solidFill>
                  <a:schemeClr val="tx1"/>
                </a:solidFill>
              </a:rPr>
              <a:t> </a:t>
            </a:r>
            <a:r>
              <a:rPr lang="sl-SI" sz="2400" dirty="0" err="1">
                <a:solidFill>
                  <a:schemeClr val="tx1"/>
                </a:solidFill>
              </a:rPr>
              <a:t>prevailing</a:t>
            </a:r>
            <a:r>
              <a:rPr lang="sl-SI" sz="2400" dirty="0">
                <a:solidFill>
                  <a:schemeClr val="tx1"/>
                </a:solidFill>
              </a:rPr>
              <a:t> </a:t>
            </a:r>
            <a:r>
              <a:rPr lang="sl-SI" sz="2400" dirty="0" err="1">
                <a:solidFill>
                  <a:schemeClr val="tx1"/>
                </a:solidFill>
              </a:rPr>
              <a:t>tradition</a:t>
            </a:r>
            <a:r>
              <a:rPr lang="sl-SI" sz="2400" dirty="0">
                <a:solidFill>
                  <a:schemeClr val="tx1"/>
                </a:solidFill>
              </a:rPr>
              <a:t> ?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sl-SI" sz="2400" dirty="0" smtClean="0">
                <a:solidFill>
                  <a:schemeClr val="tx1"/>
                </a:solidFill>
              </a:rPr>
              <a:t>     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AutoShape 2" descr="https://gsl.org/en/wp-content/uploads/2011/10/Czech_Republic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graphicFrame>
        <p:nvGraphicFramePr>
          <p:cNvPr id="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6421847"/>
              </p:ext>
            </p:extLst>
          </p:nvPr>
        </p:nvGraphicFramePr>
        <p:xfrm>
          <a:off x="8560416" y="858340"/>
          <a:ext cx="536547" cy="162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2" name="Clip" r:id="rId4" imgW="1295640" imgH="3934080" progId="">
                  <p:embed/>
                </p:oleObj>
              </mc:Choice>
              <mc:Fallback>
                <p:oleObj name="Clip" r:id="rId4" imgW="1295640" imgH="39340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60416" y="858340"/>
                        <a:ext cx="536547" cy="1620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411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esna puščica 8"/>
          <p:cNvSpPr/>
          <p:nvPr/>
        </p:nvSpPr>
        <p:spPr>
          <a:xfrm>
            <a:off x="99156" y="128042"/>
            <a:ext cx="5787714" cy="3515769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l-SI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Legacy</a:t>
            </a:r>
            <a:r>
              <a:rPr lang="en-US" sz="2400" b="1" dirty="0" smtClean="0"/>
              <a:t> </a:t>
            </a:r>
            <a:r>
              <a:rPr lang="en-US" sz="2400" dirty="0" smtClean="0"/>
              <a:t>/ legal tradition</a:t>
            </a:r>
            <a:r>
              <a:rPr lang="sl-SI" sz="2400" dirty="0" smtClean="0"/>
              <a:t>s</a:t>
            </a:r>
            <a:r>
              <a:rPr lang="en-US" sz="2400" dirty="0" smtClean="0"/>
              <a:t>: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administration-centered (F)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individual-c</a:t>
            </a:r>
            <a:r>
              <a:rPr lang="sl-SI" sz="2400" dirty="0" smtClean="0"/>
              <a:t>.</a:t>
            </a:r>
            <a:r>
              <a:rPr lang="en-US" sz="2400" dirty="0" smtClean="0"/>
              <a:t> (U</a:t>
            </a:r>
            <a:r>
              <a:rPr lang="sl-SI" sz="2400" dirty="0" smtClean="0"/>
              <a:t>K</a:t>
            </a:r>
            <a:r>
              <a:rPr lang="en-US" sz="2400" dirty="0" smtClean="0"/>
              <a:t>)</a:t>
            </a:r>
          </a:p>
          <a:p>
            <a:pPr marL="342900" indent="-342900">
              <a:buFontTx/>
              <a:buChar char="-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legislator-c</a:t>
            </a:r>
            <a:r>
              <a:rPr lang="sl-SI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2400" dirty="0" smtClean="0"/>
              <a:t> </a:t>
            </a:r>
            <a:r>
              <a:rPr lang="sl-SI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Rechststaat</a:t>
            </a:r>
            <a:r>
              <a:rPr lang="sl-SI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/>
              <a:t>(D</a:t>
            </a:r>
            <a:r>
              <a:rPr lang="sl-SI" sz="2400" dirty="0" smtClean="0"/>
              <a:t>/</a:t>
            </a:r>
            <a:r>
              <a:rPr lang="en-US" sz="2400" dirty="0" smtClean="0"/>
              <a:t>A</a:t>
            </a:r>
            <a:r>
              <a:rPr lang="sl-SI" sz="2400" dirty="0" smtClean="0"/>
              <a:t>, CEE)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ombudsman-c</a:t>
            </a:r>
            <a:r>
              <a:rPr lang="sl-SI" sz="2400" dirty="0" smtClean="0"/>
              <a:t>.</a:t>
            </a:r>
            <a:r>
              <a:rPr lang="en-US" sz="2400" dirty="0" smtClean="0"/>
              <a:t> (</a:t>
            </a:r>
            <a:r>
              <a:rPr lang="en-US" sz="2400" dirty="0" err="1" smtClean="0"/>
              <a:t>Scand</a:t>
            </a:r>
            <a:r>
              <a:rPr lang="sl-SI" sz="2400" dirty="0" err="1" smtClean="0"/>
              <a:t>inavia</a:t>
            </a:r>
            <a:r>
              <a:rPr lang="sl-SI" sz="2400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  <a:endParaRPr lang="sl-SI" sz="2400" dirty="0"/>
          </a:p>
        </p:txBody>
      </p:sp>
      <p:sp>
        <p:nvSpPr>
          <p:cNvPr id="2" name="Rectangle 1"/>
          <p:cNvSpPr/>
          <p:nvPr/>
        </p:nvSpPr>
        <p:spPr>
          <a:xfrm>
            <a:off x="5286839" y="3507769"/>
            <a:ext cx="2767196" cy="6662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Treaty</a:t>
            </a:r>
            <a:r>
              <a:rPr lang="sl-SI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sl-SI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Lisbon</a:t>
            </a:r>
            <a:r>
              <a:rPr lang="sl-SI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sl-SI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l-SI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sl-SI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298, 51, 197, 352…)</a:t>
            </a:r>
            <a:endParaRPr lang="sl-SI" i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286839" y="4174028"/>
            <a:ext cx="3231113" cy="6662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Charter on </a:t>
            </a:r>
            <a:r>
              <a:rPr lang="sl-SI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fundamental</a:t>
            </a:r>
            <a:r>
              <a:rPr lang="sl-SI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rights </a:t>
            </a:r>
            <a:endParaRPr lang="sl-SI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l-SI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(2010, Art</a:t>
            </a:r>
            <a:r>
              <a:rPr lang="sl-SI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41, 42, 43, 47…)</a:t>
            </a:r>
          </a:p>
        </p:txBody>
      </p:sp>
      <p:sp>
        <p:nvSpPr>
          <p:cNvPr id="13" name="Leva puščica 12"/>
          <p:cNvSpPr/>
          <p:nvPr/>
        </p:nvSpPr>
        <p:spPr>
          <a:xfrm>
            <a:off x="4517773" y="834361"/>
            <a:ext cx="4582158" cy="1420835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Europeanization of </a:t>
            </a:r>
            <a:r>
              <a:rPr lang="sl-SI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</a:t>
            </a:r>
            <a:r>
              <a:rPr lang="sl-SI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 &amp; </a:t>
            </a:r>
            <a:r>
              <a:rPr lang="sl-SI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 </a:t>
            </a:r>
            <a:r>
              <a:rPr lang="sl-SI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adm. </a:t>
            </a:r>
            <a:r>
              <a:rPr lang="sl-SI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</a:t>
            </a:r>
            <a:endParaRPr lang="sl-SI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Desna puščica 8"/>
          <p:cNvSpPr/>
          <p:nvPr/>
        </p:nvSpPr>
        <p:spPr>
          <a:xfrm>
            <a:off x="367097" y="2725917"/>
            <a:ext cx="4840949" cy="2611335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dirty="0"/>
              <a:t>Broader</a:t>
            </a:r>
            <a:r>
              <a:rPr lang="sl-SI" sz="2400" b="1" dirty="0"/>
              <a:t> </a:t>
            </a:r>
            <a:r>
              <a:rPr lang="sl-SI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changes</a:t>
            </a:r>
            <a:r>
              <a:rPr lang="sl-SI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sl-SI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society</a:t>
            </a:r>
            <a:r>
              <a:rPr lang="sl-SI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dirty="0" smtClean="0"/>
              <a:t>&amp; PA: </a:t>
            </a:r>
            <a:r>
              <a:rPr lang="sl-SI" sz="2400" dirty="0" err="1"/>
              <a:t>complexity</a:t>
            </a:r>
            <a:r>
              <a:rPr lang="sl-SI" sz="2400" dirty="0"/>
              <a:t>, </a:t>
            </a:r>
            <a:r>
              <a:rPr lang="sl-SI" sz="2400" dirty="0" err="1" smtClean="0"/>
              <a:t>globalization</a:t>
            </a:r>
            <a:r>
              <a:rPr lang="sl-SI" sz="2400" dirty="0" smtClean="0"/>
              <a:t>, </a:t>
            </a:r>
            <a:r>
              <a:rPr lang="sl-SI" sz="2400" dirty="0" err="1" smtClean="0"/>
              <a:t>privatization</a:t>
            </a:r>
            <a:r>
              <a:rPr lang="sl-SI" sz="2400" dirty="0"/>
              <a:t>, </a:t>
            </a:r>
            <a:r>
              <a:rPr lang="sl-SI" sz="2400" dirty="0" err="1"/>
              <a:t>delegations</a:t>
            </a:r>
            <a:r>
              <a:rPr lang="sl-SI" sz="2400" dirty="0"/>
              <a:t> …</a:t>
            </a:r>
          </a:p>
        </p:txBody>
      </p:sp>
      <p:sp>
        <p:nvSpPr>
          <p:cNvPr id="12" name="Naslov 1"/>
          <p:cNvSpPr>
            <a:spLocks noGrp="1"/>
          </p:cNvSpPr>
          <p:nvPr>
            <p:ph type="title"/>
          </p:nvPr>
        </p:nvSpPr>
        <p:spPr>
          <a:xfrm>
            <a:off x="0" y="-32270"/>
            <a:ext cx="9099931" cy="581113"/>
          </a:xfrm>
        </p:spPr>
        <p:txBody>
          <a:bodyPr>
            <a:normAutofit/>
          </a:bodyPr>
          <a:lstStyle/>
          <a:p>
            <a:r>
              <a:rPr lang="sl-SI" sz="3200" b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 </a:t>
            </a:r>
            <a:r>
              <a:rPr lang="sl-SI" sz="3200" b="1" u="sng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Europenization</a:t>
            </a:r>
            <a:r>
              <a:rPr lang="sl-SI" sz="3200" b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EU adm. matters</a:t>
            </a:r>
            <a:endParaRPr lang="sl-SI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20"/>
          <p:cNvSpPr/>
          <p:nvPr/>
        </p:nvSpPr>
        <p:spPr>
          <a:xfrm>
            <a:off x="6464979" y="4832316"/>
            <a:ext cx="2679021" cy="6662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 Resolution on EU APA (2013)/ReNEUAL</a:t>
            </a:r>
            <a:endParaRPr lang="sl-SI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"/>
          <p:cNvSpPr/>
          <p:nvPr/>
        </p:nvSpPr>
        <p:spPr>
          <a:xfrm>
            <a:off x="4548065" y="4826204"/>
            <a:ext cx="2024804" cy="5877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 Ombudsman </a:t>
            </a:r>
            <a:r>
              <a:rPr lang="sl-SI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</a:t>
            </a:r>
            <a:r>
              <a:rPr lang="sl-SI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(2001-)</a:t>
            </a:r>
            <a:endParaRPr lang="sl-SI" i="1" dirty="0">
              <a:solidFill>
                <a:schemeClr val="tx1"/>
              </a:solidFill>
            </a:endParaRPr>
          </a:p>
        </p:txBody>
      </p:sp>
      <p:sp>
        <p:nvSpPr>
          <p:cNvPr id="20" name="Rectangle 1"/>
          <p:cNvSpPr/>
          <p:nvPr/>
        </p:nvSpPr>
        <p:spPr>
          <a:xfrm>
            <a:off x="5939029" y="2953986"/>
            <a:ext cx="3108743" cy="4280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law of </a:t>
            </a:r>
            <a:r>
              <a:rPr lang="sl-SI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ECtHR</a:t>
            </a:r>
            <a:r>
              <a:rPr lang="sl-SI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CJEU</a:t>
            </a:r>
            <a:endParaRPr lang="sl-SI" i="1" dirty="0">
              <a:solidFill>
                <a:schemeClr val="tx1"/>
              </a:solidFill>
            </a:endParaRPr>
          </a:p>
        </p:txBody>
      </p:sp>
      <p:sp>
        <p:nvSpPr>
          <p:cNvPr id="6" name="Pravokotnik 5"/>
          <p:cNvSpPr/>
          <p:nvPr/>
        </p:nvSpPr>
        <p:spPr>
          <a:xfrm>
            <a:off x="8112429" y="1565544"/>
            <a:ext cx="959478" cy="5759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EU</a:t>
            </a:r>
            <a:endParaRPr lang="sl-SI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Pravokotnik 21"/>
          <p:cNvSpPr/>
          <p:nvPr/>
        </p:nvSpPr>
        <p:spPr>
          <a:xfrm>
            <a:off x="6268970" y="677274"/>
            <a:ext cx="2805537" cy="5274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Council of Europe</a:t>
            </a:r>
            <a:endParaRPr lang="sl-SI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ectangle 1"/>
          <p:cNvSpPr/>
          <p:nvPr/>
        </p:nvSpPr>
        <p:spPr>
          <a:xfrm>
            <a:off x="5013795" y="2414306"/>
            <a:ext cx="2767196" cy="5877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ECHR &amp; </a:t>
            </a:r>
          </a:p>
          <a:p>
            <a:pPr algn="ctr"/>
            <a:r>
              <a:rPr lang="sl-SI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CoE Recommendations</a:t>
            </a:r>
            <a:endParaRPr lang="sl-SI" i="1" dirty="0">
              <a:solidFill>
                <a:schemeClr val="tx1"/>
              </a:solidFill>
            </a:endParaRPr>
          </a:p>
        </p:txBody>
      </p:sp>
      <p:sp>
        <p:nvSpPr>
          <p:cNvPr id="7" name="Pravokotnik 6"/>
          <p:cNvSpPr/>
          <p:nvPr/>
        </p:nvSpPr>
        <p:spPr>
          <a:xfrm>
            <a:off x="4769068" y="5718301"/>
            <a:ext cx="4374931" cy="109748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Administration</a:t>
            </a:r>
          </a:p>
          <a:p>
            <a:pPr algn="ctr"/>
            <a:r>
              <a:rPr lang="en-US" sz="2400" dirty="0">
                <a:cs typeface="Arial" panose="020B0604020202020204" pitchFamily="34" charset="0"/>
              </a:rPr>
              <a:t>(open, efficient, independent  </a:t>
            </a:r>
            <a:endParaRPr lang="sl-SI" sz="2400" dirty="0" smtClean="0"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cs typeface="Arial" panose="020B0604020202020204" pitchFamily="34" charset="0"/>
              </a:rPr>
              <a:t>&amp; </a:t>
            </a:r>
            <a:r>
              <a:rPr lang="en-US" sz="2400" dirty="0">
                <a:cs typeface="Arial" panose="020B0604020202020204" pitchFamily="34" charset="0"/>
              </a:rPr>
              <a:t>accountable</a:t>
            </a:r>
            <a:r>
              <a:rPr lang="sl-SI" sz="2400" dirty="0">
                <a:cs typeface="Arial" panose="020B0604020202020204" pitchFamily="34" charset="0"/>
              </a:rPr>
              <a:t> …</a:t>
            </a:r>
            <a:r>
              <a:rPr lang="en-US" sz="2400" dirty="0">
                <a:cs typeface="Arial" panose="020B0604020202020204" pitchFamily="34" charset="0"/>
              </a:rPr>
              <a:t>)</a:t>
            </a:r>
          </a:p>
        </p:txBody>
      </p:sp>
      <p:sp>
        <p:nvSpPr>
          <p:cNvPr id="14" name="Desna puščica 8"/>
          <p:cNvSpPr/>
          <p:nvPr/>
        </p:nvSpPr>
        <p:spPr>
          <a:xfrm>
            <a:off x="329545" y="4842303"/>
            <a:ext cx="4325972" cy="1751995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</a:t>
            </a:r>
            <a:r>
              <a:rPr lang="sl-SI" sz="2400" dirty="0" smtClean="0"/>
              <a:t> </a:t>
            </a:r>
            <a:r>
              <a:rPr lang="sl-SI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reforms/</a:t>
            </a:r>
            <a:r>
              <a:rPr lang="sl-SI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strategies</a:t>
            </a:r>
            <a:r>
              <a:rPr lang="sl-SI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sl-SI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l-SI" sz="2400" dirty="0" err="1" smtClean="0"/>
              <a:t>national</a:t>
            </a:r>
            <a:r>
              <a:rPr lang="sl-SI" sz="2400" dirty="0" smtClean="0"/>
              <a:t> &amp; EU </a:t>
            </a:r>
            <a:r>
              <a:rPr lang="sl-SI" sz="2400" dirty="0" err="1" smtClean="0"/>
              <a:t>driven</a:t>
            </a:r>
            <a:endParaRPr lang="sl-SI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5" name="Picture 3" descr="C:\Users\tina\Pictures\BannerSIGb_July12_pre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979" y="1940387"/>
            <a:ext cx="1765976" cy="3404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8209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00"/>
    </mc:Choice>
    <mc:Fallback xmlns="">
      <p:transition spd="slow" advTm="1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46840" y="187927"/>
            <a:ext cx="8710449" cy="1143000"/>
          </a:xfrm>
        </p:spPr>
        <p:txBody>
          <a:bodyPr>
            <a:normAutofit/>
          </a:bodyPr>
          <a:lstStyle/>
          <a:p>
            <a:r>
              <a:rPr lang="sl-SI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</a:t>
            </a:r>
            <a:r>
              <a:rPr lang="sl-SI" sz="32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impacts</a:t>
            </a:r>
            <a:r>
              <a:rPr lang="sl-SI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Europeanization in adm. matters 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legal protection: EU &amp;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levels</a:t>
            </a:r>
            <a:endParaRPr lang="sl-SI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Ograda vsebine 2"/>
          <p:cNvSpPr>
            <a:spLocks noGrp="1"/>
          </p:cNvSpPr>
          <p:nvPr>
            <p:ph idx="1"/>
          </p:nvPr>
        </p:nvSpPr>
        <p:spPr>
          <a:xfrm>
            <a:off x="346840" y="1699480"/>
            <a:ext cx="8584325" cy="4188942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ts val="1200"/>
              </a:spcBef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Redefined</a:t>
            </a:r>
            <a:r>
              <a:rPr lang="en-US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(aims) </a:t>
            </a:r>
            <a:r>
              <a:rPr lang="en-US" sz="2400" dirty="0" smtClean="0">
                <a:solidFill>
                  <a:schemeClr val="tx1"/>
                </a:solidFill>
              </a:rPr>
              <a:t>of administrative procedures</a:t>
            </a: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Broadened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scope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of administrative procedures</a:t>
            </a: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FontTx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Codification </a:t>
            </a:r>
            <a:r>
              <a:rPr lang="en-US" sz="2400" dirty="0" smtClean="0">
                <a:solidFill>
                  <a:schemeClr val="tx1"/>
                </a:solidFill>
              </a:rPr>
              <a:t>and its </a:t>
            </a:r>
            <a:r>
              <a:rPr lang="en-US" sz="2400" b="1" dirty="0" smtClean="0">
                <a:solidFill>
                  <a:schemeClr val="tx1"/>
                </a:solidFill>
              </a:rPr>
              <a:t>modernization</a:t>
            </a:r>
            <a:r>
              <a:rPr lang="en-US" sz="2400" dirty="0" smtClean="0">
                <a:solidFill>
                  <a:schemeClr val="tx1"/>
                </a:solidFill>
              </a:rPr>
              <a:t> of (general) adm. procedure = </a:t>
            </a:r>
            <a:r>
              <a:rPr lang="en-US" sz="2400" b="1" dirty="0" smtClean="0">
                <a:solidFill>
                  <a:schemeClr val="tx1"/>
                </a:solidFill>
              </a:rPr>
              <a:t>Administrative Procedure Act </a:t>
            </a:r>
            <a:r>
              <a:rPr lang="en-US" sz="2400" dirty="0" smtClean="0">
                <a:solidFill>
                  <a:schemeClr val="tx1"/>
                </a:solidFill>
              </a:rPr>
              <a:t>(APA)</a:t>
            </a:r>
            <a:r>
              <a:rPr lang="sl-SI" sz="2400" dirty="0" smtClean="0">
                <a:solidFill>
                  <a:schemeClr val="tx1"/>
                </a:solidFill>
              </a:rPr>
              <a:t>; with </a:t>
            </a:r>
          </a:p>
          <a:p>
            <a:pPr marL="871538" lvl="1" indent="-5143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sl-SI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Holistic </a:t>
            </a:r>
            <a:r>
              <a:rPr lang="sl-SI" sz="2400" dirty="0">
                <a:solidFill>
                  <a:schemeClr val="tx1"/>
                </a:solidFill>
              </a:rPr>
              <a:t>approach = </a:t>
            </a:r>
            <a:r>
              <a:rPr lang="sl-SI" sz="2400" dirty="0" err="1">
                <a:solidFill>
                  <a:schemeClr val="tx1"/>
                </a:solidFill>
              </a:rPr>
              <a:t>all</a:t>
            </a:r>
            <a:r>
              <a:rPr lang="sl-SI" sz="2400" dirty="0">
                <a:solidFill>
                  <a:schemeClr val="tx1"/>
                </a:solidFill>
              </a:rPr>
              <a:t> adm. </a:t>
            </a:r>
            <a:r>
              <a:rPr lang="sl-SI" sz="2400" dirty="0" err="1">
                <a:solidFill>
                  <a:schemeClr val="tx1"/>
                </a:solidFill>
              </a:rPr>
              <a:t>activities</a:t>
            </a:r>
            <a:r>
              <a:rPr lang="sl-SI" sz="2400" dirty="0">
                <a:solidFill>
                  <a:schemeClr val="tx1"/>
                </a:solidFill>
              </a:rPr>
              <a:t>, </a:t>
            </a:r>
            <a:r>
              <a:rPr lang="sl-SI" sz="2400" dirty="0" err="1">
                <a:solidFill>
                  <a:schemeClr val="tx1"/>
                </a:solidFill>
              </a:rPr>
              <a:t>acts</a:t>
            </a:r>
            <a:r>
              <a:rPr lang="sl-SI" sz="2400" dirty="0">
                <a:solidFill>
                  <a:schemeClr val="tx1"/>
                </a:solidFill>
              </a:rPr>
              <a:t>, </a:t>
            </a:r>
            <a:r>
              <a:rPr lang="sl-SI" sz="2400" dirty="0" err="1">
                <a:solidFill>
                  <a:schemeClr val="tx1"/>
                </a:solidFill>
              </a:rPr>
              <a:t>fields</a:t>
            </a:r>
            <a:r>
              <a:rPr lang="sl-SI" sz="2400" dirty="0">
                <a:solidFill>
                  <a:schemeClr val="tx1"/>
                </a:solidFill>
              </a:rPr>
              <a:t> …</a:t>
            </a:r>
          </a:p>
          <a:p>
            <a:pPr marL="871538" lvl="1" indent="-5143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sl-SI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eneralization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dirty="0" smtClean="0">
                <a:solidFill>
                  <a:schemeClr val="tx1"/>
                </a:solidFill>
              </a:rPr>
              <a:t>= principles!;</a:t>
            </a:r>
          </a:p>
          <a:p>
            <a:pPr marL="871538" lvl="1" indent="-5143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sl-SI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implification</a:t>
            </a:r>
            <a:r>
              <a:rPr lang="sl-SI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dirty="0" smtClean="0">
                <a:solidFill>
                  <a:schemeClr val="tx1"/>
                </a:solidFill>
              </a:rPr>
              <a:t>= </a:t>
            </a:r>
            <a:r>
              <a:rPr lang="sl-SI" sz="2400" dirty="0" err="1" smtClean="0">
                <a:solidFill>
                  <a:schemeClr val="tx1"/>
                </a:solidFill>
              </a:rPr>
              <a:t>removal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sl-SI" sz="2400" dirty="0">
                <a:solidFill>
                  <a:schemeClr val="tx1"/>
                </a:solidFill>
              </a:rPr>
              <a:t>od administrative </a:t>
            </a:r>
            <a:r>
              <a:rPr lang="sl-SI" sz="2400" dirty="0" err="1" smtClean="0">
                <a:solidFill>
                  <a:schemeClr val="tx1"/>
                </a:solidFill>
              </a:rPr>
              <a:t>barriers</a:t>
            </a:r>
            <a:r>
              <a:rPr lang="sl-SI" sz="2400" dirty="0" smtClean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FontTx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Interconnectivity between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adm. procedures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justice</a:t>
            </a:r>
            <a:endParaRPr lang="sl-SI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sl-SI" sz="2400" dirty="0" smtClean="0">
                <a:solidFill>
                  <a:schemeClr val="tx1"/>
                </a:solidFill>
              </a:rPr>
              <a:t>&amp; … </a:t>
            </a:r>
            <a:r>
              <a:rPr lang="sl-SI" sz="2400" b="1" dirty="0" smtClean="0">
                <a:solidFill>
                  <a:schemeClr val="tx1"/>
                </a:solidFill>
              </a:rPr>
              <a:t>non </a:t>
            </a:r>
            <a:r>
              <a:rPr lang="sl-SI" sz="2400" b="1" dirty="0">
                <a:solidFill>
                  <a:schemeClr val="tx1"/>
                </a:solidFill>
              </a:rPr>
              <a:t>legal </a:t>
            </a:r>
            <a:r>
              <a:rPr lang="sl-SI" sz="2400" b="1" dirty="0" err="1">
                <a:solidFill>
                  <a:schemeClr val="tx1"/>
                </a:solidFill>
              </a:rPr>
              <a:t>impacts</a:t>
            </a:r>
            <a:r>
              <a:rPr lang="sl-SI" sz="2400" b="1" dirty="0">
                <a:solidFill>
                  <a:schemeClr val="tx1"/>
                </a:solidFill>
              </a:rPr>
              <a:t> </a:t>
            </a:r>
            <a:r>
              <a:rPr lang="sl-SI" sz="2400" dirty="0">
                <a:solidFill>
                  <a:schemeClr val="tx1"/>
                </a:solidFill>
              </a:rPr>
              <a:t>(</a:t>
            </a:r>
            <a:r>
              <a:rPr lang="sl-SI" sz="2400" dirty="0" err="1">
                <a:solidFill>
                  <a:schemeClr val="tx1"/>
                </a:solidFill>
              </a:rPr>
              <a:t>e.g</a:t>
            </a:r>
            <a:r>
              <a:rPr lang="sl-SI" sz="2400" dirty="0">
                <a:solidFill>
                  <a:schemeClr val="tx1"/>
                </a:solidFill>
              </a:rPr>
              <a:t>. on </a:t>
            </a:r>
            <a:r>
              <a:rPr lang="sl-SI" sz="2400" dirty="0" err="1">
                <a:solidFill>
                  <a:schemeClr val="tx1"/>
                </a:solidFill>
              </a:rPr>
              <a:t>organization</a:t>
            </a:r>
            <a:r>
              <a:rPr lang="sl-SI" sz="2400" dirty="0">
                <a:solidFill>
                  <a:schemeClr val="tx1"/>
                </a:solidFill>
              </a:rPr>
              <a:t> of </a:t>
            </a:r>
            <a:r>
              <a:rPr lang="sl-SI" sz="2400" dirty="0" smtClean="0">
                <a:solidFill>
                  <a:schemeClr val="tx1"/>
                </a:solidFill>
              </a:rPr>
              <a:t>PA, IT), </a:t>
            </a:r>
            <a:r>
              <a:rPr lang="sl-SI" sz="2400" dirty="0" err="1">
                <a:solidFill>
                  <a:schemeClr val="tx1"/>
                </a:solidFill>
              </a:rPr>
              <a:t>etc</a:t>
            </a:r>
            <a:r>
              <a:rPr lang="sl-SI" sz="2400" dirty="0">
                <a:solidFill>
                  <a:schemeClr val="tx1"/>
                </a:solidFill>
              </a:rPr>
              <a:t>.</a:t>
            </a:r>
          </a:p>
          <a:p>
            <a:pPr marL="0" indent="0">
              <a:spcBef>
                <a:spcPts val="1200"/>
              </a:spcBef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lvl="1">
              <a:spcBef>
                <a:spcPts val="1200"/>
              </a:spcBef>
            </a:pP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19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665" y="1443821"/>
            <a:ext cx="1907704" cy="2399170"/>
          </a:xfrm>
          <a:prstGeom prst="rect">
            <a:avLst/>
          </a:prstGeom>
        </p:spPr>
      </p:pic>
      <p:sp>
        <p:nvSpPr>
          <p:cNvPr id="9218" name="Title 8"/>
          <p:cNvSpPr>
            <a:spLocks noGrp="1"/>
          </p:cNvSpPr>
          <p:nvPr>
            <p:ph type="title"/>
          </p:nvPr>
        </p:nvSpPr>
        <p:spPr>
          <a:xfrm>
            <a:off x="0" y="183203"/>
            <a:ext cx="9017876" cy="79553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sl-SI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Ratio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sl-SI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CoE/EU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driven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administrative procedures 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Ograda vsebine 2"/>
          <p:cNvSpPr>
            <a:spLocks noGrp="1"/>
          </p:cNvSpPr>
          <p:nvPr>
            <p:ph idx="1"/>
          </p:nvPr>
        </p:nvSpPr>
        <p:spPr>
          <a:xfrm>
            <a:off x="287767" y="1443821"/>
            <a:ext cx="8397728" cy="3483521"/>
          </a:xfrm>
        </p:spPr>
        <p:txBody>
          <a:bodyPr>
            <a:noAutofit/>
          </a:bodyPr>
          <a:lstStyle/>
          <a:p>
            <a:pPr marL="9360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sl-SI" sz="2400" b="1" dirty="0">
                <a:solidFill>
                  <a:schemeClr val="tx1"/>
                </a:solidFill>
              </a:rPr>
              <a:t>H</a:t>
            </a:r>
            <a:r>
              <a:rPr lang="en-US" sz="2400" b="1" dirty="0" err="1">
                <a:solidFill>
                  <a:schemeClr val="tx1"/>
                </a:solidFill>
              </a:rPr>
              <a:t>uman</a:t>
            </a:r>
            <a:r>
              <a:rPr lang="en-US" sz="2400" b="1" dirty="0">
                <a:solidFill>
                  <a:schemeClr val="tx1"/>
                </a:solidFill>
              </a:rPr>
              <a:t> rights‘ </a:t>
            </a:r>
            <a:r>
              <a:rPr lang="en-US" sz="2400" dirty="0">
                <a:solidFill>
                  <a:schemeClr val="tx1"/>
                </a:solidFill>
              </a:rPr>
              <a:t>protection = AP‘s</a:t>
            </a:r>
            <a:r>
              <a:rPr lang="sl-SI" sz="2400" dirty="0">
                <a:solidFill>
                  <a:schemeClr val="tx1"/>
                </a:solidFill>
              </a:rPr>
              <a:t> </a:t>
            </a:r>
            <a:r>
              <a:rPr lang="sl-SI" sz="2400" dirty="0" err="1">
                <a:solidFill>
                  <a:schemeClr val="tx1"/>
                </a:solidFill>
              </a:rPr>
              <a:t>value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per se</a:t>
            </a:r>
            <a:endParaRPr lang="sl-SI" sz="2400" i="1" dirty="0">
              <a:solidFill>
                <a:schemeClr val="tx1"/>
              </a:solidFill>
            </a:endParaRPr>
          </a:p>
          <a:p>
            <a:pPr marL="9360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Public </a:t>
            </a:r>
            <a:r>
              <a:rPr lang="en-US" sz="2400" b="1" dirty="0">
                <a:solidFill>
                  <a:schemeClr val="tx1"/>
                </a:solidFill>
              </a:rPr>
              <a:t>policy/interest‘s effective implementation = </a:t>
            </a:r>
            <a:r>
              <a:rPr lang="sl-SI" sz="2400" b="1" dirty="0">
                <a:solidFill>
                  <a:schemeClr val="tx1"/>
                </a:solidFill>
              </a:rPr>
              <a:t> </a:t>
            </a:r>
            <a:r>
              <a:rPr lang="sl-SI" sz="2400" b="1" dirty="0" smtClean="0">
                <a:solidFill>
                  <a:schemeClr val="tx1"/>
                </a:solidFill>
              </a:rPr>
              <a:t>       </a:t>
            </a:r>
            <a:r>
              <a:rPr lang="en-US" sz="2400" dirty="0" smtClean="0">
                <a:solidFill>
                  <a:schemeClr val="tx1"/>
                </a:solidFill>
              </a:rPr>
              <a:t>AP </a:t>
            </a:r>
            <a:r>
              <a:rPr lang="en-US" sz="2400" dirty="0">
                <a:solidFill>
                  <a:schemeClr val="tx1"/>
                </a:solidFill>
              </a:rPr>
              <a:t>as a mean for substantive </a:t>
            </a:r>
            <a:r>
              <a:rPr lang="sl-SI" sz="2400" dirty="0" smtClean="0">
                <a:solidFill>
                  <a:schemeClr val="tx1"/>
                </a:solidFill>
              </a:rPr>
              <a:t>(</a:t>
            </a:r>
            <a:r>
              <a:rPr lang="sl-SI" sz="2400" dirty="0" err="1" smtClean="0">
                <a:solidFill>
                  <a:schemeClr val="tx1"/>
                </a:solidFill>
              </a:rPr>
              <a:t>laws</a:t>
            </a:r>
            <a:r>
              <a:rPr lang="sl-SI" sz="2400" dirty="0" smtClean="0">
                <a:solidFill>
                  <a:schemeClr val="tx1"/>
                </a:solidFill>
              </a:rPr>
              <a:t>) </a:t>
            </a:r>
            <a:r>
              <a:rPr lang="en-US" sz="2400" dirty="0" smtClean="0">
                <a:solidFill>
                  <a:schemeClr val="tx1"/>
                </a:solidFill>
              </a:rPr>
              <a:t>goals</a:t>
            </a:r>
            <a:endParaRPr lang="en-US" sz="2400" dirty="0">
              <a:solidFill>
                <a:schemeClr val="tx1"/>
              </a:solidFill>
            </a:endParaRPr>
          </a:p>
          <a:p>
            <a:pPr marL="9360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endParaRPr lang="sl-SI" sz="2400" b="1" i="1" dirty="0" smtClean="0">
              <a:solidFill>
                <a:schemeClr val="tx1"/>
              </a:solidFill>
            </a:endParaRPr>
          </a:p>
          <a:p>
            <a:pPr marL="9360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endParaRPr lang="sl-SI" sz="2400" b="1" i="1" dirty="0">
              <a:solidFill>
                <a:schemeClr val="tx1"/>
              </a:solidFill>
            </a:endParaRPr>
          </a:p>
          <a:p>
            <a:pPr marL="9360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endParaRPr lang="sl-SI" sz="2400" b="1" i="1" dirty="0" smtClean="0">
              <a:solidFill>
                <a:schemeClr val="tx1"/>
              </a:solidFill>
            </a:endParaRPr>
          </a:p>
          <a:p>
            <a:pPr marL="9360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endParaRPr lang="sl-SI" sz="2400" b="1" i="1" dirty="0" smtClean="0">
              <a:solidFill>
                <a:schemeClr val="tx1"/>
              </a:solidFill>
            </a:endParaRPr>
          </a:p>
          <a:p>
            <a:pPr marL="488325" indent="0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sl-SI" sz="2400" b="1" dirty="0" smtClean="0">
                <a:solidFill>
                  <a:schemeClr val="tx1"/>
                </a:solidFill>
              </a:rPr>
              <a:t>3. </a:t>
            </a:r>
            <a:r>
              <a:rPr lang="en-US" sz="2400" b="1" dirty="0" smtClean="0">
                <a:solidFill>
                  <a:schemeClr val="tx1"/>
                </a:solidFill>
              </a:rPr>
              <a:t>Dialogue</a:t>
            </a:r>
            <a:r>
              <a:rPr lang="en-US" sz="2400" b="1" dirty="0">
                <a:solidFill>
                  <a:schemeClr val="tx1"/>
                </a:solidFill>
              </a:rPr>
              <a:t>, economic </a:t>
            </a:r>
            <a:r>
              <a:rPr lang="en-US" sz="2400" dirty="0" smtClean="0">
                <a:solidFill>
                  <a:schemeClr val="tx1"/>
                </a:solidFill>
              </a:rPr>
              <a:t>progress</a:t>
            </a:r>
            <a:r>
              <a:rPr lang="sl-SI" sz="2400" dirty="0" smtClean="0">
                <a:solidFill>
                  <a:schemeClr val="tx1"/>
                </a:solidFill>
              </a:rPr>
              <a:t> …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= </a:t>
            </a:r>
            <a:r>
              <a:rPr 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service-mindedness</a:t>
            </a:r>
            <a:endParaRPr lang="sl-SI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88325" indent="0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sl-SI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European </a:t>
            </a:r>
            <a:r>
              <a:rPr lang="en-US" sz="2400" b="1" dirty="0" smtClean="0">
                <a:solidFill>
                  <a:schemeClr val="tx1"/>
                </a:solidFill>
              </a:rPr>
              <a:t>standardization</a:t>
            </a:r>
            <a:r>
              <a:rPr lang="sl-SI" sz="2400" b="1" dirty="0" smtClean="0">
                <a:solidFill>
                  <a:schemeClr val="tx1"/>
                </a:solidFill>
              </a:rPr>
              <a:t> &amp;</a:t>
            </a:r>
            <a:r>
              <a:rPr lang="en-US" sz="2400" b="1" dirty="0" smtClean="0">
                <a:solidFill>
                  <a:schemeClr val="tx1"/>
                </a:solidFill>
              </a:rPr>
              <a:t> cooperation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10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sl-SI" sz="2400" dirty="0">
              <a:solidFill>
                <a:schemeClr val="tx1"/>
              </a:solidFill>
            </a:endParaRPr>
          </a:p>
        </p:txBody>
      </p:sp>
      <p:sp>
        <p:nvSpPr>
          <p:cNvPr id="4" name="Up-Down Arrow 3"/>
          <p:cNvSpPr/>
          <p:nvPr/>
        </p:nvSpPr>
        <p:spPr>
          <a:xfrm>
            <a:off x="115312" y="1211342"/>
            <a:ext cx="683775" cy="1692113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000" dirty="0" err="1">
                <a:latin typeface="+mj-lt"/>
                <a:cs typeface="Arial" panose="020B0604020202020204" pitchFamily="34" charset="0"/>
              </a:rPr>
              <a:t>Twi</a:t>
            </a:r>
            <a:r>
              <a:rPr lang="sl-SI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sl-SI" sz="2000" dirty="0" err="1">
                <a:latin typeface="+mj-lt"/>
                <a:cs typeface="Arial" panose="020B0604020202020204" pitchFamily="34" charset="0"/>
              </a:rPr>
              <a:t>ns</a:t>
            </a:r>
            <a:endParaRPr lang="sl-SI" sz="20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9" name="Rounded Rectangle 7"/>
          <p:cNvSpPr/>
          <p:nvPr/>
        </p:nvSpPr>
        <p:spPr>
          <a:xfrm>
            <a:off x="71169" y="3305569"/>
            <a:ext cx="8810242" cy="12515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Administrative law in terms of „</a:t>
            </a:r>
            <a:r>
              <a:rPr lang="en-US" sz="2400" b="1" dirty="0"/>
              <a:t>Good Administration</a:t>
            </a:r>
            <a:r>
              <a:rPr lang="en-US" sz="2400" dirty="0"/>
              <a:t>“: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sl-SI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revents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arbitrary </a:t>
            </a:r>
            <a:r>
              <a:rPr lang="en-US" sz="2400" dirty="0" smtClean="0"/>
              <a:t>public authority </a:t>
            </a:r>
            <a:r>
              <a:rPr lang="sl-SI" sz="2400" dirty="0" smtClean="0"/>
              <a:t>&amp; </a:t>
            </a:r>
            <a:r>
              <a:rPr lang="sl-SI" sz="2400" dirty="0" err="1" smtClean="0"/>
              <a:t>protects</a:t>
            </a:r>
            <a:r>
              <a:rPr lang="sl-SI" sz="2400" dirty="0" smtClean="0"/>
              <a:t> HR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guarantees a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</a:t>
            </a:r>
            <a:r>
              <a:rPr 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rity </a:t>
            </a:r>
            <a:r>
              <a:rPr lang="en-US" sz="2400" dirty="0" smtClean="0"/>
              <a:t>to implement 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 interest</a:t>
            </a:r>
            <a:endParaRPr lang="en-US" sz="2400" dirty="0"/>
          </a:p>
        </p:txBody>
      </p:sp>
      <p:sp>
        <p:nvSpPr>
          <p:cNvPr id="5" name="Puščica dol 4"/>
          <p:cNvSpPr/>
          <p:nvPr/>
        </p:nvSpPr>
        <p:spPr>
          <a:xfrm>
            <a:off x="3291727" y="4542583"/>
            <a:ext cx="1808418" cy="465083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&amp; </a:t>
            </a:r>
            <a:r>
              <a:rPr lang="sl-SI" dirty="0" err="1" smtClean="0"/>
              <a:t>new</a:t>
            </a:r>
            <a:endParaRPr lang="sl-SI" dirty="0"/>
          </a:p>
        </p:txBody>
      </p:sp>
      <p:sp>
        <p:nvSpPr>
          <p:cNvPr id="11" name="Puščica dol 10"/>
          <p:cNvSpPr/>
          <p:nvPr/>
        </p:nvSpPr>
        <p:spPr>
          <a:xfrm>
            <a:off x="2854233" y="2791876"/>
            <a:ext cx="2431157" cy="635194"/>
          </a:xfrm>
          <a:prstGeom prst="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Traditional</a:t>
            </a:r>
            <a:endParaRPr lang="sl-SI" dirty="0"/>
          </a:p>
        </p:txBody>
      </p:sp>
      <p:sp>
        <p:nvSpPr>
          <p:cNvPr id="14" name="Plus 13"/>
          <p:cNvSpPr/>
          <p:nvPr/>
        </p:nvSpPr>
        <p:spPr>
          <a:xfrm>
            <a:off x="0" y="4897743"/>
            <a:ext cx="914400" cy="914400"/>
          </a:xfrm>
          <a:prstGeom prst="mathPl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15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266" y="5234152"/>
            <a:ext cx="1922734" cy="162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58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8"/>
          <p:cNvSpPr>
            <a:spLocks noGrp="1"/>
          </p:cNvSpPr>
          <p:nvPr>
            <p:ph type="title"/>
          </p:nvPr>
        </p:nvSpPr>
        <p:spPr>
          <a:xfrm>
            <a:off x="0" y="54054"/>
            <a:ext cx="9017876" cy="79553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sl-SI" sz="3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sl-SI" sz="3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sl-SI" sz="3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Scope of </a:t>
            </a:r>
            <a:r>
              <a:rPr lang="sl-SI" sz="31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CoE/EU</a:t>
            </a:r>
            <a:r>
              <a:rPr lang="sl-SI" sz="3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31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driven</a:t>
            </a:r>
            <a:r>
              <a:rPr lang="sl-SI" sz="3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administrative procedures </a:t>
            </a:r>
            <a:endParaRPr lang="en-US" sz="31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Ograda vsebine 2"/>
          <p:cNvSpPr>
            <a:spLocks noGrp="1"/>
          </p:cNvSpPr>
          <p:nvPr>
            <p:ph idx="1"/>
          </p:nvPr>
        </p:nvSpPr>
        <p:spPr>
          <a:xfrm>
            <a:off x="-88209" y="1007903"/>
            <a:ext cx="8397728" cy="2156764"/>
          </a:xfrm>
        </p:spPr>
        <p:txBody>
          <a:bodyPr>
            <a:noAutofit/>
          </a:bodyPr>
          <a:lstStyle/>
          <a:p>
            <a:pPr lvl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l-SI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ndividual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/single case &amp; authoritative </a:t>
            </a:r>
            <a:r>
              <a:rPr lang="en-US" sz="2400" dirty="0">
                <a:solidFill>
                  <a:schemeClr val="tx1"/>
                </a:solidFill>
              </a:rPr>
              <a:t>decision making </a:t>
            </a:r>
            <a:r>
              <a:rPr lang="sl-SI" sz="2400" b="1" dirty="0">
                <a:solidFill>
                  <a:schemeClr val="tx1"/>
                </a:solidFill>
              </a:rPr>
              <a:t>&amp; ?</a:t>
            </a:r>
          </a:p>
          <a:p>
            <a:pPr lvl="2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sl-SI" b="1" u="sng" dirty="0" smtClean="0">
                <a:solidFill>
                  <a:schemeClr val="tx1"/>
                </a:solidFill>
              </a:rPr>
              <a:t>? </a:t>
            </a:r>
            <a:r>
              <a:rPr lang="sl-SI" b="1" u="sng" dirty="0" smtClean="0">
                <a:solidFill>
                  <a:schemeClr val="tx1"/>
                </a:solidFill>
              </a:rPr>
              <a:t>General</a:t>
            </a:r>
            <a:r>
              <a:rPr lang="sl-SI" b="1" dirty="0" smtClean="0">
                <a:solidFill>
                  <a:schemeClr val="tx1"/>
                </a:solidFill>
              </a:rPr>
              <a:t> </a:t>
            </a:r>
            <a:r>
              <a:rPr lang="sl-SI" dirty="0" smtClean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rule making) administrative decision making</a:t>
            </a:r>
          </a:p>
          <a:p>
            <a:pPr lvl="2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sl-SI" b="1" u="sng" dirty="0" smtClean="0">
                <a:solidFill>
                  <a:schemeClr val="tx1"/>
                </a:solidFill>
              </a:rPr>
              <a:t>? </a:t>
            </a:r>
            <a:r>
              <a:rPr lang="en-US" b="1" u="sng" dirty="0" smtClean="0">
                <a:solidFill>
                  <a:schemeClr val="tx1"/>
                </a:solidFill>
              </a:rPr>
              <a:t>Contractual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administrative relations/acts </a:t>
            </a:r>
          </a:p>
        </p:txBody>
      </p:sp>
      <p:sp>
        <p:nvSpPr>
          <p:cNvPr id="7" name="Ograda vsebine 2"/>
          <p:cNvSpPr txBox="1">
            <a:spLocks/>
          </p:cNvSpPr>
          <p:nvPr/>
        </p:nvSpPr>
        <p:spPr>
          <a:xfrm>
            <a:off x="-153909" y="2570578"/>
            <a:ext cx="8397728" cy="7524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7675" indent="-447675" algn="l" defTabSz="914400" rtl="0" eaLnBrk="1" latinLnBrk="0" hangingPunct="1">
              <a:lnSpc>
                <a:spcPct val="95000"/>
              </a:lnSpc>
              <a:spcBef>
                <a:spcPts val="600"/>
              </a:spcBef>
              <a:buSzPct val="95000"/>
              <a:buFontTx/>
              <a:buBlip>
                <a:blip r:embed="rId2"/>
              </a:buBlip>
              <a:defRPr sz="3200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04863" indent="-347663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3"/>
              </a:buClr>
              <a:buFont typeface="Wingdings" pitchFamily="2" charset="2"/>
              <a:buChar char="§"/>
              <a:defRPr sz="2800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79500" indent="-274638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3"/>
              </a:buClr>
              <a:buFont typeface="Arial" pitchFamily="34" charset="0"/>
              <a:buChar char="•"/>
              <a:defRPr sz="2400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–"/>
              <a:defRPr sz="2000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»"/>
              <a:defRPr sz="2000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Administrative  &amp; authoritative </a:t>
            </a:r>
            <a:r>
              <a:rPr lang="en-US" sz="2400" dirty="0" smtClean="0">
                <a:solidFill>
                  <a:schemeClr val="tx1"/>
                </a:solidFill>
              </a:rPr>
              <a:t>decision making – </a:t>
            </a:r>
            <a:r>
              <a:rPr lang="en-US" sz="2400" b="1" u="sng" dirty="0" smtClean="0">
                <a:solidFill>
                  <a:schemeClr val="tx1"/>
                </a:solidFill>
              </a:rPr>
              <a:t>BUT?</a:t>
            </a:r>
          </a:p>
          <a:p>
            <a:pPr lvl="2">
              <a:lnSpc>
                <a:spcPct val="110000"/>
              </a:lnSpc>
              <a:spcAft>
                <a:spcPts val="0"/>
              </a:spcAft>
            </a:pP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Administrative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civil </a:t>
            </a:r>
            <a:r>
              <a:rPr lang="en-US" dirty="0" smtClean="0">
                <a:solidFill>
                  <a:schemeClr val="tx1"/>
                </a:solidFill>
              </a:rPr>
              <a:t>law: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en-US" b="1" u="sng" dirty="0" smtClean="0">
                <a:solidFill>
                  <a:schemeClr val="tx1"/>
                </a:solidFill>
              </a:rPr>
              <a:t>? Real acts &amp; services </a:t>
            </a:r>
            <a:r>
              <a:rPr lang="en-US" dirty="0" smtClean="0">
                <a:solidFill>
                  <a:schemeClr val="tx1"/>
                </a:solidFill>
              </a:rPr>
              <a:t>of general interest? Concessions …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en-US" b="1" u="sng" dirty="0" smtClean="0">
                <a:solidFill>
                  <a:schemeClr val="tx1"/>
                </a:solidFill>
              </a:rPr>
              <a:t>? Civil </a:t>
            </a:r>
            <a:r>
              <a:rPr lang="en-US" dirty="0" smtClean="0">
                <a:solidFill>
                  <a:schemeClr val="tx1"/>
                </a:solidFill>
              </a:rPr>
              <a:t>service, etc.</a:t>
            </a:r>
          </a:p>
          <a:p>
            <a:pPr lvl="2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Administrative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criminal </a:t>
            </a:r>
            <a:r>
              <a:rPr lang="en-US" dirty="0" smtClean="0">
                <a:solidFill>
                  <a:schemeClr val="tx1"/>
                </a:solidFill>
              </a:rPr>
              <a:t>law: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en-US" b="1" u="sng" dirty="0" smtClean="0">
                <a:solidFill>
                  <a:schemeClr val="tx1"/>
                </a:solidFill>
              </a:rPr>
              <a:t>? Adm. sanctions</a:t>
            </a:r>
            <a:r>
              <a:rPr lang="sl-SI" b="1" u="sng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? Misdemeanors</a:t>
            </a:r>
            <a:r>
              <a:rPr lang="sl-SI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? Taxes</a:t>
            </a:r>
            <a:r>
              <a:rPr lang="sl-SI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? Inspections</a:t>
            </a:r>
            <a:r>
              <a:rPr lang="sl-SI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Pravokotnik 7"/>
          <p:cNvSpPr/>
          <p:nvPr/>
        </p:nvSpPr>
        <p:spPr>
          <a:xfrm>
            <a:off x="2390504" y="5006566"/>
            <a:ext cx="3983136" cy="7999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dirty="0" err="1" smtClean="0"/>
              <a:t>ECtHR</a:t>
            </a:r>
            <a:r>
              <a:rPr lang="sl-SI" sz="2400" dirty="0"/>
              <a:t> </a:t>
            </a:r>
            <a:r>
              <a:rPr lang="sl-SI" sz="2400" dirty="0" smtClean="0"/>
              <a:t>case law does NOT </a:t>
            </a:r>
            <a:r>
              <a:rPr lang="sl-SI" sz="2400" dirty="0" err="1" smtClean="0"/>
              <a:t>follow</a:t>
            </a:r>
            <a:r>
              <a:rPr lang="sl-SI" sz="2400" dirty="0" smtClean="0"/>
              <a:t> </a:t>
            </a:r>
            <a:r>
              <a:rPr lang="sl-SI" sz="2400" dirty="0" err="1" smtClean="0"/>
              <a:t>the</a:t>
            </a:r>
            <a:r>
              <a:rPr lang="sl-SI" sz="2400" dirty="0" smtClean="0"/>
              <a:t> </a:t>
            </a:r>
            <a:r>
              <a:rPr lang="sl-SI" sz="2400" dirty="0" err="1" smtClean="0"/>
              <a:t>national</a:t>
            </a:r>
            <a:r>
              <a:rPr lang="sl-SI" sz="2400" dirty="0" smtClean="0"/>
              <a:t> regulation!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377334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02477" y="1005005"/>
            <a:ext cx="9041523" cy="4525963"/>
          </a:xfrm>
        </p:spPr>
        <p:txBody>
          <a:bodyPr>
            <a:noAutofit/>
          </a:bodyPr>
          <a:lstStyle/>
          <a:p>
            <a:pPr lvl="0"/>
            <a:r>
              <a:rPr lang="sl-SI" sz="2400" b="1" u="sng" dirty="0">
                <a:solidFill>
                  <a:schemeClr val="tx1"/>
                </a:solidFill>
              </a:rPr>
              <a:t>EU </a:t>
            </a:r>
            <a:r>
              <a:rPr lang="sl-SI" sz="2400" b="1" u="sng" dirty="0" smtClean="0">
                <a:solidFill>
                  <a:schemeClr val="tx1"/>
                </a:solidFill>
              </a:rPr>
              <a:t>law</a:t>
            </a:r>
            <a:r>
              <a:rPr lang="sl-SI" sz="2400" dirty="0" smtClean="0">
                <a:solidFill>
                  <a:schemeClr val="tx1"/>
                </a:solidFill>
              </a:rPr>
              <a:t>, </a:t>
            </a:r>
            <a:r>
              <a:rPr lang="sl-SI" sz="1200" dirty="0" err="1" smtClean="0">
                <a:solidFill>
                  <a:schemeClr val="tx1"/>
                </a:solidFill>
              </a:rPr>
              <a:t>e.g</a:t>
            </a:r>
            <a:r>
              <a:rPr lang="sl-SI" sz="1200" dirty="0">
                <a:solidFill>
                  <a:schemeClr val="tx1"/>
                </a:solidFill>
              </a:rPr>
              <a:t>. </a:t>
            </a:r>
            <a:r>
              <a:rPr lang="en-US" sz="2400" b="1" dirty="0">
                <a:solidFill>
                  <a:schemeClr val="tx1"/>
                </a:solidFill>
              </a:rPr>
              <a:t>Directive 2006/123/EC </a:t>
            </a:r>
            <a:r>
              <a:rPr lang="en-US" sz="2400" dirty="0">
                <a:solidFill>
                  <a:schemeClr val="tx1"/>
                </a:solidFill>
              </a:rPr>
              <a:t>on services in the </a:t>
            </a:r>
            <a:r>
              <a:rPr lang="en-US" sz="2400" dirty="0" smtClean="0">
                <a:solidFill>
                  <a:schemeClr val="tx1"/>
                </a:solidFill>
              </a:rPr>
              <a:t>internal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market</a:t>
            </a:r>
            <a:endParaRPr lang="sl-SI" sz="2400" dirty="0" smtClean="0">
              <a:solidFill>
                <a:schemeClr val="tx1"/>
              </a:solidFill>
            </a:endParaRPr>
          </a:p>
          <a:p>
            <a:pPr lvl="0"/>
            <a:r>
              <a:rPr lang="sl-SI" sz="2400" b="1" u="sng" dirty="0" smtClean="0">
                <a:solidFill>
                  <a:schemeClr val="tx1"/>
                </a:solidFill>
              </a:rPr>
              <a:t>Case law:</a:t>
            </a:r>
          </a:p>
          <a:p>
            <a:pPr lvl="1"/>
            <a:r>
              <a:rPr lang="en-US" sz="2400" b="1" dirty="0" smtClean="0">
                <a:solidFill>
                  <a:schemeClr val="tx1"/>
                </a:solidFill>
              </a:rPr>
              <a:t>General: </a:t>
            </a:r>
          </a:p>
          <a:p>
            <a:pPr lvl="1"/>
            <a:r>
              <a:rPr lang="en-US" sz="2400" b="1" dirty="0" smtClean="0">
                <a:solidFill>
                  <a:schemeClr val="tx1"/>
                </a:solidFill>
              </a:rPr>
              <a:t>On legal remedies </a:t>
            </a:r>
            <a:r>
              <a:rPr lang="en-US" sz="2400" dirty="0" smtClean="0">
                <a:solidFill>
                  <a:schemeClr val="tx1"/>
                </a:solidFill>
              </a:rPr>
              <a:t>in AP: 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400" i="1" dirty="0">
                <a:solidFill>
                  <a:schemeClr val="tx1"/>
                </a:solidFill>
              </a:rPr>
              <a:t>C</a:t>
            </a:r>
            <a:r>
              <a:rPr lang="sl-SI" sz="2400" i="1" dirty="0">
                <a:solidFill>
                  <a:schemeClr val="tx1"/>
                </a:solidFill>
              </a:rPr>
              <a:t>-</a:t>
            </a:r>
            <a:r>
              <a:rPr lang="en-US" sz="2400" i="1" dirty="0">
                <a:solidFill>
                  <a:schemeClr val="tx1"/>
                </a:solidFill>
              </a:rPr>
              <a:t>/76 Hoffmann-La Roche </a:t>
            </a:r>
            <a:r>
              <a:rPr lang="en-US" sz="2400" i="1" dirty="0" smtClean="0">
                <a:solidFill>
                  <a:schemeClr val="tx1"/>
                </a:solidFill>
              </a:rPr>
              <a:t>v</a:t>
            </a:r>
            <a:r>
              <a:rPr lang="sl-SI" sz="2400" i="1" dirty="0" smtClean="0">
                <a:solidFill>
                  <a:schemeClr val="tx1"/>
                </a:solidFill>
              </a:rPr>
              <a:t>.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Commission </a:t>
            </a:r>
            <a:r>
              <a:rPr lang="sl-SI" sz="2400" i="1" dirty="0" smtClean="0">
                <a:solidFill>
                  <a:schemeClr val="tx1"/>
                </a:solidFill>
              </a:rPr>
              <a:t>(</a:t>
            </a:r>
            <a:r>
              <a:rPr lang="en-US" sz="2400" i="1" dirty="0" smtClean="0">
                <a:solidFill>
                  <a:schemeClr val="tx1"/>
                </a:solidFill>
              </a:rPr>
              <a:t>79</a:t>
            </a:r>
            <a:r>
              <a:rPr lang="sl-SI" sz="2400" i="1" dirty="0" smtClean="0">
                <a:solidFill>
                  <a:schemeClr val="tx1"/>
                </a:solidFill>
              </a:rPr>
              <a:t>) &amp; C-</a:t>
            </a:r>
            <a:r>
              <a:rPr lang="en-US" sz="2400" i="1" dirty="0">
                <a:solidFill>
                  <a:schemeClr val="tx1"/>
                </a:solidFill>
              </a:rPr>
              <a:t>222/84 Johnston v</a:t>
            </a:r>
            <a:r>
              <a:rPr lang="sl-SI" sz="2400" i="1" dirty="0">
                <a:solidFill>
                  <a:schemeClr val="tx1"/>
                </a:solidFill>
              </a:rPr>
              <a:t>. </a:t>
            </a:r>
            <a:r>
              <a:rPr lang="en-US" sz="2400" i="1" dirty="0">
                <a:solidFill>
                  <a:schemeClr val="tx1"/>
                </a:solidFill>
              </a:rPr>
              <a:t>Chief Constable of the Royal Ulster Constabulary </a:t>
            </a:r>
            <a:r>
              <a:rPr lang="sl-SI" sz="2400" i="1" dirty="0" smtClean="0">
                <a:solidFill>
                  <a:schemeClr val="tx1"/>
                </a:solidFill>
              </a:rPr>
              <a:t>(</a:t>
            </a:r>
            <a:r>
              <a:rPr lang="en-US" sz="2400" i="1" dirty="0" smtClean="0">
                <a:solidFill>
                  <a:schemeClr val="tx1"/>
                </a:solidFill>
              </a:rPr>
              <a:t>86</a:t>
            </a:r>
            <a:r>
              <a:rPr lang="sl-SI" sz="2400" i="1" dirty="0">
                <a:solidFill>
                  <a:schemeClr val="tx1"/>
                </a:solidFill>
              </a:rPr>
              <a:t>)</a:t>
            </a:r>
            <a:r>
              <a:rPr lang="en-US" sz="2400" dirty="0"/>
              <a:t> </a:t>
            </a:r>
            <a:r>
              <a:rPr lang="sl-SI" sz="2400" dirty="0" smtClean="0">
                <a:solidFill>
                  <a:schemeClr val="tx1"/>
                </a:solidFill>
              </a:rPr>
              <a:t>= </a:t>
            </a:r>
            <a:r>
              <a:rPr lang="sl-SI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</a:t>
            </a:r>
            <a:r>
              <a:rPr lang="sl-SI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400" i="1" dirty="0" smtClean="0">
                <a:solidFill>
                  <a:schemeClr val="tx1"/>
                </a:solidFill>
              </a:rPr>
              <a:t>C-234/04</a:t>
            </a:r>
            <a:r>
              <a:rPr lang="sl-SI" sz="2400" i="1" dirty="0" smtClean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Kapferer </a:t>
            </a:r>
            <a:r>
              <a:rPr lang="en-US" sz="2400" dirty="0">
                <a:solidFill>
                  <a:schemeClr val="tx1"/>
                </a:solidFill>
              </a:rPr>
              <a:t>(16.3.06) = no EU interference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400" i="1" dirty="0" smtClean="0">
                <a:solidFill>
                  <a:schemeClr val="tx1"/>
                </a:solidFill>
              </a:rPr>
              <a:t>C-199/05</a:t>
            </a:r>
            <a:r>
              <a:rPr lang="sl-SI" sz="2400" i="1" dirty="0" smtClean="0">
                <a:solidFill>
                  <a:schemeClr val="tx1"/>
                </a:solidFill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</a:rPr>
              <a:t>Lucchini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(18.7.07) = primacy of EU over national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400" i="1" dirty="0" smtClean="0">
                <a:solidFill>
                  <a:schemeClr val="tx1"/>
                </a:solidFill>
              </a:rPr>
              <a:t>C-507/08</a:t>
            </a:r>
            <a:r>
              <a:rPr lang="sl-SI" sz="2400" i="1" dirty="0" smtClean="0">
                <a:solidFill>
                  <a:schemeClr val="tx1"/>
                </a:solidFill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</a:rPr>
              <a:t>EC v. Slovakia </a:t>
            </a:r>
            <a:r>
              <a:rPr lang="en-US" sz="2400" dirty="0" smtClean="0">
                <a:solidFill>
                  <a:schemeClr val="tx1"/>
                </a:solidFill>
              </a:rPr>
              <a:t>(22.12.10) = EU primacy only if before finality and if equivalence &amp; effectiveness affected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400" i="1" dirty="0" smtClean="0">
                <a:solidFill>
                  <a:schemeClr val="tx1"/>
                </a:solidFill>
              </a:rPr>
              <a:t>C-603/10</a:t>
            </a:r>
            <a:r>
              <a:rPr lang="sl-SI" sz="2400" i="1" dirty="0" smtClean="0">
                <a:solidFill>
                  <a:schemeClr val="tx1"/>
                </a:solidFill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</a:rPr>
              <a:t>Pelati v. Slovenia </a:t>
            </a:r>
            <a:r>
              <a:rPr lang="en-US" sz="2400" dirty="0" smtClean="0">
                <a:solidFill>
                  <a:schemeClr val="tx1"/>
                </a:solidFill>
              </a:rPr>
              <a:t>(18.10.12) = as longs as E</a:t>
            </a:r>
            <a:r>
              <a:rPr lang="sl-SI" sz="2400" dirty="0" smtClean="0">
                <a:solidFill>
                  <a:schemeClr val="tx1"/>
                </a:solidFill>
              </a:rPr>
              <a:t>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sl-SI" sz="2400" dirty="0" err="1" smtClean="0">
                <a:solidFill>
                  <a:schemeClr val="tx1"/>
                </a:solidFill>
              </a:rPr>
              <a:t>effectively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…</a:t>
            </a:r>
          </a:p>
          <a:p>
            <a:endParaRPr lang="sl-SI" sz="2400" dirty="0"/>
          </a:p>
        </p:txBody>
      </p:sp>
      <p:sp>
        <p:nvSpPr>
          <p:cNvPr id="4" name="Title 8"/>
          <p:cNvSpPr>
            <a:spLocks noGrp="1"/>
          </p:cNvSpPr>
          <p:nvPr>
            <p:ph type="title"/>
          </p:nvPr>
        </p:nvSpPr>
        <p:spPr>
          <a:xfrm>
            <a:off x="0" y="101005"/>
            <a:ext cx="9144000" cy="76677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3.I 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codification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EU law &amp; CJEU case law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9"/>
          <p:cNvSpPr/>
          <p:nvPr/>
        </p:nvSpPr>
        <p:spPr>
          <a:xfrm>
            <a:off x="2181169" y="1840110"/>
            <a:ext cx="5354748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C-453/00 Kühne </a:t>
            </a:r>
            <a:r>
              <a:rPr lang="sl-SI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sl-SI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Heitz (</a:t>
            </a:r>
            <a:r>
              <a:rPr lang="sl-SI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2004)…</a:t>
            </a:r>
          </a:p>
        </p:txBody>
      </p:sp>
      <p:sp>
        <p:nvSpPr>
          <p:cNvPr id="19" name="Pravokotnik 18"/>
          <p:cNvSpPr/>
          <p:nvPr/>
        </p:nvSpPr>
        <p:spPr>
          <a:xfrm>
            <a:off x="6897415" y="3434968"/>
            <a:ext cx="1111469" cy="42566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err="1" smtClean="0"/>
              <a:t>national</a:t>
            </a:r>
            <a:endParaRPr lang="sl-SI" dirty="0"/>
          </a:p>
        </p:txBody>
      </p:sp>
      <p:sp>
        <p:nvSpPr>
          <p:cNvPr id="20" name="Pravokotnik 19"/>
          <p:cNvSpPr/>
          <p:nvPr/>
        </p:nvSpPr>
        <p:spPr>
          <a:xfrm>
            <a:off x="7983263" y="3870131"/>
            <a:ext cx="846740" cy="4256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EU!</a:t>
            </a:r>
            <a:endParaRPr lang="sl-SI" dirty="0"/>
          </a:p>
        </p:txBody>
      </p:sp>
      <p:sp>
        <p:nvSpPr>
          <p:cNvPr id="21" name="Pravokotnik 20"/>
          <p:cNvSpPr/>
          <p:nvPr/>
        </p:nvSpPr>
        <p:spPr>
          <a:xfrm>
            <a:off x="7018939" y="4681145"/>
            <a:ext cx="1928648" cy="3494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EU </a:t>
            </a:r>
            <a:r>
              <a:rPr lang="sl-SI" dirty="0" err="1" smtClean="0"/>
              <a:t>conditionally</a:t>
            </a:r>
            <a:endParaRPr lang="sl-SI" dirty="0"/>
          </a:p>
        </p:txBody>
      </p:sp>
      <p:sp>
        <p:nvSpPr>
          <p:cNvPr id="22" name="Pravokotnik 21"/>
          <p:cNvSpPr/>
          <p:nvPr/>
        </p:nvSpPr>
        <p:spPr>
          <a:xfrm>
            <a:off x="2476203" y="5530968"/>
            <a:ext cx="4421212" cy="7560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 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equivalence &amp; effectiveness </a:t>
            </a:r>
            <a:r>
              <a:rPr lang="sl-SI" sz="2400" dirty="0" err="1" smtClean="0"/>
              <a:t>principles</a:t>
            </a:r>
            <a:r>
              <a:rPr lang="sl-SI" sz="2400" dirty="0" smtClean="0"/>
              <a:t> &amp; </a:t>
            </a:r>
            <a:r>
              <a:rPr lang="sl-SI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</a:t>
            </a:r>
            <a:r>
              <a:rPr lang="sl-SI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autonomy</a:t>
            </a:r>
            <a:endParaRPr lang="sl-SI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4" name="Raven puščični povezovalnik 23"/>
          <p:cNvCxnSpPr/>
          <p:nvPr/>
        </p:nvCxnSpPr>
        <p:spPr>
          <a:xfrm>
            <a:off x="7872248" y="3735245"/>
            <a:ext cx="291663" cy="3050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Raven puščični povezovalnik 25"/>
          <p:cNvCxnSpPr/>
          <p:nvPr/>
        </p:nvCxnSpPr>
        <p:spPr>
          <a:xfrm flipV="1">
            <a:off x="8513378" y="4543917"/>
            <a:ext cx="434209" cy="18787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Raven puščični povezovalnik 27"/>
          <p:cNvCxnSpPr/>
          <p:nvPr/>
        </p:nvCxnSpPr>
        <p:spPr>
          <a:xfrm flipV="1">
            <a:off x="6781799" y="6031981"/>
            <a:ext cx="474279" cy="1524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" name="Elipsa 11"/>
          <p:cNvSpPr/>
          <p:nvPr/>
        </p:nvSpPr>
        <p:spPr>
          <a:xfrm>
            <a:off x="5092263" y="2121548"/>
            <a:ext cx="4051737" cy="61374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i="1" dirty="0" smtClean="0"/>
              <a:t>Audi </a:t>
            </a:r>
            <a:r>
              <a:rPr lang="sl-SI" sz="2400" i="1" dirty="0" err="1"/>
              <a:t>alteram</a:t>
            </a:r>
            <a:r>
              <a:rPr lang="sl-SI" sz="2400" i="1" dirty="0"/>
              <a:t> </a:t>
            </a:r>
            <a:r>
              <a:rPr lang="sl-SI" sz="2400" i="1" dirty="0" err="1"/>
              <a:t>partem</a:t>
            </a:r>
            <a:endParaRPr lang="sl-SI" sz="2400" dirty="0"/>
          </a:p>
        </p:txBody>
      </p:sp>
      <p:sp>
        <p:nvSpPr>
          <p:cNvPr id="13" name="Elipsa 12"/>
          <p:cNvSpPr/>
          <p:nvPr/>
        </p:nvSpPr>
        <p:spPr>
          <a:xfrm>
            <a:off x="229618" y="6184381"/>
            <a:ext cx="4051737" cy="61374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400" i="1" dirty="0" smtClean="0"/>
              <a:t>Res iudicata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123668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949203"/>
              </p:ext>
            </p:extLst>
          </p:nvPr>
        </p:nvGraphicFramePr>
        <p:xfrm>
          <a:off x="0" y="725939"/>
          <a:ext cx="9144000" cy="613206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05602"/>
                <a:gridCol w="8638398"/>
              </a:tblGrid>
              <a:tr h="366764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(Galetta, Hofmann, Mir, Ziller, 2015)</a:t>
                      </a:r>
                      <a:endParaRPr lang="sl-SI" dirty="0"/>
                    </a:p>
                  </a:txBody>
                  <a:tcPr/>
                </a:tc>
              </a:tr>
              <a:tr h="458454">
                <a:tc>
                  <a:txBody>
                    <a:bodyPr/>
                    <a:lstStyle/>
                    <a:p>
                      <a:r>
                        <a:rPr lang="sl-SI" dirty="0" smtClean="0"/>
                        <a:t>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Rule of </a:t>
                      </a:r>
                      <a:r>
                        <a:rPr lang="sl-SI" sz="2400" b="1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aw</a:t>
                      </a:r>
                      <a:r>
                        <a:rPr lang="sl-SI" sz="24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sl-SI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l-SI" sz="2400" baseline="0" dirty="0" err="1" smtClean="0">
                          <a:solidFill>
                            <a:schemeClr val="tx1"/>
                          </a:solidFill>
                        </a:rPr>
                        <a:t>clarity</a:t>
                      </a:r>
                      <a:r>
                        <a:rPr lang="sl-SI" sz="24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sl-SI" sz="2400" baseline="0" dirty="0" err="1" smtClean="0">
                          <a:solidFill>
                            <a:schemeClr val="tx1"/>
                          </a:solidFill>
                        </a:rPr>
                        <a:t>legality</a:t>
                      </a:r>
                      <a:r>
                        <a:rPr lang="sl-SI" sz="24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sl-SI" sz="2400" baseline="0" dirty="0" err="1" smtClean="0">
                          <a:solidFill>
                            <a:schemeClr val="tx1"/>
                          </a:solidFill>
                        </a:rPr>
                        <a:t>l.certinty</a:t>
                      </a:r>
                      <a:r>
                        <a:rPr lang="sl-SI" sz="2400" baseline="0" dirty="0" smtClean="0">
                          <a:solidFill>
                            <a:schemeClr val="tx1"/>
                          </a:solidFill>
                        </a:rPr>
                        <a:t>, legitimate </a:t>
                      </a:r>
                      <a:r>
                        <a:rPr lang="sl-SI" sz="2400" baseline="0" dirty="0" err="1" smtClean="0">
                          <a:solidFill>
                            <a:schemeClr val="tx1"/>
                          </a:solidFill>
                        </a:rPr>
                        <a:t>expectations</a:t>
                      </a:r>
                      <a:endParaRPr lang="sl-SI" sz="2400" dirty="0"/>
                    </a:p>
                  </a:txBody>
                  <a:tcPr/>
                </a:tc>
              </a:tr>
              <a:tr h="458454">
                <a:tc>
                  <a:txBody>
                    <a:bodyPr/>
                    <a:lstStyle/>
                    <a:p>
                      <a:r>
                        <a:rPr lang="sl-SI" dirty="0" smtClean="0"/>
                        <a:t>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Equal treatment and non-discrimination</a:t>
                      </a:r>
                      <a:endParaRPr lang="sl-SI" sz="2400" dirty="0"/>
                    </a:p>
                  </a:txBody>
                  <a:tcPr/>
                </a:tc>
              </a:tr>
              <a:tr h="458454">
                <a:tc>
                  <a:txBody>
                    <a:bodyPr/>
                    <a:lstStyle/>
                    <a:p>
                      <a:r>
                        <a:rPr lang="sl-SI" dirty="0" smtClean="0"/>
                        <a:t>3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dirty="0" smtClean="0"/>
                        <a:t>Public interest</a:t>
                      </a:r>
                      <a:r>
                        <a:rPr lang="sl-SI" sz="2400" baseline="0" dirty="0" smtClean="0"/>
                        <a:t> protection</a:t>
                      </a:r>
                      <a:endParaRPr lang="sl-SI" sz="2400" dirty="0" smtClean="0"/>
                    </a:p>
                  </a:txBody>
                  <a:tcPr/>
                </a:tc>
              </a:tr>
              <a:tr h="458454">
                <a:tc>
                  <a:txBody>
                    <a:bodyPr/>
                    <a:lstStyle/>
                    <a:p>
                      <a:r>
                        <a:rPr lang="sl-SI" dirty="0" smtClean="0"/>
                        <a:t>4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dirty="0" smtClean="0"/>
                        <a:t>Proportionality</a:t>
                      </a:r>
                    </a:p>
                  </a:txBody>
                  <a:tcPr/>
                </a:tc>
              </a:tr>
              <a:tr h="458454">
                <a:tc>
                  <a:txBody>
                    <a:bodyPr/>
                    <a:lstStyle/>
                    <a:p>
                      <a:r>
                        <a:rPr lang="sl-SI" dirty="0" smtClean="0"/>
                        <a:t>5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Good administration</a:t>
                      </a:r>
                      <a:r>
                        <a:rPr lang="sl-SI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sl-SI" sz="2400" baseline="0" dirty="0" err="1" smtClean="0"/>
                        <a:t>duty</a:t>
                      </a:r>
                      <a:r>
                        <a:rPr lang="sl-SI" sz="2400" baseline="0" dirty="0" smtClean="0"/>
                        <a:t> of </a:t>
                      </a:r>
                      <a:r>
                        <a:rPr lang="sl-SI" sz="2400" baseline="0" dirty="0" err="1" smtClean="0"/>
                        <a:t>care</a:t>
                      </a:r>
                      <a:endParaRPr lang="sl-SI" sz="2400" dirty="0"/>
                    </a:p>
                  </a:txBody>
                  <a:tcPr/>
                </a:tc>
              </a:tr>
              <a:tr h="458454">
                <a:tc>
                  <a:txBody>
                    <a:bodyPr/>
                    <a:lstStyle/>
                    <a:p>
                      <a:r>
                        <a:rPr lang="sl-SI" dirty="0" smtClean="0"/>
                        <a:t>6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kern="120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Impartiallity</a:t>
                      </a:r>
                      <a:r>
                        <a:rPr lang="sl-SI" sz="2400" dirty="0" smtClean="0"/>
                        <a:t>, </a:t>
                      </a:r>
                      <a:r>
                        <a:rPr lang="sl-SI" sz="2400" dirty="0" err="1" smtClean="0">
                          <a:solidFill>
                            <a:schemeClr val="tx1"/>
                          </a:solidFill>
                        </a:rPr>
                        <a:t>fairness</a:t>
                      </a:r>
                      <a:endParaRPr lang="sl-SI" sz="2400" dirty="0" smtClean="0"/>
                    </a:p>
                  </a:txBody>
                  <a:tcPr/>
                </a:tc>
              </a:tr>
              <a:tr h="458454">
                <a:tc>
                  <a:txBody>
                    <a:bodyPr/>
                    <a:lstStyle/>
                    <a:p>
                      <a:r>
                        <a:rPr lang="sl-SI" dirty="0" smtClean="0"/>
                        <a:t>7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Participative</a:t>
                      </a:r>
                      <a:r>
                        <a:rPr lang="sl-SI" sz="2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sl-SI" sz="2400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democracy</a:t>
                      </a:r>
                      <a:r>
                        <a:rPr lang="sl-SI" sz="2400" baseline="0" dirty="0" smtClean="0"/>
                        <a:t>, fair </a:t>
                      </a:r>
                      <a:r>
                        <a:rPr lang="sl-SI" sz="2400" kern="120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hearing</a:t>
                      </a:r>
                      <a:r>
                        <a:rPr lang="sl-SI" sz="2400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sl-SI" sz="2400" kern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58454">
                <a:tc>
                  <a:txBody>
                    <a:bodyPr/>
                    <a:lstStyle/>
                    <a:p>
                      <a:r>
                        <a:rPr lang="sl-SI" dirty="0" smtClean="0"/>
                        <a:t>8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Access to the file</a:t>
                      </a:r>
                      <a:r>
                        <a:rPr lang="sl-SI" sz="2400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information</a:t>
                      </a:r>
                      <a:r>
                        <a:rPr lang="sl-SI" sz="2400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sl-SI" sz="2400" kern="12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l-SI" sz="2400" b="1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transparency</a:t>
                      </a:r>
                    </a:p>
                  </a:txBody>
                  <a:tcPr/>
                </a:tc>
              </a:tr>
              <a:tr h="458454">
                <a:tc>
                  <a:txBody>
                    <a:bodyPr/>
                    <a:lstStyle/>
                    <a:p>
                      <a:r>
                        <a:rPr lang="sl-SI" dirty="0" smtClean="0"/>
                        <a:t>9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dirty="0" smtClean="0"/>
                        <a:t>Data </a:t>
                      </a:r>
                      <a:r>
                        <a:rPr lang="sl-SI" sz="2400" dirty="0" err="1" smtClean="0"/>
                        <a:t>quality</a:t>
                      </a:r>
                      <a:r>
                        <a:rPr lang="sl-SI" sz="2400" dirty="0" smtClean="0"/>
                        <a:t> &amp; </a:t>
                      </a:r>
                      <a:r>
                        <a:rPr lang="sl-SI" sz="2400" dirty="0" err="1" smtClean="0"/>
                        <a:t>protection</a:t>
                      </a:r>
                      <a:endParaRPr lang="sl-SI" sz="2400" dirty="0" smtClean="0"/>
                    </a:p>
                  </a:txBody>
                  <a:tcPr/>
                </a:tc>
              </a:tr>
              <a:tr h="458454">
                <a:tc>
                  <a:txBody>
                    <a:bodyPr/>
                    <a:lstStyle/>
                    <a:p>
                      <a:r>
                        <a:rPr lang="sl-SI" dirty="0" smtClean="0"/>
                        <a:t>10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Reason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giving </a:t>
                      </a:r>
                      <a:endParaRPr lang="sl-SI" sz="2400" dirty="0" smtClean="0"/>
                    </a:p>
                  </a:txBody>
                  <a:tcPr/>
                </a:tc>
              </a:tr>
              <a:tr h="458454">
                <a:tc>
                  <a:txBody>
                    <a:bodyPr/>
                    <a:lstStyle/>
                    <a:p>
                      <a:r>
                        <a:rPr lang="sl-SI" dirty="0" smtClean="0"/>
                        <a:t>11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Timeliness</a:t>
                      </a:r>
                      <a:endParaRPr lang="sl-SI" sz="2400" dirty="0"/>
                    </a:p>
                  </a:txBody>
                  <a:tcPr/>
                </a:tc>
              </a:tr>
              <a:tr h="722303">
                <a:tc>
                  <a:txBody>
                    <a:bodyPr/>
                    <a:lstStyle/>
                    <a:p>
                      <a:r>
                        <a:rPr lang="sl-SI" dirty="0" smtClean="0"/>
                        <a:t>12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Effective remedy</a:t>
                      </a:r>
                      <a:endParaRPr lang="sl-SI" sz="2400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8"/>
          <p:cNvSpPr>
            <a:spLocks noGrp="1"/>
          </p:cNvSpPr>
          <p:nvPr>
            <p:ph type="title"/>
          </p:nvPr>
        </p:nvSpPr>
        <p:spPr>
          <a:xfrm>
            <a:off x="-273993" y="130629"/>
            <a:ext cx="9417993" cy="59531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sl-SI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r>
              <a:rPr lang="sl-SI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r>
              <a:rPr lang="sl-SI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3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Fundamental</a:t>
            </a:r>
            <a:r>
              <a:rPr lang="sl-SI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principles in European adm. law </a:t>
            </a:r>
            <a:br>
              <a:rPr lang="sl-SI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avokotnik 5"/>
          <p:cNvSpPr/>
          <p:nvPr/>
        </p:nvSpPr>
        <p:spPr>
          <a:xfrm>
            <a:off x="3802455" y="4725910"/>
            <a:ext cx="5278172" cy="20008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90000"/>
              </a:lnSpc>
            </a:pPr>
            <a:r>
              <a:rPr lang="en-US" sz="1500" dirty="0"/>
              <a:t>The right </a:t>
            </a:r>
            <a:r>
              <a:rPr lang="en-US" sz="1500" dirty="0" smtClean="0"/>
              <a:t>is </a:t>
            </a:r>
            <a:r>
              <a:rPr lang="en-US" sz="1500" dirty="0"/>
              <a:t>enshrined in </a:t>
            </a:r>
            <a:r>
              <a:rPr lang="en-US" sz="1500" dirty="0" smtClean="0"/>
              <a:t>Art</a:t>
            </a:r>
            <a:r>
              <a:rPr lang="sl-SI" sz="1500" dirty="0" smtClean="0"/>
              <a:t>.</a:t>
            </a:r>
            <a:r>
              <a:rPr lang="en-US" sz="1500" dirty="0" smtClean="0"/>
              <a:t> </a:t>
            </a:r>
            <a:r>
              <a:rPr lang="en-US" sz="1500" dirty="0"/>
              <a:t>47 of the </a:t>
            </a:r>
            <a:r>
              <a:rPr lang="en-US" sz="1500" dirty="0" smtClean="0"/>
              <a:t>Charter, </a:t>
            </a:r>
            <a:r>
              <a:rPr lang="en-US" sz="1500" dirty="0"/>
              <a:t>in </a:t>
            </a:r>
            <a:r>
              <a:rPr lang="en-US" sz="1500" dirty="0" smtClean="0"/>
              <a:t>Art</a:t>
            </a:r>
            <a:r>
              <a:rPr lang="sl-SI" sz="1500" dirty="0" smtClean="0"/>
              <a:t>.</a:t>
            </a:r>
            <a:r>
              <a:rPr lang="en-US" sz="1500" dirty="0" smtClean="0"/>
              <a:t> </a:t>
            </a:r>
            <a:r>
              <a:rPr lang="en-US" sz="1500" dirty="0"/>
              <a:t>6 </a:t>
            </a:r>
            <a:r>
              <a:rPr lang="sl-SI" sz="1500" dirty="0" smtClean="0"/>
              <a:t>&amp;</a:t>
            </a:r>
            <a:r>
              <a:rPr lang="en-US" sz="1500" dirty="0" smtClean="0"/>
              <a:t> </a:t>
            </a:r>
            <a:r>
              <a:rPr lang="en-US" sz="1500" dirty="0"/>
              <a:t>13 </a:t>
            </a:r>
            <a:r>
              <a:rPr lang="en-US" sz="1500" dirty="0" smtClean="0"/>
              <a:t>E</a:t>
            </a:r>
            <a:r>
              <a:rPr lang="sl-SI" sz="1500" dirty="0" smtClean="0"/>
              <a:t>CHR </a:t>
            </a:r>
            <a:r>
              <a:rPr lang="en-US" sz="1500" dirty="0" smtClean="0"/>
              <a:t>and </a:t>
            </a:r>
            <a:r>
              <a:rPr lang="en-US" sz="1500" dirty="0" err="1"/>
              <a:t>recognised</a:t>
            </a:r>
            <a:r>
              <a:rPr lang="en-US" sz="1500" dirty="0"/>
              <a:t> as a general principle of EU law is a key component to a legal system under the </a:t>
            </a:r>
            <a:r>
              <a:rPr lang="en-US" sz="1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 of law</a:t>
            </a:r>
            <a:r>
              <a:rPr lang="en-US" sz="1500" dirty="0"/>
              <a:t>. According to this principle, neither the EU nor </a:t>
            </a:r>
            <a:r>
              <a:rPr lang="en-US" sz="1500" dirty="0" smtClean="0"/>
              <a:t>M</a:t>
            </a:r>
            <a:r>
              <a:rPr lang="sl-SI" sz="1500" dirty="0" smtClean="0"/>
              <a:t>S</a:t>
            </a:r>
            <a:r>
              <a:rPr lang="en-US" sz="1500" dirty="0" smtClean="0"/>
              <a:t> </a:t>
            </a:r>
            <a:r>
              <a:rPr lang="en-US" sz="1500" dirty="0"/>
              <a:t>can render virtually impossible or excessively difficult the exercise of </a:t>
            </a:r>
            <a:r>
              <a:rPr lang="en-US" sz="1500" dirty="0" smtClean="0"/>
              <a:t>rights </a:t>
            </a:r>
            <a:r>
              <a:rPr lang="en-US" sz="1500" dirty="0"/>
              <a:t>conferred by EU law, are obliged to guarantee </a:t>
            </a:r>
            <a:r>
              <a:rPr lang="en-US" sz="1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 </a:t>
            </a:r>
            <a:r>
              <a:rPr lang="sl-SI" sz="1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</a:t>
            </a:r>
            <a:r>
              <a:rPr lang="en-US" sz="1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 </a:t>
            </a:r>
            <a:r>
              <a:rPr lang="en-US" sz="1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judicial </a:t>
            </a:r>
            <a:r>
              <a:rPr lang="en-US" sz="1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protection </a:t>
            </a:r>
            <a:r>
              <a:rPr lang="sl-SI" sz="1500" dirty="0"/>
              <a:t>(</a:t>
            </a:r>
            <a:r>
              <a:rPr lang="sl-SI" sz="1500" dirty="0" smtClean="0"/>
              <a:t>C14/83</a:t>
            </a:r>
            <a:r>
              <a:rPr lang="sl-SI" sz="1500" dirty="0"/>
              <a:t>) </a:t>
            </a:r>
            <a:r>
              <a:rPr lang="en-US" sz="1500" dirty="0" smtClean="0"/>
              <a:t>and </a:t>
            </a:r>
            <a:r>
              <a:rPr lang="en-US" sz="1500" dirty="0"/>
              <a:t>are barred from applying any rule or applying any procedure which might prevent, even temporarily, </a:t>
            </a:r>
            <a:r>
              <a:rPr lang="en-US" sz="1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 rules from having full </a:t>
            </a:r>
            <a:r>
              <a:rPr lang="en-US" sz="1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force </a:t>
            </a:r>
            <a:r>
              <a:rPr lang="sl-SI" sz="1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r>
              <a:rPr lang="en-US" sz="1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effect</a:t>
            </a:r>
            <a:r>
              <a:rPr lang="sl-SI" sz="1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1500" dirty="0"/>
              <a:t>(C-213/89)</a:t>
            </a:r>
            <a:r>
              <a:rPr lang="en-US" sz="1500" dirty="0"/>
              <a:t>.</a:t>
            </a:r>
            <a:endParaRPr lang="sl-SI" sz="1500" dirty="0"/>
          </a:p>
        </p:txBody>
      </p:sp>
    </p:spTree>
    <p:extLst>
      <p:ext uri="{BB962C8B-B14F-4D97-AF65-F5344CB8AC3E}">
        <p14:creationId xmlns:p14="http://schemas.microsoft.com/office/powerpoint/2010/main" val="100564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0" y="662152"/>
            <a:ext cx="9143999" cy="45259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u="sng" dirty="0" smtClean="0">
                <a:solidFill>
                  <a:schemeClr val="tx1"/>
                </a:solidFill>
              </a:rPr>
              <a:t>Art</a:t>
            </a:r>
            <a:r>
              <a:rPr lang="sl-SI" sz="2400" b="1" u="sng" dirty="0" smtClean="0">
                <a:solidFill>
                  <a:schemeClr val="tx1"/>
                </a:solidFill>
              </a:rPr>
              <a:t>.</a:t>
            </a:r>
            <a:r>
              <a:rPr lang="en-US" sz="2400" b="1" u="sng" dirty="0" smtClean="0">
                <a:solidFill>
                  <a:schemeClr val="tx1"/>
                </a:solidFill>
              </a:rPr>
              <a:t> 2</a:t>
            </a:r>
            <a:r>
              <a:rPr lang="sl-SI" sz="2400" b="1" u="sng" dirty="0" smtClean="0">
                <a:solidFill>
                  <a:schemeClr val="tx1"/>
                </a:solidFill>
              </a:rPr>
              <a:t>3</a:t>
            </a:r>
            <a:r>
              <a:rPr lang="en-US" sz="2400" b="1" u="sng" dirty="0" smtClean="0">
                <a:solidFill>
                  <a:schemeClr val="tx1"/>
                </a:solidFill>
              </a:rPr>
              <a:t> Rectification</a:t>
            </a:r>
            <a:r>
              <a:rPr lang="sl-SI" sz="2400" b="1" u="sng" dirty="0" smtClean="0">
                <a:solidFill>
                  <a:schemeClr val="tx1"/>
                </a:solidFill>
              </a:rPr>
              <a:t>/</a:t>
            </a:r>
            <a:r>
              <a:rPr lang="en-US" sz="2400" b="1" u="sng" dirty="0" smtClean="0">
                <a:solidFill>
                  <a:schemeClr val="tx1"/>
                </a:solidFill>
              </a:rPr>
              <a:t>withdrawal </a:t>
            </a:r>
            <a:r>
              <a:rPr lang="en-US" sz="2400" b="1" u="sng" dirty="0">
                <a:solidFill>
                  <a:schemeClr val="tx1"/>
                </a:solidFill>
              </a:rPr>
              <a:t>of </a:t>
            </a:r>
            <a:r>
              <a:rPr lang="en-US" sz="2400" b="1" u="sng" dirty="0" err="1" smtClean="0">
                <a:solidFill>
                  <a:schemeClr val="tx1"/>
                </a:solidFill>
              </a:rPr>
              <a:t>adm</a:t>
            </a:r>
            <a:r>
              <a:rPr lang="sl-SI" sz="2400" b="1" u="sng" dirty="0" smtClean="0">
                <a:solidFill>
                  <a:schemeClr val="tx1"/>
                </a:solidFill>
              </a:rPr>
              <a:t>.</a:t>
            </a:r>
            <a:r>
              <a:rPr lang="en-US" sz="2400" b="1" u="sng" dirty="0" smtClean="0">
                <a:solidFill>
                  <a:schemeClr val="tx1"/>
                </a:solidFill>
              </a:rPr>
              <a:t>acts</a:t>
            </a:r>
            <a:r>
              <a:rPr lang="sl-SI" sz="2400" b="1" u="sng" dirty="0" smtClean="0">
                <a:solidFill>
                  <a:schemeClr val="tx1"/>
                </a:solidFill>
              </a:rPr>
              <a:t>/</a:t>
            </a:r>
            <a:r>
              <a:rPr lang="en-US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adversely</a:t>
            </a:r>
            <a:r>
              <a:rPr lang="en-US" sz="2400" b="1" u="sng" dirty="0" smtClean="0">
                <a:solidFill>
                  <a:schemeClr val="tx1"/>
                </a:solidFill>
              </a:rPr>
              <a:t> </a:t>
            </a:r>
            <a:r>
              <a:rPr lang="en-US" sz="2400" b="1" u="sng" dirty="0">
                <a:solidFill>
                  <a:schemeClr val="tx1"/>
                </a:solidFill>
              </a:rPr>
              <a:t>affect </a:t>
            </a:r>
            <a:r>
              <a:rPr lang="en-US" sz="2400" b="1" u="sng" dirty="0" smtClean="0">
                <a:solidFill>
                  <a:schemeClr val="tx1"/>
                </a:solidFill>
              </a:rPr>
              <a:t>party </a:t>
            </a:r>
            <a:endParaRPr lang="sl-SI" sz="2400" b="1" u="sng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000" dirty="0" smtClean="0">
                <a:solidFill>
                  <a:schemeClr val="tx1"/>
                </a:solidFill>
              </a:rPr>
              <a:t>       1. </a:t>
            </a:r>
            <a:r>
              <a:rPr lang="en-US" sz="2000" dirty="0" smtClean="0">
                <a:solidFill>
                  <a:schemeClr val="tx1"/>
                </a:solidFill>
              </a:rPr>
              <a:t>The </a:t>
            </a:r>
            <a:r>
              <a:rPr lang="en-US" sz="2000" dirty="0">
                <a:solidFill>
                  <a:schemeClr val="tx1"/>
                </a:solidFill>
              </a:rPr>
              <a:t>competent authority shall rectify or withdraw, on its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own initiative or </a:t>
            </a:r>
            <a:r>
              <a:rPr lang="sl-SI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following a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request </a:t>
            </a:r>
            <a:r>
              <a:rPr lang="en-US" sz="2000" dirty="0">
                <a:solidFill>
                  <a:schemeClr val="tx1"/>
                </a:solidFill>
              </a:rPr>
              <a:t>by the party concerned, </a:t>
            </a:r>
            <a:endParaRPr lang="sl-SI" sz="20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</a:rPr>
              <a:t>an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unlawful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adm</a:t>
            </a:r>
            <a:r>
              <a:rPr lang="sl-SI" sz="2000" dirty="0">
                <a:solidFill>
                  <a:schemeClr val="tx1"/>
                </a:solidFill>
              </a:rPr>
              <a:t>.</a:t>
            </a:r>
            <a:r>
              <a:rPr lang="en-US" sz="2000" dirty="0">
                <a:solidFill>
                  <a:schemeClr val="tx1"/>
                </a:solidFill>
              </a:rPr>
              <a:t> act which adversely affects a party</a:t>
            </a:r>
            <a:r>
              <a:rPr lang="sl-SI" sz="2000" dirty="0">
                <a:solidFill>
                  <a:schemeClr val="tx1"/>
                </a:solidFill>
              </a:rPr>
              <a:t> =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retroactive</a:t>
            </a:r>
            <a:r>
              <a:rPr lang="en-US" sz="2000" dirty="0">
                <a:solidFill>
                  <a:schemeClr val="tx1"/>
                </a:solidFill>
              </a:rPr>
              <a:t> effect</a:t>
            </a:r>
            <a:r>
              <a:rPr lang="sl-SI" sz="2000" dirty="0">
                <a:solidFill>
                  <a:schemeClr val="tx1"/>
                </a:solidFill>
              </a:rPr>
              <a:t>;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endParaRPr lang="sl-SI" sz="20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</a:rPr>
              <a:t>a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lawful </a:t>
            </a:r>
            <a:r>
              <a:rPr lang="en-US" sz="2000" dirty="0" err="1">
                <a:solidFill>
                  <a:schemeClr val="tx1"/>
                </a:solidFill>
              </a:rPr>
              <a:t>adm</a:t>
            </a:r>
            <a:r>
              <a:rPr lang="sl-SI" sz="2000" dirty="0">
                <a:solidFill>
                  <a:schemeClr val="tx1"/>
                </a:solidFill>
              </a:rPr>
              <a:t>.</a:t>
            </a:r>
            <a:r>
              <a:rPr lang="en-US" sz="2000" dirty="0">
                <a:solidFill>
                  <a:schemeClr val="tx1"/>
                </a:solidFill>
              </a:rPr>
              <a:t> act which adversely affects a party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</a:t>
            </a:r>
            <a:r>
              <a:rPr lang="en-US" sz="2000" dirty="0">
                <a:solidFill>
                  <a:schemeClr val="tx1"/>
                </a:solidFill>
              </a:rPr>
              <a:t>the reasons that lead to the decision no longer exist</a:t>
            </a:r>
            <a:r>
              <a:rPr lang="sl-SI" sz="2000" dirty="0">
                <a:solidFill>
                  <a:schemeClr val="tx1"/>
                </a:solidFill>
              </a:rPr>
              <a:t>; =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have retroactive</a:t>
            </a:r>
            <a:r>
              <a:rPr lang="en-US" sz="2000" dirty="0">
                <a:solidFill>
                  <a:schemeClr val="tx1"/>
                </a:solidFill>
              </a:rPr>
              <a:t> effect. </a:t>
            </a:r>
            <a:endParaRPr lang="sl-SI" sz="2000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</a:rPr>
              <a:t>3. Rectification or withdrawal</a:t>
            </a:r>
            <a:r>
              <a:rPr lang="sl-SI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shall take effect upon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notification</a:t>
            </a:r>
            <a:r>
              <a:rPr lang="en-US" sz="2000" dirty="0">
                <a:solidFill>
                  <a:schemeClr val="tx1"/>
                </a:solidFill>
              </a:rPr>
              <a:t> to the party. 4. Where an administrative act adversely affects a party and at the same time is beneficial to other parties, an assessment of the possible impact </a:t>
            </a:r>
            <a:r>
              <a:rPr lang="sl-SI" sz="2000" dirty="0">
                <a:solidFill>
                  <a:schemeClr val="tx1"/>
                </a:solidFill>
              </a:rPr>
              <a:t>…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sl-SI" sz="800" b="1" u="sng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u="sng" dirty="0" smtClean="0">
                <a:solidFill>
                  <a:schemeClr val="tx1"/>
                </a:solidFill>
              </a:rPr>
              <a:t>Art</a:t>
            </a:r>
            <a:r>
              <a:rPr lang="sl-SI" sz="2400" b="1" u="sng" dirty="0" smtClean="0">
                <a:solidFill>
                  <a:schemeClr val="tx1"/>
                </a:solidFill>
              </a:rPr>
              <a:t>.</a:t>
            </a:r>
            <a:r>
              <a:rPr lang="en-US" sz="2400" b="1" u="sng" dirty="0" smtClean="0">
                <a:solidFill>
                  <a:schemeClr val="tx1"/>
                </a:solidFill>
              </a:rPr>
              <a:t> 24 Rectification or withdrawal</a:t>
            </a:r>
            <a:r>
              <a:rPr lang="sl-SI" sz="2400" b="1" u="sng" dirty="0" smtClean="0">
                <a:solidFill>
                  <a:schemeClr val="tx1"/>
                </a:solidFill>
              </a:rPr>
              <a:t>/</a:t>
            </a:r>
            <a:r>
              <a:rPr lang="en-US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beneficial</a:t>
            </a:r>
            <a:r>
              <a:rPr lang="en-US" sz="2400" b="1" u="sng" dirty="0" smtClean="0">
                <a:solidFill>
                  <a:schemeClr val="tx1"/>
                </a:solidFill>
              </a:rPr>
              <a:t> to a party </a:t>
            </a:r>
            <a:endParaRPr lang="sl-SI" sz="2400" b="1" u="sng" dirty="0" smtClean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The </a:t>
            </a:r>
            <a:r>
              <a:rPr lang="en-US" sz="2000" dirty="0">
                <a:solidFill>
                  <a:schemeClr val="tx1"/>
                </a:solidFill>
              </a:rPr>
              <a:t>competent authority shall, on its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own initiative or following a request </a:t>
            </a:r>
            <a:r>
              <a:rPr lang="en-US" sz="2000" dirty="0">
                <a:solidFill>
                  <a:schemeClr val="tx1"/>
                </a:solidFill>
              </a:rPr>
              <a:t>by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another </a:t>
            </a:r>
            <a:r>
              <a:rPr lang="en-US" sz="2000" dirty="0">
                <a:solidFill>
                  <a:schemeClr val="tx1"/>
                </a:solidFill>
              </a:rPr>
              <a:t>party, rectify or withdraw an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unlawful </a:t>
            </a:r>
            <a:r>
              <a:rPr lang="en-US" sz="2000" dirty="0" err="1" smtClean="0">
                <a:solidFill>
                  <a:schemeClr val="tx1"/>
                </a:solidFill>
              </a:rPr>
              <a:t>adm</a:t>
            </a:r>
            <a:r>
              <a:rPr lang="sl-SI" sz="2000" dirty="0" smtClean="0">
                <a:solidFill>
                  <a:schemeClr val="tx1"/>
                </a:solidFill>
              </a:rPr>
              <a:t>. </a:t>
            </a:r>
            <a:r>
              <a:rPr lang="en-US" sz="2000" dirty="0" smtClean="0">
                <a:solidFill>
                  <a:schemeClr val="tx1"/>
                </a:solidFill>
              </a:rPr>
              <a:t>act </a:t>
            </a:r>
            <a:r>
              <a:rPr lang="en-US" sz="2000" dirty="0">
                <a:solidFill>
                  <a:schemeClr val="tx1"/>
                </a:solidFill>
              </a:rPr>
              <a:t>which is beneficial to a party. 2. Due account shall be taken of the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consequences</a:t>
            </a:r>
            <a:r>
              <a:rPr lang="en-US" sz="2000" dirty="0">
                <a:solidFill>
                  <a:schemeClr val="tx1"/>
                </a:solidFill>
              </a:rPr>
              <a:t> of the rectification or withdrawal on parties who legitimately could expect the act to be lawful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r>
              <a:rPr lang="sl-SI" sz="2000" dirty="0" smtClean="0">
                <a:solidFill>
                  <a:schemeClr val="tx1"/>
                </a:solidFill>
              </a:rPr>
              <a:t>.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dirty="0">
                <a:solidFill>
                  <a:schemeClr val="tx1"/>
                </a:solidFill>
              </a:rPr>
              <a:t>3.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retroactive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 only if done within a reasonable time. </a:t>
            </a:r>
            <a:r>
              <a:rPr lang="sl-SI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sl-SI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awful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adm</a:t>
            </a:r>
            <a:r>
              <a:rPr lang="sl-SI" sz="2000" dirty="0" smtClean="0">
                <a:solidFill>
                  <a:schemeClr val="tx1"/>
                </a:solidFill>
              </a:rPr>
              <a:t>.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act which is beneficial to a party </a:t>
            </a:r>
            <a:r>
              <a:rPr lang="sl-SI" sz="2000" dirty="0" smtClean="0">
                <a:solidFill>
                  <a:schemeClr val="tx1"/>
                </a:solidFill>
              </a:rPr>
              <a:t>…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the reasons that lead to the specific act no longer exist. Due account shall be taken of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legitimate expectations of other parties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endParaRPr lang="sl-SI" sz="2000" dirty="0">
              <a:solidFill>
                <a:schemeClr val="tx1"/>
              </a:solidFill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0" y="-15765"/>
            <a:ext cx="8820473" cy="677917"/>
          </a:xfrm>
        </p:spPr>
        <p:txBody>
          <a:bodyPr>
            <a:normAutofit/>
          </a:bodyPr>
          <a:lstStyle/>
          <a:p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3.III 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 APA draft (2015-6) on 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remedies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sl-SI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ReNEUAL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l-SI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630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decaFU2011">
  <a:themeElements>
    <a:clrScheme name="RdecaFU2011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E60C21"/>
      </a:accent3>
      <a:accent4>
        <a:srgbClr val="FF7D38"/>
      </a:accent4>
      <a:accent5>
        <a:srgbClr val="964305"/>
      </a:accent5>
      <a:accent6>
        <a:srgbClr val="475A8D"/>
      </a:accent6>
      <a:hlink>
        <a:srgbClr val="0070C0"/>
      </a:hlink>
      <a:folHlink>
        <a:srgbClr val="00206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RdecaFU2011</Template>
  <TotalTime>1525</TotalTime>
  <Words>1414</Words>
  <Application>Microsoft Office PowerPoint</Application>
  <PresentationFormat>Diaprojekcija na zaslonu (4:3)</PresentationFormat>
  <Paragraphs>154</Paragraphs>
  <Slides>12</Slides>
  <Notes>0</Notes>
  <HiddenSlides>0</HiddenSlides>
  <MMClips>0</MMClips>
  <ScaleCrop>false</ScaleCrop>
  <HeadingPairs>
    <vt:vector size="8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Vdelani OLE strežniki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9" baseType="lpstr">
      <vt:lpstr>SimSun</vt:lpstr>
      <vt:lpstr>Arial</vt:lpstr>
      <vt:lpstr>Calibri</vt:lpstr>
      <vt:lpstr>Times New Roman</vt:lpstr>
      <vt:lpstr>Wingdings</vt:lpstr>
      <vt:lpstr>RdecaFU2011</vt:lpstr>
      <vt:lpstr>Clip</vt:lpstr>
      <vt:lpstr>PowerPointova predstavitev</vt:lpstr>
      <vt:lpstr>A. Administrative matters from European perspective</vt:lpstr>
      <vt:lpstr>B. Europenization in national &amp; EU adm. matters</vt:lpstr>
      <vt:lpstr>Key impacts of Europeanization in adm. matters and legal protection: EU &amp; national levels</vt:lpstr>
      <vt:lpstr>1. Ratio of CoE/EU driven administrative procedures </vt:lpstr>
      <vt:lpstr>2. Scope of CoE/EU driven administrative procedures </vt:lpstr>
      <vt:lpstr>3.I EU codification – EU law &amp; CJEU case law</vt:lpstr>
      <vt:lpstr>3.II Fundamental principles in European adm. law  </vt:lpstr>
      <vt:lpstr>3.III EU APA draft (2015-6) on remedies (ReNEUAL)</vt:lpstr>
      <vt:lpstr>4. Interdependence of adm. procedures &amp; justice</vt:lpstr>
      <vt:lpstr>Key novelties in new or modernized APAs</vt:lpstr>
      <vt:lpstr>Conclusions and discussion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Polona Kovač</dc:creator>
  <cp:lastModifiedBy>Kovač, Polona</cp:lastModifiedBy>
  <cp:revision>310</cp:revision>
  <dcterms:created xsi:type="dcterms:W3CDTF">2006-08-16T00:00:00Z</dcterms:created>
  <dcterms:modified xsi:type="dcterms:W3CDTF">2016-04-18T14:52:06Z</dcterms:modified>
</cp:coreProperties>
</file>