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9" r:id="rId5"/>
    <p:sldId id="258" r:id="rId6"/>
    <p:sldId id="260" r:id="rId7"/>
    <p:sldId id="269" r:id="rId8"/>
    <p:sldId id="270" r:id="rId9"/>
    <p:sldId id="272" r:id="rId10"/>
    <p:sldId id="271" r:id="rId11"/>
    <p:sldId id="274" r:id="rId12"/>
    <p:sldId id="275" r:id="rId13"/>
    <p:sldId id="284" r:id="rId14"/>
    <p:sldId id="285" r:id="rId15"/>
    <p:sldId id="283" r:id="rId16"/>
    <p:sldId id="277" r:id="rId17"/>
    <p:sldId id="278" r:id="rId18"/>
    <p:sldId id="276" r:id="rId19"/>
    <p:sldId id="261" r:id="rId20"/>
    <p:sldId id="263" r:id="rId21"/>
    <p:sldId id="264" r:id="rId22"/>
    <p:sldId id="279" r:id="rId23"/>
    <p:sldId id="280" r:id="rId24"/>
    <p:sldId id="281" r:id="rId25"/>
    <p:sldId id="286" r:id="rId26"/>
    <p:sldId id="266"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0" d="100"/>
          <a:sy n="130" d="100"/>
        </p:scale>
        <p:origin x="-990" y="-9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46562C-D2E0-4963-989E-13081D5744A2}" type="datetimeFigureOut">
              <a:rPr lang="cs-CZ" smtClean="0"/>
              <a:pPr/>
              <a:t>8.3.2016</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A9D439-B0CF-45F4-B3B7-E24C341E3A66}" type="slidenum">
              <a:rPr lang="cs-CZ" smtClean="0"/>
              <a:pPr/>
              <a:t>‹#›</a:t>
            </a:fld>
            <a:endParaRPr lang="cs-CZ"/>
          </a:p>
        </p:txBody>
      </p:sp>
    </p:spTree>
    <p:extLst>
      <p:ext uri="{BB962C8B-B14F-4D97-AF65-F5344CB8AC3E}">
        <p14:creationId xmlns="" xmlns:p14="http://schemas.microsoft.com/office/powerpoint/2010/main" val="1760610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Obrázek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4584"/>
            <a:ext cx="9144000" cy="5134332"/>
          </a:xfrm>
          <a:prstGeom prst="rect">
            <a:avLst/>
          </a:prstGeom>
        </p:spPr>
      </p:pic>
      <p:sp>
        <p:nvSpPr>
          <p:cNvPr id="2" name="Nadpis 1"/>
          <p:cNvSpPr>
            <a:spLocks noGrp="1"/>
          </p:cNvSpPr>
          <p:nvPr>
            <p:ph type="ctrTitle"/>
          </p:nvPr>
        </p:nvSpPr>
        <p:spPr>
          <a:xfrm>
            <a:off x="2160000" y="1597820"/>
            <a:ext cx="6118448" cy="1102519"/>
          </a:xfrm>
        </p:spPr>
        <p:txBody>
          <a:bodyPr>
            <a:normAutofit/>
          </a:bodyPr>
          <a:lstStyle>
            <a:lvl1pPr>
              <a:defRPr sz="3000"/>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2160000" y="2914650"/>
            <a:ext cx="5576664" cy="1314450"/>
          </a:xfrm>
        </p:spPr>
        <p:txBody>
          <a:bodyPr lIns="0" tIns="0" rIns="0" bIns="0">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5" name="Zástupný symbol pro zápatí 4"/>
          <p:cNvSpPr>
            <a:spLocks noGrp="1"/>
          </p:cNvSpPr>
          <p:nvPr>
            <p:ph type="ftr" sz="quarter" idx="11"/>
          </p:nvPr>
        </p:nvSpPr>
        <p:spPr/>
        <p:txBody>
          <a:bodyPr/>
          <a:lstStyle/>
          <a:p>
            <a:r>
              <a:rPr lang="cs-CZ" smtClean="0"/>
              <a:t>Mgr. Ondřej Vala / 17. května, 2013. © Copyright Veřejný ochránce práv, 2013</a:t>
            </a:r>
            <a:endParaRPr lang="cs-CZ"/>
          </a:p>
        </p:txBody>
      </p:sp>
    </p:spTree>
    <p:extLst>
      <p:ext uri="{BB962C8B-B14F-4D97-AF65-F5344CB8AC3E}">
        <p14:creationId xmlns="" xmlns:p14="http://schemas.microsoft.com/office/powerpoint/2010/main" val="2943417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lvl1pPr>
              <a:defRPr sz="3200"/>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2160000" y="1851670"/>
            <a:ext cx="6563072" cy="2598936"/>
          </a:xfrm>
        </p:spPr>
        <p:txBody>
          <a:bodyPr lIns="0" tIns="0" rIns="0" bIns="0">
            <a:normAutofit/>
          </a:bodyPr>
          <a:lstStyle>
            <a:lvl1pPr>
              <a:defRPr sz="2200"/>
            </a:lvl1pPr>
            <a:lvl2pPr>
              <a:defRPr sz="2200"/>
            </a:lvl2pPr>
            <a:lvl3pPr>
              <a:defRPr sz="2200"/>
            </a:lvl3pPr>
            <a:lvl4pPr>
              <a:defRPr sz="2200"/>
            </a:lvl4pPr>
            <a:lvl5pPr>
              <a:defRPr sz="22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zápatí 4"/>
          <p:cNvSpPr>
            <a:spLocks noGrp="1"/>
          </p:cNvSpPr>
          <p:nvPr>
            <p:ph type="ftr" sz="quarter" idx="11"/>
          </p:nvPr>
        </p:nvSpPr>
        <p:spPr/>
        <p:txBody>
          <a:bodyPr/>
          <a:lstStyle/>
          <a:p>
            <a:r>
              <a:rPr lang="cs-CZ" smtClean="0"/>
              <a:t>Mgr. Ondřej Vala / 17. května, 2013. © Copyright Veřejný ochránce práv, 2013</a:t>
            </a:r>
            <a:endParaRPr lang="cs-CZ"/>
          </a:p>
        </p:txBody>
      </p:sp>
    </p:spTree>
    <p:extLst>
      <p:ext uri="{BB962C8B-B14F-4D97-AF65-F5344CB8AC3E}">
        <p14:creationId xmlns="" xmlns:p14="http://schemas.microsoft.com/office/powerpoint/2010/main" val="19607436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ázek 7"/>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4584"/>
            <a:ext cx="9144000" cy="5134332"/>
          </a:xfrm>
          <a:prstGeom prst="rect">
            <a:avLst/>
          </a:prstGeom>
        </p:spPr>
      </p:pic>
      <p:sp>
        <p:nvSpPr>
          <p:cNvPr id="2" name="Zástupný symbol pro nadpis 1"/>
          <p:cNvSpPr>
            <a:spLocks noGrp="1"/>
          </p:cNvSpPr>
          <p:nvPr>
            <p:ph type="title"/>
          </p:nvPr>
        </p:nvSpPr>
        <p:spPr>
          <a:xfrm>
            <a:off x="2160000" y="987574"/>
            <a:ext cx="6203032" cy="857250"/>
          </a:xfrm>
          <a:prstGeom prst="rect">
            <a:avLst/>
          </a:prstGeom>
        </p:spPr>
        <p:txBody>
          <a:bodyPr vert="horz" lIns="0" tIns="0" rIns="0" bIns="0" rtlCol="0" anchor="ctr">
            <a:norm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2160000" y="1851670"/>
            <a:ext cx="6192464" cy="2883768"/>
          </a:xfrm>
          <a:prstGeom prst="rect">
            <a:avLst/>
          </a:prstGeom>
        </p:spPr>
        <p:txBody>
          <a:bodyPr vert="horz" lIns="0" tIns="0" rIns="0" bIns="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zápatí 4"/>
          <p:cNvSpPr>
            <a:spLocks noGrp="1"/>
          </p:cNvSpPr>
          <p:nvPr>
            <p:ph type="ftr" sz="quarter" idx="3"/>
          </p:nvPr>
        </p:nvSpPr>
        <p:spPr>
          <a:xfrm>
            <a:off x="2160000" y="4767264"/>
            <a:ext cx="3824064" cy="273844"/>
          </a:xfrm>
          <a:prstGeom prst="rect">
            <a:avLst/>
          </a:prstGeom>
        </p:spPr>
        <p:txBody>
          <a:bodyPr vert="horz" lIns="0" tIns="0" rIns="0" bIns="0" rtlCol="0" anchor="ctr"/>
          <a:lstStyle>
            <a:lvl1pPr algn="l">
              <a:defRPr sz="800">
                <a:solidFill>
                  <a:srgbClr val="008273"/>
                </a:solidFill>
              </a:defRPr>
            </a:lvl1pPr>
          </a:lstStyle>
          <a:p>
            <a:r>
              <a:rPr lang="cs-CZ" smtClean="0"/>
              <a:t>Mgr. Ondřej Vala / 17. května, 2013. © Copyright Veřejný ochránce práv, 2013</a:t>
            </a:r>
            <a:endParaRPr lang="cs-CZ" dirty="0"/>
          </a:p>
        </p:txBody>
      </p:sp>
    </p:spTree>
    <p:extLst>
      <p:ext uri="{BB962C8B-B14F-4D97-AF65-F5344CB8AC3E}">
        <p14:creationId xmlns="" xmlns:p14="http://schemas.microsoft.com/office/powerpoint/2010/main" val="3767322556"/>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sldNum="0" hdr="0" dt="0"/>
  <p:txStyles>
    <p:titleStyle>
      <a:lvl1pPr algn="l" defTabSz="914400" rtl="0" eaLnBrk="1" latinLnBrk="0" hangingPunct="1">
        <a:spcBef>
          <a:spcPct val="0"/>
        </a:spcBef>
        <a:buNone/>
        <a:defRPr sz="3200" b="1" kern="1200">
          <a:solidFill>
            <a:srgbClr val="008273"/>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hmilo@seznam.c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hmilo@seznam.cz"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Rovné zacházení v zaměstnávání</a:t>
            </a:r>
            <a:endParaRPr lang="cs-CZ" dirty="0"/>
          </a:p>
        </p:txBody>
      </p:sp>
      <p:sp>
        <p:nvSpPr>
          <p:cNvPr id="3" name="Podnadpis 2"/>
          <p:cNvSpPr>
            <a:spLocks noGrp="1"/>
          </p:cNvSpPr>
          <p:nvPr>
            <p:ph type="subTitle" idx="1"/>
          </p:nvPr>
        </p:nvSpPr>
        <p:spPr/>
        <p:txBody>
          <a:bodyPr/>
          <a:lstStyle/>
          <a:p>
            <a:r>
              <a:rPr lang="cs-CZ" dirty="0" smtClean="0"/>
              <a:t>Vojtěch Pospíšil</a:t>
            </a:r>
            <a:endParaRPr lang="cs-CZ" dirty="0"/>
          </a:p>
        </p:txBody>
      </p:sp>
      <p:sp>
        <p:nvSpPr>
          <p:cNvPr id="4" name="Zástupný symbol pro zápatí 3"/>
          <p:cNvSpPr>
            <a:spLocks noGrp="1"/>
          </p:cNvSpPr>
          <p:nvPr>
            <p:ph type="ftr" sz="quarter" idx="11"/>
          </p:nvPr>
        </p:nvSpPr>
        <p:spPr/>
        <p:txBody>
          <a:bodyPr/>
          <a:lstStyle/>
          <a:p>
            <a:r>
              <a:rPr lang="cs-CZ" dirty="0" smtClean="0"/>
              <a:t> © Veřejný ochránce práv, 2015</a:t>
            </a:r>
            <a:endParaRPr lang="cs-CZ" dirty="0"/>
          </a:p>
        </p:txBody>
      </p:sp>
    </p:spTree>
    <p:extLst>
      <p:ext uri="{BB962C8B-B14F-4D97-AF65-F5344CB8AC3E}">
        <p14:creationId xmlns="" xmlns:p14="http://schemas.microsoft.com/office/powerpoint/2010/main" val="3357387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Legitimní rozlišování</a:t>
            </a:r>
            <a:endParaRPr lang="cs-CZ" dirty="0"/>
          </a:p>
        </p:txBody>
      </p:sp>
      <p:sp>
        <p:nvSpPr>
          <p:cNvPr id="3" name="Zástupný symbol pro obsah 2"/>
          <p:cNvSpPr>
            <a:spLocks noGrp="1"/>
          </p:cNvSpPr>
          <p:nvPr>
            <p:ph idx="1"/>
          </p:nvPr>
        </p:nvSpPr>
        <p:spPr>
          <a:xfrm>
            <a:off x="1115616" y="1779662"/>
            <a:ext cx="7200800" cy="2952328"/>
          </a:xfrm>
        </p:spPr>
        <p:txBody>
          <a:bodyPr>
            <a:normAutofit fontScale="62500" lnSpcReduction="20000"/>
          </a:bodyPr>
          <a:lstStyle/>
          <a:p>
            <a:pPr marL="0" indent="0">
              <a:buNone/>
            </a:pPr>
            <a:r>
              <a:rPr lang="cs-CZ" sz="2400" b="1" i="1" dirty="0" smtClean="0"/>
              <a:t>Rozsudek SDEU ze dne 13. 11. 2014 ve věci C-416/13, Mario </a:t>
            </a:r>
            <a:r>
              <a:rPr lang="cs-CZ" sz="2400" b="1" i="1" dirty="0" err="1" smtClean="0"/>
              <a:t>Vital</a:t>
            </a:r>
            <a:r>
              <a:rPr lang="cs-CZ" sz="2400" b="1" i="1" dirty="0" smtClean="0"/>
              <a:t> </a:t>
            </a:r>
            <a:r>
              <a:rPr lang="cs-CZ" sz="2400" b="1" i="1" dirty="0" err="1" smtClean="0"/>
              <a:t>Pérez</a:t>
            </a:r>
            <a:r>
              <a:rPr lang="cs-CZ" sz="2400" b="1" i="1" dirty="0" smtClean="0"/>
              <a:t> proti </a:t>
            </a:r>
            <a:r>
              <a:rPr lang="cs-CZ" sz="2400" b="1" i="1" dirty="0" err="1" smtClean="0"/>
              <a:t>Ayuntamiento</a:t>
            </a:r>
            <a:r>
              <a:rPr lang="cs-CZ" sz="2400" b="1" i="1" dirty="0" smtClean="0"/>
              <a:t> de </a:t>
            </a:r>
            <a:r>
              <a:rPr lang="cs-CZ" sz="2400" b="1" i="1" dirty="0" err="1" smtClean="0"/>
              <a:t>Oviedo</a:t>
            </a:r>
            <a:r>
              <a:rPr lang="cs-CZ" sz="2400" b="1" i="1" dirty="0" smtClean="0"/>
              <a:t> </a:t>
            </a:r>
          </a:p>
          <a:p>
            <a:pPr marL="0" indent="0">
              <a:buNone/>
            </a:pPr>
            <a:r>
              <a:rPr lang="cs-CZ" sz="2400" dirty="0" smtClean="0"/>
              <a:t>Pan </a:t>
            </a:r>
            <a:r>
              <a:rPr lang="cs-CZ" sz="2400" dirty="0" err="1" smtClean="0"/>
              <a:t>Peréz</a:t>
            </a:r>
            <a:r>
              <a:rPr lang="cs-CZ" sz="2400" dirty="0" smtClean="0"/>
              <a:t> se neúspěšně hlásil do sboru policie, protože nesplnil podmínku věku; uchazeč musel být mladší 30 let. K omezení bylo přistoupeno kvůli požadavkům na kondici příslušníků sboru.</a:t>
            </a:r>
          </a:p>
          <a:p>
            <a:pPr marL="0" indent="0">
              <a:buNone/>
            </a:pPr>
            <a:r>
              <a:rPr lang="cs-CZ" sz="2400" dirty="0" smtClean="0"/>
              <a:t>SDEU posuzoval následující otázky:</a:t>
            </a:r>
          </a:p>
          <a:p>
            <a:pPr marL="0" lvl="0" indent="0">
              <a:buNone/>
            </a:pPr>
            <a:r>
              <a:rPr lang="cs-CZ" sz="2000" b="1" dirty="0" smtClean="0"/>
              <a:t>Legitimita</a:t>
            </a:r>
          </a:p>
          <a:p>
            <a:pPr lvl="0">
              <a:buFont typeface="Wingdings" panose="05000000000000000000" pitchFamily="2" charset="2"/>
              <a:buChar char="§"/>
            </a:pPr>
            <a:r>
              <a:rPr lang="cs-CZ" sz="2000" dirty="0" smtClean="0"/>
              <a:t>zda určitá požadovaná vlastnosti (nikoliv diskriminační důvod samotný) představuje podstatný a určující profesní požadavek,</a:t>
            </a:r>
          </a:p>
          <a:p>
            <a:pPr lvl="0">
              <a:buFont typeface="Wingdings" panose="05000000000000000000" pitchFamily="2" charset="2"/>
              <a:buChar char="§"/>
            </a:pPr>
            <a:r>
              <a:rPr lang="cs-CZ" sz="2000" dirty="0" smtClean="0"/>
              <a:t>zda požadovaná vlastnost souvisí s diskriminačním důvodem,</a:t>
            </a:r>
          </a:p>
          <a:p>
            <a:pPr lvl="0">
              <a:buFont typeface="Wingdings" panose="05000000000000000000" pitchFamily="2" charset="2"/>
              <a:buChar char="§"/>
            </a:pPr>
            <a:r>
              <a:rPr lang="cs-CZ" sz="2000" dirty="0" smtClean="0"/>
              <a:t>zda profesní požadavek sleduje legitimní cíl,</a:t>
            </a:r>
          </a:p>
          <a:p>
            <a:pPr marL="0" lvl="0" indent="0">
              <a:buNone/>
            </a:pPr>
            <a:r>
              <a:rPr lang="cs-CZ" sz="2000" b="1" dirty="0" smtClean="0"/>
              <a:t>Přiměřenost a nezbytnost</a:t>
            </a:r>
          </a:p>
          <a:p>
            <a:pPr lvl="0">
              <a:buFont typeface="Wingdings" panose="05000000000000000000" pitchFamily="2" charset="2"/>
              <a:buChar char="§"/>
            </a:pPr>
            <a:r>
              <a:rPr lang="cs-CZ" sz="2000" dirty="0" smtClean="0"/>
              <a:t>zda je věková hranice nastavena přiměřeně s ohledem na sledovaný cíl,</a:t>
            </a:r>
          </a:p>
          <a:p>
            <a:pPr lvl="0">
              <a:buFont typeface="Wingdings" panose="05000000000000000000" pitchFamily="2" charset="2"/>
              <a:buChar char="§"/>
            </a:pPr>
            <a:r>
              <a:rPr lang="cs-CZ" sz="2000" dirty="0" smtClean="0"/>
              <a:t>a zda není možné požadovaného cíle dosáhnout jiným způsobem.</a:t>
            </a:r>
          </a:p>
          <a:p>
            <a:pPr marL="628650" indent="-628650" algn="just">
              <a:buNone/>
            </a:pP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Legitimní rozlišování</a:t>
            </a:r>
            <a:endParaRPr lang="cs-CZ" dirty="0"/>
          </a:p>
        </p:txBody>
      </p:sp>
      <p:sp>
        <p:nvSpPr>
          <p:cNvPr id="3" name="Zástupný symbol pro obsah 2"/>
          <p:cNvSpPr>
            <a:spLocks noGrp="1"/>
          </p:cNvSpPr>
          <p:nvPr>
            <p:ph idx="1"/>
          </p:nvPr>
        </p:nvSpPr>
        <p:spPr>
          <a:xfrm>
            <a:off x="1115616" y="1779662"/>
            <a:ext cx="7200800" cy="2952328"/>
          </a:xfrm>
        </p:spPr>
        <p:txBody>
          <a:bodyPr>
            <a:normAutofit fontScale="70000" lnSpcReduction="20000"/>
          </a:bodyPr>
          <a:lstStyle/>
          <a:p>
            <a:pPr marL="0" indent="0">
              <a:buNone/>
            </a:pPr>
            <a:r>
              <a:rPr lang="cs-CZ" sz="2400" b="1" dirty="0" smtClean="0"/>
              <a:t>Legitimita</a:t>
            </a:r>
          </a:p>
          <a:p>
            <a:pPr marL="0" indent="0" algn="just">
              <a:buNone/>
            </a:pPr>
            <a:r>
              <a:rPr lang="cs-CZ" sz="2400" dirty="0" smtClean="0"/>
              <a:t>SDEU konstatoval, že úkoly svěřené příslušníkům místní policie, nevyžadovaly fyzické schopnosti srovnatelné s například s „mimořádně vysokými“ fyzickými schopnostmi, které jsou systematicky vyžadovány od požárníků (</a:t>
            </a:r>
            <a:r>
              <a:rPr lang="cs-CZ" sz="2400" i="1" dirty="0" smtClean="0"/>
              <a:t>Rozsudek SDEU ze dne 12. 1. 2010 ve věci C‑229/08, </a:t>
            </a:r>
            <a:r>
              <a:rPr lang="cs-CZ" sz="2400" i="1" dirty="0" err="1" smtClean="0"/>
              <a:t>Colin</a:t>
            </a:r>
            <a:r>
              <a:rPr lang="cs-CZ" sz="2400" i="1" dirty="0" smtClean="0"/>
              <a:t> Wolf proti </a:t>
            </a:r>
            <a:r>
              <a:rPr lang="cs-CZ" sz="2400" i="1" dirty="0" err="1" smtClean="0"/>
              <a:t>Stadt</a:t>
            </a:r>
            <a:r>
              <a:rPr lang="cs-CZ" sz="2400" i="1" dirty="0" smtClean="0"/>
              <a:t> Frankfurt </a:t>
            </a:r>
            <a:r>
              <a:rPr lang="cs-CZ" sz="2400" i="1" dirty="0" err="1" smtClean="0"/>
              <a:t>am</a:t>
            </a:r>
            <a:r>
              <a:rPr lang="cs-CZ" sz="2400" i="1" dirty="0" smtClean="0"/>
              <a:t> </a:t>
            </a:r>
            <a:r>
              <a:rPr lang="cs-CZ" sz="2400" i="1" dirty="0" err="1" smtClean="0"/>
              <a:t>Main</a:t>
            </a:r>
            <a:r>
              <a:rPr lang="cs-CZ" sz="2400" dirty="0" smtClean="0"/>
              <a:t>).</a:t>
            </a:r>
          </a:p>
          <a:p>
            <a:pPr marL="0" indent="0" algn="just">
              <a:buNone/>
            </a:pPr>
            <a:endParaRPr lang="cs-CZ" sz="2400" dirty="0" smtClean="0"/>
          </a:p>
          <a:p>
            <a:pPr marL="0" indent="0">
              <a:buNone/>
            </a:pPr>
            <a:r>
              <a:rPr lang="cs-CZ" sz="2400" b="1" dirty="0" smtClean="0"/>
              <a:t>Přiměřenost</a:t>
            </a:r>
          </a:p>
          <a:p>
            <a:pPr marL="0" indent="0" algn="just">
              <a:buNone/>
            </a:pPr>
            <a:r>
              <a:rPr lang="cs-CZ" sz="2400" dirty="0" smtClean="0"/>
              <a:t>Jinak legitimního cíle (tj., aby policisté splňovali zvláštní podmínku fyzické způsobilosti vyžadovanou pro výkon jejich povolání) bylo možné dosáhnout méně omezujícím způsobem, než je stanovení maximálního věku (úspěšné absolvování fyzických zkoušek). </a:t>
            </a:r>
            <a:r>
              <a:rPr lang="cs-CZ" sz="2400" i="1" dirty="0" smtClean="0"/>
              <a:t>Požadavek byl proto posouzen jako nepřiměřený.</a:t>
            </a:r>
          </a:p>
          <a:p>
            <a:pPr marL="628650" indent="-628650" algn="just">
              <a:buNone/>
            </a:pP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Selekce životopisů</a:t>
            </a:r>
            <a:endParaRPr lang="cs-CZ" dirty="0"/>
          </a:p>
        </p:txBody>
      </p:sp>
      <p:sp>
        <p:nvSpPr>
          <p:cNvPr id="3" name="Zástupný symbol pro obsah 2"/>
          <p:cNvSpPr>
            <a:spLocks noGrp="1"/>
          </p:cNvSpPr>
          <p:nvPr>
            <p:ph idx="1"/>
          </p:nvPr>
        </p:nvSpPr>
        <p:spPr>
          <a:xfrm>
            <a:off x="1115616" y="1923678"/>
            <a:ext cx="7200800" cy="2952328"/>
          </a:xfrm>
        </p:spPr>
        <p:txBody>
          <a:bodyPr>
            <a:normAutofit fontScale="62500" lnSpcReduction="20000"/>
          </a:bodyPr>
          <a:lstStyle/>
          <a:p>
            <a:pPr marL="0" indent="0" algn="just">
              <a:lnSpc>
                <a:spcPct val="100000"/>
              </a:lnSpc>
              <a:buFont typeface="StarSymbol" charset="0"/>
              <a:buNone/>
            </a:pPr>
            <a:r>
              <a:rPr lang="cs-CZ" altLang="cs-CZ" sz="2400" dirty="0" smtClean="0"/>
              <a:t>Paní Martina reagovala na pracovní inzerát, který uveřejnila personální agentura – elektronicky zaslala životopis a motivační dopis. Personální agentura ji požádala, aby doplnila do životopisu svůj věk, co odmítla. Následně nebyla zařazena do databáze uchazečů a ani ji agentura nepozvala na pracovní pohovor. Požadavek, aby se přijímacích pohovorů účastnili uchazeči v určitém věkovém rozpětí zřejmě vznesl zaměstnavatel.</a:t>
            </a:r>
          </a:p>
          <a:p>
            <a:pPr marL="0" indent="0">
              <a:lnSpc>
                <a:spcPct val="100000"/>
              </a:lnSpc>
              <a:buFont typeface="StarSymbol" charset="0"/>
              <a:buNone/>
            </a:pPr>
            <a:endParaRPr lang="cs-CZ" altLang="cs-CZ" sz="2400" dirty="0" smtClean="0"/>
          </a:p>
          <a:p>
            <a:pPr marL="266700" indent="-266700">
              <a:lnSpc>
                <a:spcPct val="100000"/>
              </a:lnSpc>
            </a:pPr>
            <a:r>
              <a:rPr lang="cs-CZ" altLang="cs-CZ" sz="2400" dirty="0" smtClean="0"/>
              <a:t>Mohlo dojít v tomto případě k diskriminaci?</a:t>
            </a:r>
          </a:p>
          <a:p>
            <a:pPr marL="266700" indent="-266700">
              <a:lnSpc>
                <a:spcPct val="100000"/>
              </a:lnSpc>
            </a:pPr>
            <a:r>
              <a:rPr lang="cs-CZ" altLang="cs-CZ" sz="2400" dirty="0" smtClean="0"/>
              <a:t>Může být požadavek věku legitimní? Pokud ano, v jakých případech?</a:t>
            </a:r>
          </a:p>
          <a:p>
            <a:pPr marL="266700" indent="-266700">
              <a:lnSpc>
                <a:spcPct val="100000"/>
              </a:lnSpc>
            </a:pPr>
            <a:r>
              <a:rPr lang="cs-CZ" altLang="cs-CZ" sz="2400" dirty="0" smtClean="0"/>
              <a:t>K jakým formám diskriminace může v tomto případu dojít?</a:t>
            </a:r>
          </a:p>
          <a:p>
            <a:pPr marL="266700" indent="-266700">
              <a:lnSpc>
                <a:spcPct val="100000"/>
              </a:lnSpc>
            </a:pPr>
            <a:r>
              <a:rPr lang="cs-CZ" altLang="cs-CZ" sz="2400" dirty="0" smtClean="0"/>
              <a:t>Může paní Martina požadovat, aby ji zaměstnavatel poskytl informace o úspěšném kandidátovi, aby případně mohla zvážit, zda nedošlo ve vztahu k ní k diskriminačnímu jednání</a:t>
            </a:r>
            <a:r>
              <a:rPr lang="cs-CZ" altLang="cs-CZ" sz="2400" dirty="0" smtClean="0"/>
              <a:t>?</a:t>
            </a: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Rozsudek SD EU ve věci </a:t>
            </a:r>
            <a:r>
              <a:rPr lang="cs-CZ" dirty="0" err="1" smtClean="0"/>
              <a:t>Meister</a:t>
            </a:r>
            <a:endParaRPr lang="cs-CZ" dirty="0"/>
          </a:p>
        </p:txBody>
      </p:sp>
      <p:sp>
        <p:nvSpPr>
          <p:cNvPr id="3" name="Zástupný symbol pro obsah 2"/>
          <p:cNvSpPr>
            <a:spLocks noGrp="1"/>
          </p:cNvSpPr>
          <p:nvPr>
            <p:ph idx="1"/>
          </p:nvPr>
        </p:nvSpPr>
        <p:spPr>
          <a:xfrm>
            <a:off x="1115616" y="1923678"/>
            <a:ext cx="7200800" cy="1800200"/>
          </a:xfrm>
        </p:spPr>
        <p:txBody>
          <a:bodyPr>
            <a:normAutofit fontScale="77500" lnSpcReduction="20000"/>
          </a:bodyPr>
          <a:lstStyle/>
          <a:p>
            <a:pPr marL="0" indent="0" algn="just">
              <a:lnSpc>
                <a:spcPct val="100000"/>
              </a:lnSpc>
              <a:buFont typeface="StarSymbol" charset="0"/>
              <a:buNone/>
            </a:pPr>
            <a:r>
              <a:rPr lang="cs-CZ" sz="1800" dirty="0" smtClean="0"/>
              <a:t>Čl. 8 odst. 1 Směrnice Rady 2000/43/ES </a:t>
            </a:r>
            <a:r>
              <a:rPr lang="cs-CZ" sz="1800" b="1" dirty="0" smtClean="0"/>
              <a:t>nestanoví právo pracovníka</a:t>
            </a:r>
            <a:r>
              <a:rPr lang="cs-CZ" sz="1800" dirty="0" smtClean="0"/>
              <a:t>, který doloží, že splňuje předpoklady uvedené v inzerátu nabízejícím zaměstnání, a jehož kandidatura byla odmítnuta, </a:t>
            </a:r>
            <a:r>
              <a:rPr lang="cs-CZ" sz="1800" b="1" dirty="0" smtClean="0"/>
              <a:t>získat informace </a:t>
            </a:r>
            <a:r>
              <a:rPr lang="cs-CZ" sz="1800" dirty="0" smtClean="0"/>
              <a:t>uvádějící, zda zaměstnavatel na základě tohoto výběrového řízeni na dané pracovní místo přijal jiného uchazeče.</a:t>
            </a:r>
          </a:p>
          <a:p>
            <a:pPr marL="0" indent="0" algn="just">
              <a:lnSpc>
                <a:spcPct val="100000"/>
              </a:lnSpc>
              <a:buFont typeface="StarSymbol" charset="0"/>
              <a:buNone/>
            </a:pPr>
            <a:r>
              <a:rPr lang="cs-CZ" sz="1800" dirty="0" smtClean="0"/>
              <a:t>Nelze však vyloučit, že </a:t>
            </a:r>
            <a:r>
              <a:rPr lang="cs-CZ" sz="1800" b="1" dirty="0" smtClean="0"/>
              <a:t>odepření veškerého přístupu k informacím </a:t>
            </a:r>
            <a:r>
              <a:rPr lang="cs-CZ" sz="1800" dirty="0" smtClean="0"/>
              <a:t>ze strany žalovaného </a:t>
            </a:r>
            <a:r>
              <a:rPr lang="cs-CZ" sz="1800" b="1" dirty="0" smtClean="0"/>
              <a:t>může představovat jednu ze skutečnosti, kterou je třeba vzít v úvahu </a:t>
            </a:r>
            <a:r>
              <a:rPr lang="cs-CZ" sz="1800" dirty="0" smtClean="0"/>
              <a:t>v rámci prokazování skutečnosti, které umožňují vycházet z domněnky, že došlo k přímé nebo nepřímé diskriminaci.</a:t>
            </a:r>
          </a:p>
          <a:p>
            <a:pPr marL="0" indent="0" algn="just">
              <a:lnSpc>
                <a:spcPct val="100000"/>
              </a:lnSpc>
              <a:buFont typeface="StarSymbol" charset="0"/>
              <a:buNone/>
            </a:pPr>
            <a:r>
              <a:rPr lang="cs-CZ" sz="1800" dirty="0" smtClean="0"/>
              <a:t>Předkládajícímu soudu přísluší při zohledněni všech okolnosti sporu, který je mu předložen, ověřit, zda ve věci v původním řízeni tomu tak je.</a:t>
            </a:r>
          </a:p>
          <a:p>
            <a:pPr marL="0" indent="0" algn="just">
              <a:lnSpc>
                <a:spcPct val="100000"/>
              </a:lnSpc>
              <a:buFont typeface="StarSymbol" charset="0"/>
              <a:buNone/>
            </a:pP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Snížení mzdy</a:t>
            </a:r>
            <a:endParaRPr lang="cs-CZ" dirty="0"/>
          </a:p>
        </p:txBody>
      </p:sp>
      <p:sp>
        <p:nvSpPr>
          <p:cNvPr id="3" name="Zástupný symbol pro obsah 2"/>
          <p:cNvSpPr>
            <a:spLocks noGrp="1"/>
          </p:cNvSpPr>
          <p:nvPr>
            <p:ph idx="1"/>
          </p:nvPr>
        </p:nvSpPr>
        <p:spPr>
          <a:xfrm>
            <a:off x="1115616" y="1923678"/>
            <a:ext cx="7200800" cy="1800200"/>
          </a:xfrm>
        </p:spPr>
        <p:txBody>
          <a:bodyPr>
            <a:normAutofit fontScale="70000" lnSpcReduction="20000"/>
          </a:bodyPr>
          <a:lstStyle/>
          <a:p>
            <a:pPr marL="0" indent="0" algn="just">
              <a:lnSpc>
                <a:spcPct val="100000"/>
              </a:lnSpc>
              <a:buFont typeface="StarSymbol" charset="0"/>
              <a:buNone/>
            </a:pPr>
            <a:r>
              <a:rPr lang="cs-CZ" sz="1800" dirty="0" smtClean="0"/>
              <a:t>Pan Jan byl zaměstnán v pracovním poměru a zároveň začal v určité době pobírat starobní důchod. Následně mu byl snížen osobní příplatek o 50 %, a to na základě rozhodnutí zaměstnavatele, že každé osobě se souběžným příjmem bude snížen osobní příplatek o 50 %. Většina těchto osob pobírala právě starobní důchod. </a:t>
            </a:r>
          </a:p>
          <a:p>
            <a:pPr marL="0" indent="0" algn="just">
              <a:lnSpc>
                <a:spcPct val="100000"/>
              </a:lnSpc>
              <a:buFont typeface="StarSymbol" charset="0"/>
              <a:buNone/>
            </a:pPr>
            <a:endParaRPr lang="cs-CZ" sz="1800" dirty="0" smtClean="0"/>
          </a:p>
          <a:p>
            <a:pPr marL="0" indent="0" algn="just"/>
            <a:r>
              <a:rPr lang="cs-CZ" sz="1800" dirty="0" smtClean="0"/>
              <a:t>Vztahuje se rovnost odměňování i na osobní příplatek?</a:t>
            </a:r>
          </a:p>
          <a:p>
            <a:pPr marL="0" indent="0" algn="just"/>
            <a:r>
              <a:rPr lang="cs-CZ" sz="1800" dirty="0" smtClean="0"/>
              <a:t>Mohl zaměstnavatel v tomto případě postupovat diskriminačně? Pokud ano, určete formu diskriminace.</a:t>
            </a:r>
          </a:p>
          <a:p>
            <a:pPr marL="0" indent="0" algn="just"/>
            <a:r>
              <a:rPr lang="cs-CZ" sz="1800" dirty="0" smtClean="0"/>
              <a:t>Jak by se změnila situace, pokud by se snížení osobního příplatku týkalo pouze zaměstnanců na částečný úvazek, který se může týkat třeba většího počtu žen?</a:t>
            </a:r>
          </a:p>
          <a:p>
            <a:pPr marL="0" indent="0" algn="just">
              <a:lnSpc>
                <a:spcPct val="100000"/>
              </a:lnSpc>
              <a:buFont typeface="StarSymbol" charset="0"/>
              <a:buNone/>
            </a:pP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Pracovní inzerce</a:t>
            </a:r>
            <a:endParaRPr lang="cs-CZ" dirty="0"/>
          </a:p>
        </p:txBody>
      </p:sp>
      <p:sp>
        <p:nvSpPr>
          <p:cNvPr id="3" name="Zástupný symbol pro obsah 2"/>
          <p:cNvSpPr>
            <a:spLocks noGrp="1"/>
          </p:cNvSpPr>
          <p:nvPr>
            <p:ph idx="1"/>
          </p:nvPr>
        </p:nvSpPr>
        <p:spPr>
          <a:xfrm>
            <a:off x="1115616" y="1923678"/>
            <a:ext cx="7200800" cy="1584176"/>
          </a:xfrm>
        </p:spPr>
        <p:txBody>
          <a:bodyPr>
            <a:normAutofit fontScale="77500" lnSpcReduction="20000"/>
          </a:bodyPr>
          <a:lstStyle/>
          <a:p>
            <a:pPr algn="just">
              <a:spcAft>
                <a:spcPts val="600"/>
              </a:spcAft>
              <a:buNone/>
            </a:pPr>
            <a:r>
              <a:rPr lang="cs-CZ" sz="2400" b="1" dirty="0" smtClean="0">
                <a:uFill>
                  <a:solidFill>
                    <a:srgbClr val="000000"/>
                  </a:solidFill>
                </a:uFill>
                <a:latin typeface="Calibri"/>
                <a:ea typeface="Calibri"/>
                <a:cs typeface="Times New Roman"/>
              </a:rPr>
              <a:t>Právní praxe/koncipientka</a:t>
            </a:r>
            <a:endParaRPr lang="cs-CZ" sz="1600" b="1" dirty="0" smtClean="0">
              <a:uFill>
                <a:solidFill>
                  <a:srgbClr val="000000"/>
                </a:solidFill>
              </a:uFill>
              <a:latin typeface="Calibri"/>
              <a:ea typeface="Calibri"/>
              <a:cs typeface="Times New Roman"/>
            </a:endParaRPr>
          </a:p>
          <a:p>
            <a:pPr marL="0" indent="0" algn="just">
              <a:spcAft>
                <a:spcPts val="0"/>
              </a:spcAft>
              <a:buNone/>
            </a:pPr>
            <a:r>
              <a:rPr lang="cs-CZ" sz="2400" dirty="0" smtClean="0">
                <a:uFill>
                  <a:solidFill>
                    <a:srgbClr val="000000"/>
                  </a:solidFill>
                </a:uFill>
                <a:latin typeface="Calibri"/>
                <a:ea typeface="Calibri"/>
                <a:cs typeface="Times New Roman"/>
              </a:rPr>
              <a:t>Umožním studentce práv povinnou odbornou </a:t>
            </a:r>
            <a:r>
              <a:rPr lang="cs-CZ" sz="2400" dirty="0" smtClean="0">
                <a:uFill>
                  <a:solidFill>
                    <a:srgbClr val="000000"/>
                  </a:solidFill>
                </a:uFill>
                <a:latin typeface="Calibri"/>
                <a:ea typeface="Calibri"/>
                <a:cs typeface="Times New Roman"/>
              </a:rPr>
              <a:t>praxi v </a:t>
            </a:r>
            <a:r>
              <a:rPr lang="cs-CZ" sz="2400" dirty="0" smtClean="0">
                <a:uFill>
                  <a:solidFill>
                    <a:srgbClr val="000000"/>
                  </a:solidFill>
                </a:uFill>
                <a:latin typeface="Calibri"/>
                <a:ea typeface="Calibri"/>
                <a:cs typeface="Times New Roman"/>
              </a:rPr>
              <a:t>brněnské AK, </a:t>
            </a:r>
            <a:r>
              <a:rPr lang="cs-CZ" sz="2400" dirty="0" err="1" smtClean="0">
                <a:uFill>
                  <a:solidFill>
                    <a:srgbClr val="000000"/>
                  </a:solidFill>
                </a:uFill>
                <a:latin typeface="Calibri"/>
                <a:ea typeface="Calibri"/>
                <a:cs typeface="Times New Roman"/>
              </a:rPr>
              <a:t>ev</a:t>
            </a:r>
            <a:r>
              <a:rPr lang="cs-CZ" sz="2400" dirty="0" smtClean="0">
                <a:uFill>
                  <a:solidFill>
                    <a:srgbClr val="000000"/>
                  </a:solidFill>
                </a:uFill>
                <a:latin typeface="Calibri"/>
                <a:ea typeface="Calibri"/>
                <a:cs typeface="Times New Roman"/>
              </a:rPr>
              <a:t>. přijmu absolventku, později koncipientku do 30 </a:t>
            </a:r>
            <a:r>
              <a:rPr lang="cs-CZ" sz="2400" dirty="0" smtClean="0">
                <a:uFill>
                  <a:solidFill>
                    <a:srgbClr val="000000"/>
                  </a:solidFill>
                </a:uFill>
                <a:latin typeface="Calibri"/>
                <a:ea typeface="Calibri"/>
                <a:cs typeface="Times New Roman"/>
              </a:rPr>
              <a:t>let s </a:t>
            </a:r>
            <a:r>
              <a:rPr lang="cs-CZ" sz="2400" dirty="0" smtClean="0">
                <a:uFill>
                  <a:solidFill>
                    <a:srgbClr val="000000"/>
                  </a:solidFill>
                </a:uFill>
                <a:latin typeface="Calibri"/>
                <a:ea typeface="Calibri"/>
                <a:cs typeface="Times New Roman"/>
              </a:rPr>
              <a:t>analytickými schopnostmi, nekuřačku, z Moravy, pečlivost, AJ, NJ výhodou.</a:t>
            </a:r>
            <a:endParaRPr lang="cs-CZ" sz="1600" dirty="0" smtClean="0">
              <a:uFill>
                <a:solidFill>
                  <a:srgbClr val="000000"/>
                </a:solidFill>
              </a:uFill>
              <a:latin typeface="Calibri"/>
              <a:ea typeface="Calibri"/>
              <a:cs typeface="Times New Roman"/>
            </a:endParaRPr>
          </a:p>
          <a:p>
            <a:pPr marL="0" indent="0" algn="just">
              <a:spcAft>
                <a:spcPts val="0"/>
              </a:spcAft>
              <a:buNone/>
            </a:pPr>
            <a:r>
              <a:rPr lang="cs-CZ" sz="2400" dirty="0" smtClean="0">
                <a:uFill>
                  <a:solidFill>
                    <a:srgbClr val="000000"/>
                  </a:solidFill>
                </a:uFill>
                <a:latin typeface="Calibri"/>
                <a:ea typeface="Calibri"/>
                <a:cs typeface="Times New Roman"/>
              </a:rPr>
              <a:t>Jednostránkový profesní CV s fotem a předpokládaným časovým rozvrhem zašlete na: </a:t>
            </a:r>
            <a:r>
              <a:rPr lang="cs-CZ" sz="2400" u="sng" dirty="0" err="1" smtClean="0">
                <a:solidFill>
                  <a:srgbClr val="0563C1"/>
                </a:solidFill>
                <a:uFill>
                  <a:solidFill>
                    <a:srgbClr val="000000"/>
                  </a:solidFill>
                </a:uFill>
                <a:latin typeface="Calibri"/>
                <a:ea typeface="Calibri"/>
                <a:cs typeface="Times New Roman"/>
                <a:hlinkClick r:id="rId2"/>
              </a:rPr>
              <a:t>hmilo</a:t>
            </a:r>
            <a:r>
              <a:rPr lang="cs-CZ" sz="2400" u="sng" dirty="0" smtClean="0">
                <a:solidFill>
                  <a:srgbClr val="0563C1"/>
                </a:solidFill>
                <a:uFill>
                  <a:solidFill>
                    <a:srgbClr val="000000"/>
                  </a:solidFill>
                </a:uFill>
                <a:latin typeface="Calibri"/>
                <a:ea typeface="Calibri"/>
                <a:cs typeface="Times New Roman"/>
                <a:hlinkClick r:id="rId2"/>
              </a:rPr>
              <a:t>@seznam.</a:t>
            </a:r>
            <a:r>
              <a:rPr lang="cs-CZ" sz="2400" u="sng" dirty="0" err="1" smtClean="0">
                <a:solidFill>
                  <a:srgbClr val="0563C1"/>
                </a:solidFill>
                <a:uFill>
                  <a:solidFill>
                    <a:srgbClr val="000000"/>
                  </a:solidFill>
                </a:uFill>
                <a:latin typeface="Calibri"/>
                <a:ea typeface="Calibri"/>
                <a:cs typeface="Times New Roman"/>
                <a:hlinkClick r:id="rId2"/>
              </a:rPr>
              <a:t>cz</a:t>
            </a:r>
            <a:endParaRPr lang="cs-CZ" dirty="0" smtClean="0"/>
          </a:p>
          <a:p>
            <a:pPr>
              <a:buNone/>
            </a:pP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lstStyle/>
          <a:p>
            <a:r>
              <a:rPr lang="cs-CZ" dirty="0" smtClean="0"/>
              <a:t>Rovné odměňování</a:t>
            </a:r>
            <a:endParaRPr lang="cs-CZ" dirty="0"/>
          </a:p>
        </p:txBody>
      </p:sp>
      <p:sp>
        <p:nvSpPr>
          <p:cNvPr id="3" name="Zástupný symbol pro obsah 2"/>
          <p:cNvSpPr>
            <a:spLocks noGrp="1"/>
          </p:cNvSpPr>
          <p:nvPr>
            <p:ph idx="1"/>
          </p:nvPr>
        </p:nvSpPr>
        <p:spPr>
          <a:xfrm>
            <a:off x="1115616" y="1923678"/>
            <a:ext cx="6563072" cy="2598936"/>
          </a:xfrm>
        </p:spPr>
        <p:txBody>
          <a:bodyPr>
            <a:normAutofit lnSpcReduction="10000"/>
          </a:bodyPr>
          <a:lstStyle/>
          <a:p>
            <a:r>
              <a:rPr lang="cs-CZ" dirty="0" smtClean="0"/>
              <a:t>§ 110 ZP stejná odměna za práci stejné hodnoty</a:t>
            </a:r>
          </a:p>
          <a:p>
            <a:r>
              <a:rPr lang="cs-CZ" dirty="0" smtClean="0"/>
              <a:t>§ 5 odst. 1 ADZ</a:t>
            </a:r>
          </a:p>
          <a:p>
            <a:endParaRPr lang="cs-CZ" dirty="0" smtClean="0"/>
          </a:p>
          <a:p>
            <a:r>
              <a:rPr lang="cs-CZ" dirty="0" smtClean="0"/>
              <a:t>Mimořádné prémie?</a:t>
            </a:r>
          </a:p>
          <a:p>
            <a:r>
              <a:rPr lang="cs-CZ" dirty="0" smtClean="0"/>
              <a:t>Minimální mzda pro OZP?</a:t>
            </a:r>
          </a:p>
          <a:p>
            <a:r>
              <a:rPr lang="cs-CZ" dirty="0" smtClean="0"/>
              <a:t>Příspěvek </a:t>
            </a:r>
            <a:r>
              <a:rPr lang="cs-CZ" dirty="0" smtClean="0"/>
              <a:t>z fondu kulturních a sociálních </a:t>
            </a:r>
            <a:r>
              <a:rPr lang="cs-CZ" dirty="0" smtClean="0"/>
              <a:t>potřeb?</a:t>
            </a:r>
          </a:p>
          <a:p>
            <a:r>
              <a:rPr lang="cs-CZ" dirty="0" smtClean="0"/>
              <a:t>Lze se domáhat sdělení výše mzdy kolegů?</a:t>
            </a: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lstStyle/>
          <a:p>
            <a:r>
              <a:rPr lang="cs-CZ" dirty="0" smtClean="0"/>
              <a:t>Agenturní zaměstnávání</a:t>
            </a:r>
            <a:endParaRPr lang="cs-CZ" dirty="0"/>
          </a:p>
        </p:txBody>
      </p:sp>
      <p:sp>
        <p:nvSpPr>
          <p:cNvPr id="3" name="Zástupný symbol pro obsah 2"/>
          <p:cNvSpPr>
            <a:spLocks noGrp="1"/>
          </p:cNvSpPr>
          <p:nvPr>
            <p:ph idx="1"/>
          </p:nvPr>
        </p:nvSpPr>
        <p:spPr>
          <a:xfrm>
            <a:off x="1115616" y="1923678"/>
            <a:ext cx="6563072" cy="2598936"/>
          </a:xfrm>
        </p:spPr>
        <p:txBody>
          <a:bodyPr/>
          <a:lstStyle/>
          <a:p>
            <a:r>
              <a:rPr lang="cs-CZ" dirty="0" smtClean="0"/>
              <a:t>Hlava IV zákona o zaměstnanosti</a:t>
            </a:r>
          </a:p>
          <a:p>
            <a:r>
              <a:rPr lang="cs-CZ" dirty="0" smtClean="0"/>
              <a:t>Hlava V zákoníku práce</a:t>
            </a:r>
          </a:p>
          <a:p>
            <a:endParaRPr lang="cs-CZ" dirty="0" smtClean="0"/>
          </a:p>
          <a:p>
            <a:r>
              <a:rPr lang="cs-CZ" dirty="0" smtClean="0"/>
              <a:t>Podíl na zisku pro agenturní zaměstnance?</a:t>
            </a:r>
          </a:p>
          <a:p>
            <a:r>
              <a:rPr lang="cs-CZ" dirty="0" smtClean="0"/>
              <a:t>Dovolená navíc?</a:t>
            </a:r>
          </a:p>
          <a:p>
            <a:r>
              <a:rPr lang="cs-CZ" dirty="0" smtClean="0"/>
              <a:t>Věrnostní příplatky?</a:t>
            </a: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fontScale="90000"/>
          </a:bodyPr>
          <a:lstStyle/>
          <a:p>
            <a:r>
              <a:rPr lang="cs-CZ" dirty="0" smtClean="0"/>
              <a:t>Zaměstnávání osob se zdravotním postižením</a:t>
            </a:r>
            <a:endParaRPr lang="cs-CZ" dirty="0"/>
          </a:p>
        </p:txBody>
      </p:sp>
      <p:sp>
        <p:nvSpPr>
          <p:cNvPr id="3" name="Zástupný symbol pro obsah 2"/>
          <p:cNvSpPr>
            <a:spLocks noGrp="1"/>
          </p:cNvSpPr>
          <p:nvPr>
            <p:ph idx="1"/>
          </p:nvPr>
        </p:nvSpPr>
        <p:spPr>
          <a:xfrm>
            <a:off x="1115616" y="1923678"/>
            <a:ext cx="7344816" cy="3096344"/>
          </a:xfrm>
        </p:spPr>
        <p:txBody>
          <a:bodyPr>
            <a:normAutofit fontScale="70000" lnSpcReduction="20000"/>
          </a:bodyPr>
          <a:lstStyle/>
          <a:p>
            <a:pPr>
              <a:spcBef>
                <a:spcPts val="0"/>
              </a:spcBef>
              <a:spcAft>
                <a:spcPts val="600"/>
              </a:spcAft>
            </a:pPr>
            <a:r>
              <a:rPr lang="cs-CZ" dirty="0" smtClean="0"/>
              <a:t>Úmluva o právech osob se zdravotním </a:t>
            </a:r>
            <a:r>
              <a:rPr lang="cs-CZ" dirty="0" smtClean="0"/>
              <a:t>postižením</a:t>
            </a:r>
          </a:p>
          <a:p>
            <a:pPr>
              <a:spcBef>
                <a:spcPts val="0"/>
              </a:spcBef>
              <a:spcAft>
                <a:spcPts val="600"/>
              </a:spcAft>
            </a:pPr>
            <a:endParaRPr lang="cs-CZ" dirty="0" smtClean="0"/>
          </a:p>
          <a:p>
            <a:pPr marL="628650" indent="-523875">
              <a:spcBef>
                <a:spcPts val="0"/>
              </a:spcBef>
              <a:spcAft>
                <a:spcPts val="600"/>
              </a:spcAft>
              <a:buNone/>
            </a:pPr>
            <a:r>
              <a:rPr lang="cs-CZ" sz="2000" b="1" dirty="0" smtClean="0">
                <a:solidFill>
                  <a:srgbClr val="000000"/>
                </a:solidFill>
              </a:rPr>
              <a:t>Medicínský </a:t>
            </a:r>
            <a:r>
              <a:rPr lang="cs-CZ" sz="2000" b="1" dirty="0" smtClean="0">
                <a:solidFill>
                  <a:srgbClr val="000000"/>
                </a:solidFill>
              </a:rPr>
              <a:t>model</a:t>
            </a:r>
          </a:p>
          <a:p>
            <a:pPr marL="900113" indent="-358775">
              <a:spcBef>
                <a:spcPts val="0"/>
              </a:spcBef>
              <a:spcAft>
                <a:spcPts val="600"/>
              </a:spcAft>
            </a:pPr>
            <a:r>
              <a:rPr lang="cs-CZ" dirty="0" smtClean="0">
                <a:solidFill>
                  <a:srgbClr val="000000"/>
                </a:solidFill>
              </a:rPr>
              <a:t>Problémy</a:t>
            </a:r>
            <a:r>
              <a:rPr lang="cs-CZ" dirty="0" smtClean="0">
                <a:solidFill>
                  <a:srgbClr val="000000"/>
                </a:solidFill>
              </a:rPr>
              <a:t>, kterým osoby se zdravotním postižením čelí jsou způsobeny poškozením zdravotního stavu</a:t>
            </a:r>
          </a:p>
          <a:p>
            <a:pPr marL="628650" indent="-523875">
              <a:spcBef>
                <a:spcPts val="0"/>
              </a:spcBef>
              <a:spcAft>
                <a:spcPts val="600"/>
              </a:spcAft>
              <a:buNone/>
            </a:pPr>
            <a:r>
              <a:rPr lang="cs-CZ" sz="2000" b="1" dirty="0" smtClean="0">
                <a:solidFill>
                  <a:srgbClr val="000000"/>
                </a:solidFill>
              </a:rPr>
              <a:t>Sociální model</a:t>
            </a:r>
            <a:endParaRPr lang="cs-CZ" sz="2000" dirty="0" smtClean="0">
              <a:solidFill>
                <a:srgbClr val="000000"/>
              </a:solidFill>
            </a:endParaRPr>
          </a:p>
          <a:p>
            <a:pPr marL="869950" lvl="1" indent="-342900" algn="just">
              <a:spcBef>
                <a:spcPts val="0"/>
              </a:spcBef>
              <a:spcAft>
                <a:spcPts val="600"/>
              </a:spcAft>
              <a:buFont typeface="Arial" pitchFamily="34" charset="0"/>
              <a:buChar char="•"/>
            </a:pPr>
            <a:r>
              <a:rPr lang="cs-CZ" dirty="0" smtClean="0">
                <a:solidFill>
                  <a:srgbClr val="000000"/>
                </a:solidFill>
              </a:rPr>
              <a:t>Osoby se zdravotním postižením narážejí na společenské překážky a překážky týkající s okolního prostředí</a:t>
            </a:r>
          </a:p>
          <a:p>
            <a:pPr marL="869950" lvl="1" indent="-342900" algn="just">
              <a:spcBef>
                <a:spcPts val="0"/>
              </a:spcBef>
              <a:spcAft>
                <a:spcPts val="600"/>
              </a:spcAft>
              <a:buFont typeface="Arial" pitchFamily="34" charset="0"/>
              <a:buChar char="•"/>
            </a:pPr>
            <a:r>
              <a:rPr lang="cs-CZ" dirty="0" smtClean="0">
                <a:solidFill>
                  <a:srgbClr val="000000"/>
                </a:solidFill>
              </a:rPr>
              <a:t>Osoby </a:t>
            </a:r>
            <a:r>
              <a:rPr lang="cs-CZ" dirty="0" smtClean="0">
                <a:solidFill>
                  <a:srgbClr val="000000"/>
                </a:solidFill>
              </a:rPr>
              <a:t>se zdravotním postižením mají nárok na aktivní vytváření podmínek respektujících jejich odlišnou situaci</a:t>
            </a:r>
          </a:p>
          <a:p>
            <a:pPr marL="900113" lvl="1" indent="0" algn="just">
              <a:spcBef>
                <a:spcPts val="0"/>
              </a:spcBef>
              <a:spcAft>
                <a:spcPts val="600"/>
              </a:spcAft>
              <a:buNone/>
            </a:pPr>
            <a:r>
              <a:rPr lang="cs-CZ" b="1" i="1" dirty="0" smtClean="0"/>
              <a:t>= východisko pro povinnost přijmout přiměřené opatření</a:t>
            </a:r>
          </a:p>
          <a:p>
            <a:pPr marL="869950" lvl="1" indent="-342900" algn="just">
              <a:spcBef>
                <a:spcPts val="0"/>
              </a:spcBef>
              <a:spcAft>
                <a:spcPts val="600"/>
              </a:spcAft>
              <a:buFont typeface="Arial" pitchFamily="34" charset="0"/>
              <a:buChar char="•"/>
            </a:pPr>
            <a:r>
              <a:rPr lang="cs-CZ" sz="2000" dirty="0" smtClean="0">
                <a:solidFill>
                  <a:srgbClr val="000000"/>
                </a:solidFill>
              </a:rPr>
              <a:t>Povinnost nediskriminovat je (obecně) pasivní</a:t>
            </a:r>
          </a:p>
          <a:p>
            <a:pPr marL="869950" lvl="1" indent="-342900" algn="just">
              <a:spcBef>
                <a:spcPts val="0"/>
              </a:spcBef>
              <a:spcAft>
                <a:spcPts val="600"/>
              </a:spcAft>
              <a:buFont typeface="Arial" pitchFamily="34" charset="0"/>
              <a:buChar char="•"/>
            </a:pPr>
            <a:r>
              <a:rPr lang="cs-CZ" sz="2000" dirty="0" smtClean="0">
                <a:solidFill>
                  <a:srgbClr val="000000"/>
                </a:solidFill>
              </a:rPr>
              <a:t>V </a:t>
            </a:r>
            <a:r>
              <a:rPr lang="cs-CZ" sz="2000" dirty="0" smtClean="0">
                <a:solidFill>
                  <a:srgbClr val="000000"/>
                </a:solidFill>
              </a:rPr>
              <a:t>případě osob se zdravotním postižením může mít i „aktivní charakter“</a:t>
            </a:r>
          </a:p>
          <a:p>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987574"/>
            <a:ext cx="7056784" cy="857250"/>
          </a:xfrm>
        </p:spPr>
        <p:txBody>
          <a:bodyPr>
            <a:normAutofit fontScale="90000"/>
          </a:bodyPr>
          <a:lstStyle/>
          <a:p>
            <a:r>
              <a:rPr lang="cs-CZ" dirty="0" smtClean="0"/>
              <a:t>Vymezení pojmu zdravotní </a:t>
            </a:r>
            <a:r>
              <a:rPr lang="cs-CZ" dirty="0" smtClean="0"/>
              <a:t>postižení I</a:t>
            </a:r>
            <a:endParaRPr lang="cs-CZ" dirty="0"/>
          </a:p>
        </p:txBody>
      </p:sp>
      <p:sp>
        <p:nvSpPr>
          <p:cNvPr id="4" name="Zástupný symbol pro text 3"/>
          <p:cNvSpPr>
            <a:spLocks noGrp="1"/>
          </p:cNvSpPr>
          <p:nvPr>
            <p:ph idx="1"/>
          </p:nvPr>
        </p:nvSpPr>
        <p:spPr>
          <a:xfrm>
            <a:off x="971600" y="1851670"/>
            <a:ext cx="7920880" cy="2232248"/>
          </a:xfrm>
        </p:spPr>
        <p:txBody>
          <a:bodyPr>
            <a:normAutofit fontScale="85000" lnSpcReduction="10000"/>
          </a:bodyPr>
          <a:lstStyle/>
          <a:p>
            <a:pPr marL="0" indent="0" algn="just">
              <a:spcAft>
                <a:spcPts val="600"/>
              </a:spcAft>
              <a:buNone/>
            </a:pPr>
            <a:r>
              <a:rPr lang="cs-CZ" b="1" i="1" dirty="0"/>
              <a:t>Rozsudek SDEU ze dne 11. června 2006, ve věci C–13/05 </a:t>
            </a:r>
            <a:r>
              <a:rPr lang="cs-CZ" b="1" i="1" dirty="0" err="1"/>
              <a:t>Sonia</a:t>
            </a:r>
            <a:r>
              <a:rPr lang="cs-CZ" b="1" i="1" dirty="0"/>
              <a:t> </a:t>
            </a:r>
            <a:r>
              <a:rPr lang="cs-CZ" b="1" i="1" dirty="0" err="1"/>
              <a:t>Chacón</a:t>
            </a:r>
            <a:r>
              <a:rPr lang="cs-CZ" b="1" i="1" dirty="0"/>
              <a:t> </a:t>
            </a:r>
            <a:r>
              <a:rPr lang="cs-CZ" b="1" i="1" dirty="0" err="1"/>
              <a:t>Navas</a:t>
            </a:r>
            <a:r>
              <a:rPr lang="cs-CZ" b="1" i="1" dirty="0"/>
              <a:t> proti </a:t>
            </a:r>
            <a:r>
              <a:rPr lang="cs-CZ" b="1" i="1" dirty="0" err="1"/>
              <a:t>Eurest</a:t>
            </a:r>
            <a:r>
              <a:rPr lang="cs-CZ" b="1" i="1" dirty="0"/>
              <a:t> </a:t>
            </a:r>
            <a:r>
              <a:rPr lang="cs-CZ" b="1" i="1" dirty="0" err="1"/>
              <a:t>Collectividades</a:t>
            </a:r>
            <a:r>
              <a:rPr lang="cs-CZ" b="1" i="1" dirty="0"/>
              <a:t> </a:t>
            </a:r>
            <a:r>
              <a:rPr lang="cs-CZ" b="1" i="1" dirty="0" smtClean="0"/>
              <a:t>SA</a:t>
            </a:r>
          </a:p>
          <a:p>
            <a:r>
              <a:rPr lang="cs-CZ" dirty="0" smtClean="0"/>
              <a:t>omezení </a:t>
            </a:r>
            <a:r>
              <a:rPr lang="cs-CZ" dirty="0" smtClean="0"/>
              <a:t>vyplývající z fyzických, duševních nebo psychických postižení, bránící účasti dotčené osoby na profesním </a:t>
            </a:r>
            <a:r>
              <a:rPr lang="cs-CZ" dirty="0" smtClean="0"/>
              <a:t>životě (bod 43)</a:t>
            </a:r>
          </a:p>
          <a:p>
            <a:r>
              <a:rPr lang="cs-CZ" dirty="0" smtClean="0"/>
              <a:t>z</a:t>
            </a:r>
            <a:r>
              <a:rPr lang="cs-CZ" dirty="0" smtClean="0"/>
              <a:t>ákonodárce </a:t>
            </a:r>
            <a:r>
              <a:rPr lang="cs-CZ" dirty="0" smtClean="0"/>
              <a:t>měl na mysli případy, ve kterých je účast na profesním životě narušena </a:t>
            </a:r>
            <a:r>
              <a:rPr lang="cs-CZ" dirty="0" smtClean="0"/>
              <a:t>dlouhodobě, </a:t>
            </a:r>
            <a:r>
              <a:rPr lang="cs-CZ" dirty="0" smtClean="0"/>
              <a:t>nebo je alespoň pravděpodobné, že omezení účasti na pracovním životě bude </a:t>
            </a:r>
            <a:r>
              <a:rPr lang="cs-CZ" dirty="0" smtClean="0"/>
              <a:t>dlouhodobé (bod 45)</a:t>
            </a:r>
            <a:endParaRPr lang="cs-CZ" dirty="0"/>
          </a:p>
        </p:txBody>
      </p:sp>
      <p:sp>
        <p:nvSpPr>
          <p:cNvPr id="3" name="Zástupný symbol pro zápatí 2"/>
          <p:cNvSpPr>
            <a:spLocks noGrp="1"/>
          </p:cNvSpPr>
          <p:nvPr>
            <p:ph type="ftr" sz="quarter" idx="11"/>
          </p:nvPr>
        </p:nvSpPr>
        <p:spPr/>
        <p:txBody>
          <a:bodyPr/>
          <a:lstStyle/>
          <a:p>
            <a:r>
              <a:rPr lang="cs-CZ" dirty="0" smtClean="0"/>
              <a:t>© </a:t>
            </a:r>
            <a:r>
              <a:rPr lang="cs-CZ" dirty="0"/>
              <a:t>Copyright Veřejný ochránce práv, </a:t>
            </a:r>
            <a:r>
              <a:rPr lang="cs-CZ" dirty="0" smtClean="0"/>
              <a:t>2016</a:t>
            </a:r>
            <a:endParaRPr lang="cs-CZ" dirty="0"/>
          </a:p>
        </p:txBody>
      </p:sp>
    </p:spTree>
    <p:extLst>
      <p:ext uri="{BB962C8B-B14F-4D97-AF65-F5344CB8AC3E}">
        <p14:creationId xmlns:p14="http://schemas.microsoft.com/office/powerpoint/2010/main" xmlns="" val="192900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203032" cy="857250"/>
          </a:xfrm>
        </p:spPr>
        <p:txBody>
          <a:bodyPr/>
          <a:lstStyle/>
          <a:p>
            <a:r>
              <a:rPr lang="cs-CZ" dirty="0" smtClean="0"/>
              <a:t>Dnešní téma</a:t>
            </a:r>
            <a:endParaRPr lang="cs-CZ" dirty="0"/>
          </a:p>
        </p:txBody>
      </p:sp>
      <p:sp>
        <p:nvSpPr>
          <p:cNvPr id="3" name="Zástupný symbol pro obsah 2"/>
          <p:cNvSpPr>
            <a:spLocks noGrp="1"/>
          </p:cNvSpPr>
          <p:nvPr>
            <p:ph idx="1"/>
          </p:nvPr>
        </p:nvSpPr>
        <p:spPr>
          <a:xfrm>
            <a:off x="1115616" y="1923678"/>
            <a:ext cx="7560840" cy="2598936"/>
          </a:xfrm>
        </p:spPr>
        <p:txBody>
          <a:bodyPr/>
          <a:lstStyle/>
          <a:p>
            <a:r>
              <a:rPr lang="cs-CZ" dirty="0" smtClean="0"/>
              <a:t>Právo na rovné zacházení v pracovním právu</a:t>
            </a:r>
            <a:endParaRPr lang="cs-CZ" dirty="0" smtClean="0"/>
          </a:p>
          <a:p>
            <a:r>
              <a:rPr lang="cs-CZ" dirty="0" smtClean="0"/>
              <a:t>Rovné zacházení před vznikem pracovního poměru</a:t>
            </a:r>
          </a:p>
          <a:p>
            <a:r>
              <a:rPr lang="cs-CZ" dirty="0" smtClean="0"/>
              <a:t>Rovné odměňování</a:t>
            </a:r>
          </a:p>
          <a:p>
            <a:r>
              <a:rPr lang="cs-CZ" dirty="0" smtClean="0"/>
              <a:t>Agenturní zaměstnávání</a:t>
            </a:r>
          </a:p>
          <a:p>
            <a:r>
              <a:rPr lang="cs-CZ" dirty="0" smtClean="0"/>
              <a:t>Zaměstnávání osob se zdravotním postižením</a:t>
            </a: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987574"/>
            <a:ext cx="7488832" cy="857250"/>
          </a:xfrm>
        </p:spPr>
        <p:txBody>
          <a:bodyPr>
            <a:normAutofit/>
          </a:bodyPr>
          <a:lstStyle/>
          <a:p>
            <a:r>
              <a:rPr lang="cs-CZ" dirty="0"/>
              <a:t>Vymezení pojmu zdravotní </a:t>
            </a:r>
            <a:r>
              <a:rPr lang="cs-CZ" dirty="0" smtClean="0"/>
              <a:t>postižení II</a:t>
            </a:r>
            <a:endParaRPr lang="cs-CZ" dirty="0"/>
          </a:p>
        </p:txBody>
      </p:sp>
      <p:sp>
        <p:nvSpPr>
          <p:cNvPr id="4" name="Zástupný symbol pro text 3"/>
          <p:cNvSpPr>
            <a:spLocks noGrp="1"/>
          </p:cNvSpPr>
          <p:nvPr>
            <p:ph idx="1"/>
          </p:nvPr>
        </p:nvSpPr>
        <p:spPr>
          <a:xfrm>
            <a:off x="899592" y="1851670"/>
            <a:ext cx="7416824" cy="2304256"/>
          </a:xfrm>
        </p:spPr>
        <p:txBody>
          <a:bodyPr>
            <a:normAutofit fontScale="92500"/>
          </a:bodyPr>
          <a:lstStyle/>
          <a:p>
            <a:pPr marL="0" lvl="0" indent="0">
              <a:spcAft>
                <a:spcPts val="600"/>
              </a:spcAft>
              <a:buNone/>
            </a:pPr>
            <a:r>
              <a:rPr lang="cs-CZ" sz="1600" b="1" i="1" dirty="0">
                <a:solidFill>
                  <a:prstClr val="black"/>
                </a:solidFill>
              </a:rPr>
              <a:t>Rozsudek SDEU ze dne 11. dubna 2013, </a:t>
            </a:r>
            <a:r>
              <a:rPr lang="pl-PL" sz="1600" b="1" i="1" dirty="0">
                <a:solidFill>
                  <a:prstClr val="black"/>
                </a:solidFill>
              </a:rPr>
              <a:t>ve spojených věcech, </a:t>
            </a:r>
            <a:r>
              <a:rPr lang="cs-CZ" sz="1600" b="1" i="1" dirty="0">
                <a:solidFill>
                  <a:prstClr val="black"/>
                </a:solidFill>
              </a:rPr>
              <a:t>HK </a:t>
            </a:r>
            <a:r>
              <a:rPr lang="cs-CZ" sz="1600" b="1" i="1" dirty="0" err="1">
                <a:solidFill>
                  <a:prstClr val="black"/>
                </a:solidFill>
              </a:rPr>
              <a:t>Danmark</a:t>
            </a:r>
            <a:r>
              <a:rPr lang="cs-CZ" sz="1600" b="1" i="1" dirty="0">
                <a:solidFill>
                  <a:prstClr val="black"/>
                </a:solidFill>
              </a:rPr>
              <a:t>, proti </a:t>
            </a:r>
            <a:r>
              <a:rPr lang="cs-CZ" sz="1600" b="1" i="1" dirty="0" err="1">
                <a:solidFill>
                  <a:prstClr val="black"/>
                </a:solidFill>
              </a:rPr>
              <a:t>Dansk</a:t>
            </a:r>
            <a:r>
              <a:rPr lang="cs-CZ" sz="1600" b="1" i="1" dirty="0">
                <a:solidFill>
                  <a:prstClr val="black"/>
                </a:solidFill>
              </a:rPr>
              <a:t> </a:t>
            </a:r>
            <a:r>
              <a:rPr lang="cs-CZ" sz="1600" b="1" i="1" dirty="0" err="1">
                <a:solidFill>
                  <a:prstClr val="black"/>
                </a:solidFill>
              </a:rPr>
              <a:t>almennyttigt</a:t>
            </a:r>
            <a:r>
              <a:rPr lang="cs-CZ" sz="1600" b="1" i="1" dirty="0">
                <a:solidFill>
                  <a:prstClr val="black"/>
                </a:solidFill>
              </a:rPr>
              <a:t> </a:t>
            </a:r>
            <a:r>
              <a:rPr lang="cs-CZ" sz="1600" b="1" i="1" dirty="0" err="1">
                <a:solidFill>
                  <a:prstClr val="black"/>
                </a:solidFill>
              </a:rPr>
              <a:t>Boligselskab</a:t>
            </a:r>
            <a:r>
              <a:rPr lang="cs-CZ" sz="1600" b="1" i="1" dirty="0">
                <a:solidFill>
                  <a:prstClr val="black"/>
                </a:solidFill>
              </a:rPr>
              <a:t> a HK </a:t>
            </a:r>
            <a:r>
              <a:rPr lang="cs-CZ" sz="1600" b="1" i="1" dirty="0" err="1">
                <a:solidFill>
                  <a:prstClr val="black"/>
                </a:solidFill>
              </a:rPr>
              <a:t>Danmark</a:t>
            </a:r>
            <a:r>
              <a:rPr lang="cs-CZ" sz="1600" b="1" i="1" dirty="0">
                <a:solidFill>
                  <a:prstClr val="black"/>
                </a:solidFill>
              </a:rPr>
              <a:t> proti </a:t>
            </a:r>
            <a:r>
              <a:rPr lang="cs-CZ" sz="1600" b="1" i="1" dirty="0" err="1">
                <a:solidFill>
                  <a:prstClr val="black"/>
                </a:solidFill>
              </a:rPr>
              <a:t>Dansk</a:t>
            </a:r>
            <a:r>
              <a:rPr lang="cs-CZ" sz="1600" b="1" i="1" dirty="0">
                <a:solidFill>
                  <a:prstClr val="black"/>
                </a:solidFill>
              </a:rPr>
              <a:t> </a:t>
            </a:r>
            <a:r>
              <a:rPr lang="cs-CZ" sz="1600" b="1" i="1" dirty="0" err="1">
                <a:solidFill>
                  <a:prstClr val="black"/>
                </a:solidFill>
              </a:rPr>
              <a:t>Arbejdsgiverforening</a:t>
            </a:r>
            <a:endParaRPr lang="cs-CZ" sz="1600" b="1" i="1" dirty="0">
              <a:solidFill>
                <a:prstClr val="black"/>
              </a:solidFill>
            </a:endParaRPr>
          </a:p>
          <a:p>
            <a:pPr marL="0" indent="0" algn="just">
              <a:buNone/>
            </a:pPr>
            <a:r>
              <a:rPr lang="cs-CZ" b="0" dirty="0" smtClean="0"/>
              <a:t>Odborová organizace se jménem dvou žen obrátila na soud s antidiskriminační žalobou. Obě zaměstnankyně byly totiž propuštěny na základě nepříznivého zdravotního stavu. Zaměstnavatelé obou žen však zpochybňovali, že by se jednalo o zdravotní postižení chráněné Rámcovou směrnicí.</a:t>
            </a:r>
            <a:endParaRPr lang="cs-CZ" b="0" dirty="0"/>
          </a:p>
        </p:txBody>
      </p:sp>
      <p:sp>
        <p:nvSpPr>
          <p:cNvPr id="3" name="Zástupný symbol pro zápatí 2"/>
          <p:cNvSpPr>
            <a:spLocks noGrp="1"/>
          </p:cNvSpPr>
          <p:nvPr>
            <p:ph type="ftr" sz="quarter" idx="11"/>
          </p:nvPr>
        </p:nvSpPr>
        <p:spPr/>
        <p:txBody>
          <a:bodyPr/>
          <a:lstStyle/>
          <a:p>
            <a:r>
              <a:rPr lang="cs-CZ" dirty="0" smtClean="0"/>
              <a:t>© </a:t>
            </a:r>
            <a:r>
              <a:rPr lang="cs-CZ" dirty="0"/>
              <a:t>Copyright Veřejný ochránce práv, </a:t>
            </a:r>
            <a:r>
              <a:rPr lang="cs-CZ" dirty="0" smtClean="0"/>
              <a:t>2016</a:t>
            </a:r>
            <a:endParaRPr lang="cs-CZ" dirty="0"/>
          </a:p>
        </p:txBody>
      </p:sp>
    </p:spTree>
    <p:extLst>
      <p:ext uri="{BB962C8B-B14F-4D97-AF65-F5344CB8AC3E}">
        <p14:creationId xmlns:p14="http://schemas.microsoft.com/office/powerpoint/2010/main" xmlns="" val="1141125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987574"/>
            <a:ext cx="7607456" cy="857250"/>
          </a:xfrm>
        </p:spPr>
        <p:txBody>
          <a:bodyPr>
            <a:normAutofit/>
          </a:bodyPr>
          <a:lstStyle/>
          <a:p>
            <a:r>
              <a:rPr lang="cs-CZ" dirty="0"/>
              <a:t>Vymezení pojmu zdravotní </a:t>
            </a:r>
            <a:r>
              <a:rPr lang="cs-CZ" dirty="0" smtClean="0"/>
              <a:t>postižení II</a:t>
            </a:r>
            <a:endParaRPr lang="cs-CZ" dirty="0"/>
          </a:p>
        </p:txBody>
      </p:sp>
      <p:sp>
        <p:nvSpPr>
          <p:cNvPr id="4" name="Zástupný symbol pro text 3"/>
          <p:cNvSpPr>
            <a:spLocks noGrp="1"/>
          </p:cNvSpPr>
          <p:nvPr>
            <p:ph idx="1"/>
          </p:nvPr>
        </p:nvSpPr>
        <p:spPr>
          <a:xfrm>
            <a:off x="755576" y="1851670"/>
            <a:ext cx="7704856" cy="2520280"/>
          </a:xfrm>
        </p:spPr>
        <p:txBody>
          <a:bodyPr>
            <a:noAutofit/>
          </a:bodyPr>
          <a:lstStyle/>
          <a:p>
            <a:pPr marL="446088" indent="-446088" algn="just"/>
            <a:r>
              <a:rPr lang="cs-CZ" sz="1800" b="0" dirty="0" smtClean="0"/>
              <a:t>zdravotní </a:t>
            </a:r>
            <a:r>
              <a:rPr lang="cs-CZ" sz="1800" b="0" dirty="0"/>
              <a:t>stav způsobený lékařsky diagnostikovanou léčitelnou nebo neléčitelnou nemocí, pokud tato nemoc způsobuje omezení vyplývající především z fyzických, duševních nebo psychických postižení, které v interakci s různými překážkami může bránit plnému a účinnému zapojení dotčené osoby do profesního života na rovnoprávném základě s ostatními pracovníky, a jestliže je toto omezení </a:t>
            </a:r>
            <a:r>
              <a:rPr lang="cs-CZ" sz="1800" b="0" dirty="0" smtClean="0"/>
              <a:t>dlouhodobé(HK </a:t>
            </a:r>
            <a:r>
              <a:rPr lang="cs-CZ" sz="1800" b="0" dirty="0" err="1" smtClean="0"/>
              <a:t>Danmark</a:t>
            </a:r>
            <a:r>
              <a:rPr lang="cs-CZ" sz="1800" dirty="0"/>
              <a:t>, body 36 - 42)</a:t>
            </a:r>
            <a:endParaRPr lang="cs-CZ" sz="1800" b="0" dirty="0"/>
          </a:p>
        </p:txBody>
      </p:sp>
      <p:sp>
        <p:nvSpPr>
          <p:cNvPr id="3" name="Zástupný symbol pro zápatí 2"/>
          <p:cNvSpPr>
            <a:spLocks noGrp="1"/>
          </p:cNvSpPr>
          <p:nvPr>
            <p:ph type="ftr" sz="quarter" idx="11"/>
          </p:nvPr>
        </p:nvSpPr>
        <p:spPr/>
        <p:txBody>
          <a:bodyPr/>
          <a:lstStyle/>
          <a:p>
            <a:r>
              <a:rPr lang="cs-CZ" dirty="0" smtClean="0"/>
              <a:t>© </a:t>
            </a:r>
            <a:r>
              <a:rPr lang="cs-CZ" dirty="0"/>
              <a:t>Copyright Veřejný ochránce práv, </a:t>
            </a:r>
            <a:r>
              <a:rPr lang="cs-CZ" dirty="0" smtClean="0"/>
              <a:t>2016</a:t>
            </a:r>
            <a:endParaRPr lang="cs-CZ" dirty="0"/>
          </a:p>
        </p:txBody>
      </p:sp>
    </p:spTree>
    <p:extLst>
      <p:ext uri="{BB962C8B-B14F-4D97-AF65-F5344CB8AC3E}">
        <p14:creationId xmlns:p14="http://schemas.microsoft.com/office/powerpoint/2010/main" xmlns="" val="884798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987574"/>
            <a:ext cx="7607456" cy="857250"/>
          </a:xfrm>
        </p:spPr>
        <p:txBody>
          <a:bodyPr>
            <a:normAutofit/>
          </a:bodyPr>
          <a:lstStyle/>
          <a:p>
            <a:r>
              <a:rPr lang="cs-CZ" dirty="0"/>
              <a:t>Vymezení pojmu zdravotní </a:t>
            </a:r>
            <a:r>
              <a:rPr lang="cs-CZ" dirty="0" smtClean="0"/>
              <a:t>postižení III</a:t>
            </a:r>
            <a:endParaRPr lang="cs-CZ" dirty="0"/>
          </a:p>
        </p:txBody>
      </p:sp>
      <p:sp>
        <p:nvSpPr>
          <p:cNvPr id="4" name="Zástupný symbol pro text 3"/>
          <p:cNvSpPr>
            <a:spLocks noGrp="1"/>
          </p:cNvSpPr>
          <p:nvPr>
            <p:ph idx="1"/>
          </p:nvPr>
        </p:nvSpPr>
        <p:spPr>
          <a:xfrm>
            <a:off x="755576" y="1851670"/>
            <a:ext cx="7704856" cy="2520280"/>
          </a:xfrm>
        </p:spPr>
        <p:txBody>
          <a:bodyPr>
            <a:noAutofit/>
          </a:bodyPr>
          <a:lstStyle/>
          <a:p>
            <a:pPr marL="0" indent="0" algn="just">
              <a:buNone/>
            </a:pPr>
            <a:r>
              <a:rPr lang="cs-CZ" sz="1800" b="1" dirty="0" smtClean="0"/>
              <a:t>Rozsudek Soudního dvora Evropské unie, ze dne 18. prosince </a:t>
            </a:r>
            <a:r>
              <a:rPr lang="cs-CZ" sz="1800" b="1" dirty="0" smtClean="0"/>
              <a:t>2014,</a:t>
            </a:r>
            <a:br>
              <a:rPr lang="cs-CZ" sz="1800" b="1" dirty="0" smtClean="0"/>
            </a:br>
            <a:r>
              <a:rPr lang="cs-CZ" sz="1800" b="1" dirty="0" smtClean="0"/>
              <a:t>C-354/13, </a:t>
            </a:r>
            <a:r>
              <a:rPr lang="cs-CZ" sz="1800" b="1" dirty="0" err="1" smtClean="0"/>
              <a:t>Kaltoft</a:t>
            </a:r>
            <a:endParaRPr lang="cs-CZ" sz="1800" b="1" dirty="0" smtClean="0"/>
          </a:p>
          <a:p>
            <a:pPr marL="446088" indent="-446088" algn="just"/>
            <a:r>
              <a:rPr lang="cs-CZ" sz="1800" dirty="0" smtClean="0"/>
              <a:t>ochrana nezávisí </a:t>
            </a:r>
            <a:r>
              <a:rPr lang="cs-CZ" sz="1800" dirty="0" smtClean="0"/>
              <a:t>na otázce, v jakém rozsahu osoba mohla či nemohla přispět ke vzniku svého zdravotního </a:t>
            </a:r>
            <a:r>
              <a:rPr lang="cs-CZ" sz="1800" dirty="0" smtClean="0"/>
              <a:t>postižení (</a:t>
            </a:r>
            <a:r>
              <a:rPr lang="cs-CZ" sz="1800" dirty="0" err="1" smtClean="0"/>
              <a:t>Kaltoft</a:t>
            </a:r>
            <a:r>
              <a:rPr lang="cs-CZ" sz="1800" dirty="0" smtClean="0"/>
              <a:t>, bod 56)</a:t>
            </a:r>
          </a:p>
          <a:p>
            <a:pPr marL="446088" indent="-446088" algn="just"/>
            <a:endParaRPr lang="cs-CZ" sz="1800" b="0" dirty="0"/>
          </a:p>
        </p:txBody>
      </p:sp>
      <p:sp>
        <p:nvSpPr>
          <p:cNvPr id="3" name="Zástupný symbol pro zápatí 2"/>
          <p:cNvSpPr>
            <a:spLocks noGrp="1"/>
          </p:cNvSpPr>
          <p:nvPr>
            <p:ph type="ftr" sz="quarter" idx="11"/>
          </p:nvPr>
        </p:nvSpPr>
        <p:spPr/>
        <p:txBody>
          <a:bodyPr/>
          <a:lstStyle/>
          <a:p>
            <a:r>
              <a:rPr lang="cs-CZ" dirty="0" smtClean="0"/>
              <a:t>© </a:t>
            </a:r>
            <a:r>
              <a:rPr lang="cs-CZ" dirty="0"/>
              <a:t>Copyright Veřejný ochránce práv, </a:t>
            </a:r>
            <a:r>
              <a:rPr lang="cs-CZ" dirty="0" smtClean="0"/>
              <a:t>2016</a:t>
            </a:r>
            <a:endParaRPr lang="cs-CZ" dirty="0"/>
          </a:p>
        </p:txBody>
      </p:sp>
    </p:spTree>
    <p:extLst>
      <p:ext uri="{BB962C8B-B14F-4D97-AF65-F5344CB8AC3E}">
        <p14:creationId xmlns:p14="http://schemas.microsoft.com/office/powerpoint/2010/main" xmlns="" val="8847984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203032" cy="857250"/>
          </a:xfrm>
        </p:spPr>
        <p:txBody>
          <a:bodyPr/>
          <a:lstStyle/>
          <a:p>
            <a:r>
              <a:rPr lang="cs-CZ" dirty="0" smtClean="0"/>
              <a:t>Přiměřená opatření dle ADZ</a:t>
            </a:r>
            <a:endParaRPr lang="cs-CZ" dirty="0"/>
          </a:p>
        </p:txBody>
      </p:sp>
      <p:sp>
        <p:nvSpPr>
          <p:cNvPr id="3" name="Zástupný symbol pro obsah 2"/>
          <p:cNvSpPr>
            <a:spLocks noGrp="1"/>
          </p:cNvSpPr>
          <p:nvPr>
            <p:ph idx="1"/>
          </p:nvPr>
        </p:nvSpPr>
        <p:spPr>
          <a:xfrm>
            <a:off x="1115616" y="1923678"/>
            <a:ext cx="6563072" cy="2952328"/>
          </a:xfrm>
        </p:spPr>
        <p:txBody>
          <a:bodyPr>
            <a:normAutofit fontScale="70000" lnSpcReduction="20000"/>
          </a:bodyPr>
          <a:lstStyle/>
          <a:p>
            <a:pPr marL="104775" indent="0">
              <a:spcAft>
                <a:spcPct val="0"/>
              </a:spcAft>
              <a:buNone/>
            </a:pPr>
            <a:r>
              <a:rPr lang="cs-CZ" sz="2800" b="1" i="1" dirty="0" smtClean="0"/>
              <a:t>§ </a:t>
            </a:r>
            <a:r>
              <a:rPr lang="cs-CZ" sz="2800" b="1" i="1" dirty="0" smtClean="0"/>
              <a:t>3 odst. 2 ADZ</a:t>
            </a:r>
          </a:p>
          <a:p>
            <a:pPr marL="104775" indent="0" algn="just">
              <a:spcAft>
                <a:spcPct val="0"/>
              </a:spcAft>
            </a:pPr>
            <a:r>
              <a:rPr lang="cs-CZ" sz="2400" b="1" dirty="0" smtClean="0"/>
              <a:t> </a:t>
            </a:r>
            <a:r>
              <a:rPr lang="cs-CZ" sz="2400" dirty="0" smtClean="0"/>
              <a:t>nepřiměřené zatížení s ohledem na</a:t>
            </a:r>
          </a:p>
          <a:p>
            <a:pPr marL="561975" indent="-457200" algn="just">
              <a:spcAft>
                <a:spcPct val="0"/>
              </a:spcAft>
              <a:buAutoNum type="arabicParenR"/>
            </a:pPr>
            <a:r>
              <a:rPr lang="cs-CZ" sz="2400" dirty="0" smtClean="0"/>
              <a:t>míru užitku</a:t>
            </a:r>
          </a:p>
          <a:p>
            <a:pPr marL="561975" indent="-457200" algn="just">
              <a:spcAft>
                <a:spcPct val="0"/>
              </a:spcAft>
              <a:buAutoNum type="arabicParenR"/>
            </a:pPr>
            <a:r>
              <a:rPr lang="cs-CZ" sz="2400" dirty="0" smtClean="0"/>
              <a:t>finanční únosnost</a:t>
            </a:r>
          </a:p>
          <a:p>
            <a:pPr marL="561975" indent="-457200" algn="just">
              <a:spcAft>
                <a:spcPct val="0"/>
              </a:spcAft>
              <a:buAutoNum type="arabicParenR"/>
            </a:pPr>
            <a:r>
              <a:rPr lang="cs-CZ" sz="2400" dirty="0" smtClean="0"/>
              <a:t>dostupnost </a:t>
            </a:r>
            <a:r>
              <a:rPr lang="cs-CZ" sz="2400" dirty="0" smtClean="0"/>
              <a:t>finanční a jiné pomoci k </a:t>
            </a:r>
            <a:r>
              <a:rPr lang="cs-CZ" sz="2400" dirty="0" smtClean="0"/>
              <a:t>realizaci</a:t>
            </a:r>
          </a:p>
          <a:p>
            <a:pPr marL="561975" indent="-457200" algn="just">
              <a:spcAft>
                <a:spcPct val="0"/>
              </a:spcAft>
              <a:buAutoNum type="arabicParenR"/>
            </a:pPr>
            <a:r>
              <a:rPr lang="cs-CZ" sz="2400" dirty="0" smtClean="0"/>
              <a:t>alternativní opatření</a:t>
            </a:r>
            <a:endParaRPr lang="cs-CZ" sz="2400" dirty="0" smtClean="0"/>
          </a:p>
          <a:p>
            <a:pPr marL="104775" indent="0" algn="just">
              <a:spcAft>
                <a:spcPct val="0"/>
              </a:spcAft>
              <a:buNone/>
            </a:pPr>
            <a:endParaRPr lang="cs-CZ" sz="2400" i="1" dirty="0" smtClean="0"/>
          </a:p>
          <a:p>
            <a:pPr marL="104775" indent="0" algn="just">
              <a:spcAft>
                <a:spcPct val="0"/>
              </a:spcAft>
              <a:buNone/>
            </a:pPr>
            <a:r>
              <a:rPr lang="cs-CZ" sz="2400" i="1" dirty="0" smtClean="0"/>
              <a:t>„…</a:t>
            </a:r>
            <a:r>
              <a:rPr lang="cs-CZ" sz="2400" i="1" dirty="0" smtClean="0"/>
              <a:t>většina druhů pozitivních akcí je zaměřena na členy nějaké zranitelné nebo nedostatečně zastoupené skupiny, přiměřené opatření má vždy individuální charakter.“ </a:t>
            </a:r>
            <a:endParaRPr lang="cs-CZ" sz="2400" i="1" baseline="30000" dirty="0" smtClean="0"/>
          </a:p>
          <a:p>
            <a:pPr marL="104775" indent="0" algn="just">
              <a:spcAft>
                <a:spcPct val="0"/>
              </a:spcAft>
              <a:buNone/>
            </a:pPr>
            <a:r>
              <a:rPr lang="cs-CZ" sz="1400" i="1" dirty="0" smtClean="0"/>
              <a:t>Boučková</a:t>
            </a:r>
            <a:r>
              <a:rPr lang="cs-CZ" sz="1400" i="1" dirty="0" smtClean="0"/>
              <a:t>, P., Havelková, B., </a:t>
            </a:r>
            <a:r>
              <a:rPr lang="cs-CZ" sz="1400" i="1" dirty="0" err="1" smtClean="0"/>
              <a:t>Koldinská</a:t>
            </a:r>
            <a:r>
              <a:rPr lang="cs-CZ" sz="1400" i="1" dirty="0" smtClean="0"/>
              <a:t>, K., </a:t>
            </a:r>
            <a:r>
              <a:rPr lang="cs-CZ" sz="1400" i="1" dirty="0" err="1" smtClean="0"/>
              <a:t>Kühn</a:t>
            </a:r>
            <a:r>
              <a:rPr lang="cs-CZ" sz="1400" i="1" dirty="0" smtClean="0"/>
              <a:t>, Z., </a:t>
            </a:r>
            <a:r>
              <a:rPr lang="cs-CZ" sz="1400" i="1" dirty="0" err="1" smtClean="0"/>
              <a:t>Kühnová</a:t>
            </a:r>
            <a:r>
              <a:rPr lang="cs-CZ" sz="1400" i="1" dirty="0" smtClean="0"/>
              <a:t>, E., </a:t>
            </a:r>
            <a:r>
              <a:rPr lang="cs-CZ" sz="1400" i="1" dirty="0" err="1" smtClean="0"/>
              <a:t>Whelanová</a:t>
            </a:r>
            <a:r>
              <a:rPr lang="cs-CZ" sz="1400" i="1" dirty="0" smtClean="0"/>
              <a:t>, M. Antidiskriminační zákon. Komentář. 1. vydání. Praha : C. H. </a:t>
            </a:r>
            <a:r>
              <a:rPr lang="cs-CZ" sz="1400" i="1" dirty="0" err="1" smtClean="0"/>
              <a:t>Beck</a:t>
            </a:r>
            <a:r>
              <a:rPr lang="cs-CZ" sz="1400" i="1" dirty="0" smtClean="0"/>
              <a:t>, 2010, 425 s</a:t>
            </a:r>
            <a:r>
              <a:rPr lang="cs-CZ" sz="1400" i="1" dirty="0" smtClean="0"/>
              <a:t>.</a:t>
            </a:r>
            <a:endParaRPr lang="cs-CZ" sz="1400" b="1" i="1" dirty="0" smtClean="0">
              <a:solidFill>
                <a:srgbClr val="FF0000"/>
              </a:solidFill>
            </a:endParaRPr>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fontScale="90000"/>
          </a:bodyPr>
          <a:lstStyle/>
          <a:p>
            <a:r>
              <a:rPr lang="cs-CZ" dirty="0" smtClean="0"/>
              <a:t>Právo na rovné zacházení v </a:t>
            </a:r>
            <a:r>
              <a:rPr lang="cs-CZ" dirty="0" smtClean="0"/>
              <a:t>zaměstnání I</a:t>
            </a:r>
            <a:endParaRPr lang="cs-CZ" dirty="0" smtClean="0"/>
          </a:p>
        </p:txBody>
      </p:sp>
      <p:sp>
        <p:nvSpPr>
          <p:cNvPr id="3" name="Zástupný symbol pro obsah 2"/>
          <p:cNvSpPr>
            <a:spLocks noGrp="1"/>
          </p:cNvSpPr>
          <p:nvPr>
            <p:ph idx="1"/>
          </p:nvPr>
        </p:nvSpPr>
        <p:spPr>
          <a:xfrm>
            <a:off x="1115616" y="1923678"/>
            <a:ext cx="6563072" cy="2952328"/>
          </a:xfrm>
        </p:spPr>
        <p:txBody>
          <a:bodyPr>
            <a:normAutofit fontScale="62500" lnSpcReduction="20000"/>
          </a:bodyPr>
          <a:lstStyle/>
          <a:p>
            <a:pPr algn="just"/>
            <a:r>
              <a:rPr lang="cs-CZ" altLang="cs-CZ" sz="2400" dirty="0" smtClean="0"/>
              <a:t>Čl. 19 </a:t>
            </a:r>
            <a:r>
              <a:rPr lang="cs-CZ" altLang="cs-CZ" sz="2400" dirty="0" smtClean="0"/>
              <a:t>SFEU – opatření pro boj s diskriminací</a:t>
            </a:r>
            <a:endParaRPr lang="cs-CZ" altLang="cs-CZ" sz="2400" dirty="0" smtClean="0"/>
          </a:p>
          <a:p>
            <a:pPr algn="just"/>
            <a:r>
              <a:rPr lang="cs-CZ" altLang="cs-CZ" sz="2400" dirty="0" smtClean="0"/>
              <a:t>Čl. 157 </a:t>
            </a:r>
            <a:r>
              <a:rPr lang="cs-CZ" altLang="cs-CZ" sz="2400" dirty="0" smtClean="0"/>
              <a:t>SFEU – rovnost odměňování mužů a žen</a:t>
            </a:r>
          </a:p>
          <a:p>
            <a:pPr algn="just"/>
            <a:r>
              <a:rPr lang="cs-CZ" altLang="cs-CZ" sz="2400" dirty="0" smtClean="0"/>
              <a:t>Hlava III Listiny základních práv EU</a:t>
            </a:r>
          </a:p>
          <a:p>
            <a:pPr algn="just"/>
            <a:endParaRPr lang="cs-CZ" altLang="cs-CZ" sz="2400" dirty="0" smtClean="0"/>
          </a:p>
          <a:p>
            <a:pPr algn="just"/>
            <a:r>
              <a:rPr lang="cs-CZ" altLang="cs-CZ" sz="2400" dirty="0" smtClean="0"/>
              <a:t>Směrnice 2006/54/ES (pohlaví; zaměstnání a povolání)</a:t>
            </a:r>
          </a:p>
          <a:p>
            <a:pPr algn="just"/>
            <a:r>
              <a:rPr lang="cs-CZ" altLang="cs-CZ" sz="2400" dirty="0" smtClean="0"/>
              <a:t>Směrnice 2000/43/ES (rasa, etnický původ)</a:t>
            </a:r>
          </a:p>
          <a:p>
            <a:pPr algn="just"/>
            <a:r>
              <a:rPr lang="cs-CZ" altLang="cs-CZ" sz="2400" dirty="0" smtClean="0"/>
              <a:t>Směrnice 2000/78/ES (obecný rámec)</a:t>
            </a:r>
          </a:p>
          <a:p>
            <a:pPr algn="just"/>
            <a:r>
              <a:rPr lang="cs-CZ" altLang="cs-CZ" sz="2400" dirty="0" smtClean="0"/>
              <a:t>Směrnice 2010/41/EU (pohlaví; výdělečná činnost)</a:t>
            </a:r>
          </a:p>
          <a:p>
            <a:pPr>
              <a:buNone/>
            </a:pPr>
            <a:endParaRPr lang="cs-CZ" altLang="cs-CZ" sz="2400" dirty="0" smtClean="0"/>
          </a:p>
          <a:p>
            <a:pPr marL="0" indent="0" algn="just">
              <a:buNone/>
            </a:pPr>
            <a:r>
              <a:rPr lang="cs-CZ" altLang="cs-CZ" sz="2400" dirty="0" smtClean="0"/>
              <a:t>Zákaz diskriminace z důvodu </a:t>
            </a:r>
            <a:r>
              <a:rPr lang="cs-CZ" altLang="cs-CZ" sz="2400" b="1" dirty="0" smtClean="0"/>
              <a:t>rasy a etnicity, pohlaví (včetně těhotenství a mateřství), vyznání či </a:t>
            </a:r>
            <a:r>
              <a:rPr lang="cs-CZ" altLang="cs-CZ" sz="2400" b="1" dirty="0" smtClean="0"/>
              <a:t>víry, zdravotního </a:t>
            </a:r>
            <a:r>
              <a:rPr lang="cs-CZ" altLang="cs-CZ" sz="2400" b="1" dirty="0" smtClean="0"/>
              <a:t>postižení, </a:t>
            </a:r>
            <a:r>
              <a:rPr lang="cs-CZ" altLang="cs-CZ" sz="2400" b="1" dirty="0" smtClean="0"/>
              <a:t>věku, </a:t>
            </a:r>
            <a:r>
              <a:rPr lang="cs-CZ" altLang="cs-CZ" sz="2400" b="1" dirty="0" smtClean="0"/>
              <a:t>sexuální </a:t>
            </a:r>
            <a:r>
              <a:rPr lang="cs-CZ" altLang="cs-CZ" sz="2400" b="1" dirty="0" smtClean="0"/>
              <a:t>orientace.</a:t>
            </a:r>
            <a:endParaRPr lang="cs-CZ" altLang="cs-CZ" sz="2400" b="1" dirty="0" smtClean="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fontScale="90000"/>
          </a:bodyPr>
          <a:lstStyle/>
          <a:p>
            <a:r>
              <a:rPr lang="cs-CZ" dirty="0" smtClean="0"/>
              <a:t>Právo na rovné zacházení v </a:t>
            </a:r>
            <a:r>
              <a:rPr lang="cs-CZ" dirty="0" smtClean="0"/>
              <a:t>zaměstnání II</a:t>
            </a:r>
            <a:endParaRPr lang="cs-CZ" dirty="0" smtClean="0"/>
          </a:p>
        </p:txBody>
      </p:sp>
      <p:sp>
        <p:nvSpPr>
          <p:cNvPr id="3" name="Zástupný symbol pro obsah 2"/>
          <p:cNvSpPr>
            <a:spLocks noGrp="1"/>
          </p:cNvSpPr>
          <p:nvPr>
            <p:ph idx="1"/>
          </p:nvPr>
        </p:nvSpPr>
        <p:spPr>
          <a:xfrm>
            <a:off x="1115616" y="1923678"/>
            <a:ext cx="6563072" cy="2736304"/>
          </a:xfrm>
        </p:spPr>
        <p:txBody>
          <a:bodyPr>
            <a:normAutofit fontScale="62500" lnSpcReduction="20000"/>
          </a:bodyPr>
          <a:lstStyle/>
          <a:p>
            <a:pPr marL="88900" indent="15875" algn="just">
              <a:spcAft>
                <a:spcPts val="500"/>
              </a:spcAft>
              <a:buClr>
                <a:srgbClr val="000000"/>
              </a:buClr>
              <a:buNone/>
            </a:pPr>
            <a:r>
              <a:rPr lang="cs-CZ" altLang="cs-CZ" b="1" dirty="0" smtClean="0">
                <a:solidFill>
                  <a:srgbClr val="000000"/>
                </a:solidFill>
              </a:rPr>
              <a:t>Zákon č. 198/2009 Sb., o rovném zacházení a o právních prostředcích ochrany před diskriminací a o změně některých zákonů (antidiskriminační zákon), ve znění zákona č. 89/2012 Sb.</a:t>
            </a:r>
          </a:p>
          <a:p>
            <a:pPr marL="88900" indent="15875">
              <a:spcAft>
                <a:spcPts val="500"/>
              </a:spcAft>
              <a:buClr>
                <a:srgbClr val="000000"/>
              </a:buClr>
              <a:buFont typeface="Wingdings" pitchFamily="2" charset="2"/>
              <a:buChar char="Ø"/>
            </a:pPr>
            <a:r>
              <a:rPr lang="cs-CZ" altLang="cs-CZ" sz="2000" b="1" dirty="0" smtClean="0">
                <a:solidFill>
                  <a:srgbClr val="000000"/>
                </a:solidFill>
              </a:rPr>
              <a:t>§ </a:t>
            </a:r>
            <a:r>
              <a:rPr lang="cs-CZ" altLang="cs-CZ" sz="2000" b="1" dirty="0" smtClean="0">
                <a:solidFill>
                  <a:srgbClr val="000000"/>
                </a:solidFill>
              </a:rPr>
              <a:t>1 odst. 1 písm. a) až c)</a:t>
            </a:r>
          </a:p>
          <a:p>
            <a:pPr marL="854075" lvl="1" indent="-284163">
              <a:spcAft>
                <a:spcPts val="500"/>
              </a:spcAft>
              <a:buClr>
                <a:srgbClr val="000000"/>
              </a:buClr>
              <a:buSzPct val="75000"/>
              <a:buFont typeface="Arial" charset="0"/>
              <a:buChar char="•"/>
            </a:pPr>
            <a:r>
              <a:rPr lang="cs-CZ" altLang="cs-CZ" sz="2000" dirty="0" smtClean="0">
                <a:solidFill>
                  <a:srgbClr val="000000"/>
                </a:solidFill>
              </a:rPr>
              <a:t>právo na zaměstnání a přístup k zaměstnání</a:t>
            </a:r>
          </a:p>
          <a:p>
            <a:pPr marL="854075" lvl="1" indent="-284163">
              <a:spcAft>
                <a:spcPts val="500"/>
              </a:spcAft>
              <a:buClr>
                <a:srgbClr val="000000"/>
              </a:buClr>
              <a:buSzPct val="75000"/>
              <a:buFont typeface="Arial" charset="0"/>
              <a:buChar char="•"/>
            </a:pPr>
            <a:r>
              <a:rPr lang="cs-CZ" altLang="cs-CZ" sz="2000" dirty="0" smtClean="0">
                <a:solidFill>
                  <a:srgbClr val="000000"/>
                </a:solidFill>
              </a:rPr>
              <a:t>přístup k povolání, podnikání a jiné samostatné výdělečné činnosti,</a:t>
            </a:r>
          </a:p>
          <a:p>
            <a:pPr marL="854075" lvl="1" indent="-284163">
              <a:spcAft>
                <a:spcPts val="500"/>
              </a:spcAft>
              <a:buClr>
                <a:srgbClr val="000000"/>
              </a:buClr>
              <a:buSzPct val="75000"/>
              <a:buFont typeface="Arial" charset="0"/>
              <a:buChar char="•"/>
            </a:pPr>
            <a:r>
              <a:rPr lang="cs-CZ" altLang="cs-CZ" sz="2000" dirty="0" smtClean="0">
                <a:solidFill>
                  <a:srgbClr val="000000"/>
                </a:solidFill>
              </a:rPr>
              <a:t>pracovní, služební poměry a jiná závislá činnost </a:t>
            </a:r>
            <a:r>
              <a:rPr lang="cs-CZ" altLang="cs-CZ" sz="2000" b="1" dirty="0" smtClean="0">
                <a:solidFill>
                  <a:srgbClr val="000000"/>
                </a:solidFill>
              </a:rPr>
              <a:t>včetně odměňování </a:t>
            </a:r>
          </a:p>
          <a:p>
            <a:pPr marL="88900" indent="15875">
              <a:spcAft>
                <a:spcPts val="900"/>
              </a:spcAft>
              <a:buClr>
                <a:srgbClr val="000000"/>
              </a:buClr>
              <a:buFont typeface="Wingdings" pitchFamily="2" charset="2"/>
              <a:buChar char="Ø"/>
            </a:pPr>
            <a:r>
              <a:rPr lang="cs-CZ" altLang="cs-CZ" sz="2000" b="1" dirty="0" smtClean="0">
                <a:solidFill>
                  <a:srgbClr val="000000"/>
                </a:solidFill>
              </a:rPr>
              <a:t>§ 1 odst</a:t>
            </a:r>
            <a:r>
              <a:rPr lang="cs-CZ" altLang="cs-CZ" sz="2400" b="1" dirty="0" smtClean="0"/>
              <a:t>. 1 písm. d) a e)</a:t>
            </a:r>
          </a:p>
          <a:p>
            <a:pPr marL="854075" lvl="1" indent="-284163">
              <a:spcAft>
                <a:spcPts val="500"/>
              </a:spcAft>
              <a:buClr>
                <a:srgbClr val="000000"/>
              </a:buClr>
              <a:buSzPct val="75000"/>
              <a:buFont typeface="Arial" charset="0"/>
              <a:buChar char="•"/>
            </a:pPr>
            <a:r>
              <a:rPr lang="cs-CZ" altLang="cs-CZ" sz="2000" dirty="0" smtClean="0">
                <a:solidFill>
                  <a:srgbClr val="000000"/>
                </a:solidFill>
              </a:rPr>
              <a:t>členství a činnost v odborových organizacích, radách zaměstnanců nebo organizacích zaměstnavatelů</a:t>
            </a:r>
          </a:p>
          <a:p>
            <a:pPr marL="854075" lvl="1" indent="-284163">
              <a:spcAft>
                <a:spcPts val="500"/>
              </a:spcAft>
              <a:buClr>
                <a:srgbClr val="000000"/>
              </a:buClr>
              <a:buSzPct val="75000"/>
              <a:buFont typeface="Arial" charset="0"/>
              <a:buChar char="•"/>
            </a:pPr>
            <a:r>
              <a:rPr lang="cs-CZ" altLang="cs-CZ" sz="2000" dirty="0" smtClean="0">
                <a:solidFill>
                  <a:srgbClr val="000000"/>
                </a:solidFill>
              </a:rPr>
              <a:t>členství a činnost v profesních </a:t>
            </a:r>
            <a:r>
              <a:rPr lang="cs-CZ" altLang="cs-CZ" sz="2000" dirty="0" smtClean="0">
                <a:solidFill>
                  <a:srgbClr val="000000"/>
                </a:solidFill>
              </a:rPr>
              <a:t>komorách</a:t>
            </a:r>
            <a:endParaRPr lang="cs-CZ" dirty="0" smtClean="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fontScale="90000"/>
          </a:bodyPr>
          <a:lstStyle/>
          <a:p>
            <a:r>
              <a:rPr lang="cs-CZ" dirty="0" smtClean="0"/>
              <a:t>Právo na rovné zacházení v </a:t>
            </a:r>
            <a:r>
              <a:rPr lang="cs-CZ" dirty="0" smtClean="0"/>
              <a:t>zaměstnání III</a:t>
            </a:r>
            <a:endParaRPr lang="cs-CZ" dirty="0" smtClean="0"/>
          </a:p>
        </p:txBody>
      </p:sp>
      <p:sp>
        <p:nvSpPr>
          <p:cNvPr id="3" name="Zástupný symbol pro obsah 2"/>
          <p:cNvSpPr>
            <a:spLocks noGrp="1"/>
          </p:cNvSpPr>
          <p:nvPr>
            <p:ph idx="1"/>
          </p:nvPr>
        </p:nvSpPr>
        <p:spPr>
          <a:xfrm>
            <a:off x="1115616" y="1923678"/>
            <a:ext cx="6563072" cy="2880320"/>
          </a:xfrm>
        </p:spPr>
        <p:txBody>
          <a:bodyPr>
            <a:normAutofit lnSpcReduction="10000"/>
          </a:bodyPr>
          <a:lstStyle/>
          <a:p>
            <a:pPr>
              <a:lnSpc>
                <a:spcPct val="100000"/>
              </a:lnSpc>
            </a:pPr>
            <a:r>
              <a:rPr lang="cs-CZ" altLang="cs-CZ" sz="2400" dirty="0" smtClean="0"/>
              <a:t>Zákon o zaměstnanosti (435/2004 Sb.)</a:t>
            </a:r>
          </a:p>
          <a:p>
            <a:pPr>
              <a:lnSpc>
                <a:spcPct val="100000"/>
              </a:lnSpc>
            </a:pPr>
            <a:r>
              <a:rPr lang="cs-CZ" altLang="cs-CZ" sz="2400" dirty="0" smtClean="0"/>
              <a:t>Zákoník práce (262/2006 Sb.)</a:t>
            </a:r>
          </a:p>
          <a:p>
            <a:pPr>
              <a:lnSpc>
                <a:spcPct val="100000"/>
              </a:lnSpc>
            </a:pPr>
            <a:endParaRPr lang="cs-CZ" altLang="cs-CZ" sz="2400" dirty="0" smtClean="0"/>
          </a:p>
          <a:p>
            <a:pPr>
              <a:lnSpc>
                <a:spcPct val="100000"/>
              </a:lnSpc>
            </a:pPr>
            <a:r>
              <a:rPr lang="cs-CZ" altLang="cs-CZ" sz="2400" dirty="0" smtClean="0"/>
              <a:t>Zákon </a:t>
            </a:r>
            <a:r>
              <a:rPr lang="cs-CZ" altLang="cs-CZ" sz="2400" dirty="0" smtClean="0"/>
              <a:t>o služebním poměru příslušníků bezpečnostních sborů (361/2003 Sb.)</a:t>
            </a:r>
          </a:p>
          <a:p>
            <a:pPr>
              <a:lnSpc>
                <a:spcPct val="100000"/>
              </a:lnSpc>
            </a:pPr>
            <a:r>
              <a:rPr lang="cs-CZ" altLang="cs-CZ" sz="2400" dirty="0" smtClean="0"/>
              <a:t>Zákon o vojácích z povolání (221/1999 Sb.)</a:t>
            </a:r>
            <a:endParaRPr lang="cs-CZ" altLang="cs-CZ" sz="2400" b="1" dirty="0" smtClean="0"/>
          </a:p>
          <a:p>
            <a:pPr>
              <a:lnSpc>
                <a:spcPct val="100000"/>
              </a:lnSpc>
            </a:pPr>
            <a:r>
              <a:rPr lang="cs-CZ" altLang="cs-CZ" sz="2400" dirty="0" smtClean="0"/>
              <a:t>Zákon </a:t>
            </a:r>
            <a:r>
              <a:rPr lang="cs-CZ" altLang="cs-CZ" sz="2400" dirty="0" smtClean="0"/>
              <a:t>o státní službě (234/2014 Sb</a:t>
            </a:r>
            <a:r>
              <a:rPr lang="cs-CZ" altLang="cs-CZ" sz="2400" dirty="0" smtClean="0"/>
              <a:t>.)</a:t>
            </a:r>
            <a:endParaRPr lang="cs-CZ" altLang="cs-CZ" sz="2400" dirty="0" smtClean="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fontScale="90000"/>
          </a:bodyPr>
          <a:lstStyle/>
          <a:p>
            <a:r>
              <a:rPr lang="cs-CZ" dirty="0" smtClean="0"/>
              <a:t>Právo na rovné zacházení v </a:t>
            </a:r>
            <a:r>
              <a:rPr lang="cs-CZ" dirty="0" smtClean="0"/>
              <a:t>zaměstnání IV</a:t>
            </a:r>
            <a:endParaRPr lang="cs-CZ" dirty="0" smtClean="0"/>
          </a:p>
        </p:txBody>
      </p:sp>
      <p:sp>
        <p:nvSpPr>
          <p:cNvPr id="3" name="Zástupný symbol pro obsah 2"/>
          <p:cNvSpPr>
            <a:spLocks noGrp="1"/>
          </p:cNvSpPr>
          <p:nvPr>
            <p:ph idx="1"/>
          </p:nvPr>
        </p:nvSpPr>
        <p:spPr>
          <a:xfrm>
            <a:off x="1115616" y="1923678"/>
            <a:ext cx="6563072" cy="2952328"/>
          </a:xfrm>
        </p:spPr>
        <p:txBody>
          <a:bodyPr>
            <a:normAutofit fontScale="62500" lnSpcReduction="20000"/>
          </a:bodyPr>
          <a:lstStyle/>
          <a:p>
            <a:pPr>
              <a:lnSpc>
                <a:spcPct val="100000"/>
              </a:lnSpc>
              <a:spcAft>
                <a:spcPts val="600"/>
              </a:spcAft>
            </a:pPr>
            <a:r>
              <a:rPr lang="cs-CZ" altLang="cs-CZ" sz="2400" dirty="0" smtClean="0"/>
              <a:t>Ustanovení bránící diskriminaci před uzavřením PP</a:t>
            </a:r>
            <a:r>
              <a:rPr lang="cs-CZ" altLang="cs-CZ" sz="2400" dirty="0" smtClean="0"/>
              <a:t>:</a:t>
            </a:r>
            <a:br>
              <a:rPr lang="cs-CZ" altLang="cs-CZ" sz="2400" dirty="0" smtClean="0"/>
            </a:br>
            <a:r>
              <a:rPr lang="cs-CZ" altLang="cs-CZ" sz="2400" dirty="0" smtClean="0"/>
              <a:t>§ </a:t>
            </a:r>
            <a:r>
              <a:rPr lang="cs-CZ" altLang="cs-CZ" sz="2400" dirty="0" smtClean="0"/>
              <a:t>4 </a:t>
            </a:r>
            <a:r>
              <a:rPr lang="cs-CZ" altLang="cs-CZ" sz="2400" dirty="0" err="1" smtClean="0"/>
              <a:t>ZoZ</a:t>
            </a:r>
            <a:endParaRPr lang="cs-CZ" altLang="cs-CZ" sz="2400" dirty="0" smtClean="0"/>
          </a:p>
          <a:p>
            <a:pPr>
              <a:lnSpc>
                <a:spcPct val="100000"/>
              </a:lnSpc>
              <a:spcAft>
                <a:spcPts val="600"/>
              </a:spcAft>
            </a:pPr>
            <a:r>
              <a:rPr lang="cs-CZ" altLang="cs-CZ" sz="2400" dirty="0" smtClean="0"/>
              <a:t>Zákaz diskriminačních nabídek práce</a:t>
            </a:r>
            <a:r>
              <a:rPr lang="cs-CZ" altLang="cs-CZ" sz="2400" dirty="0" smtClean="0"/>
              <a:t>:</a:t>
            </a:r>
            <a:br>
              <a:rPr lang="cs-CZ" altLang="cs-CZ" sz="2400" dirty="0" smtClean="0"/>
            </a:br>
            <a:r>
              <a:rPr lang="cs-CZ" altLang="cs-CZ" sz="2400" dirty="0" smtClean="0"/>
              <a:t>§ </a:t>
            </a:r>
            <a:r>
              <a:rPr lang="cs-CZ" altLang="cs-CZ" sz="2400" dirty="0" smtClean="0"/>
              <a:t>12 odst. 1 a) </a:t>
            </a:r>
            <a:r>
              <a:rPr lang="cs-CZ" altLang="cs-CZ" sz="2400" dirty="0" err="1" smtClean="0"/>
              <a:t>ZoZ</a:t>
            </a:r>
            <a:endParaRPr lang="cs-CZ" altLang="cs-CZ" sz="2400" dirty="0" smtClean="0"/>
          </a:p>
          <a:p>
            <a:pPr>
              <a:lnSpc>
                <a:spcPct val="100000"/>
              </a:lnSpc>
              <a:spcAft>
                <a:spcPts val="600"/>
              </a:spcAft>
            </a:pPr>
            <a:r>
              <a:rPr lang="cs-CZ" altLang="cs-CZ" sz="2400" dirty="0" smtClean="0"/>
              <a:t>Zákaz vyžadování informací před uzavřením PP</a:t>
            </a:r>
            <a:r>
              <a:rPr lang="cs-CZ" altLang="cs-CZ" sz="2400" dirty="0" smtClean="0"/>
              <a:t>:</a:t>
            </a:r>
            <a:br>
              <a:rPr lang="cs-CZ" altLang="cs-CZ" sz="2400" dirty="0" smtClean="0"/>
            </a:br>
            <a:r>
              <a:rPr lang="cs-CZ" altLang="cs-CZ" sz="2400" dirty="0" smtClean="0"/>
              <a:t>§ </a:t>
            </a:r>
            <a:r>
              <a:rPr lang="cs-CZ" altLang="cs-CZ" sz="2400" dirty="0" smtClean="0"/>
              <a:t>12 odst. 2 </a:t>
            </a:r>
            <a:r>
              <a:rPr lang="cs-CZ" altLang="cs-CZ" sz="2400" dirty="0" err="1" smtClean="0"/>
              <a:t>ZoZ</a:t>
            </a:r>
            <a:r>
              <a:rPr lang="cs-CZ" altLang="cs-CZ" sz="2400" dirty="0" smtClean="0"/>
              <a:t> + § 30 odst. 2 ZP</a:t>
            </a:r>
          </a:p>
          <a:p>
            <a:pPr>
              <a:lnSpc>
                <a:spcPct val="100000"/>
              </a:lnSpc>
              <a:spcAft>
                <a:spcPts val="600"/>
              </a:spcAft>
            </a:pPr>
            <a:r>
              <a:rPr lang="cs-CZ" altLang="cs-CZ" sz="2400" dirty="0" smtClean="0"/>
              <a:t>Zákaz vyžadování informací po uzavření PP</a:t>
            </a:r>
            <a:r>
              <a:rPr lang="cs-CZ" altLang="cs-CZ" sz="2400" dirty="0" smtClean="0"/>
              <a:t>:</a:t>
            </a:r>
            <a:br>
              <a:rPr lang="cs-CZ" altLang="cs-CZ" sz="2400" dirty="0" smtClean="0"/>
            </a:br>
            <a:r>
              <a:rPr lang="cs-CZ" altLang="cs-CZ" sz="2400" dirty="0" smtClean="0"/>
              <a:t>§ </a:t>
            </a:r>
            <a:r>
              <a:rPr lang="cs-CZ" altLang="cs-CZ" sz="2400" dirty="0" smtClean="0"/>
              <a:t>316 odst. 4 ZP</a:t>
            </a:r>
          </a:p>
          <a:p>
            <a:pPr>
              <a:lnSpc>
                <a:spcPct val="100000"/>
              </a:lnSpc>
              <a:spcAft>
                <a:spcPts val="600"/>
              </a:spcAft>
            </a:pPr>
            <a:r>
              <a:rPr lang="cs-CZ" altLang="cs-CZ" sz="2400" dirty="0" smtClean="0"/>
              <a:t>Ustanovení o rovném zacházení v rámci PP</a:t>
            </a:r>
            <a:r>
              <a:rPr lang="cs-CZ" altLang="cs-CZ" sz="2400" dirty="0" smtClean="0"/>
              <a:t>:</a:t>
            </a:r>
            <a:br>
              <a:rPr lang="cs-CZ" altLang="cs-CZ" sz="2400" dirty="0" smtClean="0"/>
            </a:br>
            <a:r>
              <a:rPr lang="cs-CZ" altLang="cs-CZ" sz="2400" dirty="0" smtClean="0"/>
              <a:t>§ </a:t>
            </a:r>
            <a:r>
              <a:rPr lang="cs-CZ" altLang="cs-CZ" sz="2400" dirty="0" smtClean="0"/>
              <a:t>1a + § 16 ZP - odkaz na ADZ</a:t>
            </a:r>
          </a:p>
          <a:p>
            <a:pPr>
              <a:lnSpc>
                <a:spcPct val="100000"/>
              </a:lnSpc>
              <a:spcAft>
                <a:spcPts val="600"/>
              </a:spcAft>
            </a:pPr>
            <a:r>
              <a:rPr lang="cs-CZ" altLang="cs-CZ" sz="2400" dirty="0" smtClean="0"/>
              <a:t>Rovné odměňování</a:t>
            </a:r>
            <a:r>
              <a:rPr lang="cs-CZ" altLang="cs-CZ" sz="2400" dirty="0" smtClean="0"/>
              <a:t>:</a:t>
            </a:r>
            <a:br>
              <a:rPr lang="cs-CZ" altLang="cs-CZ" sz="2400" dirty="0" smtClean="0"/>
            </a:br>
            <a:r>
              <a:rPr lang="cs-CZ" altLang="cs-CZ" sz="2400" dirty="0" smtClean="0"/>
              <a:t>§ </a:t>
            </a:r>
            <a:r>
              <a:rPr lang="cs-CZ" altLang="cs-CZ" sz="2400" dirty="0" smtClean="0"/>
              <a:t>109 a </a:t>
            </a:r>
            <a:r>
              <a:rPr lang="cs-CZ" altLang="cs-CZ" sz="2400" dirty="0" err="1" smtClean="0"/>
              <a:t>násl</a:t>
            </a:r>
            <a:r>
              <a:rPr lang="cs-CZ" altLang="cs-CZ" sz="2400" dirty="0" smtClean="0"/>
              <a:t>. ZP</a:t>
            </a:r>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fontScale="90000"/>
          </a:bodyPr>
          <a:lstStyle/>
          <a:p>
            <a:r>
              <a:rPr lang="cs-CZ" dirty="0" smtClean="0"/>
              <a:t>Co dalšího spadá do oblasti práce a zaměstnání?</a:t>
            </a:r>
          </a:p>
        </p:txBody>
      </p:sp>
      <p:sp>
        <p:nvSpPr>
          <p:cNvPr id="3" name="Zástupný symbol pro obsah 2"/>
          <p:cNvSpPr>
            <a:spLocks noGrp="1"/>
          </p:cNvSpPr>
          <p:nvPr>
            <p:ph idx="1"/>
          </p:nvPr>
        </p:nvSpPr>
        <p:spPr>
          <a:xfrm>
            <a:off x="1115616" y="1923678"/>
            <a:ext cx="6563072" cy="2880320"/>
          </a:xfrm>
        </p:spPr>
        <p:txBody>
          <a:bodyPr>
            <a:normAutofit fontScale="85000" lnSpcReduction="20000"/>
          </a:bodyPr>
          <a:lstStyle/>
          <a:p>
            <a:pPr>
              <a:lnSpc>
                <a:spcPct val="100000"/>
              </a:lnSpc>
              <a:spcAft>
                <a:spcPts val="800"/>
              </a:spcAft>
              <a:buSzTx/>
            </a:pPr>
            <a:r>
              <a:rPr lang="cs-CZ" altLang="cs-CZ" sz="2400" dirty="0" smtClean="0"/>
              <a:t>Poradenství pro volbu povolání?</a:t>
            </a:r>
          </a:p>
          <a:p>
            <a:pPr>
              <a:lnSpc>
                <a:spcPct val="100000"/>
              </a:lnSpc>
              <a:spcAft>
                <a:spcPts val="800"/>
              </a:spcAft>
              <a:buSzTx/>
            </a:pPr>
            <a:r>
              <a:rPr lang="cs-CZ" altLang="cs-CZ" sz="2400" dirty="0" smtClean="0"/>
              <a:t>Rekvalifikace?</a:t>
            </a:r>
          </a:p>
          <a:p>
            <a:pPr>
              <a:lnSpc>
                <a:spcPct val="100000"/>
              </a:lnSpc>
              <a:spcAft>
                <a:spcPts val="800"/>
              </a:spcAft>
              <a:buSzTx/>
            </a:pPr>
            <a:r>
              <a:rPr lang="cs-CZ" altLang="cs-CZ" sz="2400" dirty="0" smtClean="0"/>
              <a:t>Zprostředkování zaměstnání?</a:t>
            </a:r>
          </a:p>
          <a:p>
            <a:pPr>
              <a:lnSpc>
                <a:spcPct val="100000"/>
              </a:lnSpc>
              <a:spcAft>
                <a:spcPts val="800"/>
              </a:spcAft>
              <a:buSzTx/>
            </a:pPr>
            <a:r>
              <a:rPr lang="cs-CZ" altLang="cs-CZ" sz="2400" dirty="0" smtClean="0"/>
              <a:t>Agenturní zaměstnávání?</a:t>
            </a:r>
          </a:p>
          <a:p>
            <a:pPr>
              <a:lnSpc>
                <a:spcPct val="100000"/>
              </a:lnSpc>
              <a:spcAft>
                <a:spcPts val="800"/>
              </a:spcAft>
              <a:buSzTx/>
            </a:pPr>
            <a:r>
              <a:rPr lang="cs-CZ" altLang="cs-CZ" sz="2400" dirty="0" smtClean="0"/>
              <a:t>Dobrovolnictví?</a:t>
            </a:r>
          </a:p>
          <a:p>
            <a:pPr>
              <a:lnSpc>
                <a:spcPct val="100000"/>
              </a:lnSpc>
              <a:spcAft>
                <a:spcPts val="800"/>
              </a:spcAft>
              <a:buSzTx/>
            </a:pPr>
            <a:r>
              <a:rPr lang="cs-CZ" altLang="cs-CZ" sz="2400" dirty="0" smtClean="0"/>
              <a:t>Svobodná povolání?</a:t>
            </a:r>
          </a:p>
          <a:p>
            <a:pPr>
              <a:lnSpc>
                <a:spcPct val="100000"/>
              </a:lnSpc>
              <a:spcAft>
                <a:spcPts val="800"/>
              </a:spcAft>
              <a:buSzTx/>
            </a:pPr>
            <a:r>
              <a:rPr lang="cs-CZ" altLang="cs-CZ" sz="2400" dirty="0" smtClean="0"/>
              <a:t>Výkon živnosti?</a:t>
            </a:r>
            <a:endParaRPr lang="cs-CZ" altLang="cs-CZ" sz="2400" dirty="0" smtClean="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Pracovní inzerce</a:t>
            </a:r>
            <a:endParaRPr lang="cs-CZ" dirty="0"/>
          </a:p>
        </p:txBody>
      </p:sp>
      <p:sp>
        <p:nvSpPr>
          <p:cNvPr id="3" name="Zástupný symbol pro obsah 2"/>
          <p:cNvSpPr>
            <a:spLocks noGrp="1"/>
          </p:cNvSpPr>
          <p:nvPr>
            <p:ph idx="1"/>
          </p:nvPr>
        </p:nvSpPr>
        <p:spPr>
          <a:xfrm>
            <a:off x="1115616" y="1923678"/>
            <a:ext cx="7200800" cy="2598936"/>
          </a:xfrm>
        </p:spPr>
        <p:txBody>
          <a:bodyPr>
            <a:normAutofit lnSpcReduction="10000"/>
          </a:bodyPr>
          <a:lstStyle/>
          <a:p>
            <a:pPr algn="just">
              <a:spcAft>
                <a:spcPts val="600"/>
              </a:spcAft>
              <a:buNone/>
            </a:pPr>
            <a:r>
              <a:rPr lang="cs-CZ" sz="2400" b="1" dirty="0" smtClean="0">
                <a:uFill>
                  <a:solidFill>
                    <a:srgbClr val="000000"/>
                  </a:solidFill>
                </a:uFill>
                <a:latin typeface="Calibri"/>
                <a:ea typeface="Calibri"/>
                <a:cs typeface="Times New Roman"/>
              </a:rPr>
              <a:t>Právní praxe/koncipientka</a:t>
            </a:r>
            <a:endParaRPr lang="cs-CZ" sz="1600" b="1" dirty="0" smtClean="0">
              <a:uFill>
                <a:solidFill>
                  <a:srgbClr val="000000"/>
                </a:solidFill>
              </a:uFill>
              <a:latin typeface="Calibri"/>
              <a:ea typeface="Calibri"/>
              <a:cs typeface="Times New Roman"/>
            </a:endParaRPr>
          </a:p>
          <a:p>
            <a:pPr marL="0" indent="0" algn="just">
              <a:spcAft>
                <a:spcPts val="0"/>
              </a:spcAft>
              <a:buNone/>
            </a:pPr>
            <a:r>
              <a:rPr lang="cs-CZ" sz="2400" dirty="0" smtClean="0">
                <a:uFill>
                  <a:solidFill>
                    <a:srgbClr val="000000"/>
                  </a:solidFill>
                </a:uFill>
                <a:latin typeface="Calibri"/>
                <a:ea typeface="Calibri"/>
                <a:cs typeface="Times New Roman"/>
              </a:rPr>
              <a:t>Umožním studentce práv povinnou odbornou </a:t>
            </a:r>
            <a:r>
              <a:rPr lang="cs-CZ" sz="2400" dirty="0" smtClean="0">
                <a:uFill>
                  <a:solidFill>
                    <a:srgbClr val="000000"/>
                  </a:solidFill>
                </a:uFill>
                <a:latin typeface="Calibri"/>
                <a:ea typeface="Calibri"/>
                <a:cs typeface="Times New Roman"/>
              </a:rPr>
              <a:t>praxi</a:t>
            </a:r>
            <a:br>
              <a:rPr lang="cs-CZ" sz="2400" dirty="0" smtClean="0">
                <a:uFill>
                  <a:solidFill>
                    <a:srgbClr val="000000"/>
                  </a:solidFill>
                </a:uFill>
                <a:latin typeface="Calibri"/>
                <a:ea typeface="Calibri"/>
                <a:cs typeface="Times New Roman"/>
              </a:rPr>
            </a:br>
            <a:r>
              <a:rPr lang="cs-CZ" sz="2400" dirty="0" smtClean="0">
                <a:uFill>
                  <a:solidFill>
                    <a:srgbClr val="000000"/>
                  </a:solidFill>
                </a:uFill>
                <a:latin typeface="Calibri"/>
                <a:ea typeface="Calibri"/>
                <a:cs typeface="Times New Roman"/>
              </a:rPr>
              <a:t>v </a:t>
            </a:r>
            <a:r>
              <a:rPr lang="cs-CZ" sz="2400" dirty="0" smtClean="0">
                <a:uFill>
                  <a:solidFill>
                    <a:srgbClr val="000000"/>
                  </a:solidFill>
                </a:uFill>
                <a:latin typeface="Calibri"/>
                <a:ea typeface="Calibri"/>
                <a:cs typeface="Times New Roman"/>
              </a:rPr>
              <a:t>brněnské AK, </a:t>
            </a:r>
            <a:r>
              <a:rPr lang="cs-CZ" sz="2400" dirty="0" err="1" smtClean="0">
                <a:uFill>
                  <a:solidFill>
                    <a:srgbClr val="000000"/>
                  </a:solidFill>
                </a:uFill>
                <a:latin typeface="Calibri"/>
                <a:ea typeface="Calibri"/>
                <a:cs typeface="Times New Roman"/>
              </a:rPr>
              <a:t>ev</a:t>
            </a:r>
            <a:r>
              <a:rPr lang="cs-CZ" sz="2400" dirty="0" smtClean="0">
                <a:uFill>
                  <a:solidFill>
                    <a:srgbClr val="000000"/>
                  </a:solidFill>
                </a:uFill>
                <a:latin typeface="Calibri"/>
                <a:ea typeface="Calibri"/>
                <a:cs typeface="Times New Roman"/>
              </a:rPr>
              <a:t>. přijmu absolventku, později koncipientku do 30 let s analytickými schopnostmi, nekuřačku, z Moravy, pečlivost, AJ, NJ výhodou.</a:t>
            </a:r>
            <a:endParaRPr lang="cs-CZ" sz="1600" dirty="0" smtClean="0">
              <a:uFill>
                <a:solidFill>
                  <a:srgbClr val="000000"/>
                </a:solidFill>
              </a:uFill>
              <a:latin typeface="Calibri"/>
              <a:ea typeface="Calibri"/>
              <a:cs typeface="Times New Roman"/>
            </a:endParaRPr>
          </a:p>
          <a:p>
            <a:pPr marL="0" indent="0" algn="just">
              <a:spcAft>
                <a:spcPts val="0"/>
              </a:spcAft>
              <a:buNone/>
            </a:pPr>
            <a:r>
              <a:rPr lang="cs-CZ" sz="2400" dirty="0" smtClean="0">
                <a:uFill>
                  <a:solidFill>
                    <a:srgbClr val="000000"/>
                  </a:solidFill>
                </a:uFill>
                <a:latin typeface="Calibri"/>
                <a:ea typeface="Calibri"/>
                <a:cs typeface="Times New Roman"/>
              </a:rPr>
              <a:t>Jednostránkový profesní CV s fotem a předpokládaným časovým rozvrhem zašlete na: </a:t>
            </a:r>
            <a:r>
              <a:rPr lang="cs-CZ" sz="2400" u="sng" dirty="0" err="1" smtClean="0">
                <a:solidFill>
                  <a:srgbClr val="0563C1"/>
                </a:solidFill>
                <a:uFill>
                  <a:solidFill>
                    <a:srgbClr val="000000"/>
                  </a:solidFill>
                </a:uFill>
                <a:latin typeface="Calibri"/>
                <a:ea typeface="Calibri"/>
                <a:cs typeface="Times New Roman"/>
                <a:hlinkClick r:id="rId2"/>
              </a:rPr>
              <a:t>hmilo</a:t>
            </a:r>
            <a:r>
              <a:rPr lang="cs-CZ" sz="2400" u="sng" dirty="0" smtClean="0">
                <a:solidFill>
                  <a:srgbClr val="0563C1"/>
                </a:solidFill>
                <a:uFill>
                  <a:solidFill>
                    <a:srgbClr val="000000"/>
                  </a:solidFill>
                </a:uFill>
                <a:latin typeface="Calibri"/>
                <a:ea typeface="Calibri"/>
                <a:cs typeface="Times New Roman"/>
                <a:hlinkClick r:id="rId2"/>
              </a:rPr>
              <a:t>@seznam.</a:t>
            </a:r>
            <a:r>
              <a:rPr lang="cs-CZ" sz="2400" u="sng" dirty="0" err="1" smtClean="0">
                <a:solidFill>
                  <a:srgbClr val="0563C1"/>
                </a:solidFill>
                <a:uFill>
                  <a:solidFill>
                    <a:srgbClr val="000000"/>
                  </a:solidFill>
                </a:uFill>
                <a:latin typeface="Calibri"/>
                <a:ea typeface="Calibri"/>
                <a:cs typeface="Times New Roman"/>
                <a:hlinkClick r:id="rId2"/>
              </a:rPr>
              <a:t>cz</a:t>
            </a:r>
            <a:endParaRPr lang="cs-CZ" sz="1600" dirty="0" smtClean="0">
              <a:uFill>
                <a:solidFill>
                  <a:srgbClr val="000000"/>
                </a:solidFill>
              </a:uFill>
              <a:latin typeface="Calibri"/>
              <a:ea typeface="Calibri"/>
              <a:cs typeface="Times New Roman"/>
            </a:endParaRPr>
          </a:p>
          <a:p>
            <a:pPr lvl="1"/>
            <a:endParaRPr lang="cs-CZ" dirty="0" smtClean="0"/>
          </a:p>
          <a:p>
            <a:pPr>
              <a:buNone/>
            </a:pP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915566"/>
            <a:ext cx="6552728" cy="857250"/>
          </a:xfrm>
        </p:spPr>
        <p:txBody>
          <a:bodyPr>
            <a:normAutofit/>
          </a:bodyPr>
          <a:lstStyle/>
          <a:p>
            <a:r>
              <a:rPr lang="cs-CZ" dirty="0" smtClean="0"/>
              <a:t>Legitimní rozlišování</a:t>
            </a:r>
            <a:endParaRPr lang="cs-CZ" dirty="0"/>
          </a:p>
        </p:txBody>
      </p:sp>
      <p:sp>
        <p:nvSpPr>
          <p:cNvPr id="3" name="Zástupný symbol pro obsah 2"/>
          <p:cNvSpPr>
            <a:spLocks noGrp="1"/>
          </p:cNvSpPr>
          <p:nvPr>
            <p:ph idx="1"/>
          </p:nvPr>
        </p:nvSpPr>
        <p:spPr>
          <a:xfrm>
            <a:off x="1115616" y="1923678"/>
            <a:ext cx="7200800" cy="2952328"/>
          </a:xfrm>
        </p:spPr>
        <p:txBody>
          <a:bodyPr>
            <a:normAutofit/>
          </a:bodyPr>
          <a:lstStyle/>
          <a:p>
            <a:pPr marL="628650" indent="-628650" algn="just"/>
            <a:r>
              <a:rPr lang="cs-CZ" dirty="0" smtClean="0"/>
              <a:t>Za jakých podmínek je možné omezit věk hledané </a:t>
            </a:r>
            <a:r>
              <a:rPr lang="cs-CZ" dirty="0" smtClean="0"/>
              <a:t>zaměstnankyně </a:t>
            </a:r>
            <a:r>
              <a:rPr lang="cs-CZ" dirty="0" smtClean="0"/>
              <a:t>či zaměstnance?</a:t>
            </a:r>
            <a:endParaRPr lang="cs-CZ" dirty="0"/>
          </a:p>
        </p:txBody>
      </p:sp>
    </p:spTree>
    <p:extLst>
      <p:ext uri="{BB962C8B-B14F-4D97-AF65-F5344CB8AC3E}">
        <p14:creationId xmlns="" xmlns:p14="http://schemas.microsoft.com/office/powerpoint/2010/main" val="610314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atum_x0020_vzniku xmlns="7aea5b64-986d-4ed0-9f25-146f1d978e9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3A71DC738674B4893D02C4CA0E22FAC" ma:contentTypeVersion="4" ma:contentTypeDescription="Vytvořit nový dokument" ma:contentTypeScope="" ma:versionID="dcc6128f15bb73e67301b068d52033ce">
  <xsd:schema xmlns:xsd="http://www.w3.org/2001/XMLSchema" xmlns:xs="http://www.w3.org/2001/XMLSchema" xmlns:p="http://schemas.microsoft.com/office/2006/metadata/properties" xmlns:ns2="7aea5b64-986d-4ed0-9f25-146f1d978e98" targetNamespace="http://schemas.microsoft.com/office/2006/metadata/properties" ma:root="true" ma:fieldsID="4e0c4057c03dd2c7c9c20807d6e9694d" ns2:_="">
    <xsd:import namespace="7aea5b64-986d-4ed0-9f25-146f1d978e98"/>
    <xsd:element name="properties">
      <xsd:complexType>
        <xsd:sequence>
          <xsd:element name="documentManagement">
            <xsd:complexType>
              <xsd:all>
                <xsd:element ref="ns2:datum_x0020_vznik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ea5b64-986d-4ed0-9f25-146f1d978e98" elementFormDefault="qualified">
    <xsd:import namespace="http://schemas.microsoft.com/office/2006/documentManagement/types"/>
    <xsd:import namespace="http://schemas.microsoft.com/office/infopath/2007/PartnerControls"/>
    <xsd:element name="datum_x0020_vzniku" ma:index="8" nillable="true" ma:displayName="datum vzniku" ma:internalName="datum_x0020_vzniku">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6C0E5A-992E-42E6-9F2B-D8E01465DC62}">
  <ds:schemaRefs>
    <ds:schemaRef ds:uri="http://schemas.microsoft.com/office/2006/metadata/properties"/>
    <ds:schemaRef ds:uri="7aea5b64-986d-4ed0-9f25-146f1d978e98"/>
  </ds:schemaRefs>
</ds:datastoreItem>
</file>

<file path=customXml/itemProps2.xml><?xml version="1.0" encoding="utf-8"?>
<ds:datastoreItem xmlns:ds="http://schemas.openxmlformats.org/officeDocument/2006/customXml" ds:itemID="{E4265280-BEB3-4645-B4BE-15621170DA21}">
  <ds:schemaRefs>
    <ds:schemaRef ds:uri="http://schemas.microsoft.com/sharepoint/v3/contenttype/forms"/>
  </ds:schemaRefs>
</ds:datastoreItem>
</file>

<file path=customXml/itemProps3.xml><?xml version="1.0" encoding="utf-8"?>
<ds:datastoreItem xmlns:ds="http://schemas.openxmlformats.org/officeDocument/2006/customXml" ds:itemID="{63FC47B5-E5F0-4851-A071-57800FE9BB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ea5b64-986d-4ed0-9f25-146f1d978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Template>
  <TotalTime>337</TotalTime>
  <Words>1428</Words>
  <Application>Microsoft Office PowerPoint</Application>
  <PresentationFormat>Předvádění na obrazovce (16:9)</PresentationFormat>
  <Paragraphs>147</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Prezentace</vt:lpstr>
      <vt:lpstr>Rovné zacházení v zaměstnávání</vt:lpstr>
      <vt:lpstr>Dnešní téma</vt:lpstr>
      <vt:lpstr>Právo na rovné zacházení v zaměstnání I</vt:lpstr>
      <vt:lpstr>Právo na rovné zacházení v zaměstnání II</vt:lpstr>
      <vt:lpstr>Právo na rovné zacházení v zaměstnání III</vt:lpstr>
      <vt:lpstr>Právo na rovné zacházení v zaměstnání IV</vt:lpstr>
      <vt:lpstr>Co dalšího spadá do oblasti práce a zaměstnání?</vt:lpstr>
      <vt:lpstr>Pracovní inzerce</vt:lpstr>
      <vt:lpstr>Legitimní rozlišování</vt:lpstr>
      <vt:lpstr>Legitimní rozlišování</vt:lpstr>
      <vt:lpstr>Legitimní rozlišování</vt:lpstr>
      <vt:lpstr>Selekce životopisů</vt:lpstr>
      <vt:lpstr>Rozsudek SD EU ve věci Meister</vt:lpstr>
      <vt:lpstr>Snížení mzdy</vt:lpstr>
      <vt:lpstr>Pracovní inzerce</vt:lpstr>
      <vt:lpstr>Rovné odměňování</vt:lpstr>
      <vt:lpstr>Agenturní zaměstnávání</vt:lpstr>
      <vt:lpstr>Zaměstnávání osob se zdravotním postižením</vt:lpstr>
      <vt:lpstr>Vymezení pojmu zdravotní postižení I</vt:lpstr>
      <vt:lpstr>Vymezení pojmu zdravotní postižení II</vt:lpstr>
      <vt:lpstr>Vymezení pojmu zdravotní postižení II</vt:lpstr>
      <vt:lpstr>Vymezení pojmu zdravotní postižení III</vt:lpstr>
      <vt:lpstr>Přiměřená opatření dle ADZ</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Rovné zacházení v zaměstnávání</dc:title>
  <dc:creator>pospisil</dc:creator>
  <cp:lastModifiedBy>pospisil</cp:lastModifiedBy>
  <cp:revision>41</cp:revision>
  <dcterms:created xsi:type="dcterms:W3CDTF">2016-03-08T10:07:16Z</dcterms:created>
  <dcterms:modified xsi:type="dcterms:W3CDTF">2016-03-08T15:44:45Z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0x010100D3A71DC738674B4893D02C4CA0E22FAC</vt:lpwstr>
  </property>
</Properties>
</file>