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9" r:id="rId5"/>
    <p:sldId id="327" r:id="rId6"/>
    <p:sldId id="325" r:id="rId7"/>
    <p:sldId id="309" r:id="rId8"/>
    <p:sldId id="310" r:id="rId9"/>
    <p:sldId id="339" r:id="rId10"/>
    <p:sldId id="335" r:id="rId11"/>
    <p:sldId id="336" r:id="rId12"/>
    <p:sldId id="337" r:id="rId13"/>
    <p:sldId id="340" r:id="rId14"/>
    <p:sldId id="341" r:id="rId15"/>
    <p:sldId id="343" r:id="rId16"/>
    <p:sldId id="265" r:id="rId17"/>
    <p:sldId id="331" r:id="rId18"/>
    <p:sldId id="332" r:id="rId19"/>
    <p:sldId id="268" r:id="rId20"/>
    <p:sldId id="269" r:id="rId21"/>
    <p:sldId id="270" r:id="rId22"/>
    <p:sldId id="271" r:id="rId23"/>
    <p:sldId id="342" r:id="rId24"/>
    <p:sldId id="329" r:id="rId25"/>
    <p:sldId id="311" r:id="rId26"/>
    <p:sldId id="312" r:id="rId27"/>
    <p:sldId id="333" r:id="rId28"/>
    <p:sldId id="334" r:id="rId29"/>
    <p:sldId id="313" r:id="rId30"/>
    <p:sldId id="330" r:id="rId31"/>
  </p:sldIdLst>
  <p:sldSz cx="9144000" cy="5143500" type="screen16x9"/>
  <p:notesSz cx="6669088"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408" y="-90"/>
      </p:cViewPr>
      <p:guideLst>
        <p:guide orient="horz" pos="1620"/>
        <p:guide pos="2880"/>
      </p:guideLst>
    </p:cSldViewPr>
  </p:slideViewPr>
  <p:notesTextViewPr>
    <p:cViewPr>
      <p:scale>
        <a:sx n="1" d="1"/>
        <a:sy n="1" d="1"/>
      </p:scale>
      <p:origin x="0" y="0"/>
    </p:cViewPr>
  </p:notesTextViewPr>
  <p:notesViewPr>
    <p:cSldViewPr>
      <p:cViewPr varScale="1">
        <p:scale>
          <a:sx n="76" d="100"/>
          <a:sy n="76" d="100"/>
        </p:scale>
        <p:origin x="-3360" y="-90"/>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90665" cy="49641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6866" y="0"/>
            <a:ext cx="2890665" cy="496412"/>
          </a:xfrm>
          <a:prstGeom prst="rect">
            <a:avLst/>
          </a:prstGeom>
        </p:spPr>
        <p:txBody>
          <a:bodyPr vert="horz" lIns="91440" tIns="45720" rIns="91440" bIns="45720" rtlCol="0"/>
          <a:lstStyle>
            <a:lvl1pPr algn="r">
              <a:defRPr sz="1200"/>
            </a:lvl1pPr>
          </a:lstStyle>
          <a:p>
            <a:fld id="{8B30680B-7062-4BBA-B973-79B1B59583F6}" type="datetimeFigureOut">
              <a:rPr lang="cs-CZ" smtClean="0"/>
              <a:t>19.4.2016</a:t>
            </a:fld>
            <a:endParaRPr lang="cs-CZ"/>
          </a:p>
        </p:txBody>
      </p:sp>
      <p:sp>
        <p:nvSpPr>
          <p:cNvPr id="4" name="Zástupný symbol pro zápatí 3"/>
          <p:cNvSpPr>
            <a:spLocks noGrp="1"/>
          </p:cNvSpPr>
          <p:nvPr>
            <p:ph type="ftr" sz="quarter" idx="2"/>
          </p:nvPr>
        </p:nvSpPr>
        <p:spPr>
          <a:xfrm>
            <a:off x="0" y="9430218"/>
            <a:ext cx="2890665" cy="49641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6866" y="9430218"/>
            <a:ext cx="2890665" cy="496412"/>
          </a:xfrm>
          <a:prstGeom prst="rect">
            <a:avLst/>
          </a:prstGeom>
        </p:spPr>
        <p:txBody>
          <a:bodyPr vert="horz" lIns="91440" tIns="45720" rIns="91440" bIns="45720" rtlCol="0" anchor="b"/>
          <a:lstStyle>
            <a:lvl1pPr algn="r">
              <a:defRPr sz="1200"/>
            </a:lvl1pPr>
          </a:lstStyle>
          <a:p>
            <a:fld id="{08B15957-8508-4219-8DF4-ED62C17477A3}" type="slidenum">
              <a:rPr lang="cs-CZ" smtClean="0"/>
              <a:t>‹#›</a:t>
            </a:fld>
            <a:endParaRPr lang="cs-CZ"/>
          </a:p>
        </p:txBody>
      </p:sp>
    </p:spTree>
    <p:extLst>
      <p:ext uri="{BB962C8B-B14F-4D97-AF65-F5344CB8AC3E}">
        <p14:creationId xmlns:p14="http://schemas.microsoft.com/office/powerpoint/2010/main" val="2637327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9641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777607" y="0"/>
            <a:ext cx="2889938" cy="496412"/>
          </a:xfrm>
          <a:prstGeom prst="rect">
            <a:avLst/>
          </a:prstGeom>
        </p:spPr>
        <p:txBody>
          <a:bodyPr vert="horz" lIns="91440" tIns="45720" rIns="91440" bIns="45720" rtlCol="0"/>
          <a:lstStyle>
            <a:lvl1pPr algn="r">
              <a:defRPr sz="1200"/>
            </a:lvl1pPr>
          </a:lstStyle>
          <a:p>
            <a:fld id="{4C46562C-D2E0-4963-989E-13081D5744A2}" type="datetimeFigureOut">
              <a:rPr lang="cs-CZ" smtClean="0"/>
              <a:pPr/>
              <a:t>19.4.2016</a:t>
            </a:fld>
            <a:endParaRPr lang="cs-CZ"/>
          </a:p>
        </p:txBody>
      </p:sp>
      <p:sp>
        <p:nvSpPr>
          <p:cNvPr id="4" name="Zástupný symbol pro obrázek snímku 3"/>
          <p:cNvSpPr>
            <a:spLocks noGrp="1" noRot="1" noChangeAspect="1"/>
          </p:cNvSpPr>
          <p:nvPr>
            <p:ph type="sldImg" idx="2"/>
          </p:nvPr>
        </p:nvSpPr>
        <p:spPr>
          <a:xfrm>
            <a:off x="26988" y="746125"/>
            <a:ext cx="6615112" cy="3721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66909" y="4715908"/>
            <a:ext cx="5335270" cy="4467702"/>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30091"/>
            <a:ext cx="2889938" cy="49641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777607" y="9430091"/>
            <a:ext cx="2889938" cy="496412"/>
          </a:xfrm>
          <a:prstGeom prst="rect">
            <a:avLst/>
          </a:prstGeom>
        </p:spPr>
        <p:txBody>
          <a:bodyPr vert="horz" lIns="91440" tIns="45720" rIns="91440" bIns="45720" rtlCol="0" anchor="b"/>
          <a:lstStyle>
            <a:lvl1pPr algn="r">
              <a:defRPr sz="1200"/>
            </a:lvl1pPr>
          </a:lstStyle>
          <a:p>
            <a:fld id="{57A9D439-B0CF-45F4-B3B7-E24C341E3A66}" type="slidenum">
              <a:rPr lang="cs-CZ" smtClean="0"/>
              <a:pPr/>
              <a:t>‹#›</a:t>
            </a:fld>
            <a:endParaRPr lang="cs-CZ"/>
          </a:p>
        </p:txBody>
      </p:sp>
    </p:spTree>
    <p:extLst>
      <p:ext uri="{BB962C8B-B14F-4D97-AF65-F5344CB8AC3E}">
        <p14:creationId xmlns:p14="http://schemas.microsoft.com/office/powerpoint/2010/main" val="176061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7A9D439-B0CF-45F4-B3B7-E24C341E3A66}" type="slidenum">
              <a:rPr lang="cs-CZ" smtClean="0"/>
              <a:pPr/>
              <a:t>2</a:t>
            </a:fld>
            <a:endParaRPr lang="cs-CZ"/>
          </a:p>
        </p:txBody>
      </p:sp>
    </p:spTree>
    <p:extLst>
      <p:ext uri="{BB962C8B-B14F-4D97-AF65-F5344CB8AC3E}">
        <p14:creationId xmlns:p14="http://schemas.microsoft.com/office/powerpoint/2010/main" val="1694807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84"/>
            <a:ext cx="9144000" cy="5134332"/>
          </a:xfrm>
          <a:prstGeom prst="rect">
            <a:avLst/>
          </a:prstGeom>
        </p:spPr>
      </p:pic>
      <p:sp>
        <p:nvSpPr>
          <p:cNvPr id="2" name="Nadpis 1"/>
          <p:cNvSpPr>
            <a:spLocks noGrp="1"/>
          </p:cNvSpPr>
          <p:nvPr>
            <p:ph type="ctrTitle"/>
          </p:nvPr>
        </p:nvSpPr>
        <p:spPr>
          <a:xfrm>
            <a:off x="2160000" y="1597820"/>
            <a:ext cx="6118448" cy="1102519"/>
          </a:xfrm>
        </p:spPr>
        <p:txBody>
          <a:bodyPr>
            <a:normAutofit/>
          </a:bodyPr>
          <a:lstStyle>
            <a:lvl1pPr>
              <a:defRPr sz="3000"/>
            </a:lvl1pPr>
          </a:lstStyle>
          <a:p>
            <a:r>
              <a:rPr lang="cs-CZ" smtClean="0"/>
              <a:t>Kliknutím lze upravit styl.</a:t>
            </a:r>
            <a:endParaRPr lang="cs-CZ" dirty="0"/>
          </a:p>
        </p:txBody>
      </p:sp>
      <p:sp>
        <p:nvSpPr>
          <p:cNvPr id="3" name="Podnadpis 2"/>
          <p:cNvSpPr>
            <a:spLocks noGrp="1"/>
          </p:cNvSpPr>
          <p:nvPr>
            <p:ph type="subTitle" idx="1"/>
          </p:nvPr>
        </p:nvSpPr>
        <p:spPr>
          <a:xfrm>
            <a:off x="2160000" y="2914650"/>
            <a:ext cx="5576664" cy="1314450"/>
          </a:xfrm>
        </p:spPr>
        <p:txBody>
          <a:bodyPr lIns="0" tIns="0" rIns="0" bIns="0">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dirty="0"/>
          </a:p>
        </p:txBody>
      </p:sp>
      <p:sp>
        <p:nvSpPr>
          <p:cNvPr id="5" name="Zástupný symbol pro zápatí 4"/>
          <p:cNvSpPr>
            <a:spLocks noGrp="1"/>
          </p:cNvSpPr>
          <p:nvPr>
            <p:ph type="ftr" sz="quarter" idx="11"/>
          </p:nvPr>
        </p:nvSpPr>
        <p:spPr/>
        <p:txBody>
          <a:bodyPr/>
          <a:lstStyle/>
          <a:p>
            <a:r>
              <a:rPr lang="cs-CZ" smtClean="0"/>
              <a:t>Mgr. Ondřej Vala / 17. května, 2013. © Copyright Veřejný ochránce práv, 2013</a:t>
            </a:r>
            <a:endParaRPr lang="cs-CZ"/>
          </a:p>
        </p:txBody>
      </p:sp>
    </p:spTree>
    <p:extLst>
      <p:ext uri="{BB962C8B-B14F-4D97-AF65-F5344CB8AC3E}">
        <p14:creationId xmlns:p14="http://schemas.microsoft.com/office/powerpoint/2010/main" val="29434171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2158104" y="922442"/>
            <a:ext cx="6203032" cy="857250"/>
          </a:xfrm>
        </p:spPr>
        <p:txBody>
          <a:bodyPr>
            <a:normAutofit/>
          </a:bodyPr>
          <a:lstStyle>
            <a:lvl1pPr>
              <a:defRPr sz="3200"/>
            </a:lvl1pPr>
          </a:lstStyle>
          <a:p>
            <a:r>
              <a:rPr lang="cs-CZ" dirty="0" smtClean="0"/>
              <a:t>Kliknutím lze upravit styl.</a:t>
            </a:r>
            <a:endParaRPr lang="cs-CZ" dirty="0"/>
          </a:p>
        </p:txBody>
      </p:sp>
      <p:sp>
        <p:nvSpPr>
          <p:cNvPr id="3" name="Zástupný symbol pro obsah 2"/>
          <p:cNvSpPr>
            <a:spLocks noGrp="1"/>
          </p:cNvSpPr>
          <p:nvPr>
            <p:ph idx="1"/>
          </p:nvPr>
        </p:nvSpPr>
        <p:spPr>
          <a:xfrm>
            <a:off x="2160000" y="1851670"/>
            <a:ext cx="6563072" cy="2880320"/>
          </a:xfrm>
        </p:spPr>
        <p:txBody>
          <a:bodyPr lIns="0" tIns="0" rIns="0" bIns="0">
            <a:normAutofit/>
          </a:bodyPr>
          <a:lstStyle>
            <a:lvl1pPr>
              <a:defRPr sz="2200"/>
            </a:lvl1pPr>
            <a:lvl2pPr>
              <a:defRPr sz="2200"/>
            </a:lvl2pPr>
            <a:lvl3pPr>
              <a:defRPr sz="2200"/>
            </a:lvl3pPr>
            <a:lvl4pPr>
              <a:defRPr sz="2200"/>
            </a:lvl4pPr>
            <a:lvl5pPr>
              <a:defRPr sz="2200"/>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zápatí 4"/>
          <p:cNvSpPr>
            <a:spLocks noGrp="1"/>
          </p:cNvSpPr>
          <p:nvPr>
            <p:ph type="ftr" sz="quarter" idx="11"/>
          </p:nvPr>
        </p:nvSpPr>
        <p:spPr/>
        <p:txBody>
          <a:bodyPr/>
          <a:lstStyle/>
          <a:p>
            <a:r>
              <a:rPr lang="cs-CZ" smtClean="0"/>
              <a:t>Mgr. Ondřej Vala / 17. května, 2013. © Copyright Veřejný ochránce práv, 2013</a:t>
            </a:r>
            <a:endParaRPr lang="cs-CZ"/>
          </a:p>
        </p:txBody>
      </p:sp>
    </p:spTree>
    <p:extLst>
      <p:ext uri="{BB962C8B-B14F-4D97-AF65-F5344CB8AC3E}">
        <p14:creationId xmlns:p14="http://schemas.microsoft.com/office/powerpoint/2010/main" val="19607436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text">
    <p:spTree>
      <p:nvGrpSpPr>
        <p:cNvPr id="1" name=""/>
        <p:cNvGrpSpPr/>
        <p:nvPr/>
      </p:nvGrpSpPr>
      <p:grpSpPr>
        <a:xfrm>
          <a:off x="0" y="0"/>
          <a:ext cx="0" cy="0"/>
          <a:chOff x="0" y="0"/>
          <a:chExt cx="0" cy="0"/>
        </a:xfrm>
      </p:grpSpPr>
      <p:sp>
        <p:nvSpPr>
          <p:cNvPr id="2" name="Nadpis 1"/>
          <p:cNvSpPr>
            <a:spLocks noGrp="1"/>
          </p:cNvSpPr>
          <p:nvPr>
            <p:ph type="title"/>
          </p:nvPr>
        </p:nvSpPr>
        <p:spPr>
          <a:xfrm>
            <a:off x="323528" y="987574"/>
            <a:ext cx="8280920" cy="792088"/>
          </a:xfrm>
        </p:spPr>
        <p:txBody>
          <a:bodyPr/>
          <a:lstStyle>
            <a:lvl1pPr algn="ctr">
              <a:defRPr/>
            </a:lvl1pPr>
          </a:lstStyle>
          <a:p>
            <a:r>
              <a:rPr lang="cs-CZ" dirty="0" smtClean="0"/>
              <a:t>Kliknutím lze upravit styl.</a:t>
            </a:r>
            <a:endParaRPr lang="cs-CZ" dirty="0"/>
          </a:p>
        </p:txBody>
      </p:sp>
      <p:sp>
        <p:nvSpPr>
          <p:cNvPr id="3" name="Zástupný symbol pro zápatí 2"/>
          <p:cNvSpPr>
            <a:spLocks noGrp="1"/>
          </p:cNvSpPr>
          <p:nvPr>
            <p:ph type="ftr" sz="quarter" idx="10"/>
          </p:nvPr>
        </p:nvSpPr>
        <p:spPr/>
        <p:txBody>
          <a:bodyPr/>
          <a:lstStyle/>
          <a:p>
            <a:r>
              <a:rPr lang="cs-CZ" smtClean="0"/>
              <a:t>Mgr. Ondřej Vala / 17. května, 2013. © Copyright Veřejný ochránce práv, 2013</a:t>
            </a:r>
            <a:endParaRPr lang="cs-CZ" dirty="0"/>
          </a:p>
        </p:txBody>
      </p:sp>
      <p:sp>
        <p:nvSpPr>
          <p:cNvPr id="5" name="Zástupný symbol pro text 4"/>
          <p:cNvSpPr>
            <a:spLocks noGrp="1"/>
          </p:cNvSpPr>
          <p:nvPr>
            <p:ph type="body" sz="quarter" idx="11"/>
          </p:nvPr>
        </p:nvSpPr>
        <p:spPr>
          <a:xfrm>
            <a:off x="324000" y="1779662"/>
            <a:ext cx="8286780" cy="2880320"/>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3242775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Nadpis a text">
    <p:spTree>
      <p:nvGrpSpPr>
        <p:cNvPr id="1" name=""/>
        <p:cNvGrpSpPr/>
        <p:nvPr/>
      </p:nvGrpSpPr>
      <p:grpSpPr>
        <a:xfrm>
          <a:off x="0" y="0"/>
          <a:ext cx="0" cy="0"/>
          <a:chOff x="0" y="0"/>
          <a:chExt cx="0" cy="0"/>
        </a:xfrm>
      </p:grpSpPr>
      <p:sp>
        <p:nvSpPr>
          <p:cNvPr id="2" name="Nadpis 1"/>
          <p:cNvSpPr>
            <a:spLocks noGrp="1"/>
          </p:cNvSpPr>
          <p:nvPr>
            <p:ph type="title"/>
          </p:nvPr>
        </p:nvSpPr>
        <p:spPr>
          <a:xfrm>
            <a:off x="323528" y="195486"/>
            <a:ext cx="6480720" cy="792088"/>
          </a:xfrm>
        </p:spPr>
        <p:txBody>
          <a:bodyPr/>
          <a:lstStyle/>
          <a:p>
            <a:r>
              <a:rPr lang="cs-CZ" dirty="0" smtClean="0"/>
              <a:t>Kliknutím lze upravit styl.</a:t>
            </a:r>
            <a:endParaRPr lang="cs-CZ" dirty="0"/>
          </a:p>
        </p:txBody>
      </p:sp>
      <p:sp>
        <p:nvSpPr>
          <p:cNvPr id="3" name="Zástupný symbol pro zápatí 2"/>
          <p:cNvSpPr>
            <a:spLocks noGrp="1"/>
          </p:cNvSpPr>
          <p:nvPr>
            <p:ph type="ftr" sz="quarter" idx="10"/>
          </p:nvPr>
        </p:nvSpPr>
        <p:spPr/>
        <p:txBody>
          <a:bodyPr/>
          <a:lstStyle/>
          <a:p>
            <a:r>
              <a:rPr lang="cs-CZ" smtClean="0"/>
              <a:t>Mgr. Ondřej Vala / 17. května, 2013. © Copyright Veřejný ochránce práv, 2013</a:t>
            </a:r>
            <a:endParaRPr lang="cs-CZ" dirty="0"/>
          </a:p>
        </p:txBody>
      </p:sp>
      <p:sp>
        <p:nvSpPr>
          <p:cNvPr id="5" name="Zástupný symbol pro text 4"/>
          <p:cNvSpPr>
            <a:spLocks noGrp="1"/>
          </p:cNvSpPr>
          <p:nvPr>
            <p:ph type="body" sz="quarter" idx="11"/>
          </p:nvPr>
        </p:nvSpPr>
        <p:spPr>
          <a:xfrm>
            <a:off x="324000" y="987574"/>
            <a:ext cx="8286780" cy="3672408"/>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8455377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adpis a text">
    <p:spTree>
      <p:nvGrpSpPr>
        <p:cNvPr id="1" name=""/>
        <p:cNvGrpSpPr/>
        <p:nvPr/>
      </p:nvGrpSpPr>
      <p:grpSpPr>
        <a:xfrm>
          <a:off x="0" y="0"/>
          <a:ext cx="0" cy="0"/>
          <a:chOff x="0" y="0"/>
          <a:chExt cx="0" cy="0"/>
        </a:xfrm>
      </p:grpSpPr>
      <p:sp>
        <p:nvSpPr>
          <p:cNvPr id="2" name="Nadpis 1"/>
          <p:cNvSpPr>
            <a:spLocks noGrp="1"/>
          </p:cNvSpPr>
          <p:nvPr>
            <p:ph type="title"/>
          </p:nvPr>
        </p:nvSpPr>
        <p:spPr>
          <a:xfrm>
            <a:off x="323528" y="987574"/>
            <a:ext cx="8280920" cy="792088"/>
          </a:xfrm>
        </p:spPr>
        <p:txBody>
          <a:bodyPr/>
          <a:lstStyle>
            <a:lvl1pPr algn="ctr">
              <a:defRPr/>
            </a:lvl1pPr>
          </a:lstStyle>
          <a:p>
            <a:r>
              <a:rPr lang="cs-CZ" dirty="0" smtClean="0"/>
              <a:t>Kliknutím lze upravit styl.</a:t>
            </a:r>
            <a:endParaRPr lang="cs-CZ" dirty="0"/>
          </a:p>
        </p:txBody>
      </p:sp>
      <p:sp>
        <p:nvSpPr>
          <p:cNvPr id="3" name="Zástupný symbol pro zápatí 2"/>
          <p:cNvSpPr>
            <a:spLocks noGrp="1"/>
          </p:cNvSpPr>
          <p:nvPr>
            <p:ph type="ftr" sz="quarter" idx="10"/>
          </p:nvPr>
        </p:nvSpPr>
        <p:spPr/>
        <p:txBody>
          <a:bodyPr/>
          <a:lstStyle/>
          <a:p>
            <a:r>
              <a:rPr lang="cs-CZ" smtClean="0"/>
              <a:t>Mgr. Ondřej Vala / 17. května, 2013. © Copyright Veřejný ochránce práv, 2013</a:t>
            </a:r>
            <a:endParaRPr lang="cs-CZ" dirty="0"/>
          </a:p>
        </p:txBody>
      </p:sp>
      <p:sp>
        <p:nvSpPr>
          <p:cNvPr id="5" name="Zástupný symbol pro text 4"/>
          <p:cNvSpPr>
            <a:spLocks noGrp="1"/>
          </p:cNvSpPr>
          <p:nvPr>
            <p:ph type="body" sz="quarter" idx="11"/>
          </p:nvPr>
        </p:nvSpPr>
        <p:spPr>
          <a:xfrm>
            <a:off x="3059832" y="1779662"/>
            <a:ext cx="5550948" cy="2880320"/>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obsah 5"/>
          <p:cNvSpPr>
            <a:spLocks noGrp="1"/>
          </p:cNvSpPr>
          <p:nvPr>
            <p:ph sz="quarter" idx="12"/>
          </p:nvPr>
        </p:nvSpPr>
        <p:spPr>
          <a:xfrm>
            <a:off x="323851" y="1779588"/>
            <a:ext cx="2591966" cy="2879725"/>
          </a:xfrm>
        </p:spPr>
        <p:txBody>
          <a:bodyPr/>
          <a:lstStyle>
            <a:lvl1pPr marL="0" indent="0">
              <a:buNone/>
              <a:defRPr/>
            </a:lvl1pPr>
          </a:lstStyle>
          <a:p>
            <a:pPr lvl="0"/>
            <a:endParaRPr lang="cs-CZ" dirty="0"/>
          </a:p>
        </p:txBody>
      </p:sp>
    </p:spTree>
    <p:extLst>
      <p:ext uri="{BB962C8B-B14F-4D97-AF65-F5344CB8AC3E}">
        <p14:creationId xmlns:p14="http://schemas.microsoft.com/office/powerpoint/2010/main" val="11848625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Nadpis a text">
    <p:spTree>
      <p:nvGrpSpPr>
        <p:cNvPr id="1" name=""/>
        <p:cNvGrpSpPr/>
        <p:nvPr/>
      </p:nvGrpSpPr>
      <p:grpSpPr>
        <a:xfrm>
          <a:off x="0" y="0"/>
          <a:ext cx="0" cy="0"/>
          <a:chOff x="0" y="0"/>
          <a:chExt cx="0" cy="0"/>
        </a:xfrm>
      </p:grpSpPr>
      <p:sp>
        <p:nvSpPr>
          <p:cNvPr id="2" name="Nadpis 1"/>
          <p:cNvSpPr>
            <a:spLocks noGrp="1"/>
          </p:cNvSpPr>
          <p:nvPr>
            <p:ph type="title"/>
          </p:nvPr>
        </p:nvSpPr>
        <p:spPr>
          <a:xfrm>
            <a:off x="323528" y="195486"/>
            <a:ext cx="6480720" cy="792088"/>
          </a:xfrm>
        </p:spPr>
        <p:txBody>
          <a:bodyPr/>
          <a:lstStyle/>
          <a:p>
            <a:r>
              <a:rPr lang="cs-CZ" dirty="0" smtClean="0"/>
              <a:t>Kliknutím lze upravit styl.</a:t>
            </a:r>
            <a:endParaRPr lang="cs-CZ" dirty="0"/>
          </a:p>
        </p:txBody>
      </p:sp>
      <p:sp>
        <p:nvSpPr>
          <p:cNvPr id="3" name="Zástupný symbol pro zápatí 2"/>
          <p:cNvSpPr>
            <a:spLocks noGrp="1"/>
          </p:cNvSpPr>
          <p:nvPr>
            <p:ph type="ftr" sz="quarter" idx="10"/>
          </p:nvPr>
        </p:nvSpPr>
        <p:spPr/>
        <p:txBody>
          <a:bodyPr/>
          <a:lstStyle/>
          <a:p>
            <a:r>
              <a:rPr lang="cs-CZ" smtClean="0"/>
              <a:t>Mgr. Ondřej Vala / 17. května, 2013. © Copyright Veřejný ochránce práv, 2013</a:t>
            </a:r>
            <a:endParaRPr lang="cs-CZ" dirty="0"/>
          </a:p>
        </p:txBody>
      </p:sp>
      <p:sp>
        <p:nvSpPr>
          <p:cNvPr id="5" name="Zástupný symbol pro text 4"/>
          <p:cNvSpPr>
            <a:spLocks noGrp="1"/>
          </p:cNvSpPr>
          <p:nvPr>
            <p:ph type="body" sz="quarter" idx="11"/>
          </p:nvPr>
        </p:nvSpPr>
        <p:spPr>
          <a:xfrm>
            <a:off x="3131840" y="987574"/>
            <a:ext cx="5478940" cy="3672408"/>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obsah 5"/>
          <p:cNvSpPr>
            <a:spLocks noGrp="1"/>
          </p:cNvSpPr>
          <p:nvPr>
            <p:ph sz="quarter" idx="12"/>
          </p:nvPr>
        </p:nvSpPr>
        <p:spPr>
          <a:xfrm>
            <a:off x="323851" y="987574"/>
            <a:ext cx="2591966" cy="3671739"/>
          </a:xfrm>
        </p:spPr>
        <p:txBody>
          <a:bodyPr/>
          <a:lstStyle>
            <a:lvl1pPr marL="0" indent="0">
              <a:buNone/>
              <a:defRPr/>
            </a:lvl1pPr>
          </a:lstStyle>
          <a:p>
            <a:pPr lvl="0"/>
            <a:endParaRPr lang="cs-CZ" dirty="0"/>
          </a:p>
        </p:txBody>
      </p:sp>
    </p:spTree>
    <p:extLst>
      <p:ext uri="{BB962C8B-B14F-4D97-AF65-F5344CB8AC3E}">
        <p14:creationId xmlns:p14="http://schemas.microsoft.com/office/powerpoint/2010/main" val="12874005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Obrázek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4584"/>
            <a:ext cx="9144000" cy="5134332"/>
          </a:xfrm>
          <a:prstGeom prst="rect">
            <a:avLst/>
          </a:prstGeom>
        </p:spPr>
      </p:pic>
      <p:sp>
        <p:nvSpPr>
          <p:cNvPr id="2" name="Zástupný symbol pro nadpis 1"/>
          <p:cNvSpPr>
            <a:spLocks noGrp="1"/>
          </p:cNvSpPr>
          <p:nvPr>
            <p:ph type="title"/>
          </p:nvPr>
        </p:nvSpPr>
        <p:spPr>
          <a:xfrm>
            <a:off x="2160000" y="987574"/>
            <a:ext cx="6203032" cy="857250"/>
          </a:xfrm>
          <a:prstGeom prst="rect">
            <a:avLst/>
          </a:prstGeom>
        </p:spPr>
        <p:txBody>
          <a:bodyPr vert="horz" lIns="0" tIns="0" rIns="0" bIns="0" rtlCol="0" anchor="ctr">
            <a:norm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2160000" y="1851670"/>
            <a:ext cx="6192464" cy="2883768"/>
          </a:xfrm>
          <a:prstGeom prst="rect">
            <a:avLst/>
          </a:prstGeom>
        </p:spPr>
        <p:txBody>
          <a:bodyPr vert="horz" lIns="0" tIns="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zápatí 4"/>
          <p:cNvSpPr>
            <a:spLocks noGrp="1"/>
          </p:cNvSpPr>
          <p:nvPr>
            <p:ph type="ftr" sz="quarter" idx="3"/>
          </p:nvPr>
        </p:nvSpPr>
        <p:spPr>
          <a:xfrm>
            <a:off x="2160000" y="4767264"/>
            <a:ext cx="3824064" cy="273844"/>
          </a:xfrm>
          <a:prstGeom prst="rect">
            <a:avLst/>
          </a:prstGeom>
        </p:spPr>
        <p:txBody>
          <a:bodyPr vert="horz" lIns="0" tIns="0" rIns="0" bIns="0" rtlCol="0" anchor="ctr"/>
          <a:lstStyle>
            <a:lvl1pPr algn="l">
              <a:defRPr sz="800">
                <a:solidFill>
                  <a:srgbClr val="008273"/>
                </a:solidFill>
              </a:defRPr>
            </a:lvl1pPr>
          </a:lstStyle>
          <a:p>
            <a:r>
              <a:rPr lang="cs-CZ" smtClean="0"/>
              <a:t>Mgr. Ondřej Vala / 17. května, 2013. © Copyright Veřejný ochránce práv, 2013</a:t>
            </a:r>
            <a:endParaRPr lang="cs-CZ" dirty="0"/>
          </a:p>
        </p:txBody>
      </p:sp>
    </p:spTree>
    <p:extLst>
      <p:ext uri="{BB962C8B-B14F-4D97-AF65-F5344CB8AC3E}">
        <p14:creationId xmlns:p14="http://schemas.microsoft.com/office/powerpoint/2010/main" val="3767322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Lst>
  <p:timing>
    <p:tnLst>
      <p:par>
        <p:cTn id="1" dur="indefinite" restart="never" nodeType="tmRoot"/>
      </p:par>
    </p:tnLst>
  </p:timing>
  <p:hf sldNum="0" hdr="0" dt="0"/>
  <p:txStyles>
    <p:titleStyle>
      <a:lvl1pPr algn="l" defTabSz="914400" rtl="0" eaLnBrk="1" latinLnBrk="0" hangingPunct="1">
        <a:spcBef>
          <a:spcPct val="0"/>
        </a:spcBef>
        <a:buNone/>
        <a:defRPr sz="3200" b="1" kern="1200">
          <a:solidFill>
            <a:srgbClr val="00827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so.ochrance.cz/Nalezene/Edit/2940" TargetMode="External"/><Relationship Id="rId2" Type="http://schemas.openxmlformats.org/officeDocument/2006/relationships/hyperlink" Target="http://eso.ochrance.cz/Nalezene/Edit/1280" TargetMode="External"/><Relationship Id="rId1" Type="http://schemas.openxmlformats.org/officeDocument/2006/relationships/slideLayout" Target="../slideLayouts/slideLayout4.xml"/><Relationship Id="rId4" Type="http://schemas.openxmlformats.org/officeDocument/2006/relationships/hyperlink" Target="http://eso.ochrance.cz/Nalezene/Edit/225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ochrance.cz/"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eso.ochrance.cz/Nalezene/Edit/3722"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mailto:eva.nehudkova@ochrance.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z="3200" dirty="0" smtClean="0"/>
              <a:t>Diskriminace v oblasti bydlení</a:t>
            </a:r>
            <a:endParaRPr lang="cs-CZ" dirty="0"/>
          </a:p>
        </p:txBody>
      </p:sp>
      <p:sp>
        <p:nvSpPr>
          <p:cNvPr id="3" name="Podnadpis 2"/>
          <p:cNvSpPr>
            <a:spLocks noGrp="1"/>
          </p:cNvSpPr>
          <p:nvPr>
            <p:ph type="subTitle" idx="1"/>
          </p:nvPr>
        </p:nvSpPr>
        <p:spPr/>
        <p:txBody>
          <a:bodyPr/>
          <a:lstStyle/>
          <a:p>
            <a:endParaRPr lang="cs-CZ" dirty="0"/>
          </a:p>
        </p:txBody>
      </p:sp>
      <p:sp>
        <p:nvSpPr>
          <p:cNvPr id="4" name="Zástupný symbol pro zápatí 3"/>
          <p:cNvSpPr>
            <a:spLocks noGrp="1"/>
          </p:cNvSpPr>
          <p:nvPr>
            <p:ph type="ftr" sz="quarter" idx="11"/>
          </p:nvPr>
        </p:nvSpPr>
        <p:spPr/>
        <p:txBody>
          <a:bodyPr/>
          <a:lstStyle/>
          <a:p>
            <a:r>
              <a:rPr lang="cs-CZ" dirty="0" smtClean="0"/>
              <a:t>© Copyright Veřejný ochránce práv, </a:t>
            </a:r>
            <a:r>
              <a:rPr lang="cs-CZ" dirty="0" smtClean="0"/>
              <a:t>2016</a:t>
            </a:r>
            <a:endParaRPr lang="cs-CZ" dirty="0"/>
          </a:p>
        </p:txBody>
      </p:sp>
    </p:spTree>
    <p:extLst>
      <p:ext uri="{BB962C8B-B14F-4D97-AF65-F5344CB8AC3E}">
        <p14:creationId xmlns:p14="http://schemas.microsoft.com/office/powerpoint/2010/main" val="3357387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843558"/>
            <a:ext cx="8496944" cy="504056"/>
          </a:xfrm>
        </p:spPr>
        <p:txBody>
          <a:bodyPr>
            <a:noAutofit/>
          </a:bodyPr>
          <a:lstStyle/>
          <a:p>
            <a:pPr>
              <a:spcBef>
                <a:spcPts val="1200"/>
              </a:spcBef>
              <a:spcAft>
                <a:spcPts val="800"/>
              </a:spcAft>
            </a:pPr>
            <a:r>
              <a:rPr lang="cs-CZ" altLang="cs-CZ" sz="2800" dirty="0" smtClean="0"/>
              <a:t>Jsou tyto postupy diskriminační/protizákonné?</a:t>
            </a:r>
            <a:endParaRPr lang="cs-CZ" altLang="cs-CZ" sz="2800" dirty="0"/>
          </a:p>
        </p:txBody>
      </p:sp>
      <p:sp>
        <p:nvSpPr>
          <p:cNvPr id="4" name="Zástupný symbol pro zápatí 3"/>
          <p:cNvSpPr>
            <a:spLocks noGrp="1"/>
          </p:cNvSpPr>
          <p:nvPr>
            <p:ph type="ftr" sz="quarter" idx="10"/>
          </p:nvPr>
        </p:nvSpPr>
        <p:spPr/>
        <p:txBody>
          <a:bodyPr/>
          <a:lstStyle/>
          <a:p>
            <a:r>
              <a:rPr lang="cs-CZ" dirty="0" smtClean="0"/>
              <a:t>© Copyright Veřejný ochránce práv, 2016</a:t>
            </a:r>
            <a:endParaRPr lang="cs-CZ" dirty="0"/>
          </a:p>
        </p:txBody>
      </p:sp>
      <p:sp>
        <p:nvSpPr>
          <p:cNvPr id="3" name="Zástupný symbol pro obsah 2"/>
          <p:cNvSpPr>
            <a:spLocks noGrp="1"/>
          </p:cNvSpPr>
          <p:nvPr>
            <p:ph type="body" sz="quarter" idx="11"/>
          </p:nvPr>
        </p:nvSpPr>
        <p:spPr>
          <a:xfrm>
            <a:off x="395536" y="1419622"/>
            <a:ext cx="8280920" cy="3240360"/>
          </a:xfrm>
        </p:spPr>
        <p:txBody>
          <a:bodyPr>
            <a:noAutofit/>
          </a:bodyPr>
          <a:lstStyle/>
          <a:p>
            <a:r>
              <a:rPr lang="cs-CZ" sz="1600" dirty="0" smtClean="0"/>
              <a:t>netransparentnost pravidel; </a:t>
            </a:r>
            <a:r>
              <a:rPr lang="cs-CZ" sz="1600" dirty="0" smtClean="0"/>
              <a:t>terminologie:</a:t>
            </a:r>
            <a:r>
              <a:rPr lang="cs-CZ" sz="1600" b="1" dirty="0" smtClean="0"/>
              <a:t> </a:t>
            </a:r>
            <a:r>
              <a:rPr lang="cs-CZ" sz="1600" dirty="0" smtClean="0"/>
              <a:t>nepřizpůsobiví, těhotné, neplatič adaptabilní/neadaptabilní, … at</a:t>
            </a:r>
            <a:r>
              <a:rPr lang="cs-CZ" sz="1600" dirty="0" smtClean="0"/>
              <a:t>p.</a:t>
            </a:r>
            <a:r>
              <a:rPr lang="cs-CZ" sz="1600" b="1" dirty="0" smtClean="0"/>
              <a:t> </a:t>
            </a:r>
            <a:r>
              <a:rPr lang="cs-CZ" sz="1600" dirty="0" smtClean="0"/>
              <a:t>(</a:t>
            </a:r>
            <a:r>
              <a:rPr lang="cs-CZ" sz="1600" dirty="0" err="1" smtClean="0"/>
              <a:t>sp</a:t>
            </a:r>
            <a:r>
              <a:rPr lang="cs-CZ" sz="1600" dirty="0" smtClean="0"/>
              <a:t>. zn. 73/2012/DIS</a:t>
            </a:r>
            <a:r>
              <a:rPr lang="cs-CZ" sz="1600" dirty="0"/>
              <a:t>, dostupná na: </a:t>
            </a:r>
            <a:r>
              <a:rPr lang="cs-CZ" sz="1600" dirty="0">
                <a:hlinkClick r:id="rId2"/>
              </a:rPr>
              <a:t>http://eso.ochrance.cz/</a:t>
            </a:r>
            <a:r>
              <a:rPr lang="cs-CZ" sz="1600" dirty="0" err="1">
                <a:hlinkClick r:id="rId2"/>
              </a:rPr>
              <a:t>Nalezene</a:t>
            </a:r>
            <a:r>
              <a:rPr lang="cs-CZ" sz="1600" dirty="0">
                <a:hlinkClick r:id="rId2"/>
              </a:rPr>
              <a:t>/Edit/1280</a:t>
            </a:r>
            <a:r>
              <a:rPr lang="cs-CZ" sz="1600" dirty="0" smtClean="0"/>
              <a:t>) </a:t>
            </a:r>
          </a:p>
          <a:p>
            <a:r>
              <a:rPr lang="cs-CZ" sz="1600" dirty="0" smtClean="0"/>
              <a:t>segregace Romů </a:t>
            </a:r>
            <a:r>
              <a:rPr lang="cs-CZ" sz="1600" dirty="0" smtClean="0"/>
              <a:t>(</a:t>
            </a:r>
            <a:r>
              <a:rPr lang="cs-CZ" sz="1600" dirty="0" err="1" smtClean="0"/>
              <a:t>sp</a:t>
            </a:r>
            <a:r>
              <a:rPr lang="cs-CZ" sz="1600" dirty="0" smtClean="0"/>
              <a:t>. zn. 107/2013/DIS, dostupná </a:t>
            </a:r>
            <a:r>
              <a:rPr lang="cs-CZ" sz="1600" dirty="0"/>
              <a:t>na </a:t>
            </a:r>
            <a:r>
              <a:rPr lang="cs-CZ" sz="1600" dirty="0">
                <a:hlinkClick r:id="rId3"/>
              </a:rPr>
              <a:t>http://eso.ochrance.cz/</a:t>
            </a:r>
            <a:r>
              <a:rPr lang="cs-CZ" sz="1600" dirty="0" err="1">
                <a:hlinkClick r:id="rId3"/>
              </a:rPr>
              <a:t>Nalezene</a:t>
            </a:r>
            <a:r>
              <a:rPr lang="cs-CZ" sz="1600" dirty="0">
                <a:hlinkClick r:id="rId3"/>
              </a:rPr>
              <a:t>/Edit/2940</a:t>
            </a:r>
            <a:r>
              <a:rPr lang="cs-CZ" sz="1600" dirty="0" smtClean="0"/>
              <a:t>) </a:t>
            </a:r>
          </a:p>
          <a:p>
            <a:r>
              <a:rPr lang="cs-CZ" sz="1600" dirty="0" smtClean="0"/>
              <a:t>nájemní smlouvy na jeden až tři měsíce</a:t>
            </a:r>
          </a:p>
          <a:p>
            <a:r>
              <a:rPr lang="cs-CZ" sz="1600" dirty="0" smtClean="0"/>
              <a:t>výběr čistě podle solventnosti, nikoli potřebnosti (tzv. obálková metoda)</a:t>
            </a:r>
          </a:p>
          <a:p>
            <a:r>
              <a:rPr lang="cs-CZ" sz="1600" dirty="0" smtClean="0"/>
              <a:t>vyloučení příjemců opakujících se dávek v hmotné nouzi</a:t>
            </a:r>
          </a:p>
          <a:p>
            <a:r>
              <a:rPr lang="cs-CZ" sz="1600" dirty="0" smtClean="0"/>
              <a:t>vyloučení cizinců </a:t>
            </a:r>
          </a:p>
          <a:p>
            <a:r>
              <a:rPr lang="cs-CZ" sz="1600" dirty="0"/>
              <a:t>podmínka přiznané </a:t>
            </a:r>
            <a:r>
              <a:rPr lang="cs-CZ" sz="1600" dirty="0" smtClean="0"/>
              <a:t>dávky u bytů určených pro osoby se zdravotním </a:t>
            </a:r>
            <a:r>
              <a:rPr lang="cs-CZ" sz="1600" dirty="0"/>
              <a:t>postižením </a:t>
            </a:r>
            <a:r>
              <a:rPr lang="cs-CZ" sz="1600" dirty="0" smtClean="0"/>
              <a:t>(</a:t>
            </a:r>
            <a:r>
              <a:rPr lang="cs-CZ" sz="1600" dirty="0" err="1" smtClean="0"/>
              <a:t>sp</a:t>
            </a:r>
            <a:r>
              <a:rPr lang="cs-CZ" sz="1600" dirty="0"/>
              <a:t>. zn. </a:t>
            </a:r>
            <a:r>
              <a:rPr lang="cs-CZ" sz="1600" dirty="0" smtClean="0"/>
              <a:t>5/2013/DIS</a:t>
            </a:r>
            <a:r>
              <a:rPr lang="cs-CZ" sz="1600" dirty="0"/>
              <a:t>, dostupná na: </a:t>
            </a:r>
            <a:r>
              <a:rPr lang="cs-CZ" sz="1600" dirty="0">
                <a:hlinkClick r:id="rId4"/>
              </a:rPr>
              <a:t>http://</a:t>
            </a:r>
            <a:r>
              <a:rPr lang="cs-CZ" sz="1600" dirty="0" smtClean="0">
                <a:hlinkClick r:id="rId4"/>
              </a:rPr>
              <a:t>eso.ochrance.cz/</a:t>
            </a:r>
            <a:r>
              <a:rPr lang="cs-CZ" sz="1600" dirty="0" err="1" smtClean="0">
                <a:hlinkClick r:id="rId4"/>
              </a:rPr>
              <a:t>Nalezene</a:t>
            </a:r>
            <a:r>
              <a:rPr lang="cs-CZ" sz="1600" dirty="0" smtClean="0">
                <a:hlinkClick r:id="rId4"/>
              </a:rPr>
              <a:t>/Edit/2252</a:t>
            </a:r>
            <a:r>
              <a:rPr lang="cs-CZ" sz="1600" dirty="0" smtClean="0"/>
              <a:t>)  </a:t>
            </a:r>
          </a:p>
          <a:p>
            <a:r>
              <a:rPr lang="cs-CZ" sz="1600" dirty="0" smtClean="0"/>
              <a:t>vyloučení osob s duševním onemocněním kvůli obavám ze sousedského soužití</a:t>
            </a:r>
          </a:p>
        </p:txBody>
      </p:sp>
    </p:spTree>
    <p:extLst>
      <p:ext uri="{BB962C8B-B14F-4D97-AF65-F5344CB8AC3E}">
        <p14:creationId xmlns:p14="http://schemas.microsoft.com/office/powerpoint/2010/main" val="4082561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699542"/>
            <a:ext cx="8280920" cy="360040"/>
          </a:xfrm>
        </p:spPr>
        <p:txBody>
          <a:bodyPr>
            <a:normAutofit fontScale="90000"/>
          </a:bodyPr>
          <a:lstStyle/>
          <a:p>
            <a:pPr algn="l"/>
            <a:r>
              <a:rPr lang="cs-CZ" dirty="0" smtClean="0"/>
              <a:t>Některé dávky ano, jiné dávky ne</a:t>
            </a:r>
            <a:endParaRPr lang="cs-CZ" dirty="0"/>
          </a:p>
        </p:txBody>
      </p:sp>
      <p:sp>
        <p:nvSpPr>
          <p:cNvPr id="4" name="Zástupný symbol pro zápatí 3"/>
          <p:cNvSpPr>
            <a:spLocks noGrp="1"/>
          </p:cNvSpPr>
          <p:nvPr>
            <p:ph type="ftr" sz="quarter" idx="10"/>
          </p:nvPr>
        </p:nvSpPr>
        <p:spPr/>
        <p:txBody>
          <a:bodyPr/>
          <a:lstStyle/>
          <a:p>
            <a:r>
              <a:rPr lang="cs-CZ" dirty="0" smtClean="0"/>
              <a:t>© Copyright Veřejný ochránce práv, 2016</a:t>
            </a:r>
            <a:endParaRPr lang="cs-CZ" dirty="0"/>
          </a:p>
        </p:txBody>
      </p:sp>
      <p:sp>
        <p:nvSpPr>
          <p:cNvPr id="3" name="Zástupný symbol pro obsah 2"/>
          <p:cNvSpPr>
            <a:spLocks noGrp="1"/>
          </p:cNvSpPr>
          <p:nvPr>
            <p:ph type="body" sz="quarter" idx="11"/>
          </p:nvPr>
        </p:nvSpPr>
        <p:spPr>
          <a:xfrm>
            <a:off x="324000" y="1275606"/>
            <a:ext cx="8286780" cy="3384376"/>
          </a:xfrm>
        </p:spPr>
        <p:txBody>
          <a:bodyPr>
            <a:normAutofit/>
          </a:bodyPr>
          <a:lstStyle/>
          <a:p>
            <a:r>
              <a:rPr lang="cs-CZ" sz="2000" b="1" dirty="0" smtClean="0"/>
              <a:t>vyloučení osob pobírajících dávky hmotné nouze </a:t>
            </a:r>
          </a:p>
          <a:p>
            <a:pPr>
              <a:buFont typeface="Wingdings" panose="05000000000000000000" pitchFamily="2" charset="2"/>
              <a:buChar char="Ø"/>
            </a:pPr>
            <a:r>
              <a:rPr lang="cs-CZ" sz="1600" dirty="0" smtClean="0"/>
              <a:t>může být nepřímo diskriminační vůči Romům (záleží na lokalitě) – stačí pouhá hrozba znevýhodnění </a:t>
            </a:r>
            <a:r>
              <a:rPr lang="cs-CZ" sz="1600" i="1" dirty="0" smtClean="0"/>
              <a:t>(nález Ústavního soudu I. ÚS 1891/13: Soudy se  musí vypořádat s tvrzením žalobců, že byli bytovou politikou města nepřímo diskriminováni)</a:t>
            </a:r>
          </a:p>
          <a:p>
            <a:pPr>
              <a:buFont typeface="Wingdings" panose="05000000000000000000" pitchFamily="2" charset="2"/>
              <a:buChar char="Ø"/>
            </a:pPr>
            <a:r>
              <a:rPr lang="cs-CZ" sz="1600" dirty="0" smtClean="0"/>
              <a:t>snaha obce zajistit, aby nájemce byl schopen dostát svým závazkům – cíl může být legitimní, ale </a:t>
            </a:r>
            <a:r>
              <a:rPr lang="cs-CZ" sz="1600" b="1" dirty="0" smtClean="0"/>
              <a:t>rozlišování není přiměřené a nezbytné </a:t>
            </a:r>
            <a:r>
              <a:rPr lang="cs-CZ" sz="1600" dirty="0" smtClean="0"/>
              <a:t>(cíle lze dosáhnout mírnějšími prostředky: zvláštní příjemce či přímá úhrada dávky)</a:t>
            </a:r>
          </a:p>
          <a:p>
            <a:r>
              <a:rPr lang="cs-CZ" sz="2000" b="1" dirty="0" smtClean="0"/>
              <a:t>podmínka pobírání invalidního důchodu, starobního důchodu či příspěvku </a:t>
            </a:r>
            <a:r>
              <a:rPr lang="cs-CZ" sz="2000" b="1" dirty="0"/>
              <a:t>na </a:t>
            </a:r>
            <a:r>
              <a:rPr lang="cs-CZ" sz="2000" b="1" dirty="0" smtClean="0"/>
              <a:t>péči </a:t>
            </a:r>
          </a:p>
          <a:p>
            <a:pPr>
              <a:buFont typeface="Wingdings" panose="05000000000000000000" pitchFamily="2" charset="2"/>
              <a:buChar char="Ø"/>
            </a:pPr>
            <a:r>
              <a:rPr lang="cs-CZ" sz="1600" dirty="0" smtClean="0"/>
              <a:t>objevuje se u domů pro seniory a bytů zvláštního určení</a:t>
            </a:r>
          </a:p>
          <a:p>
            <a:pPr>
              <a:buFont typeface="Wingdings" panose="05000000000000000000" pitchFamily="2" charset="2"/>
              <a:buChar char="Ø"/>
            </a:pPr>
            <a:r>
              <a:rPr lang="cs-CZ" sz="1600" dirty="0" smtClean="0"/>
              <a:t>zdravotní postižení není vázáno na přiznání dávky; postačí doklady </a:t>
            </a:r>
            <a:r>
              <a:rPr lang="cs-CZ" sz="1600" dirty="0"/>
              <a:t>prokazujícími fakticitu postižení (např. vyjádření ošetřujícího </a:t>
            </a:r>
            <a:r>
              <a:rPr lang="cs-CZ" sz="1600" dirty="0" smtClean="0"/>
              <a:t>lékaře)</a:t>
            </a:r>
          </a:p>
          <a:p>
            <a:pPr>
              <a:buFont typeface="Wingdings" panose="05000000000000000000" pitchFamily="2" charset="2"/>
              <a:buChar char="Ø"/>
            </a:pPr>
            <a:endParaRPr lang="cs-CZ" sz="1600" dirty="0" smtClean="0"/>
          </a:p>
          <a:p>
            <a:pPr>
              <a:buFont typeface="Wingdings" panose="05000000000000000000" pitchFamily="2" charset="2"/>
              <a:buChar char="Ø"/>
            </a:pPr>
            <a:endParaRPr lang="cs-CZ" sz="1600" dirty="0" smtClean="0"/>
          </a:p>
        </p:txBody>
      </p:sp>
    </p:spTree>
    <p:extLst>
      <p:ext uri="{BB962C8B-B14F-4D97-AF65-F5344CB8AC3E}">
        <p14:creationId xmlns:p14="http://schemas.microsoft.com/office/powerpoint/2010/main" val="3003304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627534"/>
            <a:ext cx="8280920" cy="576064"/>
          </a:xfrm>
        </p:spPr>
        <p:txBody>
          <a:bodyPr>
            <a:normAutofit fontScale="90000"/>
          </a:bodyPr>
          <a:lstStyle/>
          <a:p>
            <a:pPr algn="l"/>
            <a:r>
              <a:rPr lang="cs-CZ" dirty="0" smtClean="0"/>
              <a:t>Může obec z nabídky bytů vyloučit cizince?</a:t>
            </a:r>
            <a:endParaRPr lang="cs-CZ" dirty="0"/>
          </a:p>
        </p:txBody>
      </p:sp>
      <p:sp>
        <p:nvSpPr>
          <p:cNvPr id="4" name="Zástupný symbol pro zápatí 3"/>
          <p:cNvSpPr>
            <a:spLocks noGrp="1"/>
          </p:cNvSpPr>
          <p:nvPr>
            <p:ph type="ftr" sz="quarter" idx="10"/>
          </p:nvPr>
        </p:nvSpPr>
        <p:spPr/>
        <p:txBody>
          <a:bodyPr/>
          <a:lstStyle/>
          <a:p>
            <a:r>
              <a:rPr lang="cs-CZ" dirty="0" smtClean="0"/>
              <a:t>© Copyright Veřejný ochránce práv, 2016</a:t>
            </a:r>
            <a:endParaRPr lang="cs-CZ" dirty="0"/>
          </a:p>
        </p:txBody>
      </p:sp>
      <p:sp>
        <p:nvSpPr>
          <p:cNvPr id="3" name="Zástupný symbol pro obsah 2"/>
          <p:cNvSpPr>
            <a:spLocks noGrp="1"/>
          </p:cNvSpPr>
          <p:nvPr>
            <p:ph type="body" sz="quarter" idx="11"/>
          </p:nvPr>
        </p:nvSpPr>
        <p:spPr>
          <a:xfrm>
            <a:off x="324000" y="1347614"/>
            <a:ext cx="8286780" cy="3312368"/>
          </a:xfrm>
        </p:spPr>
        <p:txBody>
          <a:bodyPr>
            <a:normAutofit fontScale="92500"/>
          </a:bodyPr>
          <a:lstStyle/>
          <a:p>
            <a:r>
              <a:rPr lang="cs-CZ" altLang="cs-CZ" sz="1800" i="1" dirty="0" smtClean="0"/>
              <a:t>Oprávnění </a:t>
            </a:r>
            <a:r>
              <a:rPr lang="cs-CZ" altLang="cs-CZ" sz="1800" i="1" dirty="0"/>
              <a:t>občana obce </a:t>
            </a:r>
            <a:r>
              <a:rPr lang="cs-CZ" altLang="cs-CZ" sz="1800" i="1" dirty="0" smtClean="0"/>
              <a:t>má i </a:t>
            </a:r>
            <a:r>
              <a:rPr lang="cs-CZ" altLang="cs-CZ" sz="1800" i="1" dirty="0"/>
              <a:t>fyzická osoba, která dosáhla věku 18 let, je </a:t>
            </a:r>
            <a:r>
              <a:rPr lang="cs-CZ" altLang="cs-CZ" sz="1800" b="1" i="1" dirty="0" smtClean="0"/>
              <a:t>cizím </a:t>
            </a:r>
            <a:r>
              <a:rPr lang="cs-CZ" altLang="cs-CZ" sz="1800" b="1" i="1" dirty="0"/>
              <a:t>státním občanem a je v obci hlášena k trvalému pobytu, </a:t>
            </a:r>
            <a:r>
              <a:rPr lang="cs-CZ" altLang="cs-CZ" sz="1800" b="1" i="1" dirty="0" smtClean="0"/>
              <a:t>stanoví-li </a:t>
            </a:r>
            <a:r>
              <a:rPr lang="cs-CZ" altLang="cs-CZ" sz="1800" b="1" i="1" dirty="0"/>
              <a:t>tak mezinárodní smlouva, kterou je Česká republika </a:t>
            </a:r>
            <a:r>
              <a:rPr lang="cs-CZ" altLang="cs-CZ" sz="1800" b="1" i="1" dirty="0" smtClean="0"/>
              <a:t>vázána</a:t>
            </a:r>
            <a:r>
              <a:rPr lang="cs-CZ" altLang="cs-CZ" sz="1800" i="1" dirty="0" smtClean="0"/>
              <a:t> </a:t>
            </a:r>
            <a:r>
              <a:rPr lang="cs-CZ" altLang="cs-CZ" sz="1800" i="1" dirty="0"/>
              <a:t>a která byla </a:t>
            </a:r>
            <a:r>
              <a:rPr lang="cs-CZ" altLang="cs-CZ" sz="1800" i="1" dirty="0" smtClean="0"/>
              <a:t>vyhlášena. (§ 17 zákona o obcích)</a:t>
            </a:r>
          </a:p>
          <a:p>
            <a:r>
              <a:rPr lang="cs-CZ" sz="1800" b="1" dirty="0" smtClean="0">
                <a:solidFill>
                  <a:srgbClr val="008273"/>
                </a:solidFill>
              </a:rPr>
              <a:t>OBČANÉ EU</a:t>
            </a:r>
            <a:r>
              <a:rPr lang="cs-CZ" sz="1800" dirty="0" smtClean="0"/>
              <a:t>: </a:t>
            </a:r>
            <a:r>
              <a:rPr lang="cs-CZ" sz="1800" b="1" dirty="0" smtClean="0"/>
              <a:t>zákaz diskriminace z důvodu státní příslušnosti vyplývá </a:t>
            </a:r>
            <a:r>
              <a:rPr lang="cs-CZ" sz="1800" b="1" dirty="0"/>
              <a:t>přímo z primárního práva EU</a:t>
            </a:r>
            <a:r>
              <a:rPr lang="cs-CZ" sz="1800" dirty="0"/>
              <a:t> (článek 18 SFEU)</a:t>
            </a:r>
            <a:endParaRPr lang="cs-CZ" sz="1800" dirty="0" smtClean="0"/>
          </a:p>
          <a:p>
            <a:r>
              <a:rPr lang="cs-CZ" sz="1800" b="1" dirty="0" smtClean="0">
                <a:solidFill>
                  <a:srgbClr val="008273"/>
                </a:solidFill>
              </a:rPr>
              <a:t>DLOUHODOBÍ REZIDENTI ZE TŘETÍCH ZEMÍ</a:t>
            </a:r>
            <a:r>
              <a:rPr lang="cs-CZ" sz="1800" dirty="0" smtClean="0"/>
              <a:t>: otázka dostatečnosti implementace směrnice </a:t>
            </a:r>
            <a:r>
              <a:rPr lang="cs-CZ" sz="1800" dirty="0"/>
              <a:t>Rady EU 2003/109/ES o právním postavení státních příslušníků třetích zemí, kteří jsou dlouhodobě pobývajícími rezidenty. Článek 11 písm. f) této směrnice (Rovné zacházení) </a:t>
            </a:r>
            <a:r>
              <a:rPr lang="cs-CZ" sz="1800" b="1" dirty="0"/>
              <a:t>přiznává dlouhodobě pobývajícím rezidentům rovné zacházení v přístupu ke zboží a službám a k nabídce výrobků a služeb určených pro veřejnost a k možnostem získání bydlení</a:t>
            </a:r>
            <a:r>
              <a:rPr lang="cs-CZ" sz="1800" dirty="0"/>
              <a:t>. </a:t>
            </a:r>
            <a:endParaRPr lang="cs-CZ" sz="1800" i="1" dirty="0"/>
          </a:p>
        </p:txBody>
      </p:sp>
    </p:spTree>
    <p:extLst>
      <p:ext uri="{BB962C8B-B14F-4D97-AF65-F5344CB8AC3E}">
        <p14:creationId xmlns:p14="http://schemas.microsoft.com/office/powerpoint/2010/main" val="680207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7824" y="922442"/>
            <a:ext cx="5373312" cy="857250"/>
          </a:xfrm>
        </p:spPr>
        <p:txBody>
          <a:bodyPr>
            <a:normAutofit/>
          </a:bodyPr>
          <a:lstStyle/>
          <a:p>
            <a:r>
              <a:rPr lang="cs-CZ" dirty="0" smtClean="0"/>
              <a:t>Jak z důkazní nouze?</a:t>
            </a:r>
            <a:endParaRPr lang="cs-CZ" dirty="0"/>
          </a:p>
        </p:txBody>
      </p:sp>
      <p:sp>
        <p:nvSpPr>
          <p:cNvPr id="3" name="Zástupný symbol pro obsah 2"/>
          <p:cNvSpPr>
            <a:spLocks noGrp="1"/>
          </p:cNvSpPr>
          <p:nvPr>
            <p:ph idx="1"/>
          </p:nvPr>
        </p:nvSpPr>
        <p:spPr>
          <a:xfrm>
            <a:off x="2987824" y="1851670"/>
            <a:ext cx="5735248" cy="2880320"/>
          </a:xfrm>
        </p:spPr>
        <p:txBody>
          <a:bodyPr>
            <a:normAutofit/>
          </a:bodyPr>
          <a:lstStyle/>
          <a:p>
            <a:r>
              <a:rPr lang="cs-CZ" dirty="0" smtClean="0"/>
              <a:t>Důkaz utajenou audionahrávkou</a:t>
            </a:r>
          </a:p>
          <a:p>
            <a:endParaRPr lang="cs-CZ" dirty="0"/>
          </a:p>
          <a:p>
            <a:r>
              <a:rPr lang="cs-CZ" dirty="0" smtClean="0"/>
              <a:t>Situační testování</a:t>
            </a:r>
          </a:p>
          <a:p>
            <a:pPr marL="514350" indent="-514350">
              <a:buFont typeface="+mj-lt"/>
              <a:buAutoNum type="romanLcPeriod"/>
            </a:pPr>
            <a:r>
              <a:rPr lang="cs-CZ" dirty="0" smtClean="0">
                <a:solidFill>
                  <a:srgbClr val="008273"/>
                </a:solidFill>
              </a:rPr>
              <a:t>Jak to funguje …</a:t>
            </a:r>
          </a:p>
          <a:p>
            <a:pPr marL="514350" indent="-514350">
              <a:buFont typeface="+mj-lt"/>
              <a:buAutoNum type="romanLcPeriod"/>
            </a:pPr>
            <a:r>
              <a:rPr lang="cs-CZ" dirty="0" smtClean="0">
                <a:solidFill>
                  <a:srgbClr val="008273"/>
                </a:solidFill>
              </a:rPr>
              <a:t>Využití v rámci činnosti ochránce</a:t>
            </a:r>
          </a:p>
          <a:p>
            <a:pPr marL="514350" indent="-514350">
              <a:buFont typeface="+mj-lt"/>
              <a:buAutoNum type="romanLcPeriod"/>
            </a:pPr>
            <a:r>
              <a:rPr lang="cs-CZ" dirty="0" smtClean="0">
                <a:solidFill>
                  <a:srgbClr val="008273"/>
                </a:solidFill>
              </a:rPr>
              <a:t>Příklady a zkušenosti ochránce</a:t>
            </a:r>
          </a:p>
          <a:p>
            <a:endParaRPr lang="cs-CZ" dirty="0"/>
          </a:p>
          <a:p>
            <a:endParaRPr lang="cs-CZ" dirty="0"/>
          </a:p>
        </p:txBody>
      </p:sp>
      <p:sp>
        <p:nvSpPr>
          <p:cNvPr id="4" name="Zástupný symbol pro zápatí 3"/>
          <p:cNvSpPr>
            <a:spLocks noGrp="1"/>
          </p:cNvSpPr>
          <p:nvPr>
            <p:ph type="ftr" sz="quarter" idx="11"/>
          </p:nvPr>
        </p:nvSpPr>
        <p:spPr>
          <a:xfrm>
            <a:off x="2987824" y="4767264"/>
            <a:ext cx="2996240" cy="273844"/>
          </a:xfrm>
        </p:spPr>
        <p:txBody>
          <a:bodyPr/>
          <a:lstStyle/>
          <a:p>
            <a:r>
              <a:rPr lang="cs-CZ" dirty="0" smtClean="0"/>
              <a:t>© Copyright Veřejný ochránce práv, </a:t>
            </a:r>
            <a:r>
              <a:rPr lang="cs-CZ" dirty="0" smtClean="0"/>
              <a:t>2016</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15816" cy="5143500"/>
          </a:xfrm>
          <a:prstGeom prst="rect">
            <a:avLst/>
          </a:prstGeom>
        </p:spPr>
      </p:pic>
    </p:spTree>
    <p:extLst>
      <p:ext uri="{BB962C8B-B14F-4D97-AF65-F5344CB8AC3E}">
        <p14:creationId xmlns:p14="http://schemas.microsoft.com/office/powerpoint/2010/main" val="1703746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83518"/>
            <a:ext cx="8280920" cy="576064"/>
          </a:xfrm>
        </p:spPr>
        <p:txBody>
          <a:bodyPr>
            <a:normAutofit/>
          </a:bodyPr>
          <a:lstStyle/>
          <a:p>
            <a:pPr algn="l"/>
            <a:r>
              <a:rPr lang="cs-CZ" dirty="0" smtClean="0"/>
              <a:t>Důkaz utajenou audionahrávkou</a:t>
            </a:r>
            <a:endParaRPr lang="cs-CZ" dirty="0"/>
          </a:p>
        </p:txBody>
      </p:sp>
      <p:sp>
        <p:nvSpPr>
          <p:cNvPr id="4" name="Zástupný symbol pro zápatí 3"/>
          <p:cNvSpPr>
            <a:spLocks noGrp="1"/>
          </p:cNvSpPr>
          <p:nvPr>
            <p:ph type="ftr" sz="quarter" idx="10"/>
          </p:nvPr>
        </p:nvSpPr>
        <p:spPr/>
        <p:txBody>
          <a:bodyPr/>
          <a:lstStyle/>
          <a:p>
            <a:r>
              <a:rPr lang="cs-CZ" dirty="0" smtClean="0"/>
              <a:t>© Copyright Veřejný ochránce práv, </a:t>
            </a:r>
            <a:r>
              <a:rPr lang="cs-CZ" dirty="0" smtClean="0"/>
              <a:t>2016</a:t>
            </a:r>
            <a:endParaRPr lang="cs-CZ" dirty="0"/>
          </a:p>
        </p:txBody>
      </p:sp>
      <p:sp>
        <p:nvSpPr>
          <p:cNvPr id="3" name="Zástupný symbol pro obsah 2"/>
          <p:cNvSpPr>
            <a:spLocks noGrp="1"/>
          </p:cNvSpPr>
          <p:nvPr>
            <p:ph type="body" sz="quarter" idx="11"/>
          </p:nvPr>
        </p:nvSpPr>
        <p:spPr>
          <a:xfrm>
            <a:off x="324000" y="1131590"/>
            <a:ext cx="8286780" cy="3528392"/>
          </a:xfrm>
        </p:spPr>
        <p:txBody>
          <a:bodyPr>
            <a:normAutofit fontScale="92500" lnSpcReduction="10000"/>
          </a:bodyPr>
          <a:lstStyle/>
          <a:p>
            <a:r>
              <a:rPr lang="cs-CZ" b="1" dirty="0" smtClean="0"/>
              <a:t>Přípustnost ve správním řízení:</a:t>
            </a:r>
          </a:p>
          <a:p>
            <a:r>
              <a:rPr lang="cs-CZ" sz="1600" dirty="0" smtClean="0"/>
              <a:t>Rozsudek Nejvyššího správního soudu č.j</a:t>
            </a:r>
            <a:r>
              <a:rPr lang="cs-CZ" sz="1600" dirty="0"/>
              <a:t>. 1 </a:t>
            </a:r>
            <a:r>
              <a:rPr lang="cs-CZ" sz="1600" dirty="0" err="1"/>
              <a:t>Afs</a:t>
            </a:r>
            <a:r>
              <a:rPr lang="cs-CZ" sz="1600" dirty="0"/>
              <a:t> 60/2009 – 119 ze dne 5. listopadu </a:t>
            </a:r>
            <a:r>
              <a:rPr lang="cs-CZ" sz="1600" dirty="0" smtClean="0"/>
              <a:t>2009: </a:t>
            </a:r>
            <a:r>
              <a:rPr lang="cs-CZ" sz="1600" i="1" dirty="0">
                <a:solidFill>
                  <a:srgbClr val="FF0000"/>
                </a:solidFill>
              </a:rPr>
              <a:t>Důkaz audiovizuální nahrávkou pořízenou v utajení orgánem veřejné moci nebo v souvislosti s činností orgánu veřejné moci </a:t>
            </a:r>
            <a:r>
              <a:rPr lang="cs-CZ" sz="1600" i="1" dirty="0" smtClean="0">
                <a:solidFill>
                  <a:srgbClr val="FF0000"/>
                </a:solidFill>
              </a:rPr>
              <a:t>je </a:t>
            </a:r>
            <a:r>
              <a:rPr lang="cs-CZ" sz="1600" i="1" dirty="0">
                <a:solidFill>
                  <a:srgbClr val="FF0000"/>
                </a:solidFill>
              </a:rPr>
              <a:t>v řízení o správním trestání zásadně nepoužitelný</a:t>
            </a:r>
            <a:r>
              <a:rPr lang="cs-CZ" sz="1600" i="1" dirty="0" smtClean="0">
                <a:solidFill>
                  <a:srgbClr val="FF0000"/>
                </a:solidFill>
              </a:rPr>
              <a:t>.</a:t>
            </a:r>
          </a:p>
          <a:p>
            <a:r>
              <a:rPr lang="cs-CZ" sz="1600" dirty="0"/>
              <a:t>Rozhodnutí Nejvyššího správního soudu č.j. 2 As 45/2010 – 68 ze dne 18. listopadu </a:t>
            </a:r>
            <a:r>
              <a:rPr lang="cs-CZ" sz="1600" dirty="0" smtClean="0"/>
              <a:t>2011: </a:t>
            </a:r>
            <a:r>
              <a:rPr lang="cs-CZ" sz="1600" i="1" dirty="0" smtClean="0">
                <a:solidFill>
                  <a:srgbClr val="FF0000"/>
                </a:solidFill>
              </a:rPr>
              <a:t>I </a:t>
            </a:r>
            <a:r>
              <a:rPr lang="cs-CZ" sz="1600" i="1" dirty="0">
                <a:solidFill>
                  <a:srgbClr val="FF0000"/>
                </a:solidFill>
              </a:rPr>
              <a:t>za situace, kdy kamerový záznam pořízený soukromou osobou, který zasahuje do sféry osobnostních práv zaznamenané osoby, nebyl pořízen s jejím souhlasem či v souladu se zákonnými výjimkami, není jeho použitelnost pro potřeby dokazování ve správním řízení zcela vyloučena. V těchto případech je vždy nutno poměřit legitimitu cíle, kterého mělo být pořízením záznamu dosaženo, na straně jedné a přiměřenost užitého postupu na straně druhé. </a:t>
            </a:r>
            <a:endParaRPr lang="cs-CZ" sz="1600" i="1" dirty="0" smtClean="0">
              <a:solidFill>
                <a:srgbClr val="FF0000"/>
              </a:solidFill>
            </a:endParaRPr>
          </a:p>
          <a:p>
            <a:r>
              <a:rPr lang="cs-CZ" sz="1600" dirty="0" smtClean="0"/>
              <a:t>Rozhodnutí Nejvyššího správního soudu č.j. 8 </a:t>
            </a:r>
            <a:r>
              <a:rPr lang="cs-CZ" sz="1600" dirty="0" err="1" smtClean="0"/>
              <a:t>Afs</a:t>
            </a:r>
            <a:r>
              <a:rPr lang="cs-CZ" sz="1600" dirty="0" smtClean="0"/>
              <a:t> 40/2012 – 76 ze dne 31. října 2013: </a:t>
            </a:r>
            <a:r>
              <a:rPr lang="cs-CZ" sz="1600" i="1" dirty="0" smtClean="0">
                <a:solidFill>
                  <a:srgbClr val="FF0000"/>
                </a:solidFill>
              </a:rPr>
              <a:t>Důkaz není pořízený v závislosti na státní moci, pokud úřad soukromou osobu k pořízení záznamu nepověří, neiniciuje jeho uskutečnění a nijak nezasahuje do probíhajícího skutkového stavu. Je přípustné, pokud soukromá osoba úřad sama vyhledá a ten ji k pořízení nahrávky vyzve.</a:t>
            </a:r>
            <a:endParaRPr lang="cs-CZ" sz="1600" dirty="0" smtClean="0"/>
          </a:p>
        </p:txBody>
      </p:sp>
    </p:spTree>
    <p:extLst>
      <p:ext uri="{BB962C8B-B14F-4D97-AF65-F5344CB8AC3E}">
        <p14:creationId xmlns:p14="http://schemas.microsoft.com/office/powerpoint/2010/main" val="1739939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627534"/>
            <a:ext cx="8280920" cy="576064"/>
          </a:xfrm>
        </p:spPr>
        <p:txBody>
          <a:bodyPr>
            <a:normAutofit/>
          </a:bodyPr>
          <a:lstStyle/>
          <a:p>
            <a:pPr algn="l"/>
            <a:r>
              <a:rPr lang="cs-CZ" dirty="0" smtClean="0"/>
              <a:t>Důkaz utajenou audionahrávkou</a:t>
            </a:r>
            <a:endParaRPr lang="cs-CZ" dirty="0"/>
          </a:p>
        </p:txBody>
      </p:sp>
      <p:sp>
        <p:nvSpPr>
          <p:cNvPr id="4" name="Zástupný symbol pro zápatí 3"/>
          <p:cNvSpPr>
            <a:spLocks noGrp="1"/>
          </p:cNvSpPr>
          <p:nvPr>
            <p:ph type="ftr" sz="quarter" idx="10"/>
          </p:nvPr>
        </p:nvSpPr>
        <p:spPr/>
        <p:txBody>
          <a:bodyPr/>
          <a:lstStyle/>
          <a:p>
            <a:r>
              <a:rPr lang="cs-CZ" dirty="0" smtClean="0"/>
              <a:t>© Copyright Veřejný ochránce práv, </a:t>
            </a:r>
            <a:r>
              <a:rPr lang="cs-CZ" dirty="0" smtClean="0"/>
              <a:t>2016</a:t>
            </a:r>
            <a:endParaRPr lang="cs-CZ" dirty="0"/>
          </a:p>
        </p:txBody>
      </p:sp>
      <p:sp>
        <p:nvSpPr>
          <p:cNvPr id="3" name="Zástupný symbol pro obsah 2"/>
          <p:cNvSpPr>
            <a:spLocks noGrp="1"/>
          </p:cNvSpPr>
          <p:nvPr>
            <p:ph type="body" sz="quarter" idx="11"/>
          </p:nvPr>
        </p:nvSpPr>
        <p:spPr>
          <a:xfrm>
            <a:off x="324000" y="1347614"/>
            <a:ext cx="8286780" cy="3312368"/>
          </a:xfrm>
        </p:spPr>
        <p:txBody>
          <a:bodyPr>
            <a:normAutofit fontScale="92500" lnSpcReduction="20000"/>
          </a:bodyPr>
          <a:lstStyle/>
          <a:p>
            <a:r>
              <a:rPr lang="cs-CZ" b="1" dirty="0" smtClean="0"/>
              <a:t>Přípustnost v civilním řízení:</a:t>
            </a:r>
          </a:p>
          <a:p>
            <a:r>
              <a:rPr lang="cs-CZ" sz="1800" dirty="0"/>
              <a:t>Nález Ústavního soudu </a:t>
            </a:r>
            <a:r>
              <a:rPr lang="cs-CZ" sz="1800" dirty="0" err="1" smtClean="0"/>
              <a:t>sp</a:t>
            </a:r>
            <a:r>
              <a:rPr lang="cs-CZ" sz="1800" dirty="0" smtClean="0"/>
              <a:t>. zn. I </a:t>
            </a:r>
            <a:r>
              <a:rPr lang="cs-CZ" sz="1800" dirty="0"/>
              <a:t>ÚS 191/05 – 2 ze dne 13. září </a:t>
            </a:r>
            <a:r>
              <a:rPr lang="cs-CZ" sz="1800" dirty="0" smtClean="0"/>
              <a:t>2006: </a:t>
            </a:r>
            <a:r>
              <a:rPr lang="cs-CZ" sz="1800" i="1" dirty="0">
                <a:solidFill>
                  <a:srgbClr val="FF0000"/>
                </a:solidFill>
              </a:rPr>
              <a:t>Magnetofonový záznam telefonického hovoru fyzických osob je záznam projevů osobní povahy hovořících osob a takový záznam může proto být použit (i jako důkaz v občanském soudním řízení) zásadně jen se svolením fyzické osoby, která byla účastníkem tohoto hovoru.</a:t>
            </a:r>
            <a:endParaRPr lang="cs-CZ" sz="1800" dirty="0" smtClean="0">
              <a:solidFill>
                <a:srgbClr val="FF0000"/>
              </a:solidFill>
            </a:endParaRPr>
          </a:p>
          <a:p>
            <a:r>
              <a:rPr lang="cs-CZ" sz="1800" dirty="0"/>
              <a:t>Rozhodnutí Nejvyššího soudu č.j. </a:t>
            </a:r>
            <a:r>
              <a:rPr lang="cs-CZ" sz="1800" dirty="0" smtClean="0"/>
              <a:t>30 </a:t>
            </a:r>
            <a:r>
              <a:rPr lang="cs-CZ" sz="1800" dirty="0" err="1"/>
              <a:t>Cdo</a:t>
            </a:r>
            <a:r>
              <a:rPr lang="cs-CZ" sz="1800" dirty="0"/>
              <a:t> 60/2004 ze dne 11. května </a:t>
            </a:r>
            <a:r>
              <a:rPr lang="cs-CZ" sz="1800" dirty="0" smtClean="0"/>
              <a:t>2005: </a:t>
            </a:r>
            <a:r>
              <a:rPr lang="cs-CZ" sz="1800" i="1" dirty="0">
                <a:solidFill>
                  <a:srgbClr val="FF0000"/>
                </a:solidFill>
              </a:rPr>
              <a:t>Osobní povahu </a:t>
            </a:r>
            <a:r>
              <a:rPr lang="cs-CZ" sz="1800" i="1" dirty="0" smtClean="0">
                <a:solidFill>
                  <a:srgbClr val="FF0000"/>
                </a:solidFill>
              </a:rPr>
              <a:t>– </a:t>
            </a:r>
            <a:r>
              <a:rPr lang="cs-CZ" sz="1800" i="1" dirty="0">
                <a:solidFill>
                  <a:srgbClr val="FF0000"/>
                </a:solidFill>
              </a:rPr>
              <a:t>jak z logiky věci plyne – zpravidla nemají projevy, ke kterým dochází při výkonu povolání, při obchodní či veřejné činnosti</a:t>
            </a:r>
            <a:r>
              <a:rPr lang="cs-CZ" sz="1800" i="1" dirty="0" smtClean="0">
                <a:solidFill>
                  <a:srgbClr val="FF0000"/>
                </a:solidFill>
              </a:rPr>
              <a:t>.</a:t>
            </a:r>
          </a:p>
          <a:p>
            <a:r>
              <a:rPr lang="cs-CZ" sz="1800" dirty="0" smtClean="0"/>
              <a:t>Rozhodnutí Ústavního soudu </a:t>
            </a:r>
            <a:r>
              <a:rPr lang="x-none" sz="1800"/>
              <a:t>sp. zn. II. ÚS 1774/14 </a:t>
            </a:r>
            <a:r>
              <a:rPr lang="cs-CZ" sz="1800" dirty="0"/>
              <a:t>dne 9. </a:t>
            </a:r>
            <a:r>
              <a:rPr lang="cs-CZ" sz="1800" dirty="0" smtClean="0"/>
              <a:t>prosince 2014: </a:t>
            </a:r>
            <a:r>
              <a:rPr lang="cs-CZ" sz="1800" i="1" dirty="0" smtClean="0">
                <a:solidFill>
                  <a:srgbClr val="FF0000"/>
                </a:solidFill>
              </a:rPr>
              <a:t>Soud připustil </a:t>
            </a:r>
            <a:r>
              <a:rPr lang="cs-CZ" sz="1800" b="1" i="1" dirty="0">
                <a:solidFill>
                  <a:srgbClr val="FF0000"/>
                </a:solidFill>
              </a:rPr>
              <a:t>důkaz v podobě tajně pořízené nahrávky mezi zaměstnancem a zaměstnavatelem</a:t>
            </a:r>
            <a:r>
              <a:rPr lang="cs-CZ" sz="1800" i="1" dirty="0">
                <a:solidFill>
                  <a:srgbClr val="FF0000"/>
                </a:solidFill>
              </a:rPr>
              <a:t>, kterým chtěl zaměstnanec u soudu prokázat skutečné (a nezákonné) důvody jeho výpovědi, a to </a:t>
            </a:r>
            <a:r>
              <a:rPr lang="cs-CZ" sz="1800" i="1" dirty="0" smtClean="0">
                <a:solidFill>
                  <a:srgbClr val="FF0000"/>
                </a:solidFill>
              </a:rPr>
              <a:t>bez </a:t>
            </a:r>
            <a:r>
              <a:rPr lang="cs-CZ" sz="1800" i="1" dirty="0">
                <a:solidFill>
                  <a:srgbClr val="FF0000"/>
                </a:solidFill>
              </a:rPr>
              <a:t>přivolení žalovaného zaměstnavatele k provedení takového důkazu. </a:t>
            </a:r>
          </a:p>
        </p:txBody>
      </p:sp>
    </p:spTree>
    <p:extLst>
      <p:ext uri="{BB962C8B-B14F-4D97-AF65-F5344CB8AC3E}">
        <p14:creationId xmlns:p14="http://schemas.microsoft.com/office/powerpoint/2010/main" val="3060281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funguje situační testování</a:t>
            </a:r>
            <a:endParaRPr lang="cs-CZ" dirty="0"/>
          </a:p>
        </p:txBody>
      </p:sp>
      <p:sp>
        <p:nvSpPr>
          <p:cNvPr id="4" name="Zástupný symbol pro zápatí 3"/>
          <p:cNvSpPr>
            <a:spLocks noGrp="1"/>
          </p:cNvSpPr>
          <p:nvPr>
            <p:ph type="ftr" sz="quarter" idx="10"/>
          </p:nvPr>
        </p:nvSpPr>
        <p:spPr/>
        <p:txBody>
          <a:bodyPr/>
          <a:lstStyle/>
          <a:p>
            <a:r>
              <a:rPr lang="cs-CZ" dirty="0" smtClean="0"/>
              <a:t>© Copyright Veřejný ochránce práv, </a:t>
            </a:r>
            <a:r>
              <a:rPr lang="cs-CZ" dirty="0" smtClean="0"/>
              <a:t>2016</a:t>
            </a:r>
            <a:endParaRPr lang="cs-CZ" dirty="0"/>
          </a:p>
        </p:txBody>
      </p:sp>
      <p:sp>
        <p:nvSpPr>
          <p:cNvPr id="3" name="Zástupný symbol pro obsah 2"/>
          <p:cNvSpPr>
            <a:spLocks noGrp="1"/>
          </p:cNvSpPr>
          <p:nvPr>
            <p:ph type="body" sz="quarter" idx="11"/>
          </p:nvPr>
        </p:nvSpPr>
        <p:spPr/>
        <p:txBody>
          <a:bodyPr>
            <a:normAutofit fontScale="92500" lnSpcReduction="10000"/>
          </a:bodyPr>
          <a:lstStyle/>
          <a:p>
            <a:r>
              <a:rPr lang="cs-CZ" dirty="0"/>
              <a:t>O</a:t>
            </a:r>
            <a:r>
              <a:rPr lang="cs-CZ" dirty="0" smtClean="0"/>
              <a:t>soba ohrožená </a:t>
            </a:r>
            <a:r>
              <a:rPr lang="cs-CZ" dirty="0"/>
              <a:t>znevýhodněním na základě některého z diskriminačních důvodů </a:t>
            </a:r>
            <a:r>
              <a:rPr lang="cs-CZ" dirty="0" smtClean="0"/>
              <a:t>se záměrně </a:t>
            </a:r>
            <a:r>
              <a:rPr lang="cs-CZ" dirty="0"/>
              <a:t>vystaví možnému diskriminačnímu jednání tvrzeného diskriminujícího subjektu, aniž by věděl, že je jeho jednání </a:t>
            </a:r>
            <a:r>
              <a:rPr lang="cs-CZ" dirty="0" smtClean="0"/>
              <a:t>sledováno</a:t>
            </a:r>
          </a:p>
          <a:p>
            <a:endParaRPr lang="cs-CZ" dirty="0"/>
          </a:p>
          <a:p>
            <a:r>
              <a:rPr lang="cs-CZ" dirty="0" smtClean="0"/>
              <a:t>Záměrem je ověřit, zda k diskriminaci dojde (nejedná se o provokaci)</a:t>
            </a:r>
          </a:p>
          <a:p>
            <a:endParaRPr lang="cs-CZ" dirty="0" smtClean="0"/>
          </a:p>
          <a:p>
            <a:r>
              <a:rPr lang="cs-CZ" dirty="0" smtClean="0"/>
              <a:t>Oblast přístupu </a:t>
            </a:r>
            <a:r>
              <a:rPr lang="cs-CZ" dirty="0"/>
              <a:t>k zaměstnání, zboží a službám (včetně bydlení) a zdravotní péči</a:t>
            </a:r>
          </a:p>
        </p:txBody>
      </p:sp>
    </p:spTree>
    <p:extLst>
      <p:ext uri="{BB962C8B-B14F-4D97-AF65-F5344CB8AC3E}">
        <p14:creationId xmlns:p14="http://schemas.microsoft.com/office/powerpoint/2010/main" val="3674574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na to soudy?</a:t>
            </a:r>
            <a:endParaRPr lang="cs-CZ" dirty="0"/>
          </a:p>
        </p:txBody>
      </p:sp>
      <p:sp>
        <p:nvSpPr>
          <p:cNvPr id="3" name="Zástupný symbol pro obsah 2"/>
          <p:cNvSpPr>
            <a:spLocks noGrp="1"/>
          </p:cNvSpPr>
          <p:nvPr>
            <p:ph idx="1"/>
          </p:nvPr>
        </p:nvSpPr>
        <p:spPr/>
        <p:txBody>
          <a:bodyPr/>
          <a:lstStyle/>
          <a:p>
            <a:r>
              <a:rPr lang="cs-CZ" b="1" dirty="0"/>
              <a:t>Rozhodnutí Nejvyššího soudu č.j. 30 </a:t>
            </a:r>
            <a:r>
              <a:rPr lang="cs-CZ" b="1" dirty="0" err="1"/>
              <a:t>Cdo</a:t>
            </a:r>
            <a:r>
              <a:rPr lang="cs-CZ" b="1" dirty="0"/>
              <a:t> 4431/2007 ze dne 7. října 2009:</a:t>
            </a:r>
            <a:r>
              <a:rPr lang="cs-CZ" dirty="0"/>
              <a:t> </a:t>
            </a:r>
            <a:r>
              <a:rPr lang="cs-CZ" i="1" dirty="0">
                <a:solidFill>
                  <a:srgbClr val="FF0000"/>
                </a:solidFill>
              </a:rPr>
              <a:t>„Tím, že se postižená osoba sama vystavila možnému diskriminačnímu jednání se nesnižuje míra jejího práva na ochranu osobnosti, ani se tím nevylučuje neoprávněnost případného zásahu proti její osobní integritě.“</a:t>
            </a:r>
            <a:endParaRPr lang="cs-CZ" dirty="0">
              <a:solidFill>
                <a:srgbClr val="FF0000"/>
              </a:solidFill>
            </a:endParaRPr>
          </a:p>
        </p:txBody>
      </p:sp>
      <p:sp>
        <p:nvSpPr>
          <p:cNvPr id="4" name="Zástupný symbol pro zápatí 3"/>
          <p:cNvSpPr>
            <a:spLocks noGrp="1"/>
          </p:cNvSpPr>
          <p:nvPr>
            <p:ph type="ftr" sz="quarter" idx="11"/>
          </p:nvPr>
        </p:nvSpPr>
        <p:spPr/>
        <p:txBody>
          <a:bodyPr/>
          <a:lstStyle/>
          <a:p>
            <a:r>
              <a:rPr lang="cs-CZ" dirty="0" smtClean="0"/>
              <a:t>© Copyright Veřejný ochránce práv, </a:t>
            </a:r>
            <a:r>
              <a:rPr lang="cs-CZ" dirty="0" smtClean="0"/>
              <a:t>2016</a:t>
            </a:r>
            <a:endParaRPr lang="cs-CZ"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62942" cy="5143500"/>
          </a:xfrm>
          <a:prstGeom prst="rect">
            <a:avLst/>
          </a:prstGeom>
        </p:spPr>
      </p:pic>
    </p:spTree>
    <p:extLst>
      <p:ext uri="{BB962C8B-B14F-4D97-AF65-F5344CB8AC3E}">
        <p14:creationId xmlns:p14="http://schemas.microsoft.com/office/powerpoint/2010/main" val="4131653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Využití situačního testování v činnosti ochránce</a:t>
            </a:r>
            <a:endParaRPr lang="cs-CZ" sz="2800" dirty="0"/>
          </a:p>
        </p:txBody>
      </p:sp>
      <p:sp>
        <p:nvSpPr>
          <p:cNvPr id="4" name="Zástupný symbol pro zápatí 3"/>
          <p:cNvSpPr>
            <a:spLocks noGrp="1"/>
          </p:cNvSpPr>
          <p:nvPr>
            <p:ph type="ftr" sz="quarter" idx="10"/>
          </p:nvPr>
        </p:nvSpPr>
        <p:spPr/>
        <p:txBody>
          <a:bodyPr/>
          <a:lstStyle/>
          <a:p>
            <a:r>
              <a:rPr lang="cs-CZ" dirty="0" smtClean="0"/>
              <a:t>© Copyright Veřejný ochránce práv, </a:t>
            </a:r>
            <a:r>
              <a:rPr lang="cs-CZ" dirty="0" smtClean="0"/>
              <a:t>2016</a:t>
            </a:r>
            <a:endParaRPr lang="cs-CZ" dirty="0"/>
          </a:p>
        </p:txBody>
      </p:sp>
      <p:sp>
        <p:nvSpPr>
          <p:cNvPr id="3" name="Zástupný symbol pro obsah 2"/>
          <p:cNvSpPr>
            <a:spLocks noGrp="1"/>
          </p:cNvSpPr>
          <p:nvPr>
            <p:ph type="body" sz="quarter" idx="11"/>
          </p:nvPr>
        </p:nvSpPr>
        <p:spPr/>
        <p:txBody>
          <a:bodyPr/>
          <a:lstStyle/>
          <a:p>
            <a:r>
              <a:rPr lang="cs-CZ" dirty="0" smtClean="0"/>
              <a:t>Prověření individuálního diskriminujícího subjektu</a:t>
            </a:r>
          </a:p>
          <a:p>
            <a:r>
              <a:rPr lang="cs-CZ" sz="1600" dirty="0" smtClean="0">
                <a:solidFill>
                  <a:srgbClr val="008273"/>
                </a:solidFill>
              </a:rPr>
              <a:t>Součást metodické pomoci obětem diskriminace, nezbytný souhlas stěžovatele</a:t>
            </a:r>
          </a:p>
          <a:p>
            <a:r>
              <a:rPr lang="cs-CZ" sz="1600" smtClean="0">
                <a:solidFill>
                  <a:srgbClr val="008273"/>
                </a:solidFill>
              </a:rPr>
              <a:t>Spolupráce s </a:t>
            </a:r>
            <a:r>
              <a:rPr lang="cs-CZ" sz="1600" dirty="0" smtClean="0">
                <a:solidFill>
                  <a:srgbClr val="008273"/>
                </a:solidFill>
              </a:rPr>
              <a:t>nevládními organizacemi (IQ Roma servis, Poradna pro občanství, občanská a lidská práva, Liga lidských práv)</a:t>
            </a:r>
          </a:p>
          <a:p>
            <a:r>
              <a:rPr lang="cs-CZ" dirty="0" smtClean="0"/>
              <a:t>Mapování diskriminace ve společnosti</a:t>
            </a:r>
          </a:p>
          <a:p>
            <a:r>
              <a:rPr lang="cs-CZ" sz="1600" dirty="0" smtClean="0">
                <a:solidFill>
                  <a:srgbClr val="008273"/>
                </a:solidFill>
              </a:rPr>
              <a:t>Výzkumná činnost ochránce</a:t>
            </a:r>
          </a:p>
          <a:p>
            <a:r>
              <a:rPr lang="cs-CZ" sz="1600" dirty="0" smtClean="0">
                <a:solidFill>
                  <a:srgbClr val="008273"/>
                </a:solidFill>
              </a:rPr>
              <a:t>Výstupy dostupné veřejnosti na </a:t>
            </a:r>
            <a:r>
              <a:rPr lang="cs-CZ" sz="1600" dirty="0" smtClean="0">
                <a:solidFill>
                  <a:srgbClr val="008273"/>
                </a:solidFill>
                <a:hlinkClick r:id="rId2"/>
              </a:rPr>
              <a:t>www.ochrance.cz</a:t>
            </a:r>
            <a:r>
              <a:rPr lang="cs-CZ" sz="1600" dirty="0" smtClean="0">
                <a:solidFill>
                  <a:srgbClr val="008273"/>
                </a:solidFill>
              </a:rPr>
              <a:t> </a:t>
            </a:r>
            <a:endParaRPr lang="cs-CZ" sz="1600" dirty="0">
              <a:solidFill>
                <a:srgbClr val="008273"/>
              </a:solidFill>
            </a:endParaRPr>
          </a:p>
        </p:txBody>
      </p:sp>
    </p:spTree>
    <p:extLst>
      <p:ext uri="{BB962C8B-B14F-4D97-AF65-F5344CB8AC3E}">
        <p14:creationId xmlns:p14="http://schemas.microsoft.com/office/powerpoint/2010/main" val="3606533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400" dirty="0" smtClean="0"/>
              <a:t>Příklady a zkušenosti ochránce se situačním testováním</a:t>
            </a:r>
            <a:endParaRPr lang="cs-CZ" sz="2400" dirty="0"/>
          </a:p>
        </p:txBody>
      </p:sp>
      <p:sp>
        <p:nvSpPr>
          <p:cNvPr id="4" name="Zástupný symbol pro zápatí 3"/>
          <p:cNvSpPr>
            <a:spLocks noGrp="1"/>
          </p:cNvSpPr>
          <p:nvPr>
            <p:ph type="ftr" sz="quarter" idx="10"/>
          </p:nvPr>
        </p:nvSpPr>
        <p:spPr/>
        <p:txBody>
          <a:bodyPr/>
          <a:lstStyle/>
          <a:p>
            <a:r>
              <a:rPr lang="cs-CZ" dirty="0" smtClean="0"/>
              <a:t>© Copyright Veřejný ochránce práv, </a:t>
            </a:r>
            <a:r>
              <a:rPr lang="cs-CZ" dirty="0" smtClean="0"/>
              <a:t>2016</a:t>
            </a:r>
            <a:endParaRPr lang="cs-CZ" dirty="0"/>
          </a:p>
        </p:txBody>
      </p:sp>
      <p:sp>
        <p:nvSpPr>
          <p:cNvPr id="3" name="Zástupný symbol pro obsah 2"/>
          <p:cNvSpPr>
            <a:spLocks noGrp="1"/>
          </p:cNvSpPr>
          <p:nvPr>
            <p:ph type="body" sz="quarter" idx="11"/>
          </p:nvPr>
        </p:nvSpPr>
        <p:spPr/>
        <p:txBody>
          <a:bodyPr>
            <a:normAutofit fontScale="92500" lnSpcReduction="10000"/>
          </a:bodyPr>
          <a:lstStyle/>
          <a:p>
            <a:r>
              <a:rPr lang="cs-CZ" sz="1600" u="sng" dirty="0" err="1" smtClean="0"/>
              <a:t>Sp</a:t>
            </a:r>
            <a:r>
              <a:rPr lang="cs-CZ" sz="1600" u="sng" dirty="0" smtClean="0"/>
              <a:t>. zn. 86/2013/DIS/EN – odepření přístupu do klubu z důvodu romské etnicity</a:t>
            </a:r>
          </a:p>
          <a:p>
            <a:r>
              <a:rPr lang="cs-CZ" sz="1600" dirty="0" smtClean="0">
                <a:solidFill>
                  <a:srgbClr val="008273"/>
                </a:solidFill>
              </a:rPr>
              <a:t>IQ Roma servis</a:t>
            </a:r>
          </a:p>
          <a:p>
            <a:r>
              <a:rPr lang="cs-CZ" sz="1600" dirty="0" smtClean="0">
                <a:solidFill>
                  <a:srgbClr val="008273"/>
                </a:solidFill>
              </a:rPr>
              <a:t>Česká obchodní inspekce – řízení o správním deliktu (pokuta 200.000 Kč)</a:t>
            </a:r>
          </a:p>
          <a:p>
            <a:r>
              <a:rPr lang="cs-CZ" sz="1600" u="sng" dirty="0" err="1" smtClean="0"/>
              <a:t>Sp</a:t>
            </a:r>
            <a:r>
              <a:rPr lang="cs-CZ" sz="1600" u="sng" dirty="0" smtClean="0"/>
              <a:t>. zn. 112/2012/DIS/ZO – odmítání Romů ze strany realitních kanceláří</a:t>
            </a:r>
          </a:p>
          <a:p>
            <a:r>
              <a:rPr lang="cs-CZ" sz="1600" dirty="0" smtClean="0">
                <a:solidFill>
                  <a:srgbClr val="008273"/>
                </a:solidFill>
              </a:rPr>
              <a:t>Poradna pro občanství, občanská a lidská práva</a:t>
            </a:r>
          </a:p>
          <a:p>
            <a:r>
              <a:rPr lang="cs-CZ" sz="1600" dirty="0" smtClean="0">
                <a:solidFill>
                  <a:srgbClr val="008273"/>
                </a:solidFill>
              </a:rPr>
              <a:t>Zájem pouze předstíraný – jak by s tím naložil soud??</a:t>
            </a:r>
          </a:p>
          <a:p>
            <a:r>
              <a:rPr lang="cs-CZ" sz="1600" u="sng" dirty="0" err="1" smtClean="0"/>
              <a:t>Sp</a:t>
            </a:r>
            <a:r>
              <a:rPr lang="cs-CZ" sz="1600" u="sng" dirty="0" smtClean="0"/>
              <a:t>. zn. 67/2012/DIS/JKV – neposkytnutí zdravotní péče z důvodu romské etnicity</a:t>
            </a:r>
          </a:p>
          <a:p>
            <a:r>
              <a:rPr lang="cs-CZ" sz="1600" dirty="0" smtClean="0">
                <a:solidFill>
                  <a:srgbClr val="008273"/>
                </a:solidFill>
              </a:rPr>
              <a:t>IQ Roma servis</a:t>
            </a:r>
          </a:p>
          <a:p>
            <a:r>
              <a:rPr lang="cs-CZ" sz="1600" dirty="0" smtClean="0">
                <a:solidFill>
                  <a:srgbClr val="008273"/>
                </a:solidFill>
              </a:rPr>
              <a:t>Zpráva ochránce o zjištění diskriminace – stěžovatelé se obrátili na soud</a:t>
            </a:r>
          </a:p>
          <a:p>
            <a:r>
              <a:rPr lang="cs-CZ" sz="1600" u="sng" dirty="0" err="1" smtClean="0"/>
              <a:t>Sp</a:t>
            </a:r>
            <a:r>
              <a:rPr lang="cs-CZ" sz="1600" u="sng" dirty="0" smtClean="0"/>
              <a:t>. zn. 149/2012/DIS/JKV – nepřijetí do zaměstnání z důvodu romské etnicity</a:t>
            </a:r>
          </a:p>
          <a:p>
            <a:r>
              <a:rPr lang="cs-CZ" sz="1600" dirty="0" smtClean="0">
                <a:solidFill>
                  <a:srgbClr val="008273"/>
                </a:solidFill>
              </a:rPr>
              <a:t>Vhodný případ pro </a:t>
            </a:r>
            <a:r>
              <a:rPr lang="cs-CZ" sz="1600" dirty="0" err="1" smtClean="0">
                <a:solidFill>
                  <a:srgbClr val="008273"/>
                </a:solidFill>
              </a:rPr>
              <a:t>testing</a:t>
            </a:r>
            <a:r>
              <a:rPr lang="cs-CZ" sz="1600" dirty="0" smtClean="0">
                <a:solidFill>
                  <a:srgbClr val="008273"/>
                </a:solidFill>
              </a:rPr>
              <a:t>, stěžovatelka však nesouhlasila</a:t>
            </a:r>
            <a:endParaRPr lang="cs-CZ" sz="1600" dirty="0">
              <a:solidFill>
                <a:srgbClr val="008273"/>
              </a:solidFill>
            </a:endParaRPr>
          </a:p>
        </p:txBody>
      </p:sp>
    </p:spTree>
    <p:extLst>
      <p:ext uri="{BB962C8B-B14F-4D97-AF65-F5344CB8AC3E}">
        <p14:creationId xmlns:p14="http://schemas.microsoft.com/office/powerpoint/2010/main" val="1729517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R</a:t>
            </a:r>
            <a:r>
              <a:rPr lang="cs-CZ" dirty="0" smtClean="0"/>
              <a:t>ovný </a:t>
            </a:r>
            <a:r>
              <a:rPr lang="cs-CZ" dirty="0"/>
              <a:t>přístup k bydlení a jeho poskytování</a:t>
            </a:r>
          </a:p>
        </p:txBody>
      </p:sp>
      <p:sp>
        <p:nvSpPr>
          <p:cNvPr id="3" name="Zástupný symbol pro obsah 2"/>
          <p:cNvSpPr>
            <a:spLocks noGrp="1"/>
          </p:cNvSpPr>
          <p:nvPr>
            <p:ph idx="1"/>
          </p:nvPr>
        </p:nvSpPr>
        <p:spPr>
          <a:xfrm>
            <a:off x="2160000" y="1923678"/>
            <a:ext cx="6563072" cy="2664296"/>
          </a:xfrm>
        </p:spPr>
        <p:txBody>
          <a:bodyPr>
            <a:normAutofit/>
          </a:bodyPr>
          <a:lstStyle/>
          <a:p>
            <a:r>
              <a:rPr lang="cs-CZ" sz="2400" dirty="0" smtClean="0"/>
              <a:t>Existuje právo na bydlení?</a:t>
            </a:r>
          </a:p>
          <a:p>
            <a:r>
              <a:rPr lang="cs-CZ" sz="2400" dirty="0" smtClean="0"/>
              <a:t>Související </a:t>
            </a:r>
            <a:r>
              <a:rPr lang="cs-CZ" sz="2400" dirty="0" smtClean="0"/>
              <a:t>judikatura</a:t>
            </a:r>
          </a:p>
          <a:p>
            <a:r>
              <a:rPr lang="cs-CZ" sz="2400" b="1" dirty="0" smtClean="0"/>
              <a:t>Případová studie</a:t>
            </a:r>
            <a:endParaRPr lang="cs-CZ" sz="2400" b="1" dirty="0" smtClean="0"/>
          </a:p>
          <a:p>
            <a:r>
              <a:rPr lang="cs-CZ" sz="2400" dirty="0" smtClean="0"/>
              <a:t>Zákaz diskriminace v oblasti bydlení</a:t>
            </a:r>
          </a:p>
          <a:p>
            <a:r>
              <a:rPr lang="cs-CZ" sz="2400" dirty="0" smtClean="0"/>
              <a:t>Jak z důkazní nouze?</a:t>
            </a:r>
          </a:p>
          <a:p>
            <a:r>
              <a:rPr lang="cs-CZ" sz="2400" dirty="0" smtClean="0"/>
              <a:t>Případy ochránce</a:t>
            </a:r>
          </a:p>
        </p:txBody>
      </p:sp>
      <p:sp>
        <p:nvSpPr>
          <p:cNvPr id="4" name="Zástupný symbol pro zápatí 3"/>
          <p:cNvSpPr>
            <a:spLocks noGrp="1"/>
          </p:cNvSpPr>
          <p:nvPr>
            <p:ph type="ftr" sz="quarter" idx="11"/>
          </p:nvPr>
        </p:nvSpPr>
        <p:spPr>
          <a:xfrm>
            <a:off x="2123728" y="4767264"/>
            <a:ext cx="3824064" cy="273844"/>
          </a:xfrm>
        </p:spPr>
        <p:txBody>
          <a:bodyPr/>
          <a:lstStyle/>
          <a:p>
            <a:r>
              <a:rPr lang="cs-CZ" dirty="0" smtClean="0"/>
              <a:t>© Copyright Veřejný ochránce práv, </a:t>
            </a:r>
            <a:r>
              <a:rPr lang="cs-CZ" dirty="0" smtClean="0"/>
              <a:t>2016; </a:t>
            </a:r>
            <a:r>
              <a:rPr lang="cs-CZ" dirty="0"/>
              <a:t>obrázek stažen ze stránek IQ Roma servis, o. s. http://www.jaktovidimja.cz</a:t>
            </a:r>
          </a:p>
          <a:p>
            <a:endParaRPr lang="cs-CZ" dirty="0"/>
          </a:p>
        </p:txBody>
      </p:sp>
      <p:pic>
        <p:nvPicPr>
          <p:cNvPr id="2050" name="Picture 2" descr="C:\Users\rosenkranzova\Desktop\Projekty\Rom dů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0"/>
            <a:ext cx="23762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802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Jaká nahrávka je vhodným důkazem?</a:t>
            </a:r>
            <a:endParaRPr lang="cs-CZ" dirty="0"/>
          </a:p>
        </p:txBody>
      </p:sp>
      <p:sp>
        <p:nvSpPr>
          <p:cNvPr id="3" name="Zástupný symbol pro zápatí 2"/>
          <p:cNvSpPr>
            <a:spLocks noGrp="1"/>
          </p:cNvSpPr>
          <p:nvPr>
            <p:ph type="ftr" sz="quarter" idx="10"/>
          </p:nvPr>
        </p:nvSpPr>
        <p:spPr/>
        <p:txBody>
          <a:bodyPr/>
          <a:lstStyle/>
          <a:p>
            <a:r>
              <a:rPr lang="cs-CZ" dirty="0" smtClean="0"/>
              <a:t>© Copyright Veřejný ochránce práv, 2016</a:t>
            </a:r>
            <a:endParaRPr lang="cs-CZ" dirty="0"/>
          </a:p>
        </p:txBody>
      </p:sp>
      <p:sp>
        <p:nvSpPr>
          <p:cNvPr id="4" name="Zástupný symbol pro text 3"/>
          <p:cNvSpPr>
            <a:spLocks noGrp="1"/>
          </p:cNvSpPr>
          <p:nvPr>
            <p:ph type="body" sz="quarter" idx="11"/>
          </p:nvPr>
        </p:nvSpPr>
        <p:spPr/>
        <p:txBody>
          <a:bodyPr/>
          <a:lstStyle/>
          <a:p>
            <a:r>
              <a:rPr lang="cs-CZ" dirty="0"/>
              <a:t>Přímou diskriminaci dle § 2 odst. 3 antidiskriminačního zákona nezakládá samotné vyjádření realitního makléře sdělené zájemci o byt na jeho výslovný dotaz, že pronajímatel by mohl etnicitu zájemce vnímat jako překážku při uzavírání konkrétní nájemní smlouvy, aniž realitní makléř zájemci odmítl poskytnout službu nabízenou veřejnosti (např. zprostředkování prohlídky nemovitosti</a:t>
            </a:r>
            <a:r>
              <a:rPr lang="cs-CZ" dirty="0" smtClean="0"/>
              <a:t>). – </a:t>
            </a:r>
            <a:r>
              <a:rPr lang="cs-CZ" b="1" dirty="0" smtClean="0"/>
              <a:t>zpráva ochránkyně </a:t>
            </a:r>
            <a:r>
              <a:rPr lang="cs-CZ" b="1" dirty="0" err="1" smtClean="0"/>
              <a:t>sp</a:t>
            </a:r>
            <a:r>
              <a:rPr lang="cs-CZ" b="1" dirty="0" smtClean="0"/>
              <a:t>. zn. </a:t>
            </a:r>
            <a:r>
              <a:rPr lang="cs-CZ" b="1" dirty="0"/>
              <a:t>7071/2014/VOP, dostupná z: </a:t>
            </a:r>
            <a:r>
              <a:rPr lang="cs-CZ" dirty="0">
                <a:hlinkClick r:id="rId2"/>
              </a:rPr>
              <a:t>http://</a:t>
            </a:r>
            <a:r>
              <a:rPr lang="cs-CZ" dirty="0" smtClean="0">
                <a:hlinkClick r:id="rId2"/>
              </a:rPr>
              <a:t>eso.ochrance.cz/Nalezene/Edit/3722</a:t>
            </a:r>
            <a:r>
              <a:rPr lang="cs-CZ" dirty="0" smtClean="0"/>
              <a:t> </a:t>
            </a:r>
            <a:endParaRPr lang="cs-CZ" dirty="0"/>
          </a:p>
        </p:txBody>
      </p:sp>
    </p:spTree>
    <p:extLst>
      <p:ext uri="{BB962C8B-B14F-4D97-AF65-F5344CB8AC3E}">
        <p14:creationId xmlns:p14="http://schemas.microsoft.com/office/powerpoint/2010/main" val="1643170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Případy </a:t>
            </a:r>
            <a:r>
              <a:rPr lang="cs-CZ" altLang="cs-CZ" dirty="0" smtClean="0"/>
              <a:t>ochránce </a:t>
            </a:r>
            <a:r>
              <a:rPr lang="cs-CZ" altLang="cs-CZ" b="0" dirty="0" smtClean="0"/>
              <a:t>(</a:t>
            </a:r>
            <a:r>
              <a:rPr lang="cs-CZ" b="0" dirty="0" smtClean="0"/>
              <a:t>233/2012/DIS)</a:t>
            </a:r>
            <a:endParaRPr lang="cs-CZ" b="0" dirty="0"/>
          </a:p>
        </p:txBody>
      </p:sp>
      <p:sp>
        <p:nvSpPr>
          <p:cNvPr id="4" name="Zástupný symbol pro zápatí 3"/>
          <p:cNvSpPr>
            <a:spLocks noGrp="1"/>
          </p:cNvSpPr>
          <p:nvPr>
            <p:ph type="ftr" sz="quarter" idx="10"/>
          </p:nvPr>
        </p:nvSpPr>
        <p:spPr/>
        <p:txBody>
          <a:bodyPr/>
          <a:lstStyle/>
          <a:p>
            <a:r>
              <a:rPr lang="cs-CZ" dirty="0" smtClean="0"/>
              <a:t>© Copyright Veřejný ochránce práv, </a:t>
            </a:r>
            <a:r>
              <a:rPr lang="cs-CZ" dirty="0" smtClean="0"/>
              <a:t>2016 </a:t>
            </a:r>
            <a:r>
              <a:rPr lang="cs-CZ" dirty="0"/>
              <a:t>obrázek stažen ze stránek IQ Roma servis, o. s. http://www.jaktovidimja.cz</a:t>
            </a:r>
          </a:p>
          <a:p>
            <a:endParaRPr lang="cs-CZ" dirty="0"/>
          </a:p>
        </p:txBody>
      </p:sp>
      <p:sp>
        <p:nvSpPr>
          <p:cNvPr id="6" name="Zástupný symbol pro text 5"/>
          <p:cNvSpPr>
            <a:spLocks noGrp="1"/>
          </p:cNvSpPr>
          <p:nvPr>
            <p:ph type="body" sz="quarter" idx="11"/>
          </p:nvPr>
        </p:nvSpPr>
        <p:spPr/>
        <p:txBody>
          <a:bodyPr>
            <a:noAutofit/>
          </a:bodyPr>
          <a:lstStyle/>
          <a:p>
            <a:pPr marL="0" indent="0">
              <a:spcBef>
                <a:spcPts val="1200"/>
              </a:spcBef>
              <a:spcAft>
                <a:spcPts val="800"/>
              </a:spcAft>
              <a:buNone/>
            </a:pPr>
            <a:r>
              <a:rPr lang="cs-CZ" sz="1300" b="1" dirty="0"/>
              <a:t>I. Skutečnost, že výběrové řízení na uzavření nájemní smlouvy k obecnímu bytu bylo zrušeno bez udání důvodu pouze v případě žadatelky či žadatele, který při splnění všech podmínek výběrového řízení učinil nejvyšší nabídku nájemného a výběrové řízení vyhrál a zároveň je romského původu (a je tedy nositelem zákonem zakázaného diskriminačního důvodu etnicity), postačí pro tvrzení o nerovném zacházení v přístupu k bydlení a pro přenos důkazního břemene v případném soudním řízení.</a:t>
            </a:r>
          </a:p>
          <a:p>
            <a:pPr marL="0" indent="0">
              <a:spcBef>
                <a:spcPts val="1200"/>
              </a:spcBef>
              <a:spcAft>
                <a:spcPts val="800"/>
              </a:spcAft>
              <a:buNone/>
            </a:pPr>
            <a:r>
              <a:rPr lang="cs-CZ" sz="1300" b="1" dirty="0" smtClean="0"/>
              <a:t>II</a:t>
            </a:r>
            <a:r>
              <a:rPr lang="cs-CZ" sz="1300" b="1" dirty="0"/>
              <a:t>. Jestliže s žadatelem o byt sdílí společnou domácnost před podáním žádosti osoba se zdravotním postižením, resp. tyto osoby dají najevo úmysl v poptávaném bytě bydlet společně, je třeba takovou osobu se zdravotním postižením pro tyto účely považovat za osobu s žadatelem společně posuzovanou, jde-li z hlediska žadatele o osobu blízkou či rodinného příslušníka (typicky rodiče a děti). V takovém případě je pak při nepřidělení bytu vždy nutno zabývat se i otázkou, zda se nejedná o odvozenou diskriminaci z důvodu zdravotního postižení</a:t>
            </a:r>
            <a:r>
              <a:rPr lang="cs-CZ" sz="1300" b="1" dirty="0" smtClean="0"/>
              <a:t>.</a:t>
            </a:r>
            <a:endParaRPr lang="cs-CZ" sz="1300" dirty="0"/>
          </a:p>
        </p:txBody>
      </p:sp>
      <p:pic>
        <p:nvPicPr>
          <p:cNvPr id="8" name="Picture 2" descr="C:\Users\rosenkranzova\Desktop\Projekty\děti Romagal15_obr1296153866_35.jpg"/>
          <p:cNvPicPr>
            <a:picLocks noGrp="1" noChangeAspect="1" noChangeArrowheads="1"/>
          </p:cNvPicPr>
          <p:nvPr>
            <p:ph sz="quarter" idx="12"/>
          </p:nvPr>
        </p:nvPicPr>
        <p:blipFill rotWithShape="1">
          <a:blip r:embed="rId2" cstate="print">
            <a:extLst>
              <a:ext uri="{28A0092B-C50C-407E-A947-70E740481C1C}">
                <a14:useLocalDpi xmlns:a14="http://schemas.microsoft.com/office/drawing/2010/main" val="0"/>
              </a:ext>
            </a:extLst>
          </a:blip>
          <a:srcRect l="14531" r="7970"/>
          <a:stretch/>
        </p:blipFill>
        <p:spPr bwMode="auto">
          <a:xfrm>
            <a:off x="179512" y="1419622"/>
            <a:ext cx="2729345" cy="2636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27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2700" dirty="0" smtClean="0"/>
              <a:t>Případy ochránce </a:t>
            </a:r>
            <a:r>
              <a:rPr lang="cs-CZ" altLang="cs-CZ" sz="2700" b="0" dirty="0" smtClean="0"/>
              <a:t>(41/2013/DIS)</a:t>
            </a:r>
            <a:endParaRPr lang="cs-CZ" b="0" dirty="0"/>
          </a:p>
        </p:txBody>
      </p:sp>
      <p:sp>
        <p:nvSpPr>
          <p:cNvPr id="4" name="Zástupný symbol pro zápatí 3"/>
          <p:cNvSpPr>
            <a:spLocks noGrp="1"/>
          </p:cNvSpPr>
          <p:nvPr>
            <p:ph type="ftr" sz="quarter" idx="10"/>
          </p:nvPr>
        </p:nvSpPr>
        <p:spPr/>
        <p:txBody>
          <a:bodyPr/>
          <a:lstStyle/>
          <a:p>
            <a:r>
              <a:rPr lang="cs-CZ" dirty="0" smtClean="0"/>
              <a:t>© Copyright Veřejný ochránce práv, </a:t>
            </a:r>
            <a:r>
              <a:rPr lang="cs-CZ" dirty="0" smtClean="0"/>
              <a:t>2016</a:t>
            </a:r>
            <a:endParaRPr lang="cs-CZ" dirty="0"/>
          </a:p>
        </p:txBody>
      </p:sp>
      <p:sp>
        <p:nvSpPr>
          <p:cNvPr id="3" name="Zástupný symbol pro obsah 2"/>
          <p:cNvSpPr>
            <a:spLocks noGrp="1"/>
          </p:cNvSpPr>
          <p:nvPr>
            <p:ph type="body" sz="quarter" idx="11"/>
          </p:nvPr>
        </p:nvSpPr>
        <p:spPr/>
        <p:txBody>
          <a:bodyPr>
            <a:normAutofit/>
          </a:bodyPr>
          <a:lstStyle/>
          <a:p>
            <a:pPr marL="0" indent="0">
              <a:spcBef>
                <a:spcPts val="1200"/>
              </a:spcBef>
              <a:spcAft>
                <a:spcPts val="800"/>
              </a:spcAft>
              <a:buNone/>
            </a:pPr>
            <a:r>
              <a:rPr lang="cs-CZ" sz="2000" dirty="0"/>
              <a:t>Pokud obec neprodlouží nájemní smlouvu romským nájemníkům, nemusí se vždy jednat o diskriminaci z důvodu etnicity. Podstatné jsou důvody, které k tomu obec vedly a mělo-li nepříznivé zacházení přímou spojitost s romskou etnicitou. Důvodem neprodloužení nájemní smlouvy může být zejména nevyužívání obecního bytu nájemníky. Hlavním posláním obce je pečovat o potřeby svých občanů (§ 2 odst. 2 zákona o obcích), a proto je jejím oprávněným zájmem, aby pronajímala byty ve svém vlastnictví lidem, kteří v nich skutečně bydlí.</a:t>
            </a:r>
            <a:endParaRPr lang="cs-CZ" dirty="0"/>
          </a:p>
        </p:txBody>
      </p:sp>
    </p:spTree>
    <p:extLst>
      <p:ext uri="{BB962C8B-B14F-4D97-AF65-F5344CB8AC3E}">
        <p14:creationId xmlns:p14="http://schemas.microsoft.com/office/powerpoint/2010/main" val="2502820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Případy ochránce</a:t>
            </a:r>
            <a:endParaRPr lang="cs-CZ" dirty="0"/>
          </a:p>
        </p:txBody>
      </p:sp>
      <p:sp>
        <p:nvSpPr>
          <p:cNvPr id="4" name="Zástupný symbol pro zápatí 3"/>
          <p:cNvSpPr>
            <a:spLocks noGrp="1"/>
          </p:cNvSpPr>
          <p:nvPr>
            <p:ph type="ftr" sz="quarter" idx="10"/>
          </p:nvPr>
        </p:nvSpPr>
        <p:spPr/>
        <p:txBody>
          <a:bodyPr/>
          <a:lstStyle/>
          <a:p>
            <a:r>
              <a:rPr lang="cs-CZ" dirty="0" smtClean="0"/>
              <a:t>© Copyright Veřejný ochránce práv, 2015</a:t>
            </a:r>
            <a:endParaRPr lang="cs-CZ" dirty="0"/>
          </a:p>
        </p:txBody>
      </p:sp>
      <p:sp>
        <p:nvSpPr>
          <p:cNvPr id="3" name="Zástupný symbol pro obsah 2"/>
          <p:cNvSpPr>
            <a:spLocks noGrp="1"/>
          </p:cNvSpPr>
          <p:nvPr>
            <p:ph type="body" sz="quarter" idx="11"/>
          </p:nvPr>
        </p:nvSpPr>
        <p:spPr/>
        <p:txBody>
          <a:bodyPr>
            <a:normAutofit fontScale="70000" lnSpcReduction="20000"/>
          </a:bodyPr>
          <a:lstStyle/>
          <a:p>
            <a:pPr>
              <a:spcBef>
                <a:spcPts val="1200"/>
              </a:spcBef>
              <a:spcAft>
                <a:spcPts val="800"/>
              </a:spcAft>
              <a:buFont typeface="Wingdings" pitchFamily="2" charset="2"/>
              <a:buChar char="Ø"/>
            </a:pPr>
            <a:r>
              <a:rPr lang="cs-CZ" altLang="cs-CZ" sz="2600" u="sng" dirty="0" smtClean="0">
                <a:solidFill>
                  <a:srgbClr val="000000"/>
                </a:solidFill>
              </a:rPr>
              <a:t>52/2013/DIS</a:t>
            </a:r>
            <a:r>
              <a:rPr lang="cs-CZ" altLang="cs-CZ" sz="2600" dirty="0" smtClean="0">
                <a:solidFill>
                  <a:srgbClr val="000000"/>
                </a:solidFill>
              </a:rPr>
              <a:t>: </a:t>
            </a:r>
            <a:r>
              <a:rPr lang="cs-CZ" sz="2600" dirty="0"/>
              <a:t>Výraz „nepřizpůsobiví“ se v české společnosti vžil jako synonymum pro označení Romů a stal se klíčovým pojmem předsudečného diskurzu, jehož použití zásadně stigmatizuje Romy. Veřejné přisuzování negativních vlastností „nepřizpůsobivým“ může naplnit znaky diskriminace z důvodu etnického původu ve formě obtěžování (§ 4 odst. 1 písm. a/ antidiskriminačního zákona</a:t>
            </a:r>
            <a:r>
              <a:rPr lang="cs-CZ" sz="2600" dirty="0" smtClean="0"/>
              <a:t>).</a:t>
            </a:r>
          </a:p>
          <a:p>
            <a:pPr>
              <a:spcBef>
                <a:spcPts val="1200"/>
              </a:spcBef>
              <a:spcAft>
                <a:spcPts val="800"/>
              </a:spcAft>
              <a:buFont typeface="Wingdings" pitchFamily="2" charset="2"/>
              <a:buChar char="Ø"/>
            </a:pPr>
            <a:r>
              <a:rPr lang="cs-CZ" altLang="cs-CZ" sz="2600" u="sng" dirty="0" smtClean="0">
                <a:solidFill>
                  <a:srgbClr val="000000"/>
                </a:solidFill>
              </a:rPr>
              <a:t>155/2014/VOP</a:t>
            </a:r>
            <a:r>
              <a:rPr lang="cs-CZ" altLang="cs-CZ" sz="2600" dirty="0" smtClean="0">
                <a:solidFill>
                  <a:srgbClr val="000000"/>
                </a:solidFill>
              </a:rPr>
              <a:t>: </a:t>
            </a:r>
            <a:r>
              <a:rPr lang="cs-CZ" sz="2600" dirty="0" smtClean="0"/>
              <a:t>Pokud </a:t>
            </a:r>
            <a:r>
              <a:rPr lang="cs-CZ" sz="2600" dirty="0"/>
              <a:t>obec podmiňuje přidělení obecního bytu novému nájemci povinností uhradit dluh předchozího nájemce, lze takový požadavek považovat za nepřiměřený a v rozporu s ustanovením § 35 odst. 2 zákona o </a:t>
            </a:r>
            <a:r>
              <a:rPr lang="cs-CZ" sz="2600" dirty="0" smtClean="0"/>
              <a:t>obcích a dobrými mravy (§ 547 </a:t>
            </a:r>
            <a:r>
              <a:rPr lang="cs-CZ" sz="2600" dirty="0"/>
              <a:t>občanského zákoníku z roku 2012).</a:t>
            </a:r>
            <a:endParaRPr lang="cs-CZ" altLang="cs-CZ" sz="2600" dirty="0">
              <a:solidFill>
                <a:srgbClr val="000000"/>
              </a:solidFill>
            </a:endParaRPr>
          </a:p>
          <a:p>
            <a:endParaRPr lang="cs-CZ" sz="2100" dirty="0"/>
          </a:p>
        </p:txBody>
      </p:sp>
    </p:spTree>
    <p:extLst>
      <p:ext uri="{BB962C8B-B14F-4D97-AF65-F5344CB8AC3E}">
        <p14:creationId xmlns:p14="http://schemas.microsoft.com/office/powerpoint/2010/main" val="699128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771550"/>
            <a:ext cx="8280920" cy="648072"/>
          </a:xfrm>
        </p:spPr>
        <p:txBody>
          <a:bodyPr/>
          <a:lstStyle/>
          <a:p>
            <a:r>
              <a:rPr lang="cs-CZ" dirty="0" smtClean="0"/>
              <a:t>Případy ochránce </a:t>
            </a:r>
            <a:r>
              <a:rPr lang="cs-CZ" b="0" dirty="0" smtClean="0"/>
              <a:t>(5/2013/DIS)</a:t>
            </a:r>
            <a:endParaRPr lang="cs-CZ" b="0" dirty="0"/>
          </a:p>
        </p:txBody>
      </p:sp>
      <p:sp>
        <p:nvSpPr>
          <p:cNvPr id="3" name="Zástupný symbol pro zápatí 2"/>
          <p:cNvSpPr>
            <a:spLocks noGrp="1"/>
          </p:cNvSpPr>
          <p:nvPr>
            <p:ph type="ftr" sz="quarter" idx="10"/>
          </p:nvPr>
        </p:nvSpPr>
        <p:spPr/>
        <p:txBody>
          <a:bodyPr/>
          <a:lstStyle/>
          <a:p>
            <a:r>
              <a:rPr lang="cs-CZ" dirty="0" smtClean="0"/>
              <a:t>© Copyright Veřejný ochránce práv, 2015</a:t>
            </a:r>
            <a:endParaRPr lang="cs-CZ" dirty="0"/>
          </a:p>
        </p:txBody>
      </p:sp>
      <p:sp>
        <p:nvSpPr>
          <p:cNvPr id="4" name="Zástupný symbol pro text 3"/>
          <p:cNvSpPr>
            <a:spLocks noGrp="1"/>
          </p:cNvSpPr>
          <p:nvPr>
            <p:ph type="body" sz="quarter" idx="11"/>
          </p:nvPr>
        </p:nvSpPr>
        <p:spPr>
          <a:xfrm>
            <a:off x="324000" y="1419622"/>
            <a:ext cx="8286780" cy="3240360"/>
          </a:xfrm>
        </p:spPr>
        <p:txBody>
          <a:bodyPr>
            <a:normAutofit fontScale="92500" lnSpcReduction="10000"/>
          </a:bodyPr>
          <a:lstStyle/>
          <a:p>
            <a:r>
              <a:rPr lang="cs-CZ" dirty="0" smtClean="0"/>
              <a:t>Pokud </a:t>
            </a:r>
            <a:r>
              <a:rPr lang="cs-CZ" dirty="0"/>
              <a:t>pronajímatel bytu zvláštního určení před přijetím žádosti bezpodmínečně trvá na </a:t>
            </a:r>
            <a:r>
              <a:rPr lang="cs-CZ" b="1" dirty="0"/>
              <a:t>předložení potvrzení o pobírání dávky</a:t>
            </a:r>
            <a:r>
              <a:rPr lang="cs-CZ" dirty="0"/>
              <a:t> sociálního zabezpečení a nespokojí se s jinými doklady prokazujícími fakticitu postižení (např. vyjádření ošetřujícího lékaře), může se dopustit diskriminace osoby se zdravotním postižením. </a:t>
            </a:r>
            <a:endParaRPr lang="cs-CZ" dirty="0" smtClean="0"/>
          </a:p>
          <a:p>
            <a:r>
              <a:rPr lang="cs-CZ" dirty="0" smtClean="0"/>
              <a:t>Příjem </a:t>
            </a:r>
            <a:r>
              <a:rPr lang="cs-CZ" dirty="0"/>
              <a:t>z dávek garantovaných ze strany státu (invalidní důchod, starobní důchod, příspěvek na péči) by neměl být podmínkou přístupu k sociální službě u poskytovatelů sociálních služeb (např. domovy pro seniory). Tím spíše </a:t>
            </a:r>
            <a:r>
              <a:rPr lang="cs-CZ" b="1" dirty="0"/>
              <a:t>by neměl být podmínkou pro přidělení bytu zvláštního určení</a:t>
            </a:r>
            <a:r>
              <a:rPr lang="cs-CZ" dirty="0"/>
              <a:t>, neboť vazba mezi nájmem a sociální službou je podstatně slabší. </a:t>
            </a:r>
          </a:p>
        </p:txBody>
      </p:sp>
    </p:spTree>
    <p:extLst>
      <p:ext uri="{BB962C8B-B14F-4D97-AF65-F5344CB8AC3E}">
        <p14:creationId xmlns:p14="http://schemas.microsoft.com/office/powerpoint/2010/main" val="785950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627534"/>
            <a:ext cx="8280920" cy="504056"/>
          </a:xfrm>
        </p:spPr>
        <p:txBody>
          <a:bodyPr>
            <a:normAutofit/>
          </a:bodyPr>
          <a:lstStyle/>
          <a:p>
            <a:r>
              <a:rPr lang="cs-CZ" sz="2800" dirty="0" smtClean="0"/>
              <a:t>Případy ochránce </a:t>
            </a:r>
            <a:r>
              <a:rPr lang="cs-CZ" sz="2800" b="0" dirty="0" smtClean="0"/>
              <a:t>(169/2013/DIS)</a:t>
            </a:r>
            <a:endParaRPr lang="cs-CZ" sz="2800" b="0" dirty="0"/>
          </a:p>
        </p:txBody>
      </p:sp>
      <p:sp>
        <p:nvSpPr>
          <p:cNvPr id="3" name="Zástupný symbol pro zápatí 2"/>
          <p:cNvSpPr>
            <a:spLocks noGrp="1"/>
          </p:cNvSpPr>
          <p:nvPr>
            <p:ph type="ftr" sz="quarter" idx="10"/>
          </p:nvPr>
        </p:nvSpPr>
        <p:spPr/>
        <p:txBody>
          <a:bodyPr/>
          <a:lstStyle/>
          <a:p>
            <a:r>
              <a:rPr lang="cs-CZ" dirty="0" smtClean="0"/>
              <a:t>© Copyright Veřejný ochránce práv, </a:t>
            </a:r>
            <a:r>
              <a:rPr lang="cs-CZ" dirty="0" smtClean="0"/>
              <a:t>2016</a:t>
            </a:r>
            <a:endParaRPr lang="cs-CZ" dirty="0"/>
          </a:p>
        </p:txBody>
      </p:sp>
      <p:sp>
        <p:nvSpPr>
          <p:cNvPr id="4" name="Zástupný symbol pro text 3"/>
          <p:cNvSpPr>
            <a:spLocks noGrp="1"/>
          </p:cNvSpPr>
          <p:nvPr>
            <p:ph type="body" sz="quarter" idx="11"/>
          </p:nvPr>
        </p:nvSpPr>
        <p:spPr>
          <a:xfrm>
            <a:off x="324000" y="1203598"/>
            <a:ext cx="8286780" cy="3600400"/>
          </a:xfrm>
        </p:spPr>
        <p:txBody>
          <a:bodyPr>
            <a:noAutofit/>
          </a:bodyPr>
          <a:lstStyle/>
          <a:p>
            <a:pPr marL="400050" indent="-400050">
              <a:buFont typeface="+mj-lt"/>
              <a:buAutoNum type="romanUcPeriod"/>
            </a:pPr>
            <a:r>
              <a:rPr lang="cs-CZ" sz="1400" dirty="0" smtClean="0"/>
              <a:t>Odmítne-li </a:t>
            </a:r>
            <a:r>
              <a:rPr lang="cs-CZ" sz="1400" dirty="0"/>
              <a:t>město uzavřít nájemní smlouvu o nájmu bytu s osobou se zdravotním postižením (např. osobou nevidomou), která splnila všechny podmínky výběrového řízení (a podala městu nejvyšší nabídku nájemného), z důvodu jejího zdravotního postižení, a následně uzavře tuto smlouvu s žadatelem, který se s nižší nabídkou nájemného umístil jako druhý, dopustí se takovým jednáním </a:t>
            </a:r>
            <a:r>
              <a:rPr lang="cs-CZ" sz="1400" b="1" dirty="0"/>
              <a:t>přímé diskriminace prvního žadatele v přístupu k bydlení </a:t>
            </a:r>
            <a:r>
              <a:rPr lang="cs-CZ" sz="1400" dirty="0"/>
              <a:t>podle § 2 odst. 3 antidiskriminačního zákona. </a:t>
            </a:r>
            <a:endParaRPr lang="cs-CZ" sz="1400" dirty="0" smtClean="0"/>
          </a:p>
          <a:p>
            <a:pPr marL="400050" indent="-400050">
              <a:buFont typeface="+mj-lt"/>
              <a:buAutoNum type="romanUcPeriod"/>
            </a:pPr>
            <a:r>
              <a:rPr lang="cs-CZ" sz="1400" dirty="0" smtClean="0"/>
              <a:t>Otázka </a:t>
            </a:r>
            <a:r>
              <a:rPr lang="cs-CZ" sz="1400" dirty="0"/>
              <a:t>případné nevhodnosti bytu pro osoby se zdravotním postižením (např. sníženou schopností pohybu a orientace) je pro hodnocení práva těchto osob bydlet v bytě, který není bezbariérový, zcela bez významu. V této souvislosti </a:t>
            </a:r>
            <a:r>
              <a:rPr lang="cs-CZ" sz="1400" b="1" dirty="0"/>
              <a:t>město ani není oprávněno jakkoli hodnotit zdravotní postižení žadatele o byt, ani jeho schopnost byt užívat</a:t>
            </a:r>
            <a:r>
              <a:rPr lang="cs-CZ" sz="1400" dirty="0"/>
              <a:t>. </a:t>
            </a:r>
            <a:endParaRPr lang="cs-CZ" sz="1400" dirty="0" smtClean="0"/>
          </a:p>
          <a:p>
            <a:pPr marL="400050" indent="-400050">
              <a:buFont typeface="+mj-lt"/>
              <a:buAutoNum type="romanUcPeriod"/>
            </a:pPr>
            <a:r>
              <a:rPr lang="cs-CZ" sz="1400" dirty="0" smtClean="0"/>
              <a:t>Uplatnění </a:t>
            </a:r>
            <a:r>
              <a:rPr lang="cs-CZ" sz="1400" dirty="0"/>
              <a:t>jiných či dalších kritérií při výběru potenciálního nájemce bytu, než těch, která byla vyhlášena v době oznámení o výběrovém řízení k předmětnému bytu, vede k </a:t>
            </a:r>
            <a:r>
              <a:rPr lang="cs-CZ" sz="1400" b="1" dirty="0"/>
              <a:t>narušení právní jistoty</a:t>
            </a:r>
            <a:r>
              <a:rPr lang="cs-CZ" sz="1400" dirty="0"/>
              <a:t> žadatelů o byt, a je v rozporu s principem legitimního očekávání, resp. principem předvídatelnosti činnosti veřejné správy. </a:t>
            </a:r>
            <a:endParaRPr lang="cs-CZ" sz="1400" dirty="0" smtClean="0"/>
          </a:p>
          <a:p>
            <a:pPr marL="400050" indent="-400050">
              <a:buFont typeface="+mj-lt"/>
              <a:buAutoNum type="romanUcPeriod"/>
            </a:pPr>
            <a:r>
              <a:rPr lang="cs-CZ" sz="1400" dirty="0" smtClean="0"/>
              <a:t>Při </a:t>
            </a:r>
            <a:r>
              <a:rPr lang="cs-CZ" sz="1400" dirty="0"/>
              <a:t>odstraňování následků diskriminačního zásahu musí město přihlížet k principu právní jistoty a k právům třetích osob nabytým v dobré víře. </a:t>
            </a:r>
          </a:p>
        </p:txBody>
      </p:sp>
    </p:spTree>
    <p:extLst>
      <p:ext uri="{BB962C8B-B14F-4D97-AF65-F5344CB8AC3E}">
        <p14:creationId xmlns:p14="http://schemas.microsoft.com/office/powerpoint/2010/main" val="2665726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dirty="0" smtClean="0"/>
              <a:t>Případy ochránce </a:t>
            </a:r>
            <a:r>
              <a:rPr lang="cs-CZ" altLang="cs-CZ" b="0" dirty="0" smtClean="0"/>
              <a:t>(112/2012/DIS)</a:t>
            </a:r>
            <a:endParaRPr lang="cs-CZ" altLang="cs-CZ" b="0" dirty="0"/>
          </a:p>
        </p:txBody>
      </p:sp>
      <p:sp>
        <p:nvSpPr>
          <p:cNvPr id="4" name="Zástupný symbol pro zápatí 3"/>
          <p:cNvSpPr>
            <a:spLocks noGrp="1"/>
          </p:cNvSpPr>
          <p:nvPr>
            <p:ph type="ftr" sz="quarter" idx="10"/>
          </p:nvPr>
        </p:nvSpPr>
        <p:spPr/>
        <p:txBody>
          <a:bodyPr/>
          <a:lstStyle/>
          <a:p>
            <a:r>
              <a:rPr lang="cs-CZ" dirty="0" smtClean="0"/>
              <a:t>© Copyright Veřejný ochránce práv, </a:t>
            </a:r>
            <a:r>
              <a:rPr lang="cs-CZ" dirty="0" smtClean="0"/>
              <a:t>2016</a:t>
            </a:r>
            <a:endParaRPr lang="cs-CZ" dirty="0"/>
          </a:p>
        </p:txBody>
      </p:sp>
      <p:sp>
        <p:nvSpPr>
          <p:cNvPr id="3" name="Zástupný symbol pro obsah 2"/>
          <p:cNvSpPr>
            <a:spLocks noGrp="1"/>
          </p:cNvSpPr>
          <p:nvPr>
            <p:ph type="body" sz="quarter" idx="11"/>
          </p:nvPr>
        </p:nvSpPr>
        <p:spPr>
          <a:xfrm>
            <a:off x="324000" y="1059582"/>
            <a:ext cx="8286780" cy="3600400"/>
          </a:xfrm>
        </p:spPr>
        <p:txBody>
          <a:bodyPr>
            <a:normAutofit fontScale="62500" lnSpcReduction="20000"/>
          </a:bodyPr>
          <a:lstStyle/>
          <a:p>
            <a:pPr marL="0" indent="0">
              <a:spcBef>
                <a:spcPts val="1200"/>
              </a:spcBef>
              <a:spcAft>
                <a:spcPts val="800"/>
              </a:spcAft>
              <a:buNone/>
            </a:pPr>
            <a:r>
              <a:rPr lang="cs-CZ" sz="2000" b="1" dirty="0" smtClean="0"/>
              <a:t>I</a:t>
            </a:r>
            <a:r>
              <a:rPr lang="cs-CZ" sz="2600" dirty="0" smtClean="0"/>
              <a:t>. V </a:t>
            </a:r>
            <a:r>
              <a:rPr lang="cs-CZ" sz="2600" dirty="0"/>
              <a:t>případě, že zveřejněná nabídka pronájmu konkrétní nemovitosti, byť ve vlastnictví soukromé osoby, vylučuje příslušníky určitého etnika, dopouští se ten, kdo nabídku činí (vlastník či zprostředkovatel), přímé diskriminace těchto osob v přístupu k bydlení z důvodu etnicity (§ 2 odst. 3 antidiskriminačního zákona). Realitního makléře jako zprostředkovatele nikterak </a:t>
            </a:r>
            <a:r>
              <a:rPr lang="cs-CZ" sz="2600" dirty="0" err="1"/>
              <a:t>nevyviňuje</a:t>
            </a:r>
            <a:r>
              <a:rPr lang="cs-CZ" sz="2600" dirty="0"/>
              <a:t>, že jednal na základě požadavku vlastníka </a:t>
            </a:r>
            <a:r>
              <a:rPr lang="cs-CZ" sz="2600" dirty="0" smtClean="0"/>
              <a:t>nemovitosti.</a:t>
            </a:r>
          </a:p>
          <a:p>
            <a:pPr marL="0" indent="0">
              <a:spcBef>
                <a:spcPts val="1200"/>
              </a:spcBef>
              <a:spcAft>
                <a:spcPts val="800"/>
              </a:spcAft>
              <a:buNone/>
            </a:pPr>
            <a:r>
              <a:rPr lang="cs-CZ" sz="2600" dirty="0" smtClean="0"/>
              <a:t/>
            </a:r>
            <a:br>
              <a:rPr lang="cs-CZ" sz="2600" dirty="0" smtClean="0"/>
            </a:br>
            <a:r>
              <a:rPr lang="cs-CZ" sz="2600" dirty="0" smtClean="0"/>
              <a:t>II. Pokud vlastník nemovitosti, která je nabízena veřejnosti [§ 1 odst. 1 písm. j) antidiskriminačního zákona], sdělí zprostředkovateli (realitnímu makléři), že si nepřeje, aby byla druhou smluvní stranou osoba určitého etnika, dopouští se diskriminace, a to formou navádění (§ 4 odst. 5 antidiskriminačního zákona).</a:t>
            </a:r>
          </a:p>
          <a:p>
            <a:pPr marL="0" indent="0">
              <a:spcBef>
                <a:spcPts val="1200"/>
              </a:spcBef>
              <a:spcAft>
                <a:spcPts val="800"/>
              </a:spcAft>
              <a:buNone/>
            </a:pPr>
            <a:r>
              <a:rPr lang="cs-CZ" sz="2600" dirty="0" smtClean="0"/>
              <a:t/>
            </a:r>
            <a:br>
              <a:rPr lang="cs-CZ" sz="2600" dirty="0" smtClean="0"/>
            </a:br>
            <a:r>
              <a:rPr lang="cs-CZ" sz="2600" dirty="0" smtClean="0"/>
              <a:t>III. Každá osoba je oprávněna ověřit si, zda může vykonávat nerušeně svá práva. Pokud při takovém ověřování dojde k neoprávněnému zásahu do jejích práv, má shodné nároky, jako kdyby se setkala s diskriminací nečekaně.</a:t>
            </a:r>
            <a:endParaRPr lang="cs-CZ" sz="2600" dirty="0"/>
          </a:p>
        </p:txBody>
      </p:sp>
    </p:spTree>
    <p:extLst>
      <p:ext uri="{BB962C8B-B14F-4D97-AF65-F5344CB8AC3E}">
        <p14:creationId xmlns:p14="http://schemas.microsoft.com/office/powerpoint/2010/main" val="3882385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987574"/>
            <a:ext cx="7571184" cy="1152128"/>
          </a:xfrm>
        </p:spPr>
        <p:txBody>
          <a:bodyPr>
            <a:normAutofit/>
          </a:bodyPr>
          <a:lstStyle/>
          <a:p>
            <a:r>
              <a:rPr lang="cs-CZ" sz="3600" dirty="0" smtClean="0"/>
              <a:t>Děkuji za pozornost</a:t>
            </a:r>
            <a:endParaRPr lang="cs-CZ" sz="3600" dirty="0"/>
          </a:p>
        </p:txBody>
      </p:sp>
      <p:sp>
        <p:nvSpPr>
          <p:cNvPr id="3" name="Zástupný symbol pro obsah 2"/>
          <p:cNvSpPr>
            <a:spLocks noGrp="1"/>
          </p:cNvSpPr>
          <p:nvPr>
            <p:ph idx="1"/>
          </p:nvPr>
        </p:nvSpPr>
        <p:spPr>
          <a:xfrm>
            <a:off x="3635896" y="2355726"/>
            <a:ext cx="5087176" cy="2094880"/>
          </a:xfrm>
        </p:spPr>
        <p:txBody>
          <a:bodyPr>
            <a:normAutofit/>
          </a:bodyPr>
          <a:lstStyle/>
          <a:p>
            <a:r>
              <a:rPr lang="cs-CZ" dirty="0"/>
              <a:t>Mgr. Eva Nehudková</a:t>
            </a:r>
          </a:p>
          <a:p>
            <a:pPr marL="0" indent="0">
              <a:buNone/>
            </a:pPr>
            <a:r>
              <a:rPr lang="cs-CZ" dirty="0"/>
              <a:t>     E-mail: </a:t>
            </a:r>
            <a:r>
              <a:rPr lang="cs-CZ" dirty="0">
                <a:hlinkClick r:id="rId2"/>
              </a:rPr>
              <a:t>eva.nehudkova@ochrance.cz</a:t>
            </a:r>
            <a:endParaRPr lang="cs-CZ" dirty="0"/>
          </a:p>
          <a:p>
            <a:pPr marL="0" indent="0">
              <a:buNone/>
            </a:pPr>
            <a:r>
              <a:rPr lang="cs-CZ" dirty="0"/>
              <a:t>     Tel.: 542 542 367</a:t>
            </a:r>
          </a:p>
          <a:p>
            <a:pPr marL="0" indent="0">
              <a:buNone/>
            </a:pPr>
            <a:endParaRPr lang="cs-CZ" dirty="0" smtClean="0"/>
          </a:p>
        </p:txBody>
      </p:sp>
      <p:sp>
        <p:nvSpPr>
          <p:cNvPr id="4" name="Zástupný symbol pro zápatí 3"/>
          <p:cNvSpPr>
            <a:spLocks noGrp="1"/>
          </p:cNvSpPr>
          <p:nvPr>
            <p:ph type="ftr" sz="quarter" idx="11"/>
          </p:nvPr>
        </p:nvSpPr>
        <p:spPr/>
        <p:txBody>
          <a:bodyPr/>
          <a:lstStyle/>
          <a:p>
            <a:r>
              <a:rPr lang="cs-CZ" dirty="0" smtClean="0"/>
              <a:t>© Copyright Veřejný ochránce práv, </a:t>
            </a:r>
            <a:r>
              <a:rPr lang="cs-CZ" dirty="0" smtClean="0"/>
              <a:t>2016</a:t>
            </a:r>
            <a:endParaRPr lang="cs-CZ" dirty="0"/>
          </a:p>
        </p:txBody>
      </p:sp>
    </p:spTree>
    <p:extLst>
      <p:ext uri="{BB962C8B-B14F-4D97-AF65-F5344CB8AC3E}">
        <p14:creationId xmlns:p14="http://schemas.microsoft.com/office/powerpoint/2010/main" val="3561143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Existuje právo na bydlení?</a:t>
            </a:r>
            <a:endParaRPr lang="cs-CZ" dirty="0"/>
          </a:p>
        </p:txBody>
      </p:sp>
      <p:sp>
        <p:nvSpPr>
          <p:cNvPr id="4" name="Zástupný symbol pro zápatí 3"/>
          <p:cNvSpPr>
            <a:spLocks noGrp="1"/>
          </p:cNvSpPr>
          <p:nvPr>
            <p:ph type="ftr" sz="quarter" idx="10"/>
          </p:nvPr>
        </p:nvSpPr>
        <p:spPr/>
        <p:txBody>
          <a:bodyPr/>
          <a:lstStyle/>
          <a:p>
            <a:r>
              <a:rPr lang="cs-CZ" dirty="0" smtClean="0"/>
              <a:t>© Copyright Veřejný ochránce </a:t>
            </a:r>
            <a:r>
              <a:rPr lang="cs-CZ" dirty="0" smtClean="0"/>
              <a:t>práv,2016</a:t>
            </a:r>
            <a:endParaRPr lang="cs-CZ" dirty="0"/>
          </a:p>
        </p:txBody>
      </p:sp>
      <p:sp>
        <p:nvSpPr>
          <p:cNvPr id="3" name="Zástupný symbol pro obsah 2"/>
          <p:cNvSpPr>
            <a:spLocks noGrp="1"/>
          </p:cNvSpPr>
          <p:nvPr>
            <p:ph type="body" sz="quarter" idx="11"/>
          </p:nvPr>
        </p:nvSpPr>
        <p:spPr/>
        <p:txBody>
          <a:bodyPr>
            <a:noAutofit/>
          </a:bodyPr>
          <a:lstStyle/>
          <a:p>
            <a:pPr>
              <a:spcBef>
                <a:spcPts val="1200"/>
              </a:spcBef>
              <a:spcAft>
                <a:spcPts val="800"/>
              </a:spcAft>
            </a:pPr>
            <a:r>
              <a:rPr lang="cs-CZ" altLang="cs-CZ" sz="1400" b="1" dirty="0" smtClean="0"/>
              <a:t>Všeobecná deklarace lidských práv (čl. 16)</a:t>
            </a:r>
          </a:p>
          <a:p>
            <a:pPr>
              <a:spcBef>
                <a:spcPts val="1200"/>
              </a:spcBef>
              <a:spcAft>
                <a:spcPts val="800"/>
              </a:spcAft>
            </a:pPr>
            <a:r>
              <a:rPr lang="cs-CZ" altLang="cs-CZ" sz="1400" b="1" dirty="0" smtClean="0"/>
              <a:t>Mezinárodní </a:t>
            </a:r>
            <a:r>
              <a:rPr lang="cs-CZ" altLang="cs-CZ" sz="1400" b="1" dirty="0"/>
              <a:t>pakt o hospodářských, sociálních a kulturních právech (čl. </a:t>
            </a:r>
            <a:r>
              <a:rPr lang="cs-CZ" altLang="cs-CZ" sz="1400" b="1" dirty="0" smtClean="0"/>
              <a:t>11): </a:t>
            </a:r>
            <a:r>
              <a:rPr lang="cs-CZ" altLang="cs-CZ" sz="1400" b="1" i="1" dirty="0" smtClean="0"/>
              <a:t>„</a:t>
            </a:r>
            <a:r>
              <a:rPr lang="cs-CZ" altLang="cs-CZ" sz="1400" i="1" dirty="0" smtClean="0"/>
              <a:t>Státy</a:t>
            </a:r>
            <a:r>
              <a:rPr lang="cs-CZ" altLang="cs-CZ" sz="1400" i="1" dirty="0"/>
              <a:t>, smluvní strany Paktu, uznávají právo každého jednotlivce na přiměřenou životní úroveň pro něj a jeho rodinu, zahrnujíce v to dostatečnou výživu, šatstvo, </a:t>
            </a:r>
            <a:r>
              <a:rPr lang="cs-CZ" altLang="cs-CZ" sz="1400" b="1" i="1" dirty="0">
                <a:solidFill>
                  <a:srgbClr val="FF0000"/>
                </a:solidFill>
              </a:rPr>
              <a:t>byt,</a:t>
            </a:r>
            <a:r>
              <a:rPr lang="cs-CZ" altLang="cs-CZ" sz="1400" b="1" i="1" dirty="0"/>
              <a:t> </a:t>
            </a:r>
            <a:r>
              <a:rPr lang="cs-CZ" altLang="cs-CZ" sz="1400" i="1" dirty="0"/>
              <a:t>a na neustálé zlepšování životních podmínek</a:t>
            </a:r>
            <a:r>
              <a:rPr lang="cs-CZ" altLang="cs-CZ" sz="1400" i="1" dirty="0" smtClean="0"/>
              <a:t>.“  </a:t>
            </a:r>
            <a:endParaRPr lang="cs-CZ" altLang="cs-CZ" sz="1400" b="1" i="1" dirty="0"/>
          </a:p>
          <a:p>
            <a:r>
              <a:rPr lang="cs-CZ" altLang="cs-CZ" sz="1400" b="1" dirty="0" smtClean="0"/>
              <a:t>Evropská </a:t>
            </a:r>
            <a:r>
              <a:rPr lang="cs-CZ" altLang="cs-CZ" sz="1400" b="1" dirty="0"/>
              <a:t>sociální charta (čl. 16</a:t>
            </a:r>
            <a:r>
              <a:rPr lang="cs-CZ" altLang="cs-CZ" sz="1400" b="1" dirty="0" smtClean="0"/>
              <a:t>): </a:t>
            </a:r>
            <a:r>
              <a:rPr lang="cs-CZ" altLang="cs-CZ" sz="1400" b="1" i="1" dirty="0" smtClean="0"/>
              <a:t>„</a:t>
            </a:r>
            <a:r>
              <a:rPr lang="cs-CZ" sz="1400" i="1" dirty="0" smtClean="0"/>
              <a:t>S </a:t>
            </a:r>
            <a:r>
              <a:rPr lang="cs-CZ" sz="1400" i="1" dirty="0"/>
              <a:t>cílem zajistit nezbytné podmínky pro plný rozvoj </a:t>
            </a:r>
            <a:r>
              <a:rPr lang="cs-CZ" sz="1400" i="1" dirty="0" smtClean="0"/>
              <a:t>rodiny, která </a:t>
            </a:r>
            <a:r>
              <a:rPr lang="cs-CZ" sz="1400" i="1" dirty="0"/>
              <a:t>je základní jednotkou společnosti, se smluvní </a:t>
            </a:r>
            <a:r>
              <a:rPr lang="cs-CZ" sz="1400" i="1" dirty="0" smtClean="0"/>
              <a:t>strany zavazují </a:t>
            </a:r>
            <a:r>
              <a:rPr lang="cs-CZ" sz="1400" i="1" dirty="0"/>
              <a:t>podporovat ekonomickou, právní a sociální </a:t>
            </a:r>
            <a:r>
              <a:rPr lang="cs-CZ" sz="1400" i="1" dirty="0" smtClean="0"/>
              <a:t>ochranu rodinného </a:t>
            </a:r>
            <a:r>
              <a:rPr lang="cs-CZ" sz="1400" i="1" dirty="0"/>
              <a:t>života takovými prostředky, jako jsou rodinné </a:t>
            </a:r>
            <a:r>
              <a:rPr lang="cs-CZ" sz="1400" i="1" dirty="0" smtClean="0"/>
              <a:t>dávky, daňová </a:t>
            </a:r>
            <a:r>
              <a:rPr lang="cs-CZ" sz="1400" i="1" dirty="0"/>
              <a:t>opatření, </a:t>
            </a:r>
            <a:r>
              <a:rPr lang="cs-CZ" sz="1400" b="1" i="1" dirty="0">
                <a:solidFill>
                  <a:srgbClr val="FF0000"/>
                </a:solidFill>
              </a:rPr>
              <a:t>poskytování bydlení pro rodiny</a:t>
            </a:r>
            <a:r>
              <a:rPr lang="cs-CZ" sz="1400" i="1" dirty="0"/>
              <a:t>, </a:t>
            </a:r>
            <a:r>
              <a:rPr lang="cs-CZ" sz="1400" i="1" dirty="0" smtClean="0"/>
              <a:t>dávek novomanželům</a:t>
            </a:r>
            <a:r>
              <a:rPr lang="cs-CZ" sz="1400" i="1" dirty="0"/>
              <a:t>, a jinými vhodnými prostředky</a:t>
            </a:r>
            <a:r>
              <a:rPr lang="cs-CZ" sz="1400" i="1" dirty="0" smtClean="0"/>
              <a:t>.“</a:t>
            </a:r>
            <a:endParaRPr lang="cs-CZ" altLang="cs-CZ" sz="1400" b="1" i="1" dirty="0"/>
          </a:p>
          <a:p>
            <a:pPr>
              <a:spcAft>
                <a:spcPts val="800"/>
              </a:spcAft>
            </a:pPr>
            <a:r>
              <a:rPr lang="cs-CZ" altLang="cs-CZ" sz="1400" b="1" dirty="0" smtClean="0"/>
              <a:t>Úmluva </a:t>
            </a:r>
            <a:r>
              <a:rPr lang="cs-CZ" altLang="cs-CZ" sz="1400" b="1" dirty="0"/>
              <a:t>o ochraně lidských práv a základních svobod (čl. 8</a:t>
            </a:r>
            <a:r>
              <a:rPr lang="cs-CZ" altLang="cs-CZ" sz="1400" b="1" dirty="0" smtClean="0"/>
              <a:t>) </a:t>
            </a:r>
            <a:r>
              <a:rPr lang="cs-CZ" altLang="cs-CZ" sz="1400" dirty="0" smtClean="0"/>
              <a:t>– právo ne respektování soukromého a rodinného života: </a:t>
            </a:r>
            <a:r>
              <a:rPr lang="cs-CZ" altLang="cs-CZ" sz="1400" i="1" dirty="0" smtClean="0"/>
              <a:t>„Každý </a:t>
            </a:r>
            <a:r>
              <a:rPr lang="cs-CZ" altLang="cs-CZ" sz="1400" i="1" dirty="0"/>
              <a:t>má právo na </a:t>
            </a:r>
            <a:r>
              <a:rPr lang="cs-CZ" altLang="cs-CZ" sz="1400" i="1" dirty="0">
                <a:solidFill>
                  <a:srgbClr val="FF0000"/>
                </a:solidFill>
              </a:rPr>
              <a:t>respektování</a:t>
            </a:r>
            <a:r>
              <a:rPr lang="cs-CZ" altLang="cs-CZ" sz="1400" i="1" dirty="0"/>
              <a:t> svého soukromého a rodinného života, </a:t>
            </a:r>
            <a:r>
              <a:rPr lang="cs-CZ" altLang="cs-CZ" sz="1400" b="1" i="1" dirty="0">
                <a:solidFill>
                  <a:srgbClr val="FF0000"/>
                </a:solidFill>
              </a:rPr>
              <a:t>obydlí</a:t>
            </a:r>
            <a:r>
              <a:rPr lang="cs-CZ" altLang="cs-CZ" sz="1400" i="1" dirty="0"/>
              <a:t> a korespondence</a:t>
            </a:r>
            <a:r>
              <a:rPr lang="cs-CZ" altLang="cs-CZ" sz="1400" i="1" dirty="0" smtClean="0"/>
              <a:t>.“</a:t>
            </a:r>
          </a:p>
          <a:p>
            <a:pPr>
              <a:spcAft>
                <a:spcPts val="800"/>
              </a:spcAft>
            </a:pPr>
            <a:r>
              <a:rPr lang="cs-CZ" altLang="cs-CZ" sz="1400" b="1" dirty="0" smtClean="0"/>
              <a:t>Listina základních práv a svobod: </a:t>
            </a:r>
            <a:r>
              <a:rPr lang="cs-CZ" altLang="cs-CZ" sz="1400" dirty="0" smtClean="0"/>
              <a:t>právo na bydlení nekonkretizuje; související </a:t>
            </a:r>
            <a:r>
              <a:rPr lang="cs-CZ" altLang="cs-CZ" sz="1400" b="1" dirty="0" smtClean="0"/>
              <a:t>čl. 11 a 12 </a:t>
            </a:r>
            <a:r>
              <a:rPr lang="cs-CZ" altLang="cs-CZ" sz="1400" dirty="0" smtClean="0"/>
              <a:t>(negativní povinnost státu – nedotknutelnost obydlí); </a:t>
            </a:r>
            <a:r>
              <a:rPr lang="cs-CZ" altLang="cs-CZ" sz="1400" b="1" dirty="0" smtClean="0"/>
              <a:t>čl. 30 </a:t>
            </a:r>
            <a:r>
              <a:rPr lang="cs-CZ" altLang="cs-CZ" sz="1400" dirty="0" smtClean="0"/>
              <a:t>(pozitivní závazek státu – pomoc v hmotné nouzi, zajištění základních životních podmínek); </a:t>
            </a:r>
            <a:r>
              <a:rPr lang="cs-CZ" altLang="cs-CZ" sz="1400" b="1" dirty="0" smtClean="0"/>
              <a:t>čl. 32 </a:t>
            </a:r>
            <a:r>
              <a:rPr lang="cs-CZ" altLang="cs-CZ" sz="1400" dirty="0" smtClean="0"/>
              <a:t>(ochrana rodiny a rodičovství</a:t>
            </a:r>
            <a:r>
              <a:rPr lang="cs-CZ" altLang="cs-CZ" sz="1400" dirty="0" smtClean="0"/>
              <a:t>)</a:t>
            </a:r>
            <a:endParaRPr lang="cs-CZ" altLang="cs-CZ" sz="1400" b="1" dirty="0"/>
          </a:p>
        </p:txBody>
      </p:sp>
    </p:spTree>
    <p:extLst>
      <p:ext uri="{BB962C8B-B14F-4D97-AF65-F5344CB8AC3E}">
        <p14:creationId xmlns:p14="http://schemas.microsoft.com/office/powerpoint/2010/main" val="22629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2400" dirty="0"/>
              <a:t>Judikatura </a:t>
            </a:r>
            <a:r>
              <a:rPr lang="cs-CZ" altLang="cs-CZ" sz="2400" dirty="0" smtClean="0"/>
              <a:t>Evropského soudu pro lidská práva</a:t>
            </a:r>
            <a:endParaRPr lang="cs-CZ" sz="2400" dirty="0"/>
          </a:p>
        </p:txBody>
      </p:sp>
      <p:sp>
        <p:nvSpPr>
          <p:cNvPr id="4" name="Zástupný symbol pro zápatí 3"/>
          <p:cNvSpPr>
            <a:spLocks noGrp="1"/>
          </p:cNvSpPr>
          <p:nvPr>
            <p:ph type="ftr" sz="quarter" idx="10"/>
          </p:nvPr>
        </p:nvSpPr>
        <p:spPr/>
        <p:txBody>
          <a:bodyPr/>
          <a:lstStyle/>
          <a:p>
            <a:r>
              <a:rPr lang="cs-CZ" dirty="0" smtClean="0"/>
              <a:t>© Copyright Veřejný ochránce práv, </a:t>
            </a:r>
            <a:r>
              <a:rPr lang="cs-CZ" dirty="0" smtClean="0"/>
              <a:t>2016</a:t>
            </a:r>
            <a:endParaRPr lang="cs-CZ" dirty="0"/>
          </a:p>
        </p:txBody>
      </p:sp>
      <p:sp>
        <p:nvSpPr>
          <p:cNvPr id="3" name="Zástupný symbol pro obsah 2"/>
          <p:cNvSpPr>
            <a:spLocks noGrp="1"/>
          </p:cNvSpPr>
          <p:nvPr>
            <p:ph type="body" sz="quarter" idx="11"/>
          </p:nvPr>
        </p:nvSpPr>
        <p:spPr/>
        <p:txBody>
          <a:bodyPr>
            <a:normAutofit fontScale="70000" lnSpcReduction="20000"/>
          </a:bodyPr>
          <a:lstStyle/>
          <a:p>
            <a:pPr>
              <a:spcBef>
                <a:spcPts val="1200"/>
              </a:spcBef>
              <a:spcAft>
                <a:spcPts val="800"/>
              </a:spcAft>
            </a:pPr>
            <a:r>
              <a:rPr lang="cs-CZ" altLang="cs-CZ" sz="2400" dirty="0" err="1" smtClean="0">
                <a:solidFill>
                  <a:srgbClr val="008273"/>
                </a:solidFill>
              </a:rPr>
              <a:t>Giacomelli</a:t>
            </a:r>
            <a:r>
              <a:rPr lang="cs-CZ" altLang="cs-CZ" sz="2400" dirty="0" smtClean="0">
                <a:solidFill>
                  <a:srgbClr val="008273"/>
                </a:solidFill>
              </a:rPr>
              <a:t> proti Itálii (č. 59909/00) </a:t>
            </a:r>
            <a:r>
              <a:rPr lang="cs-CZ" altLang="cs-CZ" sz="2400" dirty="0" smtClean="0"/>
              <a:t>: </a:t>
            </a:r>
            <a:r>
              <a:rPr lang="cs-CZ" altLang="cs-CZ" sz="2400" i="1" dirty="0" smtClean="0"/>
              <a:t>„Domov bude většinou místo, fyzicky vymezené území, kde se rozvíjí soukromý a rodinný život.“</a:t>
            </a:r>
          </a:p>
          <a:p>
            <a:pPr>
              <a:spcBef>
                <a:spcPts val="1200"/>
              </a:spcBef>
              <a:spcAft>
                <a:spcPts val="800"/>
              </a:spcAft>
            </a:pPr>
            <a:r>
              <a:rPr lang="cs-CZ" altLang="cs-CZ" sz="2400" dirty="0" err="1" smtClean="0">
                <a:solidFill>
                  <a:srgbClr val="008273"/>
                </a:solidFill>
              </a:rPr>
              <a:t>Demades</a:t>
            </a:r>
            <a:r>
              <a:rPr lang="cs-CZ" altLang="cs-CZ" sz="2400" dirty="0" smtClean="0">
                <a:solidFill>
                  <a:srgbClr val="008273"/>
                </a:solidFill>
              </a:rPr>
              <a:t> proti Turecku (č. 16219/90)</a:t>
            </a:r>
            <a:r>
              <a:rPr lang="cs-CZ" altLang="cs-CZ" sz="2400" dirty="0" smtClean="0"/>
              <a:t>: široký výklad pojmu domov – nemusí jít o pouze pevný příbytek, ale např. i karavan</a:t>
            </a:r>
          </a:p>
          <a:p>
            <a:pPr>
              <a:spcBef>
                <a:spcPts val="1200"/>
              </a:spcBef>
              <a:spcAft>
                <a:spcPts val="800"/>
              </a:spcAft>
            </a:pPr>
            <a:r>
              <a:rPr lang="cs-CZ" altLang="cs-CZ" sz="2400" dirty="0" err="1">
                <a:solidFill>
                  <a:srgbClr val="008273"/>
                </a:solidFill>
              </a:rPr>
              <a:t>Wallová</a:t>
            </a:r>
            <a:r>
              <a:rPr lang="cs-CZ" altLang="cs-CZ" sz="2400" dirty="0">
                <a:solidFill>
                  <a:srgbClr val="008273"/>
                </a:solidFill>
              </a:rPr>
              <a:t> a Wallo proti České </a:t>
            </a:r>
            <a:r>
              <a:rPr lang="cs-CZ" altLang="cs-CZ" sz="2400" dirty="0" smtClean="0">
                <a:solidFill>
                  <a:srgbClr val="008273"/>
                </a:solidFill>
              </a:rPr>
              <a:t>republice (č</a:t>
            </a:r>
            <a:r>
              <a:rPr lang="cs-CZ" altLang="cs-CZ" sz="2400" dirty="0">
                <a:solidFill>
                  <a:srgbClr val="008273"/>
                </a:solidFill>
              </a:rPr>
              <a:t>. </a:t>
            </a:r>
            <a:r>
              <a:rPr lang="cs-CZ" altLang="cs-CZ" sz="2400" dirty="0" smtClean="0">
                <a:solidFill>
                  <a:srgbClr val="008273"/>
                </a:solidFill>
              </a:rPr>
              <a:t>23848/04)</a:t>
            </a:r>
            <a:r>
              <a:rPr lang="cs-CZ" altLang="cs-CZ" sz="2400" dirty="0" smtClean="0"/>
              <a:t>:</a:t>
            </a:r>
            <a:r>
              <a:rPr lang="cs-CZ" altLang="cs-CZ" sz="2400" dirty="0" smtClean="0">
                <a:solidFill>
                  <a:srgbClr val="008273"/>
                </a:solidFill>
              </a:rPr>
              <a:t> </a:t>
            </a:r>
            <a:r>
              <a:rPr lang="cs-CZ" altLang="cs-CZ" sz="2400" dirty="0" smtClean="0"/>
              <a:t>rozdělení </a:t>
            </a:r>
            <a:r>
              <a:rPr lang="cs-CZ" altLang="cs-CZ" sz="2400" dirty="0"/>
              <a:t>rodiny a nařízení ústavní výchovy = velmi závažný zásah státu (musí být v zájmu dítěte – dostatečně závažné a pádné důvody, ne nevyhovující byt)</a:t>
            </a:r>
          </a:p>
          <a:p>
            <a:pPr>
              <a:spcBef>
                <a:spcPts val="1200"/>
              </a:spcBef>
              <a:spcAft>
                <a:spcPts val="800"/>
              </a:spcAft>
            </a:pPr>
            <a:r>
              <a:rPr lang="cs-CZ" altLang="cs-CZ" sz="2400" dirty="0">
                <a:solidFill>
                  <a:srgbClr val="008273"/>
                </a:solidFill>
              </a:rPr>
              <a:t>Havelka a ostatní proti České republice(č. </a:t>
            </a:r>
            <a:r>
              <a:rPr lang="cs-CZ" altLang="cs-CZ" sz="2400" dirty="0" smtClean="0">
                <a:solidFill>
                  <a:srgbClr val="008273"/>
                </a:solidFill>
              </a:rPr>
              <a:t>23499/06)</a:t>
            </a:r>
            <a:r>
              <a:rPr lang="cs-CZ" altLang="cs-CZ" sz="2400" dirty="0"/>
              <a:t>:</a:t>
            </a:r>
            <a:r>
              <a:rPr lang="cs-CZ" altLang="cs-CZ" sz="2400" dirty="0" smtClean="0">
                <a:solidFill>
                  <a:srgbClr val="008273"/>
                </a:solidFill>
              </a:rPr>
              <a:t> </a:t>
            </a:r>
            <a:r>
              <a:rPr lang="cs-CZ" altLang="cs-CZ" sz="2400" dirty="0"/>
              <a:t>pozitivní závazky státu = pomoc státních orgánů k zachování rodiny a rodinných vztahů</a:t>
            </a:r>
          </a:p>
          <a:p>
            <a:endParaRPr lang="cs-CZ" dirty="0"/>
          </a:p>
        </p:txBody>
      </p:sp>
    </p:spTree>
    <p:extLst>
      <p:ext uri="{BB962C8B-B14F-4D97-AF65-F5344CB8AC3E}">
        <p14:creationId xmlns:p14="http://schemas.microsoft.com/office/powerpoint/2010/main" val="1364144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2700" dirty="0" smtClean="0"/>
              <a:t>Judikatura Ústavního soudu a </a:t>
            </a:r>
            <a:r>
              <a:rPr lang="cs-CZ" altLang="cs-CZ" sz="2700" dirty="0"/>
              <a:t>Nejvyššího soudu</a:t>
            </a:r>
            <a:r>
              <a:rPr lang="cs-CZ" altLang="cs-CZ" dirty="0"/>
              <a:t> </a:t>
            </a:r>
            <a:endParaRPr lang="cs-CZ" dirty="0"/>
          </a:p>
        </p:txBody>
      </p:sp>
      <p:sp>
        <p:nvSpPr>
          <p:cNvPr id="4" name="Zástupný symbol pro zápatí 3"/>
          <p:cNvSpPr>
            <a:spLocks noGrp="1"/>
          </p:cNvSpPr>
          <p:nvPr>
            <p:ph type="ftr" sz="quarter" idx="10"/>
          </p:nvPr>
        </p:nvSpPr>
        <p:spPr/>
        <p:txBody>
          <a:bodyPr/>
          <a:lstStyle/>
          <a:p>
            <a:r>
              <a:rPr lang="cs-CZ" dirty="0" smtClean="0"/>
              <a:t>© Copyright Veřejný ochránce práv, </a:t>
            </a:r>
            <a:r>
              <a:rPr lang="cs-CZ" dirty="0" smtClean="0"/>
              <a:t>2016</a:t>
            </a:r>
            <a:endParaRPr lang="cs-CZ" dirty="0"/>
          </a:p>
        </p:txBody>
      </p:sp>
      <p:sp>
        <p:nvSpPr>
          <p:cNvPr id="3" name="Zástupný symbol pro obsah 2"/>
          <p:cNvSpPr>
            <a:spLocks noGrp="1"/>
          </p:cNvSpPr>
          <p:nvPr>
            <p:ph type="body" sz="quarter" idx="11"/>
          </p:nvPr>
        </p:nvSpPr>
        <p:spPr/>
        <p:txBody>
          <a:bodyPr>
            <a:normAutofit fontScale="77500" lnSpcReduction="20000"/>
          </a:bodyPr>
          <a:lstStyle/>
          <a:p>
            <a:pPr>
              <a:spcBef>
                <a:spcPts val="1200"/>
              </a:spcBef>
              <a:spcAft>
                <a:spcPts val="800"/>
              </a:spcAft>
            </a:pPr>
            <a:r>
              <a:rPr lang="cs-CZ" altLang="cs-CZ" sz="2400" dirty="0">
                <a:solidFill>
                  <a:srgbClr val="008273"/>
                </a:solidFill>
              </a:rPr>
              <a:t>Nález ÚS </a:t>
            </a:r>
            <a:r>
              <a:rPr lang="cs-CZ" altLang="cs-CZ" sz="2400" dirty="0" err="1">
                <a:solidFill>
                  <a:srgbClr val="008273"/>
                </a:solidFill>
              </a:rPr>
              <a:t>sp</a:t>
            </a:r>
            <a:r>
              <a:rPr lang="cs-CZ" altLang="cs-CZ" sz="2400" dirty="0">
                <a:solidFill>
                  <a:srgbClr val="008273"/>
                </a:solidFill>
              </a:rPr>
              <a:t>. zn. IV. ÚS 2244/09 ze dne 20. 7. </a:t>
            </a:r>
            <a:r>
              <a:rPr lang="cs-CZ" altLang="cs-CZ" sz="2400" dirty="0" smtClean="0">
                <a:solidFill>
                  <a:srgbClr val="008273"/>
                </a:solidFill>
              </a:rPr>
              <a:t>2010</a:t>
            </a:r>
            <a:r>
              <a:rPr lang="cs-CZ" altLang="cs-CZ" sz="2400" dirty="0" smtClean="0"/>
              <a:t>: soud </a:t>
            </a:r>
            <a:r>
              <a:rPr lang="cs-CZ" altLang="cs-CZ" sz="2400" dirty="0"/>
              <a:t>zrušil předběžná opatření </a:t>
            </a:r>
            <a:r>
              <a:rPr lang="cs-CZ" altLang="cs-CZ" sz="2400" dirty="0" smtClean="0"/>
              <a:t>vydaná na </a:t>
            </a:r>
            <a:r>
              <a:rPr lang="cs-CZ" altLang="cs-CZ" sz="2400" dirty="0"/>
              <a:t>návrh OSPOD (odnětí novorozence matce a jeho umístění v kojeneckém ústavu z důvodu nevyhovujícího bydlení)</a:t>
            </a:r>
          </a:p>
          <a:p>
            <a:pPr>
              <a:spcBef>
                <a:spcPts val="1200"/>
              </a:spcBef>
              <a:spcAft>
                <a:spcPts val="800"/>
              </a:spcAft>
            </a:pPr>
            <a:r>
              <a:rPr lang="cs-CZ" altLang="cs-CZ" sz="2400" dirty="0" smtClean="0">
                <a:solidFill>
                  <a:srgbClr val="008273"/>
                </a:solidFill>
              </a:rPr>
              <a:t>Nález </a:t>
            </a:r>
            <a:r>
              <a:rPr lang="cs-CZ" altLang="cs-CZ" sz="2400" dirty="0">
                <a:solidFill>
                  <a:srgbClr val="008273"/>
                </a:solidFill>
              </a:rPr>
              <a:t>ÚS </a:t>
            </a:r>
            <a:r>
              <a:rPr lang="cs-CZ" altLang="cs-CZ" sz="2400" dirty="0" err="1">
                <a:solidFill>
                  <a:srgbClr val="008273"/>
                </a:solidFill>
              </a:rPr>
              <a:t>sp</a:t>
            </a:r>
            <a:r>
              <a:rPr lang="cs-CZ" altLang="cs-CZ" sz="2400" dirty="0">
                <a:solidFill>
                  <a:srgbClr val="008273"/>
                </a:solidFill>
              </a:rPr>
              <a:t>. zn. II. ÚS 2546/10 ze dne 6. 9. </a:t>
            </a:r>
            <a:r>
              <a:rPr lang="cs-CZ" altLang="cs-CZ" sz="2400" dirty="0" smtClean="0">
                <a:solidFill>
                  <a:srgbClr val="008273"/>
                </a:solidFill>
              </a:rPr>
              <a:t>2011</a:t>
            </a:r>
            <a:r>
              <a:rPr lang="cs-CZ" altLang="cs-CZ" sz="2400" dirty="0" smtClean="0"/>
              <a:t>: </a:t>
            </a:r>
            <a:r>
              <a:rPr lang="cs-CZ" altLang="cs-CZ" sz="2400" dirty="0"/>
              <a:t>z</a:t>
            </a:r>
            <a:r>
              <a:rPr lang="cs-CZ" altLang="cs-CZ" sz="2400" dirty="0" smtClean="0"/>
              <a:t>ájem </a:t>
            </a:r>
            <a:r>
              <a:rPr lang="cs-CZ" altLang="cs-CZ" sz="2400" dirty="0"/>
              <a:t>dítěte, aby mělo zajištěnu kvalitní materiální péči, nemůže bez dalšího převážit nad jeho zájmem a právem být vychováváno vlastními </a:t>
            </a:r>
            <a:r>
              <a:rPr lang="cs-CZ" altLang="cs-CZ" sz="2400" dirty="0" smtClean="0"/>
              <a:t>rodiči</a:t>
            </a:r>
          </a:p>
          <a:p>
            <a:pPr>
              <a:spcBef>
                <a:spcPts val="1200"/>
              </a:spcBef>
              <a:spcAft>
                <a:spcPts val="800"/>
              </a:spcAft>
            </a:pPr>
            <a:r>
              <a:rPr lang="cs-CZ" altLang="cs-CZ" sz="2400" dirty="0">
                <a:solidFill>
                  <a:srgbClr val="008273"/>
                </a:solidFill>
              </a:rPr>
              <a:t>Stanovisko NS č. j. </a:t>
            </a:r>
            <a:r>
              <a:rPr lang="cs-CZ" altLang="cs-CZ" sz="2400" dirty="0" err="1">
                <a:solidFill>
                  <a:srgbClr val="008273"/>
                </a:solidFill>
              </a:rPr>
              <a:t>Cpjn</a:t>
            </a:r>
            <a:r>
              <a:rPr lang="cs-CZ" altLang="cs-CZ" sz="2400" dirty="0">
                <a:solidFill>
                  <a:srgbClr val="008273"/>
                </a:solidFill>
              </a:rPr>
              <a:t> 202/2010 ze dne 8. 12. </a:t>
            </a:r>
            <a:r>
              <a:rPr lang="cs-CZ" altLang="cs-CZ" sz="2400" dirty="0" smtClean="0">
                <a:solidFill>
                  <a:srgbClr val="008273"/>
                </a:solidFill>
              </a:rPr>
              <a:t>2010</a:t>
            </a:r>
            <a:r>
              <a:rPr lang="cs-CZ" altLang="cs-CZ" sz="2400" dirty="0" smtClean="0"/>
              <a:t>:</a:t>
            </a:r>
            <a:r>
              <a:rPr lang="cs-CZ" altLang="cs-CZ" sz="2400" dirty="0" smtClean="0">
                <a:solidFill>
                  <a:srgbClr val="008273"/>
                </a:solidFill>
              </a:rPr>
              <a:t> </a:t>
            </a:r>
            <a:r>
              <a:rPr lang="cs-CZ" altLang="cs-CZ" sz="2400" dirty="0" smtClean="0"/>
              <a:t>důvodem pro nařízení </a:t>
            </a:r>
            <a:r>
              <a:rPr lang="cs-CZ" altLang="cs-CZ" sz="2400" dirty="0"/>
              <a:t>ústavní výchovy </a:t>
            </a:r>
            <a:r>
              <a:rPr lang="cs-CZ" altLang="cs-CZ" sz="2400" dirty="0" smtClean="0"/>
              <a:t>dítěte nemohou být samy o sobě materiální nedostatky rodiny, zvláště pak špatné bytové </a:t>
            </a:r>
            <a:r>
              <a:rPr lang="cs-CZ" altLang="cs-CZ" sz="2400" dirty="0" smtClean="0"/>
              <a:t>poměry</a:t>
            </a:r>
            <a:endParaRPr lang="cs-CZ" altLang="cs-CZ" sz="2400" dirty="0"/>
          </a:p>
        </p:txBody>
      </p:sp>
    </p:spTree>
    <p:extLst>
      <p:ext uri="{BB962C8B-B14F-4D97-AF65-F5344CB8AC3E}">
        <p14:creationId xmlns:p14="http://schemas.microsoft.com/office/powerpoint/2010/main" val="762031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dirty="0" smtClean="0"/>
              <a:t>Segregace v bydlení před Ústavním soudem</a:t>
            </a:r>
            <a:endParaRPr lang="cs-CZ" dirty="0"/>
          </a:p>
        </p:txBody>
      </p:sp>
      <p:sp>
        <p:nvSpPr>
          <p:cNvPr id="2" name="Zástupný symbol pro zápatí 1"/>
          <p:cNvSpPr>
            <a:spLocks noGrp="1"/>
          </p:cNvSpPr>
          <p:nvPr>
            <p:ph type="ftr" sz="quarter" idx="10"/>
          </p:nvPr>
        </p:nvSpPr>
        <p:spPr/>
        <p:txBody>
          <a:bodyPr/>
          <a:lstStyle/>
          <a:p>
            <a:r>
              <a:rPr lang="cs-CZ" dirty="0" smtClean="0"/>
              <a:t>© Copyright Veřejný ochránce práv, </a:t>
            </a:r>
            <a:r>
              <a:rPr lang="cs-CZ" dirty="0" smtClean="0"/>
              <a:t>2016</a:t>
            </a:r>
            <a:endParaRPr lang="cs-CZ" dirty="0"/>
          </a:p>
        </p:txBody>
      </p:sp>
      <p:sp>
        <p:nvSpPr>
          <p:cNvPr id="5" name="Zástupný symbol pro text 4"/>
          <p:cNvSpPr>
            <a:spLocks noGrp="1"/>
          </p:cNvSpPr>
          <p:nvPr>
            <p:ph type="body" sz="quarter" idx="11"/>
          </p:nvPr>
        </p:nvSpPr>
        <p:spPr/>
        <p:txBody>
          <a:bodyPr>
            <a:normAutofit lnSpcReduction="10000"/>
          </a:bodyPr>
          <a:lstStyle/>
          <a:p>
            <a:pPr marL="0" indent="0">
              <a:buNone/>
            </a:pPr>
            <a:r>
              <a:rPr lang="cs-CZ" b="1" i="1" dirty="0" smtClean="0"/>
              <a:t>Nález </a:t>
            </a:r>
            <a:r>
              <a:rPr lang="cs-CZ" b="1" i="1" dirty="0"/>
              <a:t>Ústavního soudu ze dne 11. srpna </a:t>
            </a:r>
            <a:r>
              <a:rPr lang="cs-CZ" b="1" i="1" dirty="0" smtClean="0"/>
              <a:t>2015, </a:t>
            </a:r>
            <a:r>
              <a:rPr lang="cs-CZ" b="1" i="1" dirty="0" err="1" smtClean="0"/>
              <a:t>sp.zn</a:t>
            </a:r>
            <a:r>
              <a:rPr lang="cs-CZ" b="1" i="1" dirty="0" smtClean="0"/>
              <a:t>.: I. ÚS </a:t>
            </a:r>
            <a:r>
              <a:rPr lang="cs-CZ" b="1" i="1" dirty="0"/>
              <a:t>1891/13</a:t>
            </a:r>
          </a:p>
          <a:p>
            <a:pPr marL="0" indent="0">
              <a:buNone/>
            </a:pPr>
            <a:r>
              <a:rPr lang="cs-CZ" dirty="0"/>
              <a:t>Ústavní soud nemůže akceptovat závěr, podle kterého stěžovatelé nebyli vystaveni, byť i jen nepřímé, diskriminaci, neboť z napadených rozhodnutí není zřejmé, jak k takovému právnímu závěru obecné soudy dospěly. Rozhodnutí obecných soudů tak neobstojí z hlediska požadavků řádného a přesvědčivého odůvodnění jako součásti práva na spravedlivý proces ve smyslu čl. 36 odst. 1 Listiny</a:t>
            </a:r>
            <a:r>
              <a:rPr lang="cs-CZ" dirty="0" smtClean="0"/>
              <a:t>.</a:t>
            </a:r>
            <a:endParaRPr lang="cs-CZ" dirty="0"/>
          </a:p>
        </p:txBody>
      </p:sp>
    </p:spTree>
    <p:extLst>
      <p:ext uri="{BB962C8B-B14F-4D97-AF65-F5344CB8AC3E}">
        <p14:creationId xmlns:p14="http://schemas.microsoft.com/office/powerpoint/2010/main" val="55326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8906" y="483518"/>
            <a:ext cx="6295341" cy="504056"/>
          </a:xfrm>
        </p:spPr>
        <p:txBody>
          <a:bodyPr>
            <a:normAutofit/>
          </a:bodyPr>
          <a:lstStyle/>
          <a:p>
            <a:r>
              <a:rPr lang="cs-CZ" dirty="0" smtClean="0"/>
              <a:t>Případová studie - bydlení</a:t>
            </a:r>
            <a:endParaRPr lang="cs-CZ" dirty="0"/>
          </a:p>
        </p:txBody>
      </p:sp>
      <p:sp>
        <p:nvSpPr>
          <p:cNvPr id="4" name="Zástupný symbol pro zápatí 3"/>
          <p:cNvSpPr>
            <a:spLocks noGrp="1"/>
          </p:cNvSpPr>
          <p:nvPr>
            <p:ph type="ftr" sz="quarter" idx="10"/>
          </p:nvPr>
        </p:nvSpPr>
        <p:spPr>
          <a:xfrm>
            <a:off x="2160000" y="4876006"/>
            <a:ext cx="4356216" cy="267494"/>
          </a:xfrm>
        </p:spPr>
        <p:txBody>
          <a:bodyPr/>
          <a:lstStyle/>
          <a:p>
            <a:r>
              <a:rPr lang="cs-CZ" dirty="0" smtClean="0"/>
              <a:t>© Copyright Veřejný ochránce práv, 2016; </a:t>
            </a:r>
            <a:r>
              <a:rPr lang="cs-CZ" i="1" dirty="0" smtClean="0"/>
              <a:t>Foto </a:t>
            </a:r>
            <a:r>
              <a:rPr lang="cs-CZ" i="1" dirty="0"/>
              <a:t>© Jiří </a:t>
            </a:r>
            <a:r>
              <a:rPr lang="cs-CZ" i="1" dirty="0" err="1"/>
              <a:t>Tondl</a:t>
            </a:r>
            <a:endParaRPr lang="cs-CZ" dirty="0"/>
          </a:p>
        </p:txBody>
      </p:sp>
      <p:sp>
        <p:nvSpPr>
          <p:cNvPr id="3" name="Zástupný symbol pro obsah 2"/>
          <p:cNvSpPr>
            <a:spLocks noGrp="1"/>
          </p:cNvSpPr>
          <p:nvPr>
            <p:ph type="body" sz="quarter" idx="11"/>
          </p:nvPr>
        </p:nvSpPr>
        <p:spPr>
          <a:xfrm>
            <a:off x="1331640" y="1131590"/>
            <a:ext cx="7279140" cy="3528392"/>
          </a:xfrm>
        </p:spPr>
        <p:txBody>
          <a:bodyPr>
            <a:noAutofit/>
          </a:bodyPr>
          <a:lstStyle/>
          <a:p>
            <a:pPr>
              <a:buFont typeface="Wingdings" panose="05000000000000000000" pitchFamily="2" charset="2"/>
              <a:buChar char="§"/>
            </a:pPr>
            <a:endParaRPr lang="cs-CZ" sz="1600" b="1" dirty="0">
              <a:solidFill>
                <a:srgbClr val="FF0000"/>
              </a:solidFill>
            </a:endParaRPr>
          </a:p>
        </p:txBody>
      </p:sp>
      <p:pic>
        <p:nvPicPr>
          <p:cNvPr id="1027" name="Picture 3" descr="C:\Users\nehudkova\Pictures\1741_250725ebd040cb7b121927c1020dab3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9582"/>
            <a:ext cx="763284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961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83768" y="771550"/>
            <a:ext cx="6120680" cy="504056"/>
          </a:xfrm>
        </p:spPr>
        <p:txBody>
          <a:bodyPr>
            <a:normAutofit/>
          </a:bodyPr>
          <a:lstStyle/>
          <a:p>
            <a:pPr algn="l"/>
            <a:r>
              <a:rPr lang="cs-CZ" sz="2400" dirty="0"/>
              <a:t>D</a:t>
            </a:r>
            <a:r>
              <a:rPr lang="cs-CZ" sz="2400" dirty="0" smtClean="0"/>
              <a:t>iskriminace v bydlení</a:t>
            </a:r>
            <a:endParaRPr lang="cs-CZ" sz="2400" dirty="0"/>
          </a:p>
        </p:txBody>
      </p:sp>
      <p:sp>
        <p:nvSpPr>
          <p:cNvPr id="4" name="Zástupný symbol pro zápatí 3"/>
          <p:cNvSpPr>
            <a:spLocks noGrp="1"/>
          </p:cNvSpPr>
          <p:nvPr>
            <p:ph type="ftr" sz="quarter" idx="10"/>
          </p:nvPr>
        </p:nvSpPr>
        <p:spPr>
          <a:xfrm>
            <a:off x="2483768" y="4767264"/>
            <a:ext cx="3500295" cy="273844"/>
          </a:xfrm>
        </p:spPr>
        <p:txBody>
          <a:bodyPr/>
          <a:lstStyle/>
          <a:p>
            <a:r>
              <a:rPr lang="cs-CZ" dirty="0"/>
              <a:t>© Copyright Veřejný ochránce práv, 2016; obrázek stažen ze stránek IQ Roma servis, o. s. http://www.jaktovidimja.cz</a:t>
            </a:r>
          </a:p>
          <a:p>
            <a:endParaRPr lang="cs-CZ" dirty="0"/>
          </a:p>
        </p:txBody>
      </p:sp>
      <p:sp>
        <p:nvSpPr>
          <p:cNvPr id="3" name="Zástupný symbol pro obsah 2"/>
          <p:cNvSpPr>
            <a:spLocks noGrp="1"/>
          </p:cNvSpPr>
          <p:nvPr>
            <p:ph type="body" sz="quarter" idx="11"/>
          </p:nvPr>
        </p:nvSpPr>
        <p:spPr>
          <a:xfrm>
            <a:off x="2483768" y="1347614"/>
            <a:ext cx="6408712" cy="3312368"/>
          </a:xfrm>
        </p:spPr>
        <p:txBody>
          <a:bodyPr>
            <a:normAutofit fontScale="70000" lnSpcReduction="20000"/>
          </a:bodyPr>
          <a:lstStyle/>
          <a:p>
            <a:pPr>
              <a:spcBef>
                <a:spcPts val="1200"/>
              </a:spcBef>
              <a:spcAft>
                <a:spcPts val="800"/>
              </a:spcAft>
            </a:pPr>
            <a:r>
              <a:rPr lang="cs-CZ" altLang="cs-CZ" dirty="0" smtClean="0"/>
              <a:t>V Koncepci sociálního bydlení ČR 2015 – 2025 identifikována jako jeden z problémů.</a:t>
            </a:r>
            <a:endParaRPr lang="cs-CZ" altLang="cs-CZ" dirty="0"/>
          </a:p>
          <a:p>
            <a:pPr>
              <a:spcBef>
                <a:spcPts val="1200"/>
              </a:spcBef>
              <a:spcAft>
                <a:spcPts val="800"/>
              </a:spcAft>
            </a:pPr>
            <a:r>
              <a:rPr lang="cs-CZ" altLang="cs-CZ" dirty="0" smtClean="0"/>
              <a:t>V podnětech se objevují se jen některé důvody; nejčastěji </a:t>
            </a:r>
            <a:r>
              <a:rPr lang="cs-CZ" altLang="cs-CZ" b="1" dirty="0" smtClean="0"/>
              <a:t>rasa, etnický původ, národnost, zdravotní postižení. </a:t>
            </a:r>
          </a:p>
          <a:p>
            <a:pPr>
              <a:spcBef>
                <a:spcPts val="1200"/>
              </a:spcBef>
              <a:spcAft>
                <a:spcPts val="800"/>
              </a:spcAft>
            </a:pPr>
            <a:r>
              <a:rPr lang="cs-CZ" altLang="cs-CZ" dirty="0" smtClean="0"/>
              <a:t>Zákaz diskriminace se vztahuje na </a:t>
            </a:r>
            <a:r>
              <a:rPr lang="cs-CZ" altLang="cs-CZ" b="1" dirty="0" smtClean="0"/>
              <a:t>přístup k bydlení, pokud je nabízeno veřejnosti, a na jeho poskytování.</a:t>
            </a:r>
          </a:p>
          <a:p>
            <a:pPr>
              <a:spcBef>
                <a:spcPts val="1200"/>
              </a:spcBef>
              <a:spcAft>
                <a:spcPts val="800"/>
              </a:spcAft>
            </a:pPr>
            <a:r>
              <a:rPr lang="cs-CZ" altLang="cs-CZ" b="1" dirty="0"/>
              <a:t>c</a:t>
            </a:r>
            <a:r>
              <a:rPr lang="cs-CZ" altLang="cs-CZ" b="1" dirty="0" smtClean="0"/>
              <a:t>hybí inspekční orgán </a:t>
            </a:r>
            <a:r>
              <a:rPr lang="cs-CZ" altLang="cs-CZ" dirty="0" smtClean="0"/>
              <a:t>(pouze dílčí působnost: Česká obchodní inspekce – realitky, Ministerstvo vnitra – dozor nad samosprávou) </a:t>
            </a:r>
          </a:p>
          <a:p>
            <a:r>
              <a:rPr lang="cs-CZ" dirty="0" smtClean="0"/>
              <a:t>Soukromé subjekty ani samospráva nemají povinnost poskytnout ochránci součinnost.</a:t>
            </a:r>
          </a:p>
          <a:p>
            <a:r>
              <a:rPr lang="cs-CZ" dirty="0" smtClean="0"/>
              <a:t>Zprávy a doporučení ochránce nejsou závazné, mohou sloužit jako důkaz v soudním řízení.</a:t>
            </a:r>
          </a:p>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 y="-8207"/>
            <a:ext cx="1865313"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 y="0"/>
            <a:ext cx="2378075"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873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843558"/>
            <a:ext cx="7920880" cy="504056"/>
          </a:xfrm>
        </p:spPr>
        <p:txBody>
          <a:bodyPr>
            <a:normAutofit/>
          </a:bodyPr>
          <a:lstStyle/>
          <a:p>
            <a:r>
              <a:rPr lang="cs-CZ" dirty="0" smtClean="0"/>
              <a:t>Obec vs. soukromý pronajímatel</a:t>
            </a:r>
            <a:endParaRPr lang="cs-CZ" dirty="0"/>
          </a:p>
        </p:txBody>
      </p:sp>
      <p:sp>
        <p:nvSpPr>
          <p:cNvPr id="4" name="Zástupný symbol pro zápatí 3"/>
          <p:cNvSpPr>
            <a:spLocks noGrp="1"/>
          </p:cNvSpPr>
          <p:nvPr>
            <p:ph type="ftr" sz="quarter" idx="10"/>
          </p:nvPr>
        </p:nvSpPr>
        <p:spPr/>
        <p:txBody>
          <a:bodyPr/>
          <a:lstStyle/>
          <a:p>
            <a:r>
              <a:rPr lang="cs-CZ" dirty="0" smtClean="0"/>
              <a:t>© Copyright Veřejný ochránce práv, 2016</a:t>
            </a:r>
            <a:endParaRPr lang="cs-CZ" dirty="0"/>
          </a:p>
        </p:txBody>
      </p:sp>
      <p:sp>
        <p:nvSpPr>
          <p:cNvPr id="3" name="Zástupný symbol pro obsah 2"/>
          <p:cNvSpPr>
            <a:spLocks noGrp="1"/>
          </p:cNvSpPr>
          <p:nvPr>
            <p:ph type="body" sz="quarter" idx="11"/>
          </p:nvPr>
        </p:nvSpPr>
        <p:spPr>
          <a:xfrm>
            <a:off x="324000" y="1419622"/>
            <a:ext cx="8286780" cy="3384376"/>
          </a:xfrm>
        </p:spPr>
        <p:txBody>
          <a:bodyPr>
            <a:noAutofit/>
          </a:bodyPr>
          <a:lstStyle/>
          <a:p>
            <a:r>
              <a:rPr lang="cs-CZ" sz="1600" b="1" dirty="0" smtClean="0"/>
              <a:t>SOUKROMÝ PRONAJÍMATEL: pokud inzeruje bydlení veřejně, nesmí diskriminovat!</a:t>
            </a:r>
          </a:p>
          <a:p>
            <a:pPr>
              <a:buFont typeface="Wingdings" panose="05000000000000000000" pitchFamily="2" charset="2"/>
              <a:buChar char="Ø"/>
            </a:pPr>
            <a:r>
              <a:rPr lang="cs-CZ" sz="1600" dirty="0"/>
              <a:t>d</a:t>
            </a:r>
            <a:r>
              <a:rPr lang="cs-CZ" sz="1600" dirty="0" smtClean="0"/>
              <a:t>iskriminace ze strany realitní kanceláře: kauza Balogová vs. Nosková (zpráva ochránkyně </a:t>
            </a:r>
            <a:r>
              <a:rPr lang="cs-CZ" sz="1600" dirty="0" err="1" smtClean="0"/>
              <a:t>sp</a:t>
            </a:r>
            <a:r>
              <a:rPr lang="cs-CZ" sz="1600" dirty="0" smtClean="0"/>
              <a:t>. zn. 112/2012/DIS)</a:t>
            </a:r>
          </a:p>
          <a:p>
            <a:pPr>
              <a:buFont typeface="Wingdings" panose="05000000000000000000" pitchFamily="2" charset="2"/>
              <a:buChar char="Ø"/>
            </a:pPr>
            <a:r>
              <a:rPr lang="cs-CZ" sz="1600" dirty="0"/>
              <a:t>r</a:t>
            </a:r>
            <a:r>
              <a:rPr lang="cs-CZ" sz="1600" dirty="0" smtClean="0"/>
              <a:t>ozsudek Krajského soudu v Ostravě 71Co 164/2015 – 113 </a:t>
            </a:r>
            <a:r>
              <a:rPr lang="cs-CZ" sz="1600" i="1" dirty="0" smtClean="0"/>
              <a:t>(„Romy tady nechci, ani kdyby byli ze zlata!“)</a:t>
            </a:r>
            <a:r>
              <a:rPr lang="cs-CZ" sz="1600" dirty="0" smtClean="0"/>
              <a:t>: omluva, 60. 000 Kč + náhrada nákladů – </a:t>
            </a:r>
            <a:r>
              <a:rPr lang="cs-CZ" sz="1600" dirty="0" smtClean="0">
                <a:solidFill>
                  <a:srgbClr val="C00000"/>
                </a:solidFill>
              </a:rPr>
              <a:t>podáno dovolání</a:t>
            </a:r>
          </a:p>
          <a:p>
            <a:pPr>
              <a:buFont typeface="Wingdings" panose="05000000000000000000" pitchFamily="2" charset="2"/>
              <a:buChar char="Ø"/>
            </a:pPr>
            <a:endParaRPr lang="cs-CZ" sz="1600" dirty="0"/>
          </a:p>
          <a:p>
            <a:r>
              <a:rPr lang="cs-CZ" sz="1600" b="1" dirty="0" smtClean="0"/>
              <a:t>OBEC:</a:t>
            </a:r>
            <a:r>
              <a:rPr lang="cs-CZ" sz="1600" dirty="0" smtClean="0"/>
              <a:t> </a:t>
            </a:r>
            <a:r>
              <a:rPr lang="cs-CZ" sz="1600" b="1" i="1" dirty="0" smtClean="0"/>
              <a:t>Doporučení </a:t>
            </a:r>
            <a:r>
              <a:rPr lang="cs-CZ" sz="1600" b="1" i="1" dirty="0"/>
              <a:t>veřejného ochránce práv k naplňování práva na rovné zacházení s žadateli o pronájem obecního bytu (2010</a:t>
            </a:r>
            <a:r>
              <a:rPr lang="cs-CZ" sz="1600" b="1" i="1" dirty="0" smtClean="0"/>
              <a:t>)</a:t>
            </a:r>
            <a:r>
              <a:rPr lang="cs-CZ" sz="1600" b="1" dirty="0" smtClean="0"/>
              <a:t>: </a:t>
            </a:r>
            <a:r>
              <a:rPr lang="cs-CZ" sz="1600" u="sng" dirty="0"/>
              <a:t>zvláštní postavení obce jako pronajímatele</a:t>
            </a:r>
            <a:r>
              <a:rPr lang="cs-CZ" sz="1600" dirty="0"/>
              <a:t> -  ú</a:t>
            </a:r>
            <a:r>
              <a:rPr lang="cs-CZ" altLang="cs-CZ" sz="1600" dirty="0"/>
              <a:t>kol obce pečovat v souladu s místními předpoklady a zvyklostmi o vytváření podmínek pro rozvoj sociální péče a </a:t>
            </a:r>
            <a:r>
              <a:rPr lang="cs-CZ" altLang="cs-CZ" sz="1600" b="1" dirty="0"/>
              <a:t>uspokojování potřeb svých občanů</a:t>
            </a:r>
            <a:r>
              <a:rPr lang="cs-CZ" altLang="cs-CZ" sz="1600" dirty="0"/>
              <a:t>. </a:t>
            </a:r>
            <a:r>
              <a:rPr lang="cs-CZ" altLang="cs-CZ" sz="1600" b="1" dirty="0">
                <a:solidFill>
                  <a:srgbClr val="C00000"/>
                </a:solidFill>
              </a:rPr>
              <a:t>Jde</a:t>
            </a:r>
            <a:r>
              <a:rPr lang="cs-CZ" altLang="cs-CZ" sz="1600" dirty="0">
                <a:solidFill>
                  <a:srgbClr val="C00000"/>
                </a:solidFill>
              </a:rPr>
              <a:t> </a:t>
            </a:r>
            <a:r>
              <a:rPr lang="cs-CZ" altLang="cs-CZ" sz="1600" b="1" dirty="0">
                <a:solidFill>
                  <a:srgbClr val="C00000"/>
                </a:solidFill>
              </a:rPr>
              <a:t>především</a:t>
            </a:r>
            <a:r>
              <a:rPr lang="cs-CZ" altLang="cs-CZ" sz="1600" dirty="0">
                <a:solidFill>
                  <a:srgbClr val="C00000"/>
                </a:solidFill>
              </a:rPr>
              <a:t> </a:t>
            </a:r>
            <a:r>
              <a:rPr lang="cs-CZ" altLang="cs-CZ" sz="1600" b="1" dirty="0">
                <a:solidFill>
                  <a:srgbClr val="C00000"/>
                </a:solidFill>
              </a:rPr>
              <a:t>o</a:t>
            </a:r>
            <a:r>
              <a:rPr lang="cs-CZ" altLang="cs-CZ" sz="1600" dirty="0">
                <a:solidFill>
                  <a:srgbClr val="C00000"/>
                </a:solidFill>
              </a:rPr>
              <a:t> </a:t>
            </a:r>
            <a:r>
              <a:rPr lang="cs-CZ" altLang="cs-CZ" sz="1600" b="1" dirty="0">
                <a:solidFill>
                  <a:srgbClr val="C00000"/>
                </a:solidFill>
              </a:rPr>
              <a:t>uspokojování potřeby bydlení</a:t>
            </a:r>
            <a:r>
              <a:rPr lang="cs-CZ" altLang="cs-CZ" sz="1600" b="1" dirty="0"/>
              <a:t>,</a:t>
            </a:r>
            <a:r>
              <a:rPr lang="cs-CZ" altLang="cs-CZ" sz="1600" dirty="0"/>
              <a:t>… (</a:t>
            </a:r>
            <a:r>
              <a:rPr lang="cs-CZ" altLang="cs-CZ" sz="1600" dirty="0" err="1"/>
              <a:t>ust</a:t>
            </a:r>
            <a:r>
              <a:rPr lang="cs-CZ" altLang="cs-CZ" sz="1600" dirty="0"/>
              <a:t>. § 35 odst. 2 zákona o obcích</a:t>
            </a:r>
            <a:r>
              <a:rPr lang="cs-CZ" altLang="cs-CZ" sz="1600" dirty="0" smtClean="0"/>
              <a:t>).</a:t>
            </a:r>
            <a:endParaRPr lang="cs-CZ" sz="1400" dirty="0" smtClean="0"/>
          </a:p>
        </p:txBody>
      </p:sp>
    </p:spTree>
    <p:extLst>
      <p:ext uri="{BB962C8B-B14F-4D97-AF65-F5344CB8AC3E}">
        <p14:creationId xmlns:p14="http://schemas.microsoft.com/office/powerpoint/2010/main" val="3144429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chrance_prezentace_verze_A">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atum_x0020_vzniku xmlns="7aea5b64-986d-4ed0-9f25-146f1d978e9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3A71DC738674B4893D02C4CA0E22FAC" ma:contentTypeVersion="4" ma:contentTypeDescription="Vytvořit nový dokument" ma:contentTypeScope="" ma:versionID="dcc6128f15bb73e67301b068d52033ce">
  <xsd:schema xmlns:xsd="http://www.w3.org/2001/XMLSchema" xmlns:xs="http://www.w3.org/2001/XMLSchema" xmlns:p="http://schemas.microsoft.com/office/2006/metadata/properties" xmlns:ns2="7aea5b64-986d-4ed0-9f25-146f1d978e98" targetNamespace="http://schemas.microsoft.com/office/2006/metadata/properties" ma:root="true" ma:fieldsID="4e0c4057c03dd2c7c9c20807d6e9694d" ns2:_="">
    <xsd:import namespace="7aea5b64-986d-4ed0-9f25-146f1d978e98"/>
    <xsd:element name="properties">
      <xsd:complexType>
        <xsd:sequence>
          <xsd:element name="documentManagement">
            <xsd:complexType>
              <xsd:all>
                <xsd:element ref="ns2:datum_x0020_vzniku"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ea5b64-986d-4ed0-9f25-146f1d978e98" elementFormDefault="qualified">
    <xsd:import namespace="http://schemas.microsoft.com/office/2006/documentManagement/types"/>
    <xsd:import namespace="http://schemas.microsoft.com/office/infopath/2007/PartnerControls"/>
    <xsd:element name="datum_x0020_vzniku" ma:index="8" nillable="true" ma:displayName="datum vzniku" ma:internalName="datum_x0020_vzniku">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6C0E5A-992E-42E6-9F2B-D8E01465DC62}">
  <ds:schemaRef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purl.org/dc/terms/"/>
    <ds:schemaRef ds:uri="http://purl.org/dc/elements/1.1/"/>
    <ds:schemaRef ds:uri="http://purl.org/dc/dcmitype/"/>
    <ds:schemaRef ds:uri="7aea5b64-986d-4ed0-9f25-146f1d978e98"/>
    <ds:schemaRef ds:uri="http://schemas.microsoft.com/office/infopath/2007/PartnerControls"/>
  </ds:schemaRefs>
</ds:datastoreItem>
</file>

<file path=customXml/itemProps2.xml><?xml version="1.0" encoding="utf-8"?>
<ds:datastoreItem xmlns:ds="http://schemas.openxmlformats.org/officeDocument/2006/customXml" ds:itemID="{63FC47B5-E5F0-4851-A071-57800FE9BB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ea5b64-986d-4ed0-9f25-146f1d978e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265280-BEB3-4645-B4BE-15621170DA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Ochrance_prezentace_verze_A</Template>
  <TotalTime>3409</TotalTime>
  <Words>2818</Words>
  <Application>Microsoft Office PowerPoint</Application>
  <PresentationFormat>Předvádění na obrazovce (16:9)</PresentationFormat>
  <Paragraphs>158</Paragraphs>
  <Slides>27</Slides>
  <Notes>1</Notes>
  <HiddenSlides>0</HiddenSlides>
  <MMClips>0</MMClips>
  <ScaleCrop>false</ScaleCrop>
  <HeadingPairs>
    <vt:vector size="4" baseType="variant">
      <vt:variant>
        <vt:lpstr>Motiv</vt:lpstr>
      </vt:variant>
      <vt:variant>
        <vt:i4>1</vt:i4>
      </vt:variant>
      <vt:variant>
        <vt:lpstr>Nadpisy snímků</vt:lpstr>
      </vt:variant>
      <vt:variant>
        <vt:i4>27</vt:i4>
      </vt:variant>
    </vt:vector>
  </HeadingPairs>
  <TitlesOfParts>
    <vt:vector size="28" baseType="lpstr">
      <vt:lpstr>Ochrance_prezentace_verze_A</vt:lpstr>
      <vt:lpstr>Diskriminace v oblasti bydlení</vt:lpstr>
      <vt:lpstr>Rovný přístup k bydlení a jeho poskytování</vt:lpstr>
      <vt:lpstr>Existuje právo na bydlení?</vt:lpstr>
      <vt:lpstr>Judikatura Evropského soudu pro lidská práva</vt:lpstr>
      <vt:lpstr>Judikatura Ústavního soudu a Nejvyššího soudu </vt:lpstr>
      <vt:lpstr>Segregace v bydlení před Ústavním soudem</vt:lpstr>
      <vt:lpstr>Případová studie - bydlení</vt:lpstr>
      <vt:lpstr>Diskriminace v bydlení</vt:lpstr>
      <vt:lpstr>Obec vs. soukromý pronajímatel</vt:lpstr>
      <vt:lpstr>Jsou tyto postupy diskriminační/protizákonné?</vt:lpstr>
      <vt:lpstr>Některé dávky ano, jiné dávky ne</vt:lpstr>
      <vt:lpstr>Může obec z nabídky bytů vyloučit cizince?</vt:lpstr>
      <vt:lpstr>Jak z důkazní nouze?</vt:lpstr>
      <vt:lpstr>Důkaz utajenou audionahrávkou</vt:lpstr>
      <vt:lpstr>Důkaz utajenou audionahrávkou</vt:lpstr>
      <vt:lpstr>Jak funguje situační testování</vt:lpstr>
      <vt:lpstr>Co na to soudy?</vt:lpstr>
      <vt:lpstr>Využití situačního testování v činnosti ochránce</vt:lpstr>
      <vt:lpstr>Příklady a zkušenosti ochránce se situačním testováním</vt:lpstr>
      <vt:lpstr>Jaká nahrávka je vhodným důkazem?</vt:lpstr>
      <vt:lpstr>Případy ochránce (233/2012/DIS)</vt:lpstr>
      <vt:lpstr>Případy ochránce (41/2013/DIS)</vt:lpstr>
      <vt:lpstr>Případy ochránce</vt:lpstr>
      <vt:lpstr>Případy ochránce (5/2013/DIS)</vt:lpstr>
      <vt:lpstr>Případy ochránce (169/2013/DIS)</vt:lpstr>
      <vt:lpstr>Případy ochránce (112/2012/DIS)</vt:lpstr>
      <vt:lpstr>Děkuji za pozornost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Právo na rovné zacházení v pracovněprávních vztazích</dc:title>
  <dc:creator>Nehudková Eva Mgr.</dc:creator>
  <cp:lastModifiedBy>Nehudková Eva Mgr.</cp:lastModifiedBy>
  <cp:revision>179</cp:revision>
  <cp:lastPrinted>2014-03-21T08:47:15Z</cp:lastPrinted>
  <dcterms:created xsi:type="dcterms:W3CDTF">2014-03-11T10:24:17Z</dcterms:created>
  <dcterms:modified xsi:type="dcterms:W3CDTF">2016-04-19T14:16:00Z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0x010100D3A71DC738674B4893D02C4CA0E22FAC</vt:lpwstr>
  </property>
</Properties>
</file>