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63" r:id="rId5"/>
    <p:sldId id="282" r:id="rId6"/>
    <p:sldId id="288" r:id="rId7"/>
    <p:sldId id="313" r:id="rId8"/>
    <p:sldId id="314" r:id="rId9"/>
    <p:sldId id="315" r:id="rId10"/>
    <p:sldId id="316" r:id="rId11"/>
    <p:sldId id="291" r:id="rId12"/>
    <p:sldId id="292" r:id="rId13"/>
    <p:sldId id="294" r:id="rId14"/>
    <p:sldId id="295" r:id="rId15"/>
    <p:sldId id="318" r:id="rId16"/>
    <p:sldId id="317" r:id="rId17"/>
    <p:sldId id="283" r:id="rId18"/>
    <p:sldId id="297" r:id="rId19"/>
    <p:sldId id="323" r:id="rId20"/>
    <p:sldId id="301" r:id="rId21"/>
    <p:sldId id="299" r:id="rId22"/>
    <p:sldId id="300" r:id="rId23"/>
    <p:sldId id="311" r:id="rId24"/>
    <p:sldId id="320" r:id="rId25"/>
    <p:sldId id="321" r:id="rId26"/>
    <p:sldId id="322" r:id="rId27"/>
    <p:sldId id="306" r:id="rId28"/>
    <p:sldId id="312" r:id="rId29"/>
    <p:sldId id="319" r:id="rId30"/>
    <p:sldId id="309" r:id="rId31"/>
    <p:sldId id="281" r:id="rId32"/>
  </p:sldIdLst>
  <p:sldSz cx="9144000" cy="5143500" type="screen16x9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2" autoAdjust="0"/>
  </p:normalViewPr>
  <p:slideViewPr>
    <p:cSldViewPr>
      <p:cViewPr varScale="1">
        <p:scale>
          <a:sx n="141" d="100"/>
          <a:sy n="141" d="100"/>
        </p:scale>
        <p:origin x="66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04BF5-BCA1-4150-9CCE-3E61108440AB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ADD58-1E5C-4A21-9E69-432E779958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85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2C-D2E0-4963-989E-13081D5744A2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D439-B0CF-45F4-B3B7-E24C341E3A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61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41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713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678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911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911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5295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4931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018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2420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163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585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554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731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882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421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556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86643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4000" y="2952001"/>
            <a:ext cx="8786874" cy="834196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32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4000" y="3744000"/>
            <a:ext cx="5576664" cy="5715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17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324000" y="1714500"/>
            <a:ext cx="8462842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74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24000" y="2500324"/>
            <a:ext cx="8286780" cy="17859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text a 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00" y="1643056"/>
            <a:ext cx="3962248" cy="78581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324000" y="2500313"/>
            <a:ext cx="3929062" cy="2000250"/>
          </a:xfrm>
        </p:spPr>
        <p:txBody>
          <a:bodyPr/>
          <a:lstStyle>
            <a:lvl2pPr marL="85725" indent="-85725">
              <a:buFontTx/>
              <a:buNone/>
              <a:defRPr sz="1600"/>
            </a:lvl2pPr>
            <a:lvl3pPr marL="85725" indent="-85725">
              <a:defRPr/>
            </a:lvl3pPr>
            <a:lvl4pPr marL="180975" indent="-95250">
              <a:defRPr/>
            </a:lvl4pPr>
            <a:lvl5pPr marL="266700" indent="-85725">
              <a:defRPr/>
            </a:lvl5pPr>
          </a:lstStyle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026" name="Picture 2" descr="P:\Ochrance\2013_0320_PPT_prezentace\sablona_PPT\pozadi\foto_ochranc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000" y="1440000"/>
            <a:ext cx="4431026" cy="27146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-18"/>
            <a:ext cx="9144000" cy="4866430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24000" y="4644000"/>
            <a:ext cx="3824064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8273"/>
                </a:solidFill>
              </a:defRPr>
            </a:lvl1pPr>
          </a:lstStyle>
          <a:p>
            <a:r>
              <a:rPr lang="cs-CZ" dirty="0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11" name="Zástupný symbol pro nadpis 10"/>
          <p:cNvSpPr>
            <a:spLocks noGrp="1"/>
          </p:cNvSpPr>
          <p:nvPr>
            <p:ph type="title"/>
          </p:nvPr>
        </p:nvSpPr>
        <p:spPr>
          <a:xfrm>
            <a:off x="324000" y="1643056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idx="1"/>
          </p:nvPr>
        </p:nvSpPr>
        <p:spPr>
          <a:xfrm>
            <a:off x="324000" y="2428875"/>
            <a:ext cx="8229600" cy="17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3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rgbClr val="00827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o.ochrance.cz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bestpsdtohtml.com/wp-content/uploads/2012/12/Choose-logo-color-wisely.p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Právní klinika diskriminace a rovné zacházení </a:t>
            </a:r>
            <a:r>
              <a:rPr lang="cs-CZ" sz="2400" dirty="0" smtClean="0"/>
              <a:t>II</a:t>
            </a:r>
            <a:endParaRPr lang="cs-CZ" sz="24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24000" y="3579862"/>
            <a:ext cx="8208440" cy="735642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1700" b="1" dirty="0" smtClean="0"/>
              <a:t>Rovný přístup ke </a:t>
            </a:r>
            <a:r>
              <a:rPr lang="cs-CZ" sz="1700" b="1" dirty="0"/>
              <a:t>zdravotní </a:t>
            </a:r>
            <a:r>
              <a:rPr lang="cs-CZ" sz="1700" b="1" dirty="0" smtClean="0"/>
              <a:t>péči, 3. 5. 2016</a:t>
            </a:r>
          </a:p>
          <a:p>
            <a:r>
              <a:rPr lang="cs-CZ" dirty="0" smtClean="0"/>
              <a:t>Ivana Šilhánková, Kancelář veřejného ochránce práv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6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635646"/>
            <a:ext cx="8496472" cy="302433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altLang="cs-CZ" dirty="0" smtClean="0"/>
              <a:t>Zdravotní péčí se rozumí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cs-CZ" altLang="cs-CZ" b="0" dirty="0" smtClean="0">
                <a:solidFill>
                  <a:schemeClr val="tx1"/>
                </a:solidFill>
              </a:rPr>
              <a:t>(§ 2 odst. 4 zákona o zdravotních službách):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a</a:t>
            </a:r>
            <a:r>
              <a:rPr lang="cs-CZ" sz="1600" dirty="0">
                <a:solidFill>
                  <a:schemeClr val="tx1"/>
                </a:solidFill>
              </a:rPr>
              <a:t>)</a:t>
            </a:r>
            <a:r>
              <a:rPr lang="cs-CZ" sz="1600" b="0" dirty="0">
                <a:solidFill>
                  <a:schemeClr val="tx1"/>
                </a:solidFill>
              </a:rPr>
              <a:t> soubor činností a opatření prováděných u fyzických osob za účelem</a:t>
            </a:r>
          </a:p>
          <a:p>
            <a:pPr marL="180975" lvl="1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1.</a:t>
            </a:r>
            <a:r>
              <a:rPr lang="cs-CZ" sz="1500" b="0" dirty="0">
                <a:solidFill>
                  <a:schemeClr val="tx1"/>
                </a:solidFill>
              </a:rPr>
              <a:t> předcházení, odhalení a odstranění nemoci, vady nebo zdravotního stavu (dále jen „nemoc“),</a:t>
            </a:r>
          </a:p>
          <a:p>
            <a:pPr marL="180975" lvl="1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2.</a:t>
            </a:r>
            <a:r>
              <a:rPr lang="cs-CZ" sz="1500" b="0" dirty="0">
                <a:solidFill>
                  <a:schemeClr val="tx1"/>
                </a:solidFill>
              </a:rPr>
              <a:t> udržení, obnovení nebo zlepšení zdravotního a funkčního stavu,</a:t>
            </a:r>
          </a:p>
          <a:p>
            <a:pPr marL="180975" lvl="1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3.</a:t>
            </a:r>
            <a:r>
              <a:rPr lang="cs-CZ" sz="1500" b="0" dirty="0">
                <a:solidFill>
                  <a:schemeClr val="tx1"/>
                </a:solidFill>
              </a:rPr>
              <a:t> udržení a prodloužení života a zmírnění utrpení,</a:t>
            </a:r>
          </a:p>
          <a:p>
            <a:pPr marL="180975" lvl="1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4.</a:t>
            </a:r>
            <a:r>
              <a:rPr lang="cs-CZ" sz="1500" b="0" dirty="0">
                <a:solidFill>
                  <a:schemeClr val="tx1"/>
                </a:solidFill>
              </a:rPr>
              <a:t> pomoci při reprodukci a porodu,</a:t>
            </a:r>
          </a:p>
          <a:p>
            <a:pPr marL="180975" lvl="1" indent="0">
              <a:buNone/>
            </a:pPr>
            <a:r>
              <a:rPr lang="cs-CZ" sz="1500" dirty="0">
                <a:solidFill>
                  <a:schemeClr val="tx1"/>
                </a:solidFill>
              </a:rPr>
              <a:t>5.</a:t>
            </a:r>
            <a:r>
              <a:rPr lang="cs-CZ" sz="1500" b="0" dirty="0">
                <a:solidFill>
                  <a:schemeClr val="tx1"/>
                </a:solidFill>
              </a:rPr>
              <a:t> posuzování zdravotního stavu,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b)</a:t>
            </a:r>
            <a:r>
              <a:rPr lang="cs-CZ" sz="1600" b="0" dirty="0">
                <a:solidFill>
                  <a:schemeClr val="tx1"/>
                </a:solidFill>
              </a:rPr>
              <a:t> preventivní, diagnostické, léčebné, léčebně rehabilitační, ošetřovatelské nebo jiné zdravotní výkony prováděné zdravotnickými </a:t>
            </a:r>
            <a:r>
              <a:rPr lang="cs-CZ" sz="1600" b="0" dirty="0" smtClean="0">
                <a:solidFill>
                  <a:schemeClr val="tx1"/>
                </a:solidFill>
              </a:rPr>
              <a:t>pracovníky</a:t>
            </a:r>
            <a:endParaRPr lang="cs-CZ" altLang="cs-CZ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139702"/>
            <a:ext cx="8496472" cy="26642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1900" b="0" dirty="0" err="1" smtClean="0">
                <a:solidFill>
                  <a:schemeClr val="tx1"/>
                </a:solidFill>
              </a:rPr>
              <a:t>AdZ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 tedy pokrývá činnosti vymezené jako </a:t>
            </a:r>
            <a:r>
              <a:rPr lang="cs-CZ" altLang="cs-CZ" sz="1900" dirty="0" smtClean="0">
                <a:solidFill>
                  <a:schemeClr val="tx1"/>
                </a:solidFill>
              </a:rPr>
              <a:t>„zdravotní péče“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 (dle ustanovení </a:t>
            </a:r>
            <a:r>
              <a:rPr lang="cs-CZ" altLang="cs-CZ" sz="1900" b="0" dirty="0">
                <a:solidFill>
                  <a:schemeClr val="tx1"/>
                </a:solidFill>
              </a:rPr>
              <a:t>§ 1 odst. 1 písm.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h) </a:t>
            </a:r>
            <a:endParaRPr lang="cs-CZ" altLang="cs-CZ" sz="19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1900" b="0" dirty="0" smtClean="0">
                <a:solidFill>
                  <a:schemeClr val="tx1"/>
                </a:solidFill>
              </a:rPr>
              <a:t>Dále se </a:t>
            </a:r>
            <a:r>
              <a:rPr lang="cs-CZ" altLang="cs-CZ" sz="1900" b="0" dirty="0" err="1" smtClean="0">
                <a:solidFill>
                  <a:schemeClr val="tx1"/>
                </a:solidFill>
              </a:rPr>
              <a:t>AdZ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 vztáhne i na </a:t>
            </a:r>
            <a:r>
              <a:rPr lang="cs-CZ" altLang="cs-CZ" sz="1900" dirty="0" smtClean="0">
                <a:solidFill>
                  <a:schemeClr val="tx1"/>
                </a:solidFill>
              </a:rPr>
              <a:t>zdravotní služby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, které nejsou zdravotní péčí – vztahuje se totiž i na oblast poskytování služeb obecně (dle ustanovení § 1 odst. 1 písm. j) – tedy i na oblast </a:t>
            </a:r>
            <a:r>
              <a:rPr lang="cs-CZ" altLang="cs-CZ" sz="1900" dirty="0" smtClean="0">
                <a:solidFill>
                  <a:schemeClr val="tx1"/>
                </a:solidFill>
              </a:rPr>
              <a:t>zdravotních služeb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sz="1900" dirty="0">
                <a:solidFill>
                  <a:schemeClr val="tx1"/>
                </a:solidFill>
              </a:rPr>
              <a:t>X</a:t>
            </a:r>
            <a:endParaRPr lang="cs-CZ" altLang="cs-CZ" sz="19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sz="1900" b="0" dirty="0" smtClean="0">
                <a:solidFill>
                  <a:schemeClr val="tx1"/>
                </a:solidFill>
              </a:rPr>
              <a:t>Mezi oběma oblastmi je tenká hranice</a:t>
            </a:r>
          </a:p>
        </p:txBody>
      </p:sp>
    </p:spTree>
    <p:extLst>
      <p:ext uri="{BB962C8B-B14F-4D97-AF65-F5344CB8AC3E}">
        <p14:creationId xmlns:p14="http://schemas.microsoft.com/office/powerpoint/2010/main" val="13365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91630"/>
            <a:ext cx="8424936" cy="648072"/>
          </a:xfr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008273"/>
                </a:solidFill>
              </a:rPr>
              <a:t>Pravidla pro poskytování přeshraniční zdravotní péče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96472" cy="2736304"/>
          </a:xfrm>
        </p:spPr>
        <p:txBody>
          <a:bodyPr>
            <a:noAutofit/>
          </a:bodyPr>
          <a:lstStyle/>
          <a:p>
            <a:pPr algn="just"/>
            <a:r>
              <a:rPr lang="cs-CZ" altLang="cs-CZ" sz="1200" b="0" dirty="0">
                <a:solidFill>
                  <a:schemeClr val="tx1"/>
                </a:solidFill>
              </a:rPr>
              <a:t>volný pohyb osob, služeb a kapitálu - SFEU</a:t>
            </a:r>
          </a:p>
          <a:p>
            <a:pPr indent="15875" algn="just">
              <a:buFont typeface="StarSymbol" charset="0"/>
              <a:buNone/>
            </a:pPr>
            <a:r>
              <a:rPr lang="cs-CZ" altLang="cs-CZ" sz="1200" b="0" dirty="0">
                <a:solidFill>
                  <a:schemeClr val="tx1"/>
                </a:solidFill>
              </a:rPr>
              <a:t>Pravidla pro koordinaci vnitrostátních systémů sociálního zabezpečení </a:t>
            </a:r>
            <a:r>
              <a:rPr lang="cs-CZ" altLang="cs-CZ" sz="1200" b="0" dirty="0" smtClean="0">
                <a:solidFill>
                  <a:schemeClr val="tx1"/>
                </a:solidFill>
              </a:rPr>
              <a:t>spadají </a:t>
            </a:r>
            <a:r>
              <a:rPr lang="cs-CZ" altLang="cs-CZ" sz="1200" b="0" dirty="0">
                <a:solidFill>
                  <a:schemeClr val="tx1"/>
                </a:solidFill>
              </a:rPr>
              <a:t>do rámce volného pohybu osob a měla by přispívat ke zvýšení </a:t>
            </a:r>
            <a:r>
              <a:rPr lang="cs-CZ" altLang="cs-CZ" sz="1200" b="0" dirty="0" smtClean="0">
                <a:solidFill>
                  <a:schemeClr val="tx1"/>
                </a:solidFill>
              </a:rPr>
              <a:t>životní </a:t>
            </a:r>
            <a:r>
              <a:rPr lang="cs-CZ" altLang="cs-CZ" sz="1200" b="0" dirty="0">
                <a:solidFill>
                  <a:schemeClr val="tx1"/>
                </a:solidFill>
              </a:rPr>
              <a:t>úrovně a zlepšení podmínek zaměstnání.</a:t>
            </a:r>
          </a:p>
          <a:p>
            <a:pPr algn="just"/>
            <a:r>
              <a:rPr lang="cs-CZ" altLang="cs-CZ" sz="1200" b="0" dirty="0">
                <a:solidFill>
                  <a:schemeClr val="tx1"/>
                </a:solidFill>
              </a:rPr>
              <a:t>koordinace - Nařízení  Evropského Parlamentu a Rady (ES) </a:t>
            </a:r>
            <a:r>
              <a:rPr lang="cs-CZ" altLang="cs-CZ" sz="1200" b="0" dirty="0" smtClean="0">
                <a:solidFill>
                  <a:schemeClr val="tx1"/>
                </a:solidFill>
              </a:rPr>
              <a:t>č. 883/2004 </a:t>
            </a:r>
            <a:r>
              <a:rPr lang="pl-PL" altLang="cs-CZ" sz="1200" b="0" dirty="0">
                <a:solidFill>
                  <a:schemeClr val="tx1"/>
                </a:solidFill>
              </a:rPr>
              <a:t>ze dne 29. dubna 2004 </a:t>
            </a:r>
            <a:r>
              <a:rPr lang="cs-CZ" altLang="cs-CZ" sz="1200" b="0" dirty="0">
                <a:solidFill>
                  <a:schemeClr val="tx1"/>
                </a:solidFill>
              </a:rPr>
              <a:t>o koordinaci systémů sociálního </a:t>
            </a:r>
            <a:r>
              <a:rPr lang="cs-CZ" altLang="cs-CZ" sz="1200" b="0" dirty="0" smtClean="0">
                <a:solidFill>
                  <a:schemeClr val="tx1"/>
                </a:solidFill>
              </a:rPr>
              <a:t>zabezpečení</a:t>
            </a:r>
            <a:endParaRPr lang="cs-CZ" altLang="cs-CZ" sz="1200" b="0" dirty="0">
              <a:solidFill>
                <a:schemeClr val="tx1"/>
              </a:solidFill>
            </a:endParaRPr>
          </a:p>
          <a:p>
            <a:pPr indent="15875" algn="just">
              <a:buFont typeface="StarSymbol" charset="0"/>
              <a:buNone/>
            </a:pPr>
            <a:r>
              <a:rPr lang="cs-CZ" altLang="cs-CZ" sz="1200" dirty="0">
                <a:solidFill>
                  <a:schemeClr val="tx1"/>
                </a:solidFill>
              </a:rPr>
              <a:t>Je nezbytné podřídit osoby pohybující se ve Společenství sociálnímu </a:t>
            </a:r>
            <a:r>
              <a:rPr lang="cs-CZ" altLang="cs-CZ" sz="1200" dirty="0" smtClean="0">
                <a:solidFill>
                  <a:schemeClr val="tx1"/>
                </a:solidFill>
              </a:rPr>
              <a:t>systému </a:t>
            </a:r>
            <a:r>
              <a:rPr lang="cs-CZ" altLang="cs-CZ" sz="1200" dirty="0">
                <a:solidFill>
                  <a:schemeClr val="tx1"/>
                </a:solidFill>
              </a:rPr>
              <a:t>jen jednoho členského státu. Obecná zásada rovného </a:t>
            </a:r>
            <a:r>
              <a:rPr lang="cs-CZ" altLang="cs-CZ" sz="1200" dirty="0" smtClean="0">
                <a:solidFill>
                  <a:schemeClr val="tx1"/>
                </a:solidFill>
              </a:rPr>
              <a:t>zacházení má </a:t>
            </a:r>
            <a:r>
              <a:rPr lang="cs-CZ" altLang="cs-CZ" sz="1200" dirty="0">
                <a:solidFill>
                  <a:schemeClr val="tx1"/>
                </a:solidFill>
              </a:rPr>
              <a:t>zvláštní význam pro pracovníky. </a:t>
            </a:r>
          </a:p>
          <a:p>
            <a:r>
              <a:rPr lang="cs-CZ" altLang="cs-CZ" sz="1200" b="0" dirty="0">
                <a:solidFill>
                  <a:schemeClr val="tx1"/>
                </a:solidFill>
              </a:rPr>
              <a:t>zdravotní péče = dávka v nemoci, </a:t>
            </a:r>
            <a:r>
              <a:rPr lang="cs-CZ" altLang="cs-CZ" sz="1200" dirty="0">
                <a:solidFill>
                  <a:schemeClr val="tx1"/>
                </a:solidFill>
              </a:rPr>
              <a:t>tzv. pokladenský systém proplácení mezi členskými státy </a:t>
            </a:r>
            <a:endParaRPr lang="cs-CZ" altLang="cs-CZ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cs-CZ" altLang="cs-CZ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563638"/>
            <a:ext cx="8496472" cy="3240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b="0" dirty="0"/>
              <a:t>Obrácení důkazního břemena podle § 133a o.s.ř</a:t>
            </a:r>
            <a:r>
              <a:rPr lang="cs-CZ" altLang="cs-CZ" b="0" dirty="0" smtClean="0"/>
              <a:t>.</a:t>
            </a:r>
          </a:p>
          <a:p>
            <a:pPr marL="0" indent="0" algn="just">
              <a:buNone/>
            </a:pPr>
            <a:endParaRPr lang="cs-CZ" altLang="cs-CZ" b="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altLang="cs-CZ" sz="1200" b="0" dirty="0" smtClean="0">
                <a:solidFill>
                  <a:schemeClr val="tx1"/>
                </a:solidFill>
              </a:rPr>
              <a:t>Pokud </a:t>
            </a:r>
            <a:r>
              <a:rPr lang="cs-CZ" altLang="cs-CZ" sz="1200" b="0" dirty="0">
                <a:solidFill>
                  <a:schemeClr val="tx1"/>
                </a:solidFill>
              </a:rPr>
              <a:t>žalobce uvede před soudem skutečnosti, ze kterých lze dovodit, že ze strany žalovaného došlo k přímé nebo nepřímé diskriminaci</a:t>
            </a:r>
          </a:p>
          <a:p>
            <a:pPr marL="0" indent="0" algn="just">
              <a:buNone/>
            </a:pPr>
            <a:r>
              <a:rPr lang="cs-CZ" altLang="cs-CZ" sz="1200" b="0" dirty="0">
                <a:solidFill>
                  <a:schemeClr val="tx1"/>
                </a:solidFill>
              </a:rPr>
              <a:t>	</a:t>
            </a:r>
            <a:r>
              <a:rPr lang="cs-CZ" altLang="cs-CZ" sz="1200" b="0" i="1" dirty="0">
                <a:solidFill>
                  <a:schemeClr val="tx1"/>
                </a:solidFill>
              </a:rPr>
              <a:t>a) na základě pohlaví, rasového nebo etnického původu, náboženství, víry, světového názoru, zdravotního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	postižení</a:t>
            </a:r>
            <a:r>
              <a:rPr lang="cs-CZ" altLang="cs-CZ" sz="1200" b="0" i="1" dirty="0">
                <a:solidFill>
                  <a:schemeClr val="tx1"/>
                </a:solidFill>
              </a:rPr>
              <a:t>, věku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anebo </a:t>
            </a:r>
            <a:r>
              <a:rPr lang="cs-CZ" altLang="cs-CZ" sz="1200" b="0" i="1" dirty="0">
                <a:solidFill>
                  <a:schemeClr val="tx1"/>
                </a:solidFill>
              </a:rPr>
              <a:t>sexuální orientace v oblasti pracovní nebo jiné závislé činnosti včetně přístupu k nim,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	povolání</a:t>
            </a:r>
            <a:r>
              <a:rPr lang="cs-CZ" altLang="cs-CZ" sz="1200" b="0" i="1" dirty="0">
                <a:solidFill>
                  <a:schemeClr val="tx1"/>
                </a:solidFill>
              </a:rPr>
              <a:t>, podnikání nebo jiné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samostatné </a:t>
            </a:r>
            <a:r>
              <a:rPr lang="cs-CZ" altLang="cs-CZ" sz="1200" b="0" i="1" dirty="0">
                <a:solidFill>
                  <a:schemeClr val="tx1"/>
                </a:solidFill>
              </a:rPr>
              <a:t>výdělečné činnosti včetně přístupu k nim, členství v organizacích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	zaměstnanců </a:t>
            </a:r>
            <a:r>
              <a:rPr lang="cs-CZ" altLang="cs-CZ" sz="1200" b="0" i="1" dirty="0">
                <a:solidFill>
                  <a:schemeClr val="tx1"/>
                </a:solidFill>
              </a:rPr>
              <a:t>nebo zaměstnavatelů a členství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a </a:t>
            </a:r>
            <a:r>
              <a:rPr lang="cs-CZ" altLang="cs-CZ" sz="1200" b="0" i="1" dirty="0">
                <a:solidFill>
                  <a:schemeClr val="tx1"/>
                </a:solidFill>
              </a:rPr>
              <a:t>činnosti v profesních komorách,</a:t>
            </a:r>
          </a:p>
          <a:p>
            <a:pPr marL="0" indent="0" algn="just">
              <a:buNone/>
            </a:pPr>
            <a:r>
              <a:rPr lang="cs-CZ" altLang="cs-CZ" sz="1200" b="0" i="1" dirty="0">
                <a:solidFill>
                  <a:schemeClr val="tx1"/>
                </a:solidFill>
              </a:rPr>
              <a:t>	b) </a:t>
            </a:r>
            <a:r>
              <a:rPr lang="cs-CZ" altLang="cs-CZ" sz="1200" i="1" dirty="0">
                <a:solidFill>
                  <a:schemeClr val="tx1"/>
                </a:solidFill>
              </a:rPr>
              <a:t>na základě rasového nebo etnického původu </a:t>
            </a:r>
            <a:r>
              <a:rPr lang="cs-CZ" altLang="cs-CZ" sz="1200" b="0" i="1" dirty="0">
                <a:solidFill>
                  <a:schemeClr val="tx1"/>
                </a:solidFill>
              </a:rPr>
              <a:t>při poskytování </a:t>
            </a:r>
            <a:r>
              <a:rPr lang="cs-CZ" altLang="cs-CZ" sz="1200" b="0" i="1" dirty="0"/>
              <a:t>zdravotní a sociální péče</a:t>
            </a:r>
            <a:r>
              <a:rPr lang="cs-CZ" altLang="cs-CZ" sz="1200" b="0" i="1" dirty="0">
                <a:solidFill>
                  <a:schemeClr val="tx1"/>
                </a:solidFill>
              </a:rPr>
              <a:t>, v přístupu ke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	vzdělání </a:t>
            </a:r>
            <a:r>
              <a:rPr lang="cs-CZ" altLang="cs-CZ" sz="1200" b="0" i="1" dirty="0">
                <a:solidFill>
                  <a:schemeClr val="tx1"/>
                </a:solidFill>
              </a:rPr>
              <a:t>a odborné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přípravě</a:t>
            </a:r>
            <a:r>
              <a:rPr lang="cs-CZ" altLang="cs-CZ" sz="1200" b="0" i="1" dirty="0">
                <a:solidFill>
                  <a:schemeClr val="tx1"/>
                </a:solidFill>
              </a:rPr>
              <a:t>, přístupu k veřejným zakázkám, přístupu k bydlení, členství ve spolcích a jiných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	zájmových </a:t>
            </a:r>
            <a:r>
              <a:rPr lang="cs-CZ" altLang="cs-CZ" sz="1200" b="0" i="1" dirty="0">
                <a:solidFill>
                  <a:schemeClr val="tx1"/>
                </a:solidFill>
              </a:rPr>
              <a:t>sdruženích a při prodeji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zboží </a:t>
            </a:r>
            <a:r>
              <a:rPr lang="cs-CZ" altLang="cs-CZ" sz="1200" b="0" i="1" dirty="0">
                <a:solidFill>
                  <a:schemeClr val="tx1"/>
                </a:solidFill>
              </a:rPr>
              <a:t>v obchodě nebo poskytování služeb), nebo</a:t>
            </a:r>
          </a:p>
          <a:p>
            <a:pPr marL="0" indent="0" algn="just">
              <a:buNone/>
            </a:pPr>
            <a:r>
              <a:rPr lang="cs-CZ" altLang="cs-CZ" sz="1200" b="0" i="1" dirty="0">
                <a:solidFill>
                  <a:schemeClr val="tx1"/>
                </a:solidFill>
              </a:rPr>
              <a:t>	c) </a:t>
            </a:r>
            <a:r>
              <a:rPr lang="cs-CZ" altLang="cs-CZ" sz="1200" i="1" dirty="0">
                <a:solidFill>
                  <a:schemeClr val="tx1"/>
                </a:solidFill>
              </a:rPr>
              <a:t>na základě pohlaví </a:t>
            </a:r>
            <a:r>
              <a:rPr lang="cs-CZ" altLang="cs-CZ" sz="1200" b="0" i="1" dirty="0">
                <a:solidFill>
                  <a:schemeClr val="tx1"/>
                </a:solidFill>
              </a:rPr>
              <a:t>při přístupu </a:t>
            </a:r>
            <a:r>
              <a:rPr lang="cs-CZ" altLang="cs-CZ" sz="1200" b="0" i="1" dirty="0"/>
              <a:t>ke zboží a službám</a:t>
            </a:r>
            <a:r>
              <a:rPr lang="cs-CZ" altLang="cs-CZ" sz="1200" b="0" i="1" dirty="0">
                <a:solidFill>
                  <a:schemeClr val="tx1"/>
                </a:solidFill>
              </a:rPr>
              <a:t>, je žalovaný povinen dokázat, že nedošlo k porušení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	zásady </a:t>
            </a:r>
            <a:r>
              <a:rPr lang="cs-CZ" altLang="cs-CZ" sz="1200" b="0" i="1" dirty="0">
                <a:solidFill>
                  <a:schemeClr val="tx1"/>
                </a:solidFill>
              </a:rPr>
              <a:t>rovného </a:t>
            </a:r>
            <a:r>
              <a:rPr lang="cs-CZ" altLang="cs-CZ" sz="1200" b="0" i="1" dirty="0" smtClean="0">
                <a:solidFill>
                  <a:schemeClr val="tx1"/>
                </a:solidFill>
              </a:rPr>
              <a:t>zacházení</a:t>
            </a:r>
            <a:r>
              <a:rPr lang="cs-CZ" altLang="cs-CZ" sz="1200" b="0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altLang="cs-CZ" sz="105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229600" cy="78581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Případová studie 1– nevidomá dárkyně krve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55150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24464" cy="2664296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100" dirty="0">
                <a:solidFill>
                  <a:schemeClr val="tx1"/>
                </a:solidFill>
              </a:rPr>
              <a:t>Otázky k případu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dirty="0">
                <a:solidFill>
                  <a:schemeClr val="tx1"/>
                </a:solidFill>
              </a:rPr>
              <a:t>Co byste na místě paní Anny namítali? Došlo k porušení práva paní Anny na darování krve?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dirty="0">
                <a:solidFill>
                  <a:schemeClr val="tx1"/>
                </a:solidFill>
              </a:rPr>
              <a:t> </a:t>
            </a:r>
            <a:r>
              <a:rPr lang="cs-CZ" sz="1900" b="0" dirty="0" smtClean="0">
                <a:solidFill>
                  <a:schemeClr val="tx1"/>
                </a:solidFill>
              </a:rPr>
              <a:t>Lze </a:t>
            </a:r>
            <a:r>
              <a:rPr lang="cs-CZ" sz="1900" b="0" dirty="0">
                <a:solidFill>
                  <a:schemeClr val="tx1"/>
                </a:solidFill>
              </a:rPr>
              <a:t>darování krve považovat za zdravotní péči? Pokud ano, o jaké argumenty byste takové posouzení opírali?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dirty="0">
                <a:solidFill>
                  <a:schemeClr val="tx1"/>
                </a:solidFill>
              </a:rPr>
              <a:t> </a:t>
            </a:r>
            <a:r>
              <a:rPr lang="cs-CZ" sz="1900" b="0" dirty="0" smtClean="0">
                <a:solidFill>
                  <a:schemeClr val="tx1"/>
                </a:solidFill>
              </a:rPr>
              <a:t>Mohlo </a:t>
            </a:r>
            <a:r>
              <a:rPr lang="cs-CZ" sz="1900" b="0" dirty="0">
                <a:solidFill>
                  <a:schemeClr val="tx1"/>
                </a:solidFill>
              </a:rPr>
              <a:t>se v daném případě jednat o diskriminaci? Jestliže se domníváte, že ano, kvalifikujte její formu a uveďte diskriminační důvod.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dirty="0">
                <a:solidFill>
                  <a:schemeClr val="tx1"/>
                </a:solidFill>
              </a:rPr>
              <a:t> </a:t>
            </a:r>
            <a:r>
              <a:rPr lang="cs-CZ" sz="1900" b="0" dirty="0" smtClean="0">
                <a:solidFill>
                  <a:schemeClr val="tx1"/>
                </a:solidFill>
              </a:rPr>
              <a:t>Může </a:t>
            </a:r>
            <a:r>
              <a:rPr lang="cs-CZ" sz="1900" b="0" dirty="0">
                <a:solidFill>
                  <a:schemeClr val="tx1"/>
                </a:solidFill>
              </a:rPr>
              <a:t>být jednání nemocnice ospravedlnitelné? Pokud ano, vysvětlete. Pokuste se provést test diskriminace</a:t>
            </a:r>
            <a:r>
              <a:rPr lang="cs-CZ" sz="1900" b="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dirty="0" smtClean="0">
                <a:solidFill>
                  <a:schemeClr val="tx1"/>
                </a:solidFill>
              </a:rPr>
              <a:t>Máte zkušenost s podobným odmítnutím ve zdravotnickém zařízení?</a:t>
            </a:r>
            <a:endParaRPr lang="cs-CZ" sz="19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848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8803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altLang="cs-CZ" sz="1700" dirty="0">
                <a:solidFill>
                  <a:schemeClr val="tx1"/>
                </a:solidFill>
              </a:rPr>
              <a:t>U</a:t>
            </a:r>
            <a:r>
              <a:rPr lang="cs-CZ" altLang="cs-CZ" sz="1700" dirty="0" smtClean="0">
                <a:solidFill>
                  <a:schemeClr val="tx1"/>
                </a:solidFill>
              </a:rPr>
              <a:t>stanovení § 31 a 32 zákona o specifických zdravotních službách</a:t>
            </a:r>
          </a:p>
          <a:p>
            <a:pPr>
              <a:spcAft>
                <a:spcPts val="600"/>
              </a:spcAft>
            </a:pPr>
            <a:r>
              <a:rPr lang="cs-CZ" altLang="cs-CZ" sz="1700" b="0" dirty="0" smtClean="0">
                <a:solidFill>
                  <a:schemeClr val="tx1"/>
                </a:solidFill>
              </a:rPr>
              <a:t>Situace, kdy nelze krev odebrat</a:t>
            </a:r>
          </a:p>
          <a:p>
            <a:pPr>
              <a:spcAft>
                <a:spcPts val="600"/>
              </a:spcAft>
            </a:pPr>
            <a:r>
              <a:rPr lang="cs-CZ" altLang="cs-CZ" sz="1700" b="0" dirty="0" smtClean="0">
                <a:solidFill>
                  <a:schemeClr val="tx1"/>
                </a:solidFill>
              </a:rPr>
              <a:t>Udělení písemného souhlasu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cs-CZ" altLang="cs-CZ" sz="1700" b="0" dirty="0" smtClean="0">
                <a:solidFill>
                  <a:schemeClr val="tx1"/>
                </a:solidFill>
              </a:rPr>
              <a:t>X</a:t>
            </a:r>
            <a:endParaRPr lang="cs-CZ" altLang="cs-CZ" sz="1700" b="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cs-CZ" altLang="cs-CZ" sz="1700" b="0" dirty="0" smtClean="0">
              <a:solidFill>
                <a:schemeClr val="tx1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cs-CZ" altLang="cs-CZ" sz="1700" b="0" dirty="0" smtClean="0">
                <a:solidFill>
                  <a:schemeClr val="tx1"/>
                </a:solidFill>
              </a:rPr>
              <a:t>Lze vůbec podřadit odebrání krve pod poskytování zdravotní péče?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cs-CZ" altLang="cs-CZ" sz="1700" b="0" dirty="0" smtClean="0">
                <a:solidFill>
                  <a:schemeClr val="tx1"/>
                </a:solidFill>
              </a:rPr>
              <a:t>(SD EU – </a:t>
            </a:r>
            <a:r>
              <a:rPr lang="cs-CZ" altLang="cs-CZ" sz="1700" b="0" dirty="0" err="1" smtClean="0">
                <a:solidFill>
                  <a:schemeClr val="tx1"/>
                </a:solidFill>
              </a:rPr>
              <a:t>Léger</a:t>
            </a:r>
            <a:r>
              <a:rPr lang="cs-CZ" altLang="cs-CZ" sz="1700" b="0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755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88032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cs-CZ" altLang="cs-CZ" sz="1700" b="0" dirty="0" smtClean="0">
                <a:solidFill>
                  <a:schemeClr val="tx1"/>
                </a:solidFill>
              </a:rPr>
              <a:t>SD </a:t>
            </a:r>
            <a:r>
              <a:rPr lang="cs-CZ" altLang="cs-CZ" sz="1700" b="0" dirty="0" smtClean="0">
                <a:solidFill>
                  <a:schemeClr val="tx1"/>
                </a:solidFill>
              </a:rPr>
              <a:t>EU – </a:t>
            </a:r>
            <a:r>
              <a:rPr lang="cs-CZ" altLang="cs-CZ" sz="1700" b="0" dirty="0" err="1" smtClean="0">
                <a:solidFill>
                  <a:schemeClr val="tx1"/>
                </a:solidFill>
              </a:rPr>
              <a:t>Léger</a:t>
            </a:r>
            <a:endParaRPr lang="cs-CZ" altLang="cs-CZ" sz="1700" b="0" dirty="0">
              <a:solidFill>
                <a:schemeClr val="tx1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cs-CZ" altLang="cs-CZ" sz="1200" b="0" i="1" dirty="0">
                <a:solidFill>
                  <a:schemeClr val="tx1"/>
                </a:solidFill>
              </a:rPr>
              <a:t>„Bod 2.1 přílohy III směrnice Komise 2004/33/ES ze dne 22. března 2004, kterou se provádí směrnice Evropského parlamentu a Rady 2002/98/ES, pokud jde o některé technické požadavky na krev a krevní složky, musí být vykládán v tom smyslu, že kritérium pro trvalé vyloučení z dárcovství krve uvedené v tomto ustanovení, které se týká sexuálního chování, platí i pro situaci, kdy členský stát stanoví s ohledem na situaci, která v tomto státě panuje, trvalou kontraindikaci dárcovství krve platící pro muže, kteří měli sexuální styky s jinými muži, pokud je na základě aktuálního stavu lékařských, vědeckých a epidemiologických poznatků a údajů zjištěno, že takové sexuální chování vystavuje tyto osoby vysokému riziku nákazy závažným infekčním onemocněním přenosným krví, </a:t>
            </a:r>
            <a:r>
              <a:rPr lang="cs-CZ" altLang="cs-CZ" sz="1200" i="1" dirty="0">
                <a:solidFill>
                  <a:schemeClr val="tx1"/>
                </a:solidFill>
              </a:rPr>
              <a:t>a pokud při respektování zásady proporcionality neexistují účinné postupy pro detekci těchto infekčních onemocnění nebo – v případě neexistence takových postupů – neexistují méně omezující metody než taková kontraindikace</a:t>
            </a:r>
            <a:r>
              <a:rPr lang="cs-CZ" altLang="cs-CZ" sz="1200" b="0" i="1" dirty="0">
                <a:solidFill>
                  <a:schemeClr val="tx1"/>
                </a:solidFill>
              </a:rPr>
              <a:t>, aby byl zajištěn vysoký stupeň ochrany zdraví příjemců. Vnitrostátnímu soudu přísluší posoudit, zda jsou v dotčeném státě tyto podmínky splněny.“</a:t>
            </a:r>
            <a:endParaRPr lang="cs-CZ" altLang="cs-CZ" sz="1200" b="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563638"/>
            <a:ext cx="8496472" cy="3024336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cs-CZ" sz="2000" dirty="0" smtClean="0"/>
              <a:t>Odmítnutí nevidomé ženy jako dárkyně krve (161/2011/DIS)</a:t>
            </a:r>
          </a:p>
          <a:p>
            <a:pPr marL="400050" indent="-400050" algn="just">
              <a:spcAft>
                <a:spcPts val="600"/>
              </a:spcAft>
              <a:buAutoNum type="romanUcPeriod"/>
            </a:pPr>
            <a:r>
              <a:rPr lang="cs-CZ" sz="1400" dirty="0" smtClean="0">
                <a:solidFill>
                  <a:schemeClr val="tx1"/>
                </a:solidFill>
              </a:rPr>
              <a:t>Paušální </a:t>
            </a:r>
            <a:r>
              <a:rPr lang="cs-CZ" sz="1400" dirty="0">
                <a:solidFill>
                  <a:schemeClr val="tx1"/>
                </a:solidFill>
              </a:rPr>
              <a:t>odmítnutí zájemců </a:t>
            </a:r>
            <a:r>
              <a:rPr lang="cs-CZ" sz="1400" b="0" dirty="0">
                <a:solidFill>
                  <a:schemeClr val="tx1"/>
                </a:solidFill>
              </a:rPr>
              <a:t>o dárcovství krve z důvodu zdravotního postižení představuje přímou diskriminaci v oblasti zdravotní péče. Posuzování způsobilosti dárce by mělo probíhat </a:t>
            </a:r>
            <a:r>
              <a:rPr lang="cs-CZ" sz="1400" dirty="0">
                <a:solidFill>
                  <a:schemeClr val="tx1"/>
                </a:solidFill>
              </a:rPr>
              <a:t>individuálně</a:t>
            </a:r>
            <a:r>
              <a:rPr lang="cs-CZ" sz="1400" b="0" dirty="0">
                <a:solidFill>
                  <a:schemeClr val="tx1"/>
                </a:solidFill>
              </a:rPr>
              <a:t> a s důrazem na vyloučení dárců, kde objektivně existuje zdravotní riziko pro příjemce krve nebo pro ně samotné</a:t>
            </a:r>
            <a:r>
              <a:rPr lang="cs-CZ" sz="1400" b="0" dirty="0" smtClean="0">
                <a:solidFill>
                  <a:schemeClr val="tx1"/>
                </a:solidFill>
              </a:rPr>
              <a:t>.</a:t>
            </a:r>
          </a:p>
          <a:p>
            <a:pPr marL="400050" indent="-400050" algn="just">
              <a:spcAft>
                <a:spcPts val="600"/>
              </a:spcAft>
              <a:buFont typeface="Arial" pitchFamily="34" charset="0"/>
              <a:buAutoNum type="romanUcPeriod"/>
            </a:pPr>
            <a:r>
              <a:rPr lang="cs-CZ" sz="1400" b="0" dirty="0">
                <a:solidFill>
                  <a:schemeClr val="tx1"/>
                </a:solidFill>
              </a:rPr>
              <a:t>Bezpečnost dárce, ochrana zdraví příjemce krve či personální a časové zatížení zařízení transfuzní služby jsou cíli, které </a:t>
            </a:r>
            <a:r>
              <a:rPr lang="cs-CZ" sz="1400" dirty="0">
                <a:solidFill>
                  <a:schemeClr val="tx1"/>
                </a:solidFill>
              </a:rPr>
              <a:t>by mohly rozdílné zacházení ospravedlnit</a:t>
            </a:r>
            <a:r>
              <a:rPr lang="cs-CZ" sz="1400" b="0" dirty="0">
                <a:solidFill>
                  <a:schemeClr val="tx1"/>
                </a:solidFill>
              </a:rPr>
              <a:t>, </a:t>
            </a:r>
            <a:r>
              <a:rPr lang="cs-CZ" sz="1400" dirty="0">
                <a:solidFill>
                  <a:schemeClr val="tx1"/>
                </a:solidFill>
              </a:rPr>
              <a:t>neboť jsou legitimní</a:t>
            </a:r>
            <a:r>
              <a:rPr lang="cs-CZ" sz="1400" b="0" dirty="0">
                <a:solidFill>
                  <a:schemeClr val="tx1"/>
                </a:solidFill>
              </a:rPr>
              <a:t>. Prostředky užité k jejich dosažení (paušální odmítnutí celé skupiny lidí se zdravotním postižením) však </a:t>
            </a:r>
            <a:r>
              <a:rPr lang="cs-CZ" sz="1400" dirty="0">
                <a:solidFill>
                  <a:schemeClr val="tx1"/>
                </a:solidFill>
              </a:rPr>
              <a:t>nejsou přiměřené ani nezbytné</a:t>
            </a:r>
            <a:r>
              <a:rPr lang="cs-CZ" sz="1400" b="0" dirty="0">
                <a:solidFill>
                  <a:schemeClr val="tx1"/>
                </a:solidFill>
              </a:rPr>
              <a:t>, a tudíž </a:t>
            </a:r>
            <a:r>
              <a:rPr lang="cs-CZ" sz="1400" dirty="0">
                <a:solidFill>
                  <a:schemeClr val="tx1"/>
                </a:solidFill>
              </a:rPr>
              <a:t>vylučují ospravedlnění rozdílného zacházení na základě zdravotního postižení</a:t>
            </a:r>
            <a:r>
              <a:rPr lang="cs-CZ" sz="1400" b="0" dirty="0">
                <a:solidFill>
                  <a:schemeClr val="tx1"/>
                </a:solidFill>
              </a:rPr>
              <a:t> (§ 7 odst. 1 antidiskriminačního zákona). Zpochybňování mentální kompetence nevidomého dárce zhodnotit rizika spojená s darováním krve umocňuje zásah do jeho důstojnosti.</a:t>
            </a:r>
          </a:p>
          <a:p>
            <a:pPr marL="400050" indent="-400050" algn="just">
              <a:spcAft>
                <a:spcPts val="600"/>
              </a:spcAft>
              <a:buAutoNum type="romanUcPeriod"/>
            </a:pPr>
            <a:endParaRPr lang="cs-CZ" sz="14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cs-CZ" altLang="cs-CZ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568952" cy="78581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Případová studie 2 – asistenční psi v lázních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55150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24464" cy="273630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1900" dirty="0">
                <a:solidFill>
                  <a:schemeClr val="tx1"/>
                </a:solidFill>
              </a:rPr>
              <a:t>Otázky k případu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500" b="0" dirty="0">
                <a:solidFill>
                  <a:schemeClr val="tx1"/>
                </a:solidFill>
              </a:rPr>
              <a:t>Vztáhne se na lázně </a:t>
            </a:r>
            <a:r>
              <a:rPr lang="cs-CZ" sz="1500" b="0" dirty="0" err="1" smtClean="0">
                <a:solidFill>
                  <a:schemeClr val="tx1"/>
                </a:solidFill>
              </a:rPr>
              <a:t>ust</a:t>
            </a:r>
            <a:r>
              <a:rPr lang="cs-CZ" sz="1500" b="0" dirty="0" smtClean="0">
                <a:solidFill>
                  <a:schemeClr val="tx1"/>
                </a:solidFill>
              </a:rPr>
              <a:t>. § 30 </a:t>
            </a:r>
            <a:r>
              <a:rPr lang="cs-CZ" sz="1500" b="0" dirty="0">
                <a:solidFill>
                  <a:schemeClr val="tx1"/>
                </a:solidFill>
              </a:rPr>
              <a:t>odst. </a:t>
            </a:r>
            <a:r>
              <a:rPr lang="cs-CZ" sz="1500" b="0" dirty="0" smtClean="0">
                <a:solidFill>
                  <a:schemeClr val="tx1"/>
                </a:solidFill>
              </a:rPr>
              <a:t>3 zákona o </a:t>
            </a:r>
            <a:r>
              <a:rPr lang="cs-CZ" sz="1500" b="0" dirty="0">
                <a:solidFill>
                  <a:schemeClr val="tx1"/>
                </a:solidFill>
              </a:rPr>
              <a:t>zdravotních </a:t>
            </a:r>
            <a:r>
              <a:rPr lang="cs-CZ" sz="1500" b="0" dirty="0" smtClean="0">
                <a:solidFill>
                  <a:schemeClr val="tx1"/>
                </a:solidFill>
              </a:rPr>
              <a:t>službách? </a:t>
            </a:r>
            <a:r>
              <a:rPr lang="cs-CZ" sz="1500" b="0" dirty="0">
                <a:solidFill>
                  <a:schemeClr val="tx1"/>
                </a:solidFill>
              </a:rPr>
              <a:t>Odůvodněte. Pokud ano, postupují lázně v souladu s tímto ustanovením?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500" b="0" dirty="0">
                <a:solidFill>
                  <a:schemeClr val="tx1"/>
                </a:solidFill>
              </a:rPr>
              <a:t>Mohl pan Adam řešit situaci i jinak? Napadá Vás, kam jinam by se mohl v této věci obrátit?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500" b="0" dirty="0">
                <a:solidFill>
                  <a:schemeClr val="tx1"/>
                </a:solidFill>
              </a:rPr>
              <a:t>Může se jednat o diskriminaci? Pokud ano, určete oblast diskriminace a uveďte, o kterou formu (či formy) diskriminace se mohlo jednat.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500" b="0" dirty="0">
                <a:solidFill>
                  <a:schemeClr val="tx1"/>
                </a:solidFill>
              </a:rPr>
              <a:t>Může být jednání lázní ospravedlnitelné? Pokud ano, vysvětlete. Pokuste se provést test diskriminace.</a:t>
            </a: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867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8803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altLang="cs-CZ" sz="1600" dirty="0" smtClean="0">
                <a:solidFill>
                  <a:schemeClr val="tx1"/>
                </a:solidFill>
              </a:rPr>
              <a:t>Ustanovení § 30 odst. 3 zákona o zdravotních službách:</a:t>
            </a:r>
          </a:p>
          <a:p>
            <a:pPr marL="180975" lvl="1" indent="0" algn="just">
              <a:spcBef>
                <a:spcPts val="600"/>
              </a:spcBef>
              <a:buNone/>
            </a:pPr>
            <a:r>
              <a:rPr lang="cs-CZ" altLang="cs-CZ" sz="1600" dirty="0" smtClean="0"/>
              <a:t>„</a:t>
            </a:r>
            <a:r>
              <a:rPr lang="cs-CZ" sz="1600" dirty="0"/>
              <a:t>Pacient se smyslovým nebo tělesným postižením, který využívá psa se speciálním výcvikem, </a:t>
            </a:r>
            <a:r>
              <a:rPr lang="cs-CZ" sz="1600" b="1" dirty="0"/>
              <a:t>má právo </a:t>
            </a:r>
            <a:r>
              <a:rPr lang="cs-CZ" sz="1600" dirty="0"/>
              <a:t>s ohledem na svůj aktuální zdravotní stav </a:t>
            </a:r>
            <a:r>
              <a:rPr lang="cs-CZ" sz="1600" b="1" dirty="0"/>
              <a:t>na doprovod a přítomnost psa u sebe ve zdravotnickém zařízení</a:t>
            </a:r>
            <a:r>
              <a:rPr lang="cs-CZ" sz="1600" dirty="0"/>
              <a:t>, </a:t>
            </a:r>
            <a:r>
              <a:rPr lang="cs-CZ" sz="1600" b="1" dirty="0"/>
              <a:t>a to způsobem stanoveným vnitřním řádem tak, aby nebyla porušována práva ostatních pacientů</a:t>
            </a:r>
            <a:r>
              <a:rPr lang="cs-CZ" sz="1600" dirty="0"/>
              <a:t>, nestanoví-li jiný právní předpis jinak; to neplatí, jde-li o osoby ve výkonu vazby, trestu odnětí svobody nebo zabezpečovací detence. Psem se speciálním výcvikem se pro potřeby věty první rozumí vodicí pes nebo asistenční pes</a:t>
            </a:r>
            <a:r>
              <a:rPr lang="cs-CZ" sz="1600" dirty="0" smtClean="0"/>
              <a:t>.“</a:t>
            </a:r>
            <a:endParaRPr lang="cs-CZ" altLang="cs-CZ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6466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91630"/>
            <a:ext cx="8424936" cy="720080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Bezplatná zdravotní péče z ústavněprávního pohledu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283718"/>
            <a:ext cx="8424464" cy="252028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buNone/>
            </a:pPr>
            <a:r>
              <a:rPr lang="cs-CZ" altLang="cs-CZ" sz="1900" dirty="0" smtClean="0"/>
              <a:t>Čl</a:t>
            </a:r>
            <a:r>
              <a:rPr lang="cs-CZ" altLang="cs-CZ" sz="1900" dirty="0"/>
              <a:t>. </a:t>
            </a:r>
            <a:r>
              <a:rPr lang="cs-CZ" altLang="cs-CZ" sz="1900" dirty="0" smtClean="0"/>
              <a:t>3 Listiny základních práv a svobod</a:t>
            </a:r>
          </a:p>
          <a:p>
            <a:pPr algn="just">
              <a:spcBef>
                <a:spcPts val="0"/>
              </a:spcBef>
              <a:buNone/>
            </a:pPr>
            <a:r>
              <a:rPr lang="cs-CZ" altLang="cs-CZ" sz="2000" b="0" dirty="0" smtClean="0">
                <a:solidFill>
                  <a:srgbClr val="C00000"/>
                </a:solidFill>
              </a:rPr>
              <a:t>	</a:t>
            </a:r>
            <a:r>
              <a:rPr lang="cs-CZ" altLang="cs-CZ" b="0" dirty="0" smtClean="0">
                <a:solidFill>
                  <a:schemeClr val="tx1"/>
                </a:solidFill>
              </a:rPr>
              <a:t>„Základní </a:t>
            </a:r>
            <a:r>
              <a:rPr lang="cs-CZ" altLang="cs-CZ" b="0" dirty="0">
                <a:solidFill>
                  <a:schemeClr val="tx1"/>
                </a:solidFill>
              </a:rPr>
              <a:t>práva a svobody </a:t>
            </a:r>
            <a:r>
              <a:rPr lang="cs-CZ" altLang="cs-CZ" dirty="0">
                <a:solidFill>
                  <a:schemeClr val="tx1"/>
                </a:solidFill>
              </a:rPr>
              <a:t>se zaručují všem bez rozdílu </a:t>
            </a:r>
            <a:r>
              <a:rPr lang="cs-CZ" altLang="cs-CZ" b="0" dirty="0">
                <a:solidFill>
                  <a:schemeClr val="tx1"/>
                </a:solidFill>
              </a:rPr>
              <a:t>pohlaví, rasy, barvy pleti, jazyka, víry a náboženství, politického či jiného smýšlení, národního nebo sociálního původu, příslušnosti k národnostní nebo etnické menšině, majetku, rodu nebo jiného </a:t>
            </a:r>
            <a:r>
              <a:rPr lang="cs-CZ" altLang="cs-CZ" b="0" dirty="0" smtClean="0">
                <a:solidFill>
                  <a:schemeClr val="tx1"/>
                </a:solidFill>
              </a:rPr>
              <a:t>postavení“.</a:t>
            </a:r>
          </a:p>
          <a:p>
            <a:pPr algn="just">
              <a:spcBef>
                <a:spcPts val="0"/>
              </a:spcBef>
              <a:buNone/>
            </a:pPr>
            <a:endParaRPr lang="cs-CZ" altLang="cs-CZ" b="0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cs-CZ" altLang="cs-CZ" sz="1900" dirty="0" smtClean="0"/>
              <a:t>Čl</a:t>
            </a:r>
            <a:r>
              <a:rPr lang="cs-CZ" altLang="cs-CZ" sz="1900" dirty="0"/>
              <a:t>. </a:t>
            </a:r>
            <a:r>
              <a:rPr lang="cs-CZ" altLang="cs-CZ" sz="1900" dirty="0" smtClean="0"/>
              <a:t>31 </a:t>
            </a:r>
            <a:r>
              <a:rPr lang="cs-CZ" altLang="cs-CZ" sz="1900" dirty="0"/>
              <a:t>Listiny základních práv a </a:t>
            </a:r>
            <a:r>
              <a:rPr lang="cs-CZ" altLang="cs-CZ" sz="1900" dirty="0" smtClean="0"/>
              <a:t>svobod</a:t>
            </a:r>
          </a:p>
          <a:p>
            <a:pPr algn="just">
              <a:spcBef>
                <a:spcPts val="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„Každý </a:t>
            </a:r>
            <a:r>
              <a:rPr lang="cs-CZ" altLang="cs-CZ" b="0" dirty="0">
                <a:solidFill>
                  <a:schemeClr val="tx1"/>
                </a:solidFill>
              </a:rPr>
              <a:t>má právo na ochranu zdraví. Občané mají na základě veřejného pojištění právo na bezplatnou zdravotní péči a na zdravotní pomůcky za podmínek, které stanoví </a:t>
            </a:r>
            <a:r>
              <a:rPr lang="cs-CZ" altLang="cs-CZ" b="0" dirty="0" smtClean="0">
                <a:solidFill>
                  <a:schemeClr val="tx1"/>
                </a:solidFill>
              </a:rPr>
              <a:t>zákon“.</a:t>
            </a:r>
            <a:endParaRPr lang="cs-CZ" altLang="cs-CZ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4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000" b="0" dirty="0" smtClean="0">
                <a:solidFill>
                  <a:srgbClr val="008273"/>
                </a:solidFill>
              </a:rPr>
              <a:t>Přístup </a:t>
            </a:r>
            <a:r>
              <a:rPr lang="cs-CZ" sz="2000" b="0" dirty="0">
                <a:solidFill>
                  <a:srgbClr val="008273"/>
                </a:solidFill>
              </a:rPr>
              <a:t>asistenčních psů do lázeňského </a:t>
            </a:r>
            <a:r>
              <a:rPr lang="cs-CZ" sz="2000" b="0" dirty="0" smtClean="0">
                <a:solidFill>
                  <a:srgbClr val="008273"/>
                </a:solidFill>
              </a:rPr>
              <a:t>zařízení (108/2013/DIS)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880320"/>
          </a:xfrm>
        </p:spPr>
        <p:txBody>
          <a:bodyPr>
            <a:noAutofit/>
          </a:bodyPr>
          <a:lstStyle/>
          <a:p>
            <a:pPr marL="400050" indent="-400050">
              <a:spcBef>
                <a:spcPts val="600"/>
              </a:spcBef>
              <a:buFont typeface="+mj-lt"/>
              <a:buAutoNum type="romanUcPeriod"/>
            </a:pPr>
            <a:r>
              <a:rPr lang="cs-CZ" altLang="cs-CZ" sz="1400" b="0" dirty="0" smtClean="0">
                <a:solidFill>
                  <a:schemeClr val="tx1"/>
                </a:solidFill>
              </a:rPr>
              <a:t>Zákaz </a:t>
            </a:r>
            <a:r>
              <a:rPr lang="cs-CZ" altLang="cs-CZ" sz="1400" b="0" dirty="0">
                <a:solidFill>
                  <a:schemeClr val="tx1"/>
                </a:solidFill>
              </a:rPr>
              <a:t>vstupu psů do prostor lázeňského zařízení z důvodu ochrany zdraví druhých osob v obecné rovině sleduje </a:t>
            </a:r>
            <a:r>
              <a:rPr lang="cs-CZ" altLang="cs-CZ" sz="1400" dirty="0">
                <a:solidFill>
                  <a:schemeClr val="tx1"/>
                </a:solidFill>
              </a:rPr>
              <a:t>legitimní cíl </a:t>
            </a:r>
            <a:r>
              <a:rPr lang="cs-CZ" altLang="cs-CZ" sz="1400" b="0" dirty="0">
                <a:solidFill>
                  <a:schemeClr val="tx1"/>
                </a:solidFill>
              </a:rPr>
              <a:t>ve smyslu § 7 odst. 1 antidiskriminačního zákona. Pokud však vnitřní řád lázeňského zařízení ve svém důsledku paušálně zakazuje vstup asistenčních (či vodících) psů do většiny svých prostor, </a:t>
            </a:r>
            <a:r>
              <a:rPr lang="cs-CZ" altLang="cs-CZ" sz="1400" dirty="0">
                <a:solidFill>
                  <a:schemeClr val="tx1"/>
                </a:solidFill>
              </a:rPr>
              <a:t>nejedná se o přiměřené a nezbytné opatření</a:t>
            </a:r>
            <a:r>
              <a:rPr lang="cs-CZ" altLang="cs-CZ" sz="1400" b="0" dirty="0">
                <a:solidFill>
                  <a:schemeClr val="tx1"/>
                </a:solidFill>
              </a:rPr>
              <a:t> ve smyslu uvedeného ustanovení. Lázeňské zařízení se tak dopouští nepřímé diskriminace osob se zdravotním postižením, které využívají asistenčního psa (dle § 3 odst. 1 antidiskriminačního zákona). </a:t>
            </a:r>
            <a:endParaRPr lang="cs-CZ" altLang="cs-CZ" sz="1400" b="0" dirty="0" smtClean="0">
              <a:solidFill>
                <a:schemeClr val="tx1"/>
              </a:solidFill>
            </a:endParaRPr>
          </a:p>
          <a:p>
            <a:pPr marL="400050" indent="-400050">
              <a:spcBef>
                <a:spcPts val="600"/>
              </a:spcBef>
              <a:buFont typeface="+mj-lt"/>
              <a:buAutoNum type="romanUcPeriod"/>
            </a:pPr>
            <a:r>
              <a:rPr lang="cs-CZ" altLang="cs-CZ" sz="1400" b="0" dirty="0" smtClean="0">
                <a:solidFill>
                  <a:schemeClr val="tx1"/>
                </a:solidFill>
              </a:rPr>
              <a:t>Pokud </a:t>
            </a:r>
            <a:r>
              <a:rPr lang="cs-CZ" altLang="cs-CZ" sz="1400" b="0" dirty="0">
                <a:solidFill>
                  <a:schemeClr val="tx1"/>
                </a:solidFill>
              </a:rPr>
              <a:t>lázeňské zařízení odmítne či opomene přijmout přiměřená opatření, která jsou nezbytná k tomu, aby jeho služeb mohly využívat osoby v doprovodu asistenčního psa, dopouští se </a:t>
            </a:r>
            <a:r>
              <a:rPr lang="cs-CZ" altLang="cs-CZ" sz="1400" dirty="0">
                <a:solidFill>
                  <a:schemeClr val="tx1"/>
                </a:solidFill>
              </a:rPr>
              <a:t>nepřímé diskriminace </a:t>
            </a:r>
            <a:r>
              <a:rPr lang="cs-CZ" altLang="cs-CZ" sz="1400" b="0" dirty="0">
                <a:solidFill>
                  <a:schemeClr val="tx1"/>
                </a:solidFill>
              </a:rPr>
              <a:t>ve smyslu ustanovení § 3 odst. 2 antidiskriminačního zákona.</a:t>
            </a:r>
          </a:p>
        </p:txBody>
      </p:sp>
    </p:spTree>
    <p:extLst>
      <p:ext uri="{BB962C8B-B14F-4D97-AF65-F5344CB8AC3E}">
        <p14:creationId xmlns:p14="http://schemas.microsoft.com/office/powerpoint/2010/main" val="5804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712968" cy="78581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Případová studie 3 – interrupce a asistovaná reprodukce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55150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24464" cy="2736304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700" dirty="0">
                <a:solidFill>
                  <a:schemeClr val="tx1"/>
                </a:solidFill>
              </a:rPr>
              <a:t>Otázky k případu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400" b="0" dirty="0" smtClean="0">
                <a:solidFill>
                  <a:schemeClr val="tx1"/>
                </a:solidFill>
              </a:rPr>
              <a:t>Jaké </a:t>
            </a:r>
            <a:r>
              <a:rPr lang="cs-CZ" sz="2400" b="0" dirty="0">
                <a:solidFill>
                  <a:schemeClr val="tx1"/>
                </a:solidFill>
              </a:rPr>
              <a:t>jsou kontraindikace k provedení umělého přerušení těhotenství</a:t>
            </a:r>
            <a:r>
              <a:rPr lang="cs-CZ" sz="2400" b="0" dirty="0" smtClean="0">
                <a:solidFill>
                  <a:schemeClr val="tx1"/>
                </a:solidFill>
              </a:rPr>
              <a:t>?</a:t>
            </a:r>
            <a:endParaRPr lang="cs-CZ" sz="2400" b="0" dirty="0">
              <a:solidFill>
                <a:schemeClr val="tx1"/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400" b="0" dirty="0" smtClean="0">
                <a:solidFill>
                  <a:schemeClr val="tx1"/>
                </a:solidFill>
              </a:rPr>
              <a:t>Považujete </a:t>
            </a:r>
            <a:r>
              <a:rPr lang="cs-CZ" sz="2400" b="0" dirty="0">
                <a:solidFill>
                  <a:schemeClr val="tx1"/>
                </a:solidFill>
              </a:rPr>
              <a:t>tyto podmínky za diskriminační? Pokud ano, z jakého důvodu? 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400" b="0" dirty="0" smtClean="0">
                <a:solidFill>
                  <a:schemeClr val="tx1"/>
                </a:solidFill>
              </a:rPr>
              <a:t>Bude </a:t>
            </a:r>
            <a:r>
              <a:rPr lang="cs-CZ" sz="2400" b="0" dirty="0">
                <a:solidFill>
                  <a:schemeClr val="tx1"/>
                </a:solidFill>
              </a:rPr>
              <a:t>situace paní Evy jiná, pokud by se na území České republiky zdržovala pouze přechodně jako cizinka, občanka jiného státu Evropské unie</a:t>
            </a:r>
            <a:r>
              <a:rPr lang="cs-CZ" sz="2400" b="0" dirty="0" smtClean="0">
                <a:solidFill>
                  <a:schemeClr val="tx1"/>
                </a:solidFill>
              </a:rPr>
              <a:t>?</a:t>
            </a:r>
            <a:endParaRPr lang="cs-CZ" sz="2400" b="0" dirty="0">
              <a:solidFill>
                <a:schemeClr val="tx1"/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400" b="0" dirty="0" smtClean="0">
                <a:solidFill>
                  <a:schemeClr val="tx1"/>
                </a:solidFill>
              </a:rPr>
              <a:t>Je </a:t>
            </a:r>
            <a:r>
              <a:rPr lang="cs-CZ" sz="2400" b="0" dirty="0">
                <a:solidFill>
                  <a:schemeClr val="tx1"/>
                </a:solidFill>
              </a:rPr>
              <a:t>paní Martina diskriminována? Pokud ano, z jakého důvodu</a:t>
            </a:r>
            <a:r>
              <a:rPr lang="cs-CZ" sz="2400" b="0" dirty="0" smtClean="0">
                <a:solidFill>
                  <a:schemeClr val="tx1"/>
                </a:solidFill>
              </a:rPr>
              <a:t>?</a:t>
            </a:r>
            <a:endParaRPr lang="cs-CZ" sz="2400" b="0" dirty="0">
              <a:solidFill>
                <a:schemeClr val="tx1"/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400" b="0" dirty="0" smtClean="0">
                <a:solidFill>
                  <a:schemeClr val="tx1"/>
                </a:solidFill>
              </a:rPr>
              <a:t>Kolik </a:t>
            </a:r>
            <a:r>
              <a:rPr lang="cs-CZ" sz="2400" b="0" dirty="0">
                <a:solidFill>
                  <a:schemeClr val="tx1"/>
                </a:solidFill>
              </a:rPr>
              <a:t>pokusů umělého oplodnění, které hradí zdravotní pojišťovna, absolvovala paní Martina? Má ještě nárok na další plně hrazený pokus?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75547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55150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707654"/>
            <a:ext cx="8424464" cy="3096344"/>
          </a:xfrm>
        </p:spPr>
        <p:txBody>
          <a:bodyPr>
            <a:normAutofit fontScale="92500"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cs-CZ" sz="1100" dirty="0" smtClean="0">
                <a:solidFill>
                  <a:schemeClr val="tx1"/>
                </a:solidFill>
              </a:rPr>
              <a:t>Ustanovení § 4 zákona o umělém přerušení těhotenství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b="0" dirty="0">
                <a:solidFill>
                  <a:schemeClr val="tx1"/>
                </a:solidFill>
              </a:rPr>
              <a:t>Ženě se uměle přeruší těhotenství, jestliže o to písemně požádá, nepřesahuje-li těhotenství </a:t>
            </a:r>
            <a:r>
              <a:rPr lang="cs-CZ" sz="1100" dirty="0">
                <a:solidFill>
                  <a:schemeClr val="tx1"/>
                </a:solidFill>
              </a:rPr>
              <a:t>dvanáct týdnů </a:t>
            </a:r>
            <a:r>
              <a:rPr lang="cs-CZ" sz="1100" b="0" dirty="0">
                <a:solidFill>
                  <a:schemeClr val="tx1"/>
                </a:solidFill>
              </a:rPr>
              <a:t>a nebrání-li tomu její zdravotní důvody. 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dirty="0" smtClean="0">
                <a:solidFill>
                  <a:schemeClr val="tx1"/>
                </a:solidFill>
              </a:rPr>
              <a:t>Ustanovení § 1 prováděcí vyhlášky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b="0" dirty="0" smtClean="0">
                <a:solidFill>
                  <a:schemeClr val="tx1"/>
                </a:solidFill>
              </a:rPr>
              <a:t>Za </a:t>
            </a:r>
            <a:r>
              <a:rPr lang="cs-CZ" sz="1100" dirty="0">
                <a:solidFill>
                  <a:schemeClr val="tx1"/>
                </a:solidFill>
              </a:rPr>
              <a:t>zdravotní důvody</a:t>
            </a:r>
            <a:r>
              <a:rPr lang="cs-CZ" sz="1100" b="0" dirty="0">
                <a:solidFill>
                  <a:schemeClr val="tx1"/>
                </a:solidFill>
              </a:rPr>
              <a:t>, pro které nelze na žádost ženy uměle přerušit těhotenství (kontraindikace), se považují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b="0" dirty="0">
                <a:solidFill>
                  <a:schemeClr val="tx1"/>
                </a:solidFill>
              </a:rPr>
              <a:t>a) zdravotní stav ženy, kterým se podstatně zvyšuje zdravotní riziko spojené s umělým přerušením těhotenství, zejména zánětlivá onemocnění,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b="0" dirty="0">
                <a:solidFill>
                  <a:schemeClr val="tx1"/>
                </a:solidFill>
              </a:rPr>
              <a:t>b) umělé přerušení těhotenství, od něhož neuplynulo šest měsíců, s výjimkou případů, kdy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b="0" dirty="0" smtClean="0">
                <a:solidFill>
                  <a:schemeClr val="tx1"/>
                </a:solidFill>
              </a:rPr>
              <a:t>	1</a:t>
            </a:r>
            <a:r>
              <a:rPr lang="cs-CZ" sz="1100" b="0" dirty="0">
                <a:solidFill>
                  <a:schemeClr val="tx1"/>
                </a:solidFill>
              </a:rPr>
              <a:t>. žena alespoň dvakrát rodila nebo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b="0" dirty="0" smtClean="0">
                <a:solidFill>
                  <a:schemeClr val="tx1"/>
                </a:solidFill>
              </a:rPr>
              <a:t>	2</a:t>
            </a:r>
            <a:r>
              <a:rPr lang="cs-CZ" sz="1100" b="0" dirty="0">
                <a:solidFill>
                  <a:schemeClr val="tx1"/>
                </a:solidFill>
              </a:rPr>
              <a:t>. žena dovršila 35 let věku nebo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b="0" dirty="0" smtClean="0">
                <a:solidFill>
                  <a:schemeClr val="tx1"/>
                </a:solidFill>
              </a:rPr>
              <a:t>	3</a:t>
            </a:r>
            <a:r>
              <a:rPr lang="cs-CZ" sz="1100" b="0" dirty="0">
                <a:solidFill>
                  <a:schemeClr val="tx1"/>
                </a:solidFill>
              </a:rPr>
              <a:t>. je důvodné podezření, že žena otěhotněla v důsledku trestné činnosti, která vůči ní </a:t>
            </a:r>
            <a:r>
              <a:rPr lang="cs-CZ" sz="1100" b="0" dirty="0" smtClean="0">
                <a:solidFill>
                  <a:schemeClr val="tx1"/>
                </a:solidFill>
              </a:rPr>
              <a:t>byla </a:t>
            </a:r>
            <a:r>
              <a:rPr lang="cs-CZ" sz="1100" b="0" dirty="0">
                <a:solidFill>
                  <a:schemeClr val="tx1"/>
                </a:solidFill>
              </a:rPr>
              <a:t>spáchána. </a:t>
            </a:r>
            <a:endParaRPr lang="cs-CZ" sz="1100" b="0" dirty="0" smtClean="0">
              <a:solidFill>
                <a:schemeClr val="tx1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dirty="0">
                <a:solidFill>
                  <a:schemeClr val="tx1"/>
                </a:solidFill>
              </a:rPr>
              <a:t>Ustanovení § 10 zákona o umělém přerušení těhotenství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cs-CZ" sz="1100" b="0" dirty="0">
                <a:solidFill>
                  <a:schemeClr val="tx1"/>
                </a:solidFill>
              </a:rPr>
              <a:t>Umělé přerušení těhotenství podle § 4 se neprovede </a:t>
            </a:r>
            <a:r>
              <a:rPr lang="cs-CZ" sz="1100" dirty="0">
                <a:solidFill>
                  <a:schemeClr val="tx1"/>
                </a:solidFill>
              </a:rPr>
              <a:t>cizinkám, které se v České socialistické republice zdržují pouze přechodně</a:t>
            </a:r>
            <a:r>
              <a:rPr lang="cs-CZ" sz="1100" b="0" dirty="0">
                <a:solidFill>
                  <a:schemeClr val="tx1"/>
                </a:solidFill>
              </a:rPr>
              <a:t>. </a:t>
            </a:r>
          </a:p>
          <a:p>
            <a:pPr marL="0" lvl="0" indent="0">
              <a:spcAft>
                <a:spcPts val="600"/>
              </a:spcAft>
              <a:buNone/>
            </a:pPr>
            <a:endParaRPr lang="cs-CZ" sz="1100" b="0" dirty="0">
              <a:solidFill>
                <a:schemeClr val="tx1"/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1740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55150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707654"/>
            <a:ext cx="8424464" cy="30963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1100" dirty="0" smtClean="0">
                <a:solidFill>
                  <a:schemeClr val="tx1"/>
                </a:solidFill>
              </a:rPr>
              <a:t>Ustanovení </a:t>
            </a:r>
            <a:r>
              <a:rPr lang="cs-CZ" sz="1100" dirty="0">
                <a:solidFill>
                  <a:schemeClr val="tx1"/>
                </a:solidFill>
              </a:rPr>
              <a:t>§ </a:t>
            </a:r>
            <a:r>
              <a:rPr lang="cs-CZ" sz="1100" dirty="0" smtClean="0">
                <a:solidFill>
                  <a:schemeClr val="tx1"/>
                </a:solidFill>
              </a:rPr>
              <a:t>3 odst. 1 zákona o specifických </a:t>
            </a:r>
            <a:r>
              <a:rPr lang="cs-CZ" sz="1100" dirty="0">
                <a:solidFill>
                  <a:schemeClr val="tx1"/>
                </a:solidFill>
              </a:rPr>
              <a:t>z</a:t>
            </a:r>
            <a:r>
              <a:rPr lang="cs-CZ" sz="1100" dirty="0" smtClean="0">
                <a:solidFill>
                  <a:schemeClr val="tx1"/>
                </a:solidFill>
              </a:rPr>
              <a:t>dravotních službách</a:t>
            </a:r>
            <a:endParaRPr lang="cs-CZ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100" b="0" dirty="0">
                <a:solidFill>
                  <a:schemeClr val="tx1"/>
                </a:solidFill>
              </a:rPr>
              <a:t>Asistovanou reprodukcí se rozumí metody a postupy, při kterých dochází k odběru zárodečných buněk, k manipulaci s nimi, ke vzniku lidského embrya oplodněním vajíčka spermií mimo tělo ženy, k manipulaci s lidskými embryi, včetně jejich uchovávání, a to za účelem umělého oplodnění ženy </a:t>
            </a:r>
            <a:endParaRPr lang="cs-CZ" sz="11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1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100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cs-CZ" sz="1100" dirty="0">
                <a:solidFill>
                  <a:schemeClr val="tx1"/>
                </a:solidFill>
              </a:rPr>
              <a:t>Ustanovení § </a:t>
            </a:r>
            <a:r>
              <a:rPr lang="cs-CZ" sz="1100" dirty="0" smtClean="0">
                <a:solidFill>
                  <a:schemeClr val="tx1"/>
                </a:solidFill>
              </a:rPr>
              <a:t>15 </a:t>
            </a:r>
            <a:r>
              <a:rPr lang="cs-CZ" sz="1100" dirty="0">
                <a:solidFill>
                  <a:schemeClr val="tx1"/>
                </a:solidFill>
              </a:rPr>
              <a:t>odst. </a:t>
            </a:r>
            <a:r>
              <a:rPr lang="cs-CZ" sz="1100" dirty="0" smtClean="0">
                <a:solidFill>
                  <a:schemeClr val="tx1"/>
                </a:solidFill>
              </a:rPr>
              <a:t>3 </a:t>
            </a:r>
            <a:r>
              <a:rPr lang="cs-CZ" sz="1100" dirty="0">
                <a:solidFill>
                  <a:schemeClr val="tx1"/>
                </a:solidFill>
              </a:rPr>
              <a:t>zákona o </a:t>
            </a:r>
            <a:r>
              <a:rPr lang="cs-CZ" sz="1100" dirty="0" smtClean="0">
                <a:solidFill>
                  <a:schemeClr val="tx1"/>
                </a:solidFill>
              </a:rPr>
              <a:t>veřejném zdravotním pojištění</a:t>
            </a:r>
            <a:endParaRPr lang="cs-CZ" sz="11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100" b="0" dirty="0" smtClean="0">
                <a:solidFill>
                  <a:schemeClr val="tx1"/>
                </a:solidFill>
              </a:rPr>
              <a:t>(Ze </a:t>
            </a:r>
            <a:r>
              <a:rPr lang="cs-CZ" sz="1100" b="0" dirty="0">
                <a:solidFill>
                  <a:schemeClr val="tx1"/>
                </a:solidFill>
              </a:rPr>
              <a:t>zdravotního pojištění se zdravotní služby poskytnuté na základě doporučení registrujícího poskytovatele v oboru gynekologie a porodnictví v souvislosti s umělým oplodněním, jde-li o formu mimotělního oplodnění (in vitro fertilizace), hradí </a:t>
            </a:r>
          </a:p>
          <a:p>
            <a:pPr marL="0" indent="0">
              <a:buNone/>
            </a:pPr>
            <a:r>
              <a:rPr lang="cs-CZ" sz="1100" b="0" dirty="0" smtClean="0">
                <a:solidFill>
                  <a:schemeClr val="tx1"/>
                </a:solidFill>
              </a:rPr>
              <a:t>	a</a:t>
            </a:r>
            <a:r>
              <a:rPr lang="cs-CZ" sz="1100" b="0" dirty="0">
                <a:solidFill>
                  <a:schemeClr val="tx1"/>
                </a:solidFill>
              </a:rPr>
              <a:t>) ženám s oboustrannou neprůchodností vejcovodů ve věku od 18 let do dne dosažení třicátého devátého roku věku, </a:t>
            </a:r>
          </a:p>
          <a:p>
            <a:pPr marL="0" indent="0">
              <a:buNone/>
            </a:pPr>
            <a:r>
              <a:rPr lang="cs-CZ" sz="1100" b="0" dirty="0" smtClean="0">
                <a:solidFill>
                  <a:schemeClr val="tx1"/>
                </a:solidFill>
              </a:rPr>
              <a:t>	b</a:t>
            </a:r>
            <a:r>
              <a:rPr lang="cs-CZ" sz="1100" b="0" dirty="0">
                <a:solidFill>
                  <a:schemeClr val="tx1"/>
                </a:solidFill>
              </a:rPr>
              <a:t>) ostatním ženám ve věku od 22 let do dne </a:t>
            </a:r>
            <a:r>
              <a:rPr lang="cs-CZ" sz="1100" dirty="0">
                <a:solidFill>
                  <a:schemeClr val="tx1"/>
                </a:solidFill>
              </a:rPr>
              <a:t>dosažení třicátého devátého roku věku</a:t>
            </a:r>
            <a:r>
              <a:rPr lang="cs-CZ" sz="1100" b="0" dirty="0">
                <a:solidFill>
                  <a:schemeClr val="tx1"/>
                </a:solidFill>
              </a:rPr>
              <a:t>, nejvíce třikrát za život, nebo </a:t>
            </a:r>
            <a:r>
              <a:rPr lang="cs-CZ" sz="1100" b="0" dirty="0" smtClean="0">
                <a:solidFill>
                  <a:schemeClr val="tx1"/>
                </a:solidFill>
              </a:rPr>
              <a:t>	bylo-li </a:t>
            </a:r>
            <a:r>
              <a:rPr lang="cs-CZ" sz="1100" b="0" dirty="0">
                <a:solidFill>
                  <a:schemeClr val="tx1"/>
                </a:solidFill>
              </a:rPr>
              <a:t>v prvních dvou případech přeneseno do pohlavních orgánů ženy nejvýše 1 lidské embryo vzniklé oplodněním </a:t>
            </a:r>
            <a:r>
              <a:rPr lang="cs-CZ" sz="1100" b="0" dirty="0" smtClean="0">
                <a:solidFill>
                  <a:schemeClr val="tx1"/>
                </a:solidFill>
              </a:rPr>
              <a:t>	vajíčka spermií </a:t>
            </a:r>
            <a:r>
              <a:rPr lang="cs-CZ" sz="1100" b="0" dirty="0">
                <a:solidFill>
                  <a:schemeClr val="tx1"/>
                </a:solidFill>
              </a:rPr>
              <a:t>mimo tělo ženy, čtyřikrát za život. </a:t>
            </a:r>
          </a:p>
          <a:p>
            <a:pPr marL="0" indent="0">
              <a:buNone/>
            </a:pPr>
            <a:r>
              <a:rPr lang="cs-CZ" sz="1100" b="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1100" b="0" dirty="0">
                <a:solidFill>
                  <a:schemeClr val="tx1"/>
                </a:solidFill>
              </a:rPr>
              <a:t>	 </a:t>
            </a:r>
          </a:p>
          <a:p>
            <a:pPr marL="0" indent="0">
              <a:buNone/>
            </a:pPr>
            <a:endParaRPr lang="cs-CZ" sz="11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100" b="0" dirty="0" smtClean="0">
              <a:solidFill>
                <a:schemeClr val="tx1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endParaRPr lang="cs-CZ" sz="11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251520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7363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450"/>
              </a:spcBef>
              <a:buNone/>
            </a:pPr>
            <a:r>
              <a:rPr lang="cs-CZ" sz="2800" dirty="0"/>
              <a:t>Další případy ochránce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527634"/>
            <a:ext cx="8424936" cy="756084"/>
          </a:xfrm>
        </p:spPr>
        <p:txBody>
          <a:bodyPr>
            <a:noAutofit/>
          </a:bodyPr>
          <a:lstStyle/>
          <a:p>
            <a:r>
              <a:rPr lang="cs-CZ" sz="2000" b="0" dirty="0" smtClean="0">
                <a:solidFill>
                  <a:srgbClr val="008273"/>
                </a:solidFill>
              </a:rPr>
              <a:t>Et</a:t>
            </a:r>
            <a:r>
              <a:rPr lang="pt-BR" sz="2000" b="0" dirty="0">
                <a:solidFill>
                  <a:srgbClr val="008273"/>
                </a:solidFill>
              </a:rPr>
              <a:t>nicit</a:t>
            </a:r>
            <a:r>
              <a:rPr lang="cs-CZ" sz="2000" b="0" dirty="0">
                <a:solidFill>
                  <a:srgbClr val="008273"/>
                </a:solidFill>
              </a:rPr>
              <a:t>a</a:t>
            </a:r>
            <a:r>
              <a:rPr lang="pt-BR" sz="2000" b="0" dirty="0">
                <a:solidFill>
                  <a:srgbClr val="008273"/>
                </a:solidFill>
              </a:rPr>
              <a:t> v zubní ordinaci</a:t>
            </a:r>
            <a:r>
              <a:rPr lang="cs-CZ" sz="2000" b="0" dirty="0">
                <a:solidFill>
                  <a:srgbClr val="008273"/>
                </a:solidFill>
              </a:rPr>
              <a:t> </a:t>
            </a:r>
            <a:r>
              <a:rPr lang="cs-CZ" sz="2000" b="0" dirty="0" smtClean="0">
                <a:solidFill>
                  <a:srgbClr val="008273"/>
                </a:solidFill>
              </a:rPr>
              <a:t>(67/2012/DIS)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52028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450"/>
              </a:spcBef>
              <a:spcAft>
                <a:spcPts val="600"/>
              </a:spcAft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I</a:t>
            </a:r>
            <a:r>
              <a:rPr lang="cs-CZ" sz="1400" b="0" dirty="0">
                <a:solidFill>
                  <a:schemeClr val="tx1"/>
                </a:solidFill>
              </a:rPr>
              <a:t>. Lékař </a:t>
            </a:r>
            <a:r>
              <a:rPr lang="cs-CZ" sz="1400" dirty="0">
                <a:solidFill>
                  <a:schemeClr val="tx1"/>
                </a:solidFill>
              </a:rPr>
              <a:t>má právo odmítnout pacienta </a:t>
            </a:r>
            <a:r>
              <a:rPr lang="cs-CZ" sz="1400" b="0" dirty="0">
                <a:solidFill>
                  <a:schemeClr val="tx1"/>
                </a:solidFill>
              </a:rPr>
              <a:t>či pacientku pouze z důvodů vymezených zákonem, nemůže se přitom rozhodnout až při osobním kontaktu s pacientem či pacientkou, zda je přijme k registraci. </a:t>
            </a:r>
          </a:p>
          <a:p>
            <a:pPr marL="0" indent="0" algn="just">
              <a:spcBef>
                <a:spcPts val="450"/>
              </a:spcBef>
              <a:buNone/>
            </a:pPr>
            <a:r>
              <a:rPr lang="cs-CZ" sz="1400" b="0" dirty="0">
                <a:solidFill>
                  <a:schemeClr val="tx1"/>
                </a:solidFill>
              </a:rPr>
              <a:t>II. Jako důkaz v soudním řízení </a:t>
            </a:r>
            <a:r>
              <a:rPr lang="cs-CZ" sz="1400" dirty="0">
                <a:solidFill>
                  <a:schemeClr val="tx1"/>
                </a:solidFill>
              </a:rPr>
              <a:t>lze použít nahrávky </a:t>
            </a:r>
            <a:r>
              <a:rPr lang="cs-CZ" sz="1400" b="0" dirty="0">
                <a:solidFill>
                  <a:schemeClr val="tx1"/>
                </a:solidFill>
              </a:rPr>
              <a:t>jednání s lékařkou i záznam telefonického hovoru při vyjednávání o možné návštěvě, neboť se nejedná o projevy osobní povahy.</a:t>
            </a:r>
          </a:p>
          <a:p>
            <a:pPr marL="0" indent="0" algn="just">
              <a:spcBef>
                <a:spcPts val="450"/>
              </a:spcBef>
              <a:buNone/>
            </a:pPr>
            <a:r>
              <a:rPr lang="cs-CZ" sz="1400" b="0" dirty="0">
                <a:solidFill>
                  <a:schemeClr val="tx1"/>
                </a:solidFill>
              </a:rPr>
              <a:t>III. Protože diskriminace z důvodu etnicity představuje značný zásah do důstojnosti, má oběť právo na </a:t>
            </a:r>
            <a:r>
              <a:rPr lang="cs-CZ" sz="1400" dirty="0">
                <a:solidFill>
                  <a:schemeClr val="tx1"/>
                </a:solidFill>
              </a:rPr>
              <a:t>náhradu nemajetkové újmy v penězích</a:t>
            </a:r>
            <a:r>
              <a:rPr lang="cs-CZ" sz="1400" b="0" dirty="0">
                <a:solidFill>
                  <a:schemeClr val="tx1"/>
                </a:solidFill>
              </a:rPr>
              <a:t>, a to i v případě, že se na možné diskriminační jednání připravila a na místě si opatřila, v rámci realizace situačního </a:t>
            </a:r>
            <a:r>
              <a:rPr lang="cs-CZ" sz="1400" b="0" dirty="0" err="1">
                <a:solidFill>
                  <a:schemeClr val="tx1"/>
                </a:solidFill>
              </a:rPr>
              <a:t>testingu</a:t>
            </a:r>
            <a:r>
              <a:rPr lang="cs-CZ" sz="1400" b="0" dirty="0">
                <a:solidFill>
                  <a:schemeClr val="tx1"/>
                </a:solidFill>
              </a:rPr>
              <a:t>, důkaz ve formě audiovizuální nahrávky</a:t>
            </a:r>
            <a:r>
              <a:rPr lang="cs-CZ" sz="1400" b="0" dirty="0" smtClean="0">
                <a:solidFill>
                  <a:schemeClr val="tx1"/>
                </a:solidFill>
              </a:rPr>
              <a:t>.</a:t>
            </a:r>
            <a:endParaRPr lang="cs-CZ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23678"/>
            <a:ext cx="8496472" cy="28803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450"/>
              </a:spcBef>
              <a:spcAft>
                <a:spcPts val="600"/>
              </a:spcAft>
              <a:buNone/>
            </a:pPr>
            <a:r>
              <a:rPr lang="cs-CZ" sz="2000" b="0" dirty="0" smtClean="0"/>
              <a:t>Odmítnutí registrace nenarozeného dítěte dětskou lékařkou z důvodu matčina postoje k povinnému očkování dětí (4/2013/DIS)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cs-CZ" sz="1600" b="0" dirty="0" smtClean="0">
                <a:solidFill>
                  <a:schemeClr val="tx1"/>
                </a:solidFill>
              </a:rPr>
              <a:t>Světonázor</a:t>
            </a:r>
            <a:r>
              <a:rPr lang="cs-CZ" sz="1600" b="0" dirty="0">
                <a:solidFill>
                  <a:schemeClr val="tx1"/>
                </a:solidFill>
              </a:rPr>
              <a:t>, jakožto zakázaný diskriminační důvod (§ 2 odst. 3 antidiskriminačního zákona), je komplementární ke kategorii víra a náboženství, a proto zahrnuje zejména absenci víry v metafyzické síly či bytosti (ateismus). V širším pojetí světonázor splývá se životní filosofií, tedy představami o fundamentálních aspektech lidské existence. Světonázor proto musí mít náboženský, jinak spirituální, filozofický, či etický kontext, jinými slovy jde o komplexní pohled na otázky bytí a jsoucna. </a:t>
            </a:r>
            <a:r>
              <a:rPr lang="cs-CZ" sz="1600" dirty="0">
                <a:solidFill>
                  <a:schemeClr val="tx1"/>
                </a:solidFill>
              </a:rPr>
              <a:t>Samotné odmítání očkování, aniž je projevem širší filosofie či víry, není chráněným světonázorem.</a:t>
            </a:r>
          </a:p>
        </p:txBody>
      </p:sp>
    </p:spTree>
    <p:extLst>
      <p:ext uri="{BB962C8B-B14F-4D97-AF65-F5344CB8AC3E}">
        <p14:creationId xmlns:p14="http://schemas.microsoft.com/office/powerpoint/2010/main" val="13901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23678"/>
            <a:ext cx="8496472" cy="2880320"/>
          </a:xfrm>
        </p:spPr>
        <p:txBody>
          <a:bodyPr>
            <a:noAutofit/>
          </a:bodyPr>
          <a:lstStyle/>
          <a:p>
            <a:pPr marL="400050" indent="-400050" algn="just">
              <a:spcBef>
                <a:spcPts val="450"/>
              </a:spcBef>
              <a:spcAft>
                <a:spcPts val="600"/>
              </a:spcAft>
              <a:buFont typeface="+mj-lt"/>
              <a:buAutoNum type="romanUcPeriod" startAt="2"/>
            </a:pPr>
            <a:r>
              <a:rPr lang="cs-CZ" sz="1600" b="0" dirty="0">
                <a:solidFill>
                  <a:schemeClr val="tx1"/>
                </a:solidFill>
              </a:rPr>
              <a:t>Účelem </a:t>
            </a:r>
            <a:r>
              <a:rPr lang="cs-CZ" sz="1600" dirty="0">
                <a:solidFill>
                  <a:schemeClr val="tx1"/>
                </a:solidFill>
              </a:rPr>
              <a:t>institutu výhrady svědomí </a:t>
            </a:r>
            <a:r>
              <a:rPr lang="cs-CZ" sz="1600" b="0" dirty="0">
                <a:solidFill>
                  <a:schemeClr val="tx1"/>
                </a:solidFill>
              </a:rPr>
              <a:t>(§ 50 odst. 2 zákona o zdravotních službách) je poskytnout ochranu svědomí a náboženskému vyznání lékaře. Výhradu svědomí proto lékař může uplatnit pouze ve vztahu ke konkrétní zdravotní službě (zákroku), nikoliv proti dlouhodobé činnosti, např. péči o pacienta</a:t>
            </a:r>
            <a:r>
              <a:rPr lang="cs-CZ" sz="1600" b="0" dirty="0" smtClean="0">
                <a:solidFill>
                  <a:schemeClr val="tx1"/>
                </a:solidFill>
              </a:rPr>
              <a:t>.</a:t>
            </a:r>
          </a:p>
          <a:p>
            <a:pPr marL="400050" indent="-400050" algn="just">
              <a:spcBef>
                <a:spcPts val="450"/>
              </a:spcBef>
              <a:spcAft>
                <a:spcPts val="600"/>
              </a:spcAft>
              <a:buFont typeface="+mj-lt"/>
              <a:buAutoNum type="romanUcPeriod" startAt="2"/>
            </a:pPr>
            <a:r>
              <a:rPr lang="cs-CZ" sz="1600" b="0" dirty="0">
                <a:solidFill>
                  <a:schemeClr val="tx1"/>
                </a:solidFill>
              </a:rPr>
              <a:t>Nenarozené dítěte je až do porodu součástí těla matky, a </a:t>
            </a:r>
            <a:r>
              <a:rPr lang="cs-CZ" sz="1600" dirty="0">
                <a:solidFill>
                  <a:schemeClr val="tx1"/>
                </a:solidFill>
              </a:rPr>
              <a:t>proto se nejedná o pacienta ve smyslu zákona o zdravotních službách </a:t>
            </a:r>
            <a:r>
              <a:rPr lang="cs-CZ" sz="1600" b="0" dirty="0">
                <a:solidFill>
                  <a:schemeClr val="tx1"/>
                </a:solidFill>
              </a:rPr>
              <a:t>(§ 3 odst. 1). Nenarozené dítě </a:t>
            </a:r>
            <a:r>
              <a:rPr lang="cs-CZ" sz="1600" dirty="0">
                <a:solidFill>
                  <a:schemeClr val="tx1"/>
                </a:solidFill>
              </a:rPr>
              <a:t>nemá právo na volbu lékaře</a:t>
            </a:r>
            <a:r>
              <a:rPr lang="cs-CZ" sz="1600" b="0" dirty="0">
                <a:solidFill>
                  <a:schemeClr val="tx1"/>
                </a:solidFill>
              </a:rPr>
              <a:t> [§ 28 odst. 3 písm. b) zákona o zdravotních službách] a </a:t>
            </a:r>
            <a:r>
              <a:rPr lang="cs-CZ" sz="1600" dirty="0">
                <a:solidFill>
                  <a:schemeClr val="tx1"/>
                </a:solidFill>
              </a:rPr>
              <a:t>ani nemůže být lékařem registrováno</a:t>
            </a:r>
            <a:r>
              <a:rPr lang="cs-CZ" sz="1600" b="0" dirty="0">
                <a:solidFill>
                  <a:schemeClr val="tx1"/>
                </a:solidFill>
              </a:rPr>
              <a:t>. Rodičem vybraný lékař se z těchto důvodů ani </a:t>
            </a:r>
            <a:r>
              <a:rPr lang="cs-CZ" sz="1600" dirty="0">
                <a:solidFill>
                  <a:schemeClr val="tx1"/>
                </a:solidFill>
              </a:rPr>
              <a:t>nemůže dopustit některého ze správních deliktů </a:t>
            </a:r>
            <a:r>
              <a:rPr lang="cs-CZ" sz="1600" b="0" dirty="0">
                <a:solidFill>
                  <a:schemeClr val="tx1"/>
                </a:solidFill>
              </a:rPr>
              <a:t>sankcionujících lékaře v souvislosti s nepřijetím pacienta do péče [§ 117 odst. 3 písm. a) a písm. c) zákona o zdravotních službách].</a:t>
            </a:r>
          </a:p>
          <a:p>
            <a:pPr marL="400050" indent="-400050" algn="just">
              <a:spcBef>
                <a:spcPts val="450"/>
              </a:spcBef>
              <a:spcAft>
                <a:spcPts val="600"/>
              </a:spcAft>
              <a:buFont typeface="+mj-lt"/>
              <a:buAutoNum type="romanUcPeriod" startAt="2"/>
            </a:pPr>
            <a:endParaRPr lang="cs-CZ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4000" y="1714499"/>
            <a:ext cx="8462842" cy="2502043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/>
              <a:t>Děkuji za pozornost.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>
                <a:hlinkClick r:id="rId3"/>
              </a:rPr>
              <a:t>www.eso.ochrance.cz</a:t>
            </a:r>
            <a:r>
              <a:rPr lang="cs-CZ" sz="1400" dirty="0" smtClean="0"/>
              <a:t> </a:t>
            </a:r>
            <a:endParaRPr lang="cs-CZ" dirty="0"/>
          </a:p>
        </p:txBody>
      </p:sp>
      <p:pic>
        <p:nvPicPr>
          <p:cNvPr id="4" name="Picture 4" descr="Choose logo color wisely">
            <a:hlinkClick r:id="rId4" tooltip="Choose logo color wisely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628" y="3296085"/>
            <a:ext cx="2086372" cy="184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9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424936" cy="648072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Zákonné limity zdravotní péče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923678"/>
            <a:ext cx="8640488" cy="2880320"/>
          </a:xfrm>
        </p:spPr>
        <p:txBody>
          <a:bodyPr>
            <a:noAutofit/>
          </a:bodyPr>
          <a:lstStyle/>
          <a:p>
            <a:pPr marL="358775" lvl="4" indent="-358775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zákon č. 48/1997 Sb., o veřejném zdravotním </a:t>
            </a:r>
            <a:r>
              <a:rPr lang="cs-CZ" altLang="cs-CZ" sz="2000" dirty="0" smtClean="0"/>
              <a:t>pojištění</a:t>
            </a:r>
            <a:endParaRPr lang="cs-CZ" altLang="cs-CZ" sz="2000" dirty="0"/>
          </a:p>
          <a:p>
            <a:pPr marL="358775" lvl="4" indent="-358775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zákon č. 372/2011 Sb., o zdravotních </a:t>
            </a:r>
            <a:r>
              <a:rPr lang="cs-CZ" altLang="cs-CZ" sz="2000" dirty="0" smtClean="0"/>
              <a:t>službách</a:t>
            </a:r>
            <a:endParaRPr lang="cs-CZ" altLang="cs-CZ" sz="2000" dirty="0"/>
          </a:p>
          <a:p>
            <a:pPr marL="358775" lvl="4" indent="-358775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zákon č. 373/2011 Sb., o specifických zdravotních službách</a:t>
            </a:r>
          </a:p>
          <a:p>
            <a:pPr marL="358775" lvl="4" indent="-358775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zákon č. 378/2007 Sb., o léčivech</a:t>
            </a:r>
          </a:p>
          <a:p>
            <a:pPr marL="358775" lvl="4" indent="-358775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/>
              <a:t>zákon č. 374/2011 Sb., o zdravotnické záchranné </a:t>
            </a:r>
            <a:r>
              <a:rPr lang="cs-CZ" altLang="cs-CZ" sz="2000" dirty="0" smtClean="0"/>
              <a:t>službě</a:t>
            </a:r>
          </a:p>
          <a:p>
            <a:pPr marL="358775" lvl="4" indent="-358775">
              <a:spcBef>
                <a:spcPts val="0"/>
              </a:spcBef>
            </a:pPr>
            <a:endParaRPr lang="cs-CZ" altLang="cs-CZ" sz="1600" dirty="0"/>
          </a:p>
          <a:p>
            <a:pPr lvl="4">
              <a:spcBef>
                <a:spcPts val="0"/>
              </a:spcBef>
              <a:buNone/>
            </a:pPr>
            <a:endParaRPr lang="cs-CZ" altLang="cs-CZ" sz="15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8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923678"/>
            <a:ext cx="8640488" cy="28803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altLang="cs-CZ" sz="1900" dirty="0">
                <a:solidFill>
                  <a:schemeClr val="tx1"/>
                </a:solidFill>
              </a:rPr>
              <a:t>Zákon č. 48/1997 Sb., o veřejném zdravotním pojištění </a:t>
            </a:r>
            <a:endParaRPr lang="cs-CZ" altLang="cs-CZ" sz="19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cs-CZ" altLang="cs-CZ" sz="1500" dirty="0" smtClean="0">
                <a:solidFill>
                  <a:schemeClr val="tx1"/>
                </a:solidFill>
              </a:rPr>
              <a:t>§ 2 - osobní </a:t>
            </a:r>
            <a:r>
              <a:rPr lang="cs-CZ" altLang="cs-CZ" sz="1500" dirty="0">
                <a:solidFill>
                  <a:schemeClr val="tx1"/>
                </a:solidFill>
              </a:rPr>
              <a:t>rozsah </a:t>
            </a:r>
            <a:r>
              <a:rPr lang="cs-CZ" altLang="cs-CZ" sz="1500" dirty="0" smtClean="0">
                <a:solidFill>
                  <a:schemeClr val="tx1"/>
                </a:solidFill>
              </a:rPr>
              <a:t>zdravotního pojištění (vymezení pojištěnců)</a:t>
            </a:r>
          </a:p>
          <a:p>
            <a:pPr lvl="1">
              <a:spcBef>
                <a:spcPts val="0"/>
              </a:spcBef>
            </a:pPr>
            <a:r>
              <a:rPr lang="cs-CZ" altLang="cs-CZ" sz="1500" dirty="0" smtClean="0"/>
              <a:t>§ 11 – vymezení práv a povinností pojištěnce (právo na výběr pojišťovny, výběr poskytovatele zdravotních služeb a zdravotnické zařízení, časová a místní dostupnost hrazených služeb,…)</a:t>
            </a:r>
          </a:p>
          <a:p>
            <a:pPr marL="180975" lvl="1" indent="0">
              <a:spcBef>
                <a:spcPts val="0"/>
              </a:spcBef>
              <a:buNone/>
            </a:pPr>
            <a:endParaRPr lang="cs-CZ" altLang="cs-CZ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cs-CZ" altLang="cs-CZ" sz="1900" dirty="0">
                <a:solidFill>
                  <a:schemeClr val="tx1"/>
                </a:solidFill>
              </a:rPr>
              <a:t>Zákon č. 372/2011 Sb., o </a:t>
            </a:r>
            <a:r>
              <a:rPr lang="cs-CZ" altLang="cs-CZ" sz="1900" dirty="0" smtClean="0">
                <a:solidFill>
                  <a:schemeClr val="tx1"/>
                </a:solidFill>
              </a:rPr>
              <a:t>zdravotních službách</a:t>
            </a:r>
          </a:p>
          <a:p>
            <a:pPr lvl="1">
              <a:spcBef>
                <a:spcPts val="0"/>
              </a:spcBef>
            </a:pPr>
            <a:r>
              <a:rPr lang="cs-CZ" altLang="cs-CZ" sz="1500" dirty="0" smtClean="0"/>
              <a:t>§ </a:t>
            </a:r>
            <a:r>
              <a:rPr lang="cs-CZ" altLang="cs-CZ" sz="1500" dirty="0"/>
              <a:t>2 </a:t>
            </a:r>
            <a:r>
              <a:rPr lang="cs-CZ" altLang="cs-CZ" sz="1500" dirty="0" smtClean="0"/>
              <a:t>– definice zdravotních služeb, zdravotní péče</a:t>
            </a:r>
          </a:p>
          <a:p>
            <a:pPr lvl="1">
              <a:spcBef>
                <a:spcPts val="0"/>
              </a:spcBef>
            </a:pPr>
            <a:r>
              <a:rPr lang="cs-CZ" altLang="cs-CZ" sz="1500" dirty="0" smtClean="0"/>
              <a:t>§ 5 – druhy zdravotní péče, § 6 – formy zdravotní péče</a:t>
            </a:r>
          </a:p>
          <a:p>
            <a:pPr lvl="1">
              <a:spcBef>
                <a:spcPts val="0"/>
              </a:spcBef>
            </a:pPr>
            <a:r>
              <a:rPr lang="cs-CZ" altLang="cs-CZ" sz="1500" dirty="0" smtClean="0"/>
              <a:t>§ 28-30 – práva pacienta</a:t>
            </a:r>
          </a:p>
          <a:p>
            <a:pPr lvl="1">
              <a:spcBef>
                <a:spcPts val="0"/>
              </a:spcBef>
            </a:pPr>
            <a:r>
              <a:rPr lang="cs-CZ" altLang="cs-CZ" sz="1500" dirty="0" smtClean="0"/>
              <a:t>§ 48 – kdy může poskytovatel zdravotní péče odmítnout přijmou pacienta do péče/péči ukončit</a:t>
            </a:r>
          </a:p>
          <a:p>
            <a:pPr lvl="1">
              <a:spcBef>
                <a:spcPts val="0"/>
              </a:spcBef>
            </a:pPr>
            <a:r>
              <a:rPr lang="cs-CZ" altLang="cs-CZ" sz="1500" dirty="0" smtClean="0"/>
              <a:t>§ 50 – kdy může zdravotnický pracovník neposkytnout zdravotní služby (odst. 1), či odmítnout poskytnout zdravotní služby (odst. 2)</a:t>
            </a:r>
            <a:endParaRPr lang="cs-CZ" altLang="cs-CZ" sz="1500" dirty="0"/>
          </a:p>
          <a:p>
            <a:pPr lvl="4">
              <a:spcBef>
                <a:spcPts val="0"/>
              </a:spcBef>
              <a:buNone/>
            </a:pPr>
            <a:endParaRPr lang="cs-CZ" altLang="cs-CZ" sz="15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424936" cy="648072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Podzákonné předpisy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923678"/>
            <a:ext cx="8640488" cy="2880320"/>
          </a:xfrm>
        </p:spPr>
        <p:txBody>
          <a:bodyPr>
            <a:noAutofit/>
          </a:bodyPr>
          <a:lstStyle/>
          <a:p>
            <a:pPr marL="358775" lvl="4" indent="-358775">
              <a:spcBef>
                <a:spcPts val="0"/>
              </a:spcBef>
            </a:pPr>
            <a:r>
              <a:rPr lang="cs-CZ" altLang="cs-CZ" sz="1600" dirty="0"/>
              <a:t>vyhláška č. 134/1998 – seznam zdravotních úkonů s bodovými hodnotami (tzv. „</a:t>
            </a:r>
            <a:r>
              <a:rPr lang="cs-CZ" altLang="cs-CZ" sz="1600" b="1" dirty="0"/>
              <a:t>úhradová vyhláška</a:t>
            </a:r>
            <a:r>
              <a:rPr lang="cs-CZ" altLang="cs-CZ" sz="1600" dirty="0"/>
              <a:t>“)</a:t>
            </a:r>
          </a:p>
          <a:p>
            <a:pPr marL="358775" lvl="4" indent="-358775">
              <a:spcBef>
                <a:spcPts val="0"/>
              </a:spcBef>
            </a:pPr>
            <a:r>
              <a:rPr lang="cs-CZ" altLang="cs-CZ" sz="1600" dirty="0"/>
              <a:t>vyhláška č. </a:t>
            </a:r>
            <a:r>
              <a:rPr lang="cs-CZ" altLang="cs-CZ" sz="1600" dirty="0" smtClean="0"/>
              <a:t>273/2015 </a:t>
            </a:r>
            <a:r>
              <a:rPr lang="cs-CZ" altLang="cs-CZ" sz="1600" dirty="0"/>
              <a:t>- stanovení hodnot bodu (tzv. „</a:t>
            </a:r>
            <a:r>
              <a:rPr lang="cs-CZ" altLang="cs-CZ" sz="1600" b="1" dirty="0"/>
              <a:t>úhradová vyhláška</a:t>
            </a:r>
            <a:r>
              <a:rPr lang="cs-CZ" altLang="cs-CZ" sz="1600" dirty="0"/>
              <a:t>“) - každý rok nová (MZ) </a:t>
            </a:r>
          </a:p>
          <a:p>
            <a:pPr marL="358775" lvl="4" indent="-358775">
              <a:spcBef>
                <a:spcPts val="0"/>
              </a:spcBef>
            </a:pPr>
            <a:r>
              <a:rPr lang="cs-CZ" altLang="cs-CZ" sz="1600" dirty="0"/>
              <a:t>vyhláška č. 267/2012 Sb., o stanovení Indikačního seznamu pro lázeňskou léčebně rehabilitační péči o dospělé, děti a dorost (tzv. „</a:t>
            </a:r>
            <a:r>
              <a:rPr lang="cs-CZ" altLang="cs-CZ" sz="1600" b="1" dirty="0"/>
              <a:t>lázeňská vyhláška</a:t>
            </a:r>
            <a:r>
              <a:rPr lang="cs-CZ" altLang="cs-CZ" sz="1600" dirty="0"/>
              <a:t>“) – </a:t>
            </a:r>
            <a:r>
              <a:rPr lang="cs-CZ" altLang="cs-CZ" sz="1600" dirty="0">
                <a:solidFill>
                  <a:srgbClr val="FF0000"/>
                </a:solidFill>
              </a:rPr>
              <a:t>zrušena nálezem ÚS </a:t>
            </a:r>
            <a:r>
              <a:rPr lang="cs-CZ" altLang="cs-CZ" sz="1600" dirty="0" err="1">
                <a:solidFill>
                  <a:srgbClr val="FF0000"/>
                </a:solidFill>
              </a:rPr>
              <a:t>Pl</a:t>
            </a:r>
            <a:r>
              <a:rPr lang="cs-CZ" altLang="cs-CZ" sz="1600" dirty="0">
                <a:solidFill>
                  <a:srgbClr val="FF0000"/>
                </a:solidFill>
              </a:rPr>
              <a:t>. ÚS 43/13 dne 25. března 2014</a:t>
            </a:r>
          </a:p>
          <a:p>
            <a:pPr marL="0" lvl="4" indent="0">
              <a:spcBef>
                <a:spcPts val="0"/>
              </a:spcBef>
              <a:buNone/>
            </a:pPr>
            <a:endParaRPr lang="cs-CZ" altLang="cs-CZ" sz="1600" dirty="0" smtClean="0"/>
          </a:p>
          <a:p>
            <a:pPr marL="0" lvl="4" indent="0" algn="ctr">
              <a:spcBef>
                <a:spcPts val="0"/>
              </a:spcBef>
              <a:buNone/>
            </a:pPr>
            <a:r>
              <a:rPr lang="cs-CZ" altLang="cs-CZ" i="1" dirty="0" smtClean="0"/>
              <a:t>Ústavní </a:t>
            </a:r>
            <a:r>
              <a:rPr lang="cs-CZ" altLang="cs-CZ" i="1" dirty="0"/>
              <a:t>soud v odůvodnění nálezu konstatoval, že lázeňská léčebně rehabilitační péče je jednou z forem zdravotní péče, na jejíž bezplatné poskytnutí má občan podle čl. 31 Listiny základních práv a svobod </a:t>
            </a:r>
            <a:r>
              <a:rPr lang="cs-CZ" altLang="cs-CZ" b="1" i="1" dirty="0"/>
              <a:t>nárok, jehož rozsah může být omezen pouze normou se sílou zákona.</a:t>
            </a:r>
          </a:p>
          <a:p>
            <a:pPr marL="358775" lvl="4" indent="-358775">
              <a:spcBef>
                <a:spcPts val="0"/>
              </a:spcBef>
            </a:pPr>
            <a:endParaRPr lang="cs-CZ" altLang="cs-CZ" sz="1600" dirty="0" smtClean="0"/>
          </a:p>
          <a:p>
            <a:pPr lvl="4">
              <a:spcBef>
                <a:spcPts val="0"/>
              </a:spcBef>
              <a:buNone/>
            </a:pPr>
            <a:endParaRPr lang="cs-CZ" altLang="cs-CZ" sz="15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424936" cy="648072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Lázeňská péče - zákon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923678"/>
            <a:ext cx="8640488" cy="2880320"/>
          </a:xfrm>
        </p:spPr>
        <p:txBody>
          <a:bodyPr>
            <a:noAutofit/>
          </a:bodyPr>
          <a:lstStyle/>
          <a:p>
            <a:pPr marL="0" lvl="4" indent="0">
              <a:spcBef>
                <a:spcPts val="0"/>
              </a:spcBef>
              <a:buNone/>
            </a:pPr>
            <a:r>
              <a:rPr lang="cs-CZ" altLang="cs-CZ" sz="1600" b="1" dirty="0" smtClean="0">
                <a:solidFill>
                  <a:srgbClr val="008273"/>
                </a:solidFill>
              </a:rPr>
              <a:t>Zákon </a:t>
            </a:r>
            <a:r>
              <a:rPr lang="cs-CZ" altLang="cs-CZ" sz="1600" b="1" dirty="0">
                <a:solidFill>
                  <a:srgbClr val="008273"/>
                </a:solidFill>
              </a:rPr>
              <a:t>o veřejném zdravotním pojištění</a:t>
            </a:r>
            <a:r>
              <a:rPr lang="cs-CZ" altLang="cs-CZ" sz="1600" dirty="0">
                <a:solidFill>
                  <a:srgbClr val="008273"/>
                </a:solidFill>
              </a:rPr>
              <a:t> </a:t>
            </a:r>
            <a:r>
              <a:rPr lang="cs-CZ" altLang="cs-CZ" sz="1600" dirty="0"/>
              <a:t>vymezuje základní pravidla poskytování lázeňské péče, v příloze č. 5 zákona je pak uvedeno:</a:t>
            </a:r>
          </a:p>
          <a:p>
            <a:pPr marL="358775" lvl="4" indent="-358775">
              <a:spcBef>
                <a:spcPts val="0"/>
              </a:spcBef>
            </a:pPr>
            <a:endParaRPr lang="cs-CZ" altLang="cs-CZ" sz="1600" dirty="0"/>
          </a:p>
          <a:p>
            <a:pPr marL="358775" lvl="4" indent="-358775">
              <a:spcBef>
                <a:spcPts val="0"/>
              </a:spcBef>
            </a:pPr>
            <a:r>
              <a:rPr lang="cs-CZ" altLang="cs-CZ" sz="1200" dirty="0"/>
              <a:t>seznam indikačních skupin pro dospělé, děti a dorost</a:t>
            </a:r>
          </a:p>
          <a:p>
            <a:pPr marL="358775" lvl="4" indent="-358775">
              <a:spcBef>
                <a:spcPts val="0"/>
              </a:spcBef>
            </a:pPr>
            <a:r>
              <a:rPr lang="cs-CZ" altLang="cs-CZ" sz="1200" dirty="0"/>
              <a:t>nemoci, u nichž lze lázeňskou léčebně rehabilitační péči poskytnout, </a:t>
            </a:r>
          </a:p>
          <a:p>
            <a:pPr marL="358775" lvl="4" indent="-358775">
              <a:spcBef>
                <a:spcPts val="0"/>
              </a:spcBef>
            </a:pPr>
            <a:r>
              <a:rPr lang="cs-CZ" altLang="cs-CZ" sz="1200" dirty="0"/>
              <a:t>způsoby poskytování lázeňské léčebně rehabilitační péče pro jednotlivé indikace (komplexní nebo příspěvková péče),</a:t>
            </a:r>
          </a:p>
          <a:p>
            <a:pPr marL="358775" lvl="4" indent="-358775">
              <a:spcBef>
                <a:spcPts val="0"/>
              </a:spcBef>
            </a:pPr>
            <a:r>
              <a:rPr lang="cs-CZ" altLang="cs-CZ" sz="1200" dirty="0"/>
              <a:t>délka základního léčebného pobytu a opakovaného léčebného pobytu pro jednotlivé indikace,</a:t>
            </a:r>
          </a:p>
          <a:p>
            <a:pPr marL="358775" lvl="4" indent="-358775">
              <a:spcBef>
                <a:spcPts val="0"/>
              </a:spcBef>
            </a:pPr>
            <a:r>
              <a:rPr lang="cs-CZ" altLang="cs-CZ" sz="1200" dirty="0"/>
              <a:t>četnost opakovaného léčebného pobytu,</a:t>
            </a:r>
          </a:p>
          <a:p>
            <a:pPr marL="358775" lvl="4" indent="-358775">
              <a:spcBef>
                <a:spcPts val="0"/>
              </a:spcBef>
            </a:pPr>
            <a:r>
              <a:rPr lang="cs-CZ" altLang="cs-CZ" sz="1200" dirty="0"/>
              <a:t>lhůta pro nástup léčebného pobytu u indikací, kde je tuto lhůtu důvodné stanovit z hlediska léčebného efektu, </a:t>
            </a:r>
          </a:p>
          <a:p>
            <a:pPr marL="358775" lvl="4" indent="-358775">
              <a:spcBef>
                <a:spcPts val="0"/>
              </a:spcBef>
            </a:pPr>
            <a:r>
              <a:rPr lang="cs-CZ" altLang="cs-CZ" sz="1200" dirty="0"/>
              <a:t>možnost prodloužení léčebného pobytu podle jednotlivých indikací a způsobů poskytování lázeňské léčebně rehabilitační péče </a:t>
            </a:r>
          </a:p>
          <a:p>
            <a:pPr marL="358775" lvl="4" indent="-358775">
              <a:spcBef>
                <a:spcPts val="0"/>
              </a:spcBef>
            </a:pPr>
            <a:r>
              <a:rPr lang="cs-CZ" altLang="cs-CZ" sz="1200" dirty="0" smtClean="0"/>
              <a:t>další </a:t>
            </a:r>
            <a:r>
              <a:rPr lang="cs-CZ" altLang="cs-CZ" sz="1200" dirty="0"/>
              <a:t>odborná kritéria vztahující se k jednotlivým indikacím </a:t>
            </a:r>
          </a:p>
          <a:p>
            <a:pPr marL="358775" lvl="4" indent="-358775">
              <a:spcBef>
                <a:spcPts val="0"/>
              </a:spcBef>
            </a:pPr>
            <a:endParaRPr lang="cs-CZ" altLang="cs-CZ" sz="1600" dirty="0" smtClean="0"/>
          </a:p>
          <a:p>
            <a:pPr lvl="4">
              <a:spcBef>
                <a:spcPts val="0"/>
              </a:spcBef>
              <a:buNone/>
            </a:pPr>
            <a:endParaRPr lang="cs-CZ" altLang="cs-CZ" sz="15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424936" cy="648072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Lázeňská péče - vyhláška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923678"/>
            <a:ext cx="8640488" cy="288032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200" dirty="0" smtClean="0"/>
              <a:t>Vyhláška </a:t>
            </a:r>
            <a:r>
              <a:rPr lang="cs-CZ" sz="1200" dirty="0"/>
              <a:t>č. 2/2015 Sb., o stanovení odborných kritérií a dalších náležitostí pro poskytování lázeňské léčebně rehabilitační péče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200" dirty="0"/>
              <a:t>prodloužení stanovené délky základního léčebného pobytu nebo opakovaného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200" dirty="0"/>
              <a:t>indikační předpoklady,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200" dirty="0"/>
              <a:t>kontraindikace, odborná kritéria pro poskytnutí léčebně rehabilitační péče včetně potřebných vyšetření,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200" dirty="0"/>
              <a:t>obor specializace lékaře, který takovou péči doporučuje,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200" dirty="0"/>
              <a:t>požadavky na dostupnost zdravotnických pracovníků ve zdravotnickém zařízení poskytovatele lázeňské léčebně rehabilitační péče,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200" dirty="0"/>
              <a:t>indikační zaměření lázeňských míst, ve kterých se nachází přírodní léčivý zdroj nebo klimatické podmínky vhodné k léčbě nemocí,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200" dirty="0"/>
              <a:t>obsahové náležitosti návrhu na lázeňskou léčebně rehabilitační péči o dospělé, děti a dorost.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cs-CZ" sz="1200" dirty="0"/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200" dirty="0"/>
              <a:t>Zákon i vyhláška byly zveřejněny ve Sbírce zákonů s účinností od </a:t>
            </a:r>
            <a:r>
              <a:rPr lang="cs-CZ" sz="1200" b="1" dirty="0"/>
              <a:t>6.1.2015 </a:t>
            </a:r>
            <a:endParaRPr lang="cs-CZ" altLang="cs-CZ" sz="1200" b="1" dirty="0">
              <a:solidFill>
                <a:srgbClr val="FF0000"/>
              </a:solidFill>
            </a:endParaRPr>
          </a:p>
          <a:p>
            <a:pPr marL="0" lvl="4" indent="0">
              <a:spcBef>
                <a:spcPts val="0"/>
              </a:spcBef>
              <a:buNone/>
            </a:pPr>
            <a:endParaRPr lang="cs-CZ" altLang="cs-CZ" sz="600" dirty="0" smtClean="0"/>
          </a:p>
          <a:p>
            <a:pPr lvl="4">
              <a:spcBef>
                <a:spcPts val="0"/>
              </a:spcBef>
              <a:buNone/>
            </a:pPr>
            <a:endParaRPr lang="cs-CZ" altLang="cs-CZ" sz="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424936" cy="648072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Antidiskriminační právo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923678"/>
            <a:ext cx="8640488" cy="28803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altLang="cs-CZ" sz="1900" b="0" dirty="0" smtClean="0"/>
              <a:t>Směrnice 2000/43/ES</a:t>
            </a:r>
          </a:p>
          <a:p>
            <a:pPr lvl="1">
              <a:spcBef>
                <a:spcPts val="0"/>
              </a:spcBef>
            </a:pPr>
            <a:r>
              <a:rPr lang="cs-CZ" altLang="cs-CZ" sz="1500" dirty="0"/>
              <a:t>u</a:t>
            </a:r>
            <a:r>
              <a:rPr lang="cs-CZ" altLang="cs-CZ" sz="1500" dirty="0" smtClean="0"/>
              <a:t>pravila zásadu rovného zacházení a zákaz diskriminace na základě </a:t>
            </a:r>
            <a:r>
              <a:rPr lang="cs-CZ" altLang="cs-CZ" sz="1500" b="1" dirty="0" smtClean="0"/>
              <a:t>rasy a etnického původu </a:t>
            </a:r>
            <a:r>
              <a:rPr lang="cs-CZ" altLang="cs-CZ" sz="1500" dirty="0" smtClean="0"/>
              <a:t>mj. v oblasti zdravotní péče</a:t>
            </a:r>
          </a:p>
          <a:p>
            <a:pPr marL="180975" lvl="1" indent="0">
              <a:spcBef>
                <a:spcPts val="0"/>
              </a:spcBef>
              <a:buNone/>
            </a:pPr>
            <a:endParaRPr lang="cs-CZ" altLang="cs-CZ" sz="1050" dirty="0" smtClean="0"/>
          </a:p>
          <a:p>
            <a:pPr>
              <a:spcBef>
                <a:spcPts val="0"/>
              </a:spcBef>
            </a:pPr>
            <a:r>
              <a:rPr lang="cs-CZ" altLang="cs-CZ" sz="1900" b="0" dirty="0"/>
              <a:t>Směrnice </a:t>
            </a:r>
            <a:r>
              <a:rPr lang="cs-CZ" altLang="cs-CZ" sz="1900" b="0" dirty="0" smtClean="0"/>
              <a:t>2004/113/ES</a:t>
            </a:r>
            <a:endParaRPr lang="cs-CZ" altLang="cs-CZ" sz="1900" b="0" dirty="0"/>
          </a:p>
          <a:p>
            <a:pPr lvl="1">
              <a:spcBef>
                <a:spcPts val="0"/>
              </a:spcBef>
            </a:pPr>
            <a:r>
              <a:rPr lang="cs-CZ" altLang="cs-CZ" sz="1500" dirty="0" smtClean="0"/>
              <a:t>upravila </a:t>
            </a:r>
            <a:r>
              <a:rPr lang="cs-CZ" altLang="cs-CZ" sz="1500" dirty="0"/>
              <a:t>zásadu rovného zacházení a zákaz diskriminace na základě </a:t>
            </a:r>
            <a:r>
              <a:rPr lang="cs-CZ" altLang="cs-CZ" sz="1500" b="1" dirty="0" smtClean="0"/>
              <a:t>pohlaví</a:t>
            </a:r>
            <a:r>
              <a:rPr lang="cs-CZ" altLang="cs-CZ" sz="1500" dirty="0" smtClean="0"/>
              <a:t> při poskytování veřejně dostupného zboží a služeb (zdravotní péče jako speciální typ služby)</a:t>
            </a:r>
            <a:endParaRPr lang="cs-CZ" altLang="cs-CZ" sz="1500" dirty="0"/>
          </a:p>
          <a:p>
            <a:pPr marL="180975" lvl="1" indent="0">
              <a:spcBef>
                <a:spcPts val="0"/>
              </a:spcBef>
              <a:buNone/>
            </a:pPr>
            <a:endParaRPr lang="cs-CZ" altLang="cs-CZ" sz="1050" dirty="0" smtClean="0"/>
          </a:p>
          <a:p>
            <a:pPr>
              <a:spcBef>
                <a:spcPts val="0"/>
              </a:spcBef>
            </a:pPr>
            <a:r>
              <a:rPr lang="cs-CZ" altLang="cs-CZ" sz="1900" b="0" dirty="0" smtClean="0"/>
              <a:t>Antidiskriminační zákon („</a:t>
            </a:r>
            <a:r>
              <a:rPr lang="cs-CZ" altLang="cs-CZ" sz="1900" b="0" dirty="0" err="1" smtClean="0"/>
              <a:t>AdZ</a:t>
            </a:r>
            <a:r>
              <a:rPr lang="cs-CZ" altLang="cs-CZ" sz="1900" b="0" dirty="0" smtClean="0"/>
              <a:t>“)</a:t>
            </a:r>
            <a:endParaRPr lang="cs-CZ" altLang="cs-CZ" sz="1900" b="0" dirty="0"/>
          </a:p>
          <a:p>
            <a:pPr lvl="1">
              <a:spcBef>
                <a:spcPts val="0"/>
              </a:spcBef>
            </a:pPr>
            <a:r>
              <a:rPr lang="cs-CZ" altLang="cs-CZ" sz="1500" dirty="0"/>
              <a:t>j</a:t>
            </a:r>
            <a:r>
              <a:rPr lang="cs-CZ" altLang="cs-CZ" sz="1500" dirty="0" smtClean="0"/>
              <a:t>de nad rámec evropského práva – zákaz diskriminace v oblasti přístupu ke zdravotní péči a jejího poskytování se vztahuje na </a:t>
            </a:r>
            <a:r>
              <a:rPr lang="cs-CZ" altLang="cs-CZ" sz="1500" b="1" dirty="0" smtClean="0"/>
              <a:t>všechny zakázané diskriminační důvody</a:t>
            </a:r>
            <a:r>
              <a:rPr lang="cs-CZ" altLang="cs-CZ" sz="1500" dirty="0" smtClean="0"/>
              <a:t> uvedené v § 2 odst. 3 </a:t>
            </a:r>
            <a:r>
              <a:rPr lang="cs-CZ" altLang="cs-CZ" sz="1500" dirty="0" err="1" smtClean="0"/>
              <a:t>AdZ</a:t>
            </a: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14714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91630"/>
            <a:ext cx="8424936" cy="648072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008273"/>
                </a:solidFill>
              </a:rPr>
              <a:t>Zdravotní péče v </a:t>
            </a:r>
            <a:r>
              <a:rPr lang="cs-CZ" sz="2000" dirty="0" err="1" smtClean="0">
                <a:solidFill>
                  <a:srgbClr val="008273"/>
                </a:solidFill>
              </a:rPr>
              <a:t>AdZ</a:t>
            </a:r>
            <a:endParaRPr lang="cs-CZ" sz="2000" dirty="0">
              <a:solidFill>
                <a:srgbClr val="00827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</a:t>
            </a:r>
            <a:r>
              <a:rPr lang="cs-CZ" dirty="0" smtClean="0"/>
              <a:t>2016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96472" cy="27363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altLang="cs-CZ" b="0" dirty="0" err="1" smtClean="0">
                <a:solidFill>
                  <a:schemeClr val="tx1"/>
                </a:solidFill>
              </a:rPr>
              <a:t>AdZ</a:t>
            </a:r>
            <a:r>
              <a:rPr lang="cs-CZ" altLang="cs-CZ" b="0" dirty="0" smtClean="0">
                <a:solidFill>
                  <a:schemeClr val="tx1"/>
                </a:solidFill>
              </a:rPr>
              <a:t> nijak blíže nedefinuje pojem </a:t>
            </a:r>
            <a:r>
              <a:rPr lang="cs-CZ" altLang="cs-CZ" dirty="0" smtClean="0">
                <a:solidFill>
                  <a:schemeClr val="tx1"/>
                </a:solidFill>
              </a:rPr>
              <a:t>„zdravotní péče“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b="0" dirty="0" smtClean="0">
                <a:solidFill>
                  <a:schemeClr val="tx1"/>
                </a:solidFill>
              </a:rPr>
              <a:t>Zákon o zdravotních službách v ustanovení § 2 definuje pojem „</a:t>
            </a:r>
            <a:r>
              <a:rPr lang="cs-CZ" altLang="cs-CZ" dirty="0" smtClean="0">
                <a:solidFill>
                  <a:schemeClr val="tx1"/>
                </a:solidFill>
              </a:rPr>
              <a:t>zdravotní služby</a:t>
            </a:r>
            <a:r>
              <a:rPr lang="cs-CZ" altLang="cs-CZ" b="0" dirty="0" smtClean="0">
                <a:solidFill>
                  <a:schemeClr val="tx1"/>
                </a:solidFill>
              </a:rPr>
              <a:t>“, kterým se mj. rozumí: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altLang="cs-CZ" sz="1600" dirty="0"/>
              <a:t>p</a:t>
            </a:r>
            <a:r>
              <a:rPr lang="cs-CZ" altLang="cs-CZ" sz="1600" dirty="0" smtClean="0"/>
              <a:t>oskytování zdravotní péče - odst. 2. písm. a)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altLang="cs-CZ" sz="1600" b="0" dirty="0" smtClean="0"/>
              <a:t>zdravotnická záchranná služba - odst. 2 písm. </a:t>
            </a:r>
            <a:r>
              <a:rPr lang="cs-CZ" altLang="cs-CZ" sz="1600" dirty="0"/>
              <a:t>d</a:t>
            </a:r>
            <a:r>
              <a:rPr lang="cs-CZ" altLang="cs-CZ" sz="1600" b="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cs-CZ" altLang="cs-CZ" sz="1600" dirty="0" smtClean="0"/>
              <a:t>specifické zdravotní služby podle zákona o specifických zdravotních službách, zdravotní služby podle zákona upravujícího transplantace nebo zákona upravujícího umělé přerušení těhotenství - odst. 3</a:t>
            </a:r>
            <a:endParaRPr lang="cs-CZ" altLang="cs-CZ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42839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atum_x0020_vzniku xmlns="7aea5b64-986d-4ed0-9f25-146f1d978e9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4" ma:contentTypeDescription="Vytvořit nový dokument" ma:contentTypeScope="" ma:versionID="dcc6128f15bb73e67301b068d52033ce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4e0c4057c03dd2c7c9c20807d6e9694d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3571BA-9C7B-4F82-83A2-59FA65D0EC3A}">
  <ds:schemaRefs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7aea5b64-986d-4ed0-9f25-146f1d978e9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B9FB29-FF60-4FC9-9D61-C174DC6BD5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90CEE4-CD81-45FE-8E79-A78BA5756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prezentace_šablona</Template>
  <TotalTime>1252</TotalTime>
  <Words>2571</Words>
  <Application>Microsoft Office PowerPoint</Application>
  <PresentationFormat>Předvádění na obrazovce (16:9)</PresentationFormat>
  <Paragraphs>218</Paragraphs>
  <Slides>28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StarSymbol</vt:lpstr>
      <vt:lpstr>prezentace_šablona</vt:lpstr>
      <vt:lpstr>Právní klinika diskriminace a rovné zacházení II</vt:lpstr>
      <vt:lpstr>Bezplatná zdravotní péče z ústavněprávního pohledu</vt:lpstr>
      <vt:lpstr>Zákonné limity zdravotní péče</vt:lpstr>
      <vt:lpstr>Prezentace aplikace PowerPoint</vt:lpstr>
      <vt:lpstr>Podzákonné předpisy</vt:lpstr>
      <vt:lpstr>Lázeňská péče - zákon</vt:lpstr>
      <vt:lpstr>Lázeňská péče - vyhláška</vt:lpstr>
      <vt:lpstr>Antidiskriminační právo</vt:lpstr>
      <vt:lpstr>Zdravotní péče v AdZ</vt:lpstr>
      <vt:lpstr>Prezentace aplikace PowerPoint</vt:lpstr>
      <vt:lpstr>Prezentace aplikace PowerPoint</vt:lpstr>
      <vt:lpstr>Pravidla pro poskytování přeshraniční zdravotní péče</vt:lpstr>
      <vt:lpstr>Prezentace aplikace PowerPoint</vt:lpstr>
      <vt:lpstr>Případová studie 1– nevidomá dárkyně krve</vt:lpstr>
      <vt:lpstr>Prezentace aplikace PowerPoint</vt:lpstr>
      <vt:lpstr>Prezentace aplikace PowerPoint</vt:lpstr>
      <vt:lpstr>Prezentace aplikace PowerPoint</vt:lpstr>
      <vt:lpstr>Případová studie 2 – asistenční psi v lázních</vt:lpstr>
      <vt:lpstr>Prezentace aplikace PowerPoint</vt:lpstr>
      <vt:lpstr>Přístup asistenčních psů do lázeňského zařízení (108/2013/DIS)</vt:lpstr>
      <vt:lpstr>Případová studie 3 – interrupce a asistovaná reprodukce</vt:lpstr>
      <vt:lpstr>Prezentace aplikace PowerPoint</vt:lpstr>
      <vt:lpstr>Prezentace aplikace PowerPoint</vt:lpstr>
      <vt:lpstr>Prezentace aplikace PowerPoint</vt:lpstr>
      <vt:lpstr>Etnicita v zubní ordinaci (67/2012/DIS) </vt:lpstr>
      <vt:lpstr>Prezentace aplikace PowerPoint</vt:lpstr>
      <vt:lpstr>Prezentace aplikace PowerPoint</vt:lpstr>
      <vt:lpstr>Děkuji za pozornost.  www.eso.ochrance.cz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Společná zpráva Evropské komise o uplatňování antidiskriminačních směrnic</dc:title>
  <dc:creator>s1</dc:creator>
  <cp:lastModifiedBy>Šilhánková Ivana Mgr.</cp:lastModifiedBy>
  <cp:revision>79</cp:revision>
  <cp:lastPrinted>2016-05-03T14:01:31Z</cp:lastPrinted>
  <dcterms:created xsi:type="dcterms:W3CDTF">2014-04-10T08:39:11Z</dcterms:created>
  <dcterms:modified xsi:type="dcterms:W3CDTF">2016-05-03T14:38:21Z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