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9" r:id="rId5"/>
    <p:sldId id="267" r:id="rId6"/>
    <p:sldId id="302" r:id="rId7"/>
    <p:sldId id="303" r:id="rId8"/>
    <p:sldId id="304" r:id="rId9"/>
    <p:sldId id="279" r:id="rId10"/>
    <p:sldId id="284" r:id="rId11"/>
    <p:sldId id="305" r:id="rId12"/>
    <p:sldId id="306" r:id="rId13"/>
    <p:sldId id="307" r:id="rId14"/>
    <p:sldId id="308" r:id="rId15"/>
    <p:sldId id="285" r:id="rId16"/>
    <p:sldId id="287" r:id="rId17"/>
    <p:sldId id="288" r:id="rId18"/>
    <p:sldId id="309" r:id="rId19"/>
    <p:sldId id="310" r:id="rId20"/>
    <p:sldId id="311" r:id="rId21"/>
    <p:sldId id="294" r:id="rId22"/>
    <p:sldId id="312" r:id="rId23"/>
    <p:sldId id="301" r:id="rId2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43" autoAdjust="0"/>
  </p:normalViewPr>
  <p:slideViewPr>
    <p:cSldViewPr>
      <p:cViewPr varScale="1">
        <p:scale>
          <a:sx n="160" d="100"/>
          <a:sy n="160" d="100"/>
        </p:scale>
        <p:origin x="144" y="2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04BF5-BCA1-4150-9CCE-3E61108440AB}" type="datetimeFigureOut">
              <a:rPr lang="cs-CZ" smtClean="0"/>
              <a:pPr/>
              <a:t>17.5.2016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ADD58-1E5C-4A21-9E69-432E779958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036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562C-D2E0-4963-989E-13081D5744A2}" type="datetimeFigureOut">
              <a:rPr lang="cs-CZ" smtClean="0"/>
              <a:pPr/>
              <a:t>17.5.2016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9D439-B0CF-45F4-B3B7-E24C341E3A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61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38E8CC-F33F-42D7-AE72-4A37853F54D1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557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B615A6-AB30-4E9B-81F4-A2E4FAD8C05F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759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7947E-10B4-4A99-99C8-A5DD6E506723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07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A311D4-B81D-4E40-AEB5-FC19C36BA0D7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529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D439-B0CF-45F4-B3B7-E24C341E3A66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432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D439-B0CF-45F4-B3B7-E24C341E3A66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45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8664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4000" y="2952001"/>
            <a:ext cx="8786874" cy="834196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200">
                <a:solidFill>
                  <a:srgbClr val="00827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4000" y="3744000"/>
            <a:ext cx="5576664" cy="5715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Petr Polák 7. listopadu, 2014. © Copyright Veřejný ochránce práv, 2014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417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Petr Polák 7. listopadu, 2014. © Copyright Veřejný ochránce práv, 2014</a:t>
            </a:r>
            <a:endParaRPr lang="cs-CZ"/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324000" y="1714500"/>
            <a:ext cx="8462842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4000">
                <a:solidFill>
                  <a:srgbClr val="00827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074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Mgr. Petr Polák 7. listopadu, 2014. © Copyright Veřejný ochránce práv, 2014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178593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000" y="1643056"/>
            <a:ext cx="3962248" cy="78581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Mgr. Petr Polák 7. listopadu, 2014. © Copyright Veřejný ochránce práv, 2014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324000" y="2500313"/>
            <a:ext cx="3929062" cy="2000250"/>
          </a:xfrm>
        </p:spPr>
        <p:txBody>
          <a:bodyPr/>
          <a:lstStyle>
            <a:lvl2pPr marL="85725" indent="-85725">
              <a:buFontTx/>
              <a:buNone/>
              <a:defRPr sz="1600"/>
            </a:lvl2pPr>
            <a:lvl3pPr marL="85725" indent="-85725">
              <a:defRPr/>
            </a:lvl3pPr>
            <a:lvl4pPr marL="180975" indent="-95250">
              <a:defRPr/>
            </a:lvl4pPr>
            <a:lvl5pPr marL="266700" indent="-85725">
              <a:defRPr/>
            </a:lvl5pPr>
          </a:lstStyle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026" name="Picture 2" descr="P:\Ochrance\2013_0320_PPT_prezentace\sablona_PPT\pozadi\foto_ochranc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000" y="1440000"/>
            <a:ext cx="4431026" cy="271464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18"/>
            <a:ext cx="9144000" cy="4866430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4000" y="4644000"/>
            <a:ext cx="382406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008273"/>
                </a:solidFill>
              </a:defRPr>
            </a:lvl1pPr>
          </a:lstStyle>
          <a:p>
            <a:r>
              <a:rPr lang="cs-CZ" smtClean="0"/>
              <a:t>Mgr. Petr Polák 7. listopadu, 2014. © Copyright Veřejný ochránce práv, 2014</a:t>
            </a:r>
            <a:endParaRPr lang="cs-CZ" dirty="0"/>
          </a:p>
        </p:txBody>
      </p:sp>
      <p:sp>
        <p:nvSpPr>
          <p:cNvPr id="11" name="Zástupný symbol pro nadpis 10"/>
          <p:cNvSpPr>
            <a:spLocks noGrp="1"/>
          </p:cNvSpPr>
          <p:nvPr>
            <p:ph type="title"/>
          </p:nvPr>
        </p:nvSpPr>
        <p:spPr>
          <a:xfrm>
            <a:off x="324000" y="1643056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idx="1"/>
          </p:nvPr>
        </p:nvSpPr>
        <p:spPr>
          <a:xfrm>
            <a:off x="324000" y="2428875"/>
            <a:ext cx="8229600" cy="17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32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rgbClr val="00827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so.ochrance.cz/Nalezene/Edit/2970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so.ochrance.cz/Nalezene/Edit/2812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so.ochrance.cz/Nalezene/Edit/2412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ochrance.cz/fileadmin/user_upload/DISKRIMINACE/Vyzkum/Vyzkum_skoly-zprava.pdf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so.ochrance.cz/Nalezene/Edit/200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252159" y="3194971"/>
            <a:ext cx="8786874" cy="834196"/>
          </a:xfrm>
        </p:spPr>
        <p:txBody>
          <a:bodyPr>
            <a:normAutofit fontScale="90000"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/>
              <a:t>Rovný přístup ke </a:t>
            </a:r>
            <a:r>
              <a:rPr lang="cs-CZ" altLang="cs-CZ" dirty="0" smtClean="0"/>
              <a:t>vzdělání a inkluzivní vzdělávání</a:t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4724863"/>
            <a:ext cx="3824064" cy="273844"/>
          </a:xfrm>
        </p:spPr>
        <p:txBody>
          <a:bodyPr/>
          <a:lstStyle/>
          <a:p>
            <a:r>
              <a:rPr lang="cs-CZ" dirty="0" smtClean="0"/>
              <a:t>Mgr. </a:t>
            </a:r>
            <a:r>
              <a:rPr lang="cs-CZ" dirty="0" smtClean="0"/>
              <a:t>Petr Polák 17. května 2016 </a:t>
            </a:r>
            <a:r>
              <a:rPr lang="cs-CZ" dirty="0" smtClean="0"/>
              <a:t>© Copyright Veřejný ochránce práv, 2015.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4029167"/>
            <a:ext cx="3383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08273"/>
                </a:solidFill>
              </a:rPr>
              <a:t>Petr Polák</a:t>
            </a:r>
            <a:endParaRPr lang="cs-CZ" sz="1200" b="1" dirty="0">
              <a:solidFill>
                <a:srgbClr val="0082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323850" y="1419225"/>
            <a:ext cx="8496300" cy="647700"/>
          </a:xfrm>
        </p:spPr>
        <p:txBody>
          <a:bodyPr/>
          <a:lstStyle/>
          <a:p>
            <a:pPr eaLnBrk="1" hangingPunct="1"/>
            <a:r>
              <a:rPr lang="cs-CZ" altLang="cs-CZ" smtClean="0"/>
              <a:t>Z judikatury…</a:t>
            </a:r>
          </a:p>
        </p:txBody>
      </p:sp>
      <p:sp>
        <p:nvSpPr>
          <p:cNvPr id="18436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3850" y="2066925"/>
            <a:ext cx="8496300" cy="244951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dirty="0" smtClean="0"/>
              <a:t>Rozsudek NSS, č. j. 8 As 4/2013 - 52</a:t>
            </a:r>
          </a:p>
          <a:p>
            <a:pPr marL="180975" lvl="1" indent="0" algn="just" eaLnBrk="1" hangingPunct="1">
              <a:buFont typeface="Arial" charset="0"/>
              <a:buNone/>
              <a:defRPr/>
            </a:pPr>
            <a:r>
              <a:rPr lang="cs-CZ" altLang="cs-CZ" sz="2000" i="1" dirty="0" smtClean="0"/>
              <a:t>Souhlas </a:t>
            </a:r>
            <a:r>
              <a:rPr lang="cs-CZ" altLang="cs-CZ" sz="2000" i="1" dirty="0" err="1" smtClean="0"/>
              <a:t>KrÚ</a:t>
            </a:r>
            <a:r>
              <a:rPr lang="cs-CZ" altLang="cs-CZ" sz="2000" i="1" dirty="0" smtClean="0"/>
              <a:t> se zřízením funkce AP a stanovení rozsahu úvazku, na který bude poskytnut příspěvek na plat AP, není rozhodnutím podle § 65 odst. 1 s. ř. s. – působí mezi </a:t>
            </a:r>
            <a:r>
              <a:rPr lang="cs-CZ" altLang="cs-CZ" sz="2000" i="1" dirty="0" err="1" smtClean="0"/>
              <a:t>KrÚ</a:t>
            </a:r>
            <a:r>
              <a:rPr lang="cs-CZ" altLang="cs-CZ" sz="2000" i="1" dirty="0" smtClean="0"/>
              <a:t> a ředitelem školy a nezasahuje do veřejných subjektivních práv konkrétního žáka.</a:t>
            </a:r>
          </a:p>
          <a:p>
            <a:pPr marL="180975" lvl="1" eaLnBrk="1" hangingPunct="1">
              <a:defRPr/>
            </a:pPr>
            <a:r>
              <a:rPr lang="cs-CZ" altLang="cs-CZ" sz="2400" b="1" dirty="0" smtClean="0">
                <a:solidFill>
                  <a:srgbClr val="008273"/>
                </a:solidFill>
              </a:rPr>
              <a:t>Usnesení ÚS, č. j. II. ÚS 365/14 - 1</a:t>
            </a:r>
            <a:endParaRPr lang="cs-CZ" altLang="cs-CZ" sz="2400" b="1" dirty="0">
              <a:solidFill>
                <a:srgbClr val="008273"/>
              </a:solidFill>
            </a:endParaRPr>
          </a:p>
          <a:p>
            <a:pPr marL="180975" lvl="1" indent="0" algn="just" eaLnBrk="1" hangingPunct="1">
              <a:buFont typeface="Arial" charset="0"/>
              <a:buNone/>
              <a:defRPr/>
            </a:pPr>
            <a:endParaRPr lang="cs-CZ" altLang="cs-CZ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10529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323850" y="1419225"/>
            <a:ext cx="8496300" cy="647700"/>
          </a:xfrm>
        </p:spPr>
        <p:txBody>
          <a:bodyPr/>
          <a:lstStyle/>
          <a:p>
            <a:pPr eaLnBrk="1" hangingPunct="1"/>
            <a:r>
              <a:rPr lang="cs-CZ" altLang="cs-CZ" smtClean="0"/>
              <a:t>Z judikatury…</a:t>
            </a:r>
          </a:p>
        </p:txBody>
      </p:sp>
      <p:sp>
        <p:nvSpPr>
          <p:cNvPr id="19460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3850" y="2066925"/>
            <a:ext cx="8496300" cy="244951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dirty="0" smtClean="0"/>
              <a:t>Rozsudek NSS, č. j. 7 </a:t>
            </a:r>
            <a:r>
              <a:rPr lang="cs-CZ" altLang="cs-CZ" sz="2400" dirty="0" err="1" smtClean="0"/>
              <a:t>Ans</a:t>
            </a:r>
            <a:r>
              <a:rPr lang="cs-CZ" altLang="cs-CZ" sz="2400" dirty="0" smtClean="0"/>
              <a:t> 21/2012 - 22</a:t>
            </a:r>
          </a:p>
          <a:p>
            <a:pPr marL="180975" lvl="1" indent="0" algn="just" eaLnBrk="1" hangingPunct="1">
              <a:buFont typeface="Arial" charset="0"/>
              <a:buNone/>
              <a:defRPr/>
            </a:pPr>
            <a:r>
              <a:rPr lang="cs-CZ" altLang="cs-CZ" sz="1900" i="1" dirty="0" smtClean="0"/>
              <a:t>O subjektivním veřejném právu na přijetí do zařízení zajišťujícího základní vzdělání rozhoduje ředitel školy, případně jemu nadřízený odvolací orgán. V rámci tohoto rozhodování posuzuje i otázku, zda obec k zajištění výše uvedeného práva vytvořila takové podmínky, jaké jí ukládá zákon (srov. </a:t>
            </a:r>
            <a:r>
              <a:rPr lang="cs-CZ" altLang="cs-CZ" sz="1900" i="1" dirty="0" err="1" smtClean="0"/>
              <a:t>ust</a:t>
            </a:r>
            <a:r>
              <a:rPr lang="cs-CZ" altLang="cs-CZ" sz="1900" i="1" dirty="0" smtClean="0"/>
              <a:t>. § 178 odst. 1 </a:t>
            </a:r>
            <a:r>
              <a:rPr lang="cs-CZ" altLang="cs-CZ" sz="1900" i="1" dirty="0" err="1" smtClean="0"/>
              <a:t>ŠkZ</a:t>
            </a:r>
            <a:r>
              <a:rPr lang="cs-CZ" altLang="cs-CZ" sz="1900" i="1" dirty="0" smtClean="0"/>
              <a:t>).</a:t>
            </a:r>
          </a:p>
          <a:p>
            <a:pPr marL="180975" lvl="1" eaLnBrk="1" hangingPunct="1">
              <a:defRPr/>
            </a:pPr>
            <a:r>
              <a:rPr lang="cs-CZ" altLang="cs-CZ" sz="2400" b="1" dirty="0" smtClean="0">
                <a:solidFill>
                  <a:srgbClr val="008273"/>
                </a:solidFill>
              </a:rPr>
              <a:t>Usnesení ÚS, č. j. IV. ÚS 2093/13 - 1</a:t>
            </a:r>
            <a:endParaRPr lang="cs-CZ" altLang="cs-CZ" sz="2400" b="1" dirty="0">
              <a:solidFill>
                <a:srgbClr val="008273"/>
              </a:solidFill>
            </a:endParaRPr>
          </a:p>
          <a:p>
            <a:pPr marL="180975" lvl="1" indent="0" algn="just" eaLnBrk="1" hangingPunct="1">
              <a:buFont typeface="Arial" charset="0"/>
              <a:buNone/>
              <a:defRPr/>
            </a:pPr>
            <a:endParaRPr lang="cs-CZ" altLang="cs-CZ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20812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49163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cs-CZ" altLang="cs-CZ" dirty="0"/>
              <a:t>Právní otázky I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635896" y="1707654"/>
            <a:ext cx="4974884" cy="2880320"/>
          </a:xfrm>
        </p:spPr>
        <p:txBody>
          <a:bodyPr>
            <a:normAutofit/>
          </a:bodyPr>
          <a:lstStyle/>
          <a:p>
            <a:pPr marL="104775" indent="0">
              <a:buFont typeface="StarSymbol" charset="0"/>
              <a:buNone/>
            </a:pPr>
            <a:r>
              <a:rPr lang="cs-CZ" altLang="cs-CZ" i="1" dirty="0"/>
              <a:t>Kdo diskriminuje?</a:t>
            </a:r>
          </a:p>
          <a:p>
            <a:pPr marL="104775" indent="0">
              <a:buFont typeface="StarSymbol" charset="0"/>
              <a:buNone/>
            </a:pPr>
            <a:endParaRPr lang="cs-CZ" altLang="cs-CZ" dirty="0"/>
          </a:p>
          <a:p>
            <a:pPr marL="104775" indent="0">
              <a:buFont typeface="StarSymbol" charset="0"/>
              <a:buAutoNum type="alphaLcParenR"/>
            </a:pPr>
            <a:r>
              <a:rPr lang="cs-CZ" altLang="cs-CZ" dirty="0" smtClean="0">
                <a:solidFill>
                  <a:srgbClr val="00B050"/>
                </a:solidFill>
              </a:rPr>
              <a:t> zřizovatel </a:t>
            </a:r>
            <a:endParaRPr lang="cs-CZ" altLang="cs-CZ" dirty="0">
              <a:solidFill>
                <a:srgbClr val="00B050"/>
              </a:solidFill>
            </a:endParaRPr>
          </a:p>
          <a:p>
            <a:pPr marL="104775" indent="0">
              <a:buFont typeface="StarSymbol" charset="0"/>
              <a:buAutoNum type="alphaLcParenR"/>
            </a:pPr>
            <a:r>
              <a:rPr lang="cs-CZ" altLang="cs-CZ" dirty="0" smtClean="0">
                <a:solidFill>
                  <a:srgbClr val="00B050"/>
                </a:solidFill>
              </a:rPr>
              <a:t> ředitel </a:t>
            </a:r>
            <a:r>
              <a:rPr lang="cs-CZ" altLang="cs-CZ" dirty="0">
                <a:solidFill>
                  <a:srgbClr val="00B050"/>
                </a:solidFill>
              </a:rPr>
              <a:t>školy</a:t>
            </a:r>
          </a:p>
          <a:p>
            <a:pPr marL="104775" indent="0">
              <a:buFont typeface="StarSymbol" charset="0"/>
              <a:buAutoNum type="alphaLcParenR"/>
            </a:pPr>
            <a:r>
              <a:rPr lang="cs-CZ" altLang="cs-CZ" dirty="0" smtClean="0">
                <a:solidFill>
                  <a:srgbClr val="00B050"/>
                </a:solidFill>
              </a:rPr>
              <a:t> krajský </a:t>
            </a:r>
            <a:r>
              <a:rPr lang="cs-CZ" altLang="cs-CZ" dirty="0">
                <a:solidFill>
                  <a:srgbClr val="00B050"/>
                </a:solidFill>
              </a:rPr>
              <a:t>úřad</a:t>
            </a:r>
          </a:p>
          <a:p>
            <a:pPr marL="104775" indent="0">
              <a:buFont typeface="StarSymbol" charset="0"/>
              <a:buAutoNum type="alphaLcParenR"/>
            </a:pPr>
            <a:r>
              <a:rPr lang="cs-CZ" altLang="cs-CZ" dirty="0" smtClean="0">
                <a:solidFill>
                  <a:srgbClr val="00B050"/>
                </a:solidFill>
              </a:rPr>
              <a:t> poradenské </a:t>
            </a:r>
            <a:r>
              <a:rPr lang="cs-CZ" altLang="cs-CZ" dirty="0">
                <a:solidFill>
                  <a:srgbClr val="00B050"/>
                </a:solidFill>
              </a:rPr>
              <a:t>zařízení</a:t>
            </a:r>
          </a:p>
          <a:p>
            <a:pPr marL="104775" indent="0">
              <a:buFont typeface="StarSymbol" charset="0"/>
              <a:buAutoNum type="alphaLcParenR"/>
            </a:pPr>
            <a:r>
              <a:rPr lang="cs-CZ" altLang="cs-CZ" dirty="0" smtClean="0">
                <a:solidFill>
                  <a:srgbClr val="00B050"/>
                </a:solidFill>
              </a:rPr>
              <a:t> </a:t>
            </a:r>
            <a:r>
              <a:rPr lang="cs-CZ" altLang="cs-CZ" dirty="0" smtClean="0">
                <a:solidFill>
                  <a:srgbClr val="00B050"/>
                </a:solidFill>
              </a:rPr>
              <a:t>stát</a:t>
            </a:r>
            <a:endParaRPr lang="cs-CZ" altLang="cs-CZ" dirty="0">
              <a:solidFill>
                <a:srgbClr val="00B050"/>
              </a:solidFill>
            </a:endParaRPr>
          </a:p>
          <a:p>
            <a:pPr marL="104775" indent="0">
              <a:buNone/>
            </a:pPr>
            <a:endParaRPr lang="cs-CZ" altLang="cs-CZ" sz="1200" dirty="0" smtClean="0"/>
          </a:p>
          <a:p>
            <a:pPr marL="104775" indent="0">
              <a:buNone/>
            </a:pPr>
            <a:r>
              <a:rPr lang="cs-CZ" altLang="cs-CZ" sz="1200" dirty="0" smtClean="0">
                <a:hlinkClick r:id="rId2"/>
              </a:rPr>
              <a:t>http</a:t>
            </a:r>
            <a:r>
              <a:rPr lang="cs-CZ" altLang="cs-CZ" sz="1200" dirty="0">
                <a:hlinkClick r:id="rId2"/>
              </a:rPr>
              <a:t>://</a:t>
            </a:r>
            <a:r>
              <a:rPr lang="cs-CZ" altLang="cs-CZ" sz="1200" dirty="0" smtClean="0">
                <a:hlinkClick r:id="rId2"/>
              </a:rPr>
              <a:t>eso.ochrance.cz/Nalezene/Edit/2970</a:t>
            </a:r>
            <a:r>
              <a:rPr lang="cs-CZ" altLang="cs-CZ" sz="1200" dirty="0" smtClean="0"/>
              <a:t> </a:t>
            </a:r>
            <a:endParaRPr lang="cs-CZ" altLang="cs-CZ" sz="1200" dirty="0"/>
          </a:p>
          <a:p>
            <a:pPr marL="104775" indent="0">
              <a:buNone/>
            </a:pPr>
            <a:endParaRPr lang="cs-CZ" altLang="cs-CZ" dirty="0"/>
          </a:p>
          <a:p>
            <a:endParaRPr lang="cs-CZ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970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56363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2. Segregované školy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1995686"/>
            <a:ext cx="8820000" cy="2448272"/>
          </a:xfrm>
        </p:spPr>
        <p:txBody>
          <a:bodyPr>
            <a:normAutofit/>
          </a:bodyPr>
          <a:lstStyle/>
          <a:p>
            <a:pPr algn="just"/>
            <a:r>
              <a:rPr lang="cs-CZ" altLang="cs-CZ" dirty="0"/>
              <a:t>segregace na základě </a:t>
            </a:r>
            <a:r>
              <a:rPr lang="cs-CZ" altLang="cs-CZ" dirty="0">
                <a:solidFill>
                  <a:srgbClr val="C00000"/>
                </a:solidFill>
              </a:rPr>
              <a:t>etnického klíče</a:t>
            </a:r>
          </a:p>
          <a:p>
            <a:pPr algn="just"/>
            <a:r>
              <a:rPr lang="cs-CZ" altLang="cs-CZ" dirty="0">
                <a:solidFill>
                  <a:srgbClr val="C00000"/>
                </a:solidFill>
              </a:rPr>
              <a:t>prostorová segregace </a:t>
            </a:r>
            <a:r>
              <a:rPr lang="cs-CZ" altLang="cs-CZ" dirty="0"/>
              <a:t>je </a:t>
            </a:r>
            <a:r>
              <a:rPr lang="cs-CZ" altLang="cs-CZ" dirty="0" smtClean="0"/>
              <a:t>diskriminací (nejen </a:t>
            </a:r>
            <a:r>
              <a:rPr lang="cs-CZ" altLang="cs-CZ" dirty="0"/>
              <a:t>ESLP, ale i slovenské obecné soudy)</a:t>
            </a:r>
          </a:p>
          <a:p>
            <a:pPr algn="just"/>
            <a:r>
              <a:rPr lang="cs-CZ" altLang="cs-CZ" dirty="0" smtClean="0"/>
              <a:t>školské obvody </a:t>
            </a:r>
            <a:r>
              <a:rPr lang="cs-CZ" altLang="cs-CZ" dirty="0"/>
              <a:t>– </a:t>
            </a:r>
            <a:r>
              <a:rPr lang="cs-CZ" altLang="cs-CZ" dirty="0" smtClean="0"/>
              <a:t>obecně závazné </a:t>
            </a:r>
            <a:r>
              <a:rPr lang="cs-CZ" altLang="cs-CZ" u="sng" dirty="0" smtClean="0"/>
              <a:t>vyhlášky </a:t>
            </a:r>
            <a:r>
              <a:rPr lang="cs-CZ" altLang="cs-CZ" u="sng" dirty="0"/>
              <a:t>obcí</a:t>
            </a:r>
          </a:p>
          <a:p>
            <a:pPr algn="just"/>
            <a:r>
              <a:rPr lang="cs-CZ" altLang="cs-CZ" dirty="0" err="1" smtClean="0"/>
              <a:t>desegrace</a:t>
            </a:r>
            <a:r>
              <a:rPr lang="cs-CZ" altLang="cs-CZ" dirty="0" smtClean="0"/>
              <a:t> </a:t>
            </a:r>
            <a:r>
              <a:rPr lang="cs-CZ" altLang="cs-CZ" dirty="0"/>
              <a:t>je téměř nemožná! Soud? </a:t>
            </a:r>
            <a:r>
              <a:rPr lang="cs-CZ" altLang="cs-CZ" dirty="0" smtClean="0"/>
              <a:t>Kde </a:t>
            </a:r>
            <a:r>
              <a:rPr lang="cs-CZ" altLang="cs-CZ" dirty="0"/>
              <a:t>je žalobce…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1200" dirty="0">
                <a:hlinkClick r:id="rId2"/>
              </a:rPr>
              <a:t>http://</a:t>
            </a:r>
            <a:r>
              <a:rPr lang="cs-CZ" sz="1200" dirty="0" smtClean="0">
                <a:hlinkClick r:id="rId2"/>
              </a:rPr>
              <a:t>eso.ochrance.cz/Nalezene/Edit/2812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t="4500" r="5228"/>
          <a:stretch/>
        </p:blipFill>
        <p:spPr bwMode="auto">
          <a:xfrm>
            <a:off x="6693843" y="3264264"/>
            <a:ext cx="2450157" cy="189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7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000" y="1491630"/>
            <a:ext cx="8820000" cy="720080"/>
          </a:xfrm>
        </p:spPr>
        <p:txBody>
          <a:bodyPr>
            <a:normAutofit fontScale="90000"/>
          </a:bodyPr>
          <a:lstStyle/>
          <a:p>
            <a:r>
              <a:rPr lang="cs-CZ" altLang="cs-CZ" dirty="0"/>
              <a:t>Rozsudek D. H. – </a:t>
            </a:r>
            <a:r>
              <a:rPr lang="cs-CZ" altLang="cs-CZ" dirty="0" err="1"/>
              <a:t>neverending</a:t>
            </a:r>
            <a:r>
              <a:rPr lang="cs-CZ" altLang="cs-CZ" dirty="0"/>
              <a:t> </a:t>
            </a:r>
            <a:r>
              <a:rPr lang="cs-CZ" altLang="cs-CZ" dirty="0" smtClean="0"/>
              <a:t>story</a:t>
            </a:r>
            <a:r>
              <a:rPr lang="cs-CZ" altLang="cs-CZ" dirty="0">
                <a:solidFill>
                  <a:srgbClr val="C00000"/>
                </a:solidFill>
              </a:rPr>
              <a:t/>
            </a:r>
            <a:br>
              <a:rPr lang="cs-CZ" altLang="cs-CZ" dirty="0">
                <a:solidFill>
                  <a:srgbClr val="C00000"/>
                </a:solidFill>
              </a:rPr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3528" y="2128145"/>
            <a:ext cx="8496472" cy="288032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SzPct val="100000"/>
            </a:pPr>
            <a:r>
              <a:rPr lang="cs-CZ" altLang="cs-CZ" dirty="0" smtClean="0"/>
              <a:t>nepřiměřeně </a:t>
            </a:r>
            <a:r>
              <a:rPr lang="cs-CZ" altLang="cs-CZ" dirty="0"/>
              <a:t>vysoký podíl romských žáků v dřívějších zvláštních </a:t>
            </a:r>
            <a:r>
              <a:rPr lang="cs-CZ" altLang="cs-CZ" dirty="0" smtClean="0"/>
              <a:t>školách</a:t>
            </a:r>
          </a:p>
          <a:p>
            <a:pPr algn="just">
              <a:spcBef>
                <a:spcPts val="600"/>
              </a:spcBef>
              <a:buSzPct val="100000"/>
            </a:pPr>
            <a:r>
              <a:rPr lang="cs-CZ" altLang="cs-CZ" dirty="0" smtClean="0"/>
              <a:t>rozsudek </a:t>
            </a:r>
            <a:r>
              <a:rPr lang="cs-CZ" altLang="cs-CZ" dirty="0"/>
              <a:t>ESLP z listopadu 2007 ve věci </a:t>
            </a:r>
            <a:r>
              <a:rPr lang="cs-CZ" altLang="cs-CZ" i="1" dirty="0"/>
              <a:t>D. H. a ostatní vs. ČR</a:t>
            </a:r>
            <a:r>
              <a:rPr lang="cs-CZ" altLang="cs-CZ" dirty="0"/>
              <a:t> </a:t>
            </a:r>
          </a:p>
          <a:p>
            <a:pPr algn="just">
              <a:spcBef>
                <a:spcPts val="600"/>
              </a:spcBef>
              <a:buSzPct val="100000"/>
            </a:pPr>
            <a:r>
              <a:rPr lang="cs-CZ" altLang="cs-CZ" dirty="0" smtClean="0"/>
              <a:t> vhodnost </a:t>
            </a:r>
            <a:r>
              <a:rPr lang="cs-CZ" altLang="cs-CZ" dirty="0"/>
              <a:t>používaných diagnostických </a:t>
            </a:r>
            <a:r>
              <a:rPr lang="cs-CZ" altLang="cs-CZ" dirty="0" smtClean="0"/>
              <a:t>nástrojů a </a:t>
            </a:r>
            <a:r>
              <a:rPr lang="cs-CZ" altLang="cs-CZ" dirty="0"/>
              <a:t>postupy poradenských </a:t>
            </a:r>
            <a:r>
              <a:rPr lang="cs-CZ" altLang="cs-CZ" dirty="0" smtClean="0"/>
              <a:t>zařízení</a:t>
            </a:r>
          </a:p>
          <a:p>
            <a:pPr algn="just">
              <a:spcBef>
                <a:spcPts val="600"/>
              </a:spcBef>
              <a:buSzPct val="100000"/>
            </a:pPr>
            <a:r>
              <a:rPr lang="cs-CZ" altLang="cs-CZ" dirty="0" smtClean="0"/>
              <a:t>informovanost </a:t>
            </a:r>
            <a:r>
              <a:rPr lang="cs-CZ" altLang="cs-CZ" dirty="0"/>
              <a:t>zákonných zástupců (OECD: rodiče by neměli rozhodovat v neprospěch </a:t>
            </a:r>
            <a:r>
              <a:rPr lang="cs-CZ" altLang="cs-CZ" dirty="0" smtClean="0"/>
              <a:t>dětí) – „Když </a:t>
            </a:r>
            <a:r>
              <a:rPr lang="cs-CZ" altLang="cs-CZ" dirty="0"/>
              <a:t>rodič jedná v rozporu se zájmy dítěte</a:t>
            </a:r>
            <a:r>
              <a:rPr lang="cs-CZ" altLang="cs-CZ" dirty="0" smtClean="0"/>
              <a:t>…“</a:t>
            </a:r>
            <a:endParaRPr lang="cs-CZ" altLang="cs-CZ" dirty="0"/>
          </a:p>
          <a:p>
            <a:r>
              <a:rPr lang="cs-CZ" altLang="cs-CZ" dirty="0" smtClean="0"/>
              <a:t>financování základní školy vs. speciální školy</a:t>
            </a:r>
            <a:endParaRPr lang="cs-CZ" altLang="cs-CZ" dirty="0"/>
          </a:p>
          <a:p>
            <a:pPr marL="0" indent="0">
              <a:buNone/>
            </a:pPr>
            <a:endParaRPr lang="cs-CZ" sz="1200" dirty="0" smtClean="0">
              <a:hlinkClick r:id="rId2"/>
            </a:endParaRPr>
          </a:p>
          <a:p>
            <a:pPr marL="0" indent="0">
              <a:buNone/>
            </a:pPr>
            <a:r>
              <a:rPr lang="cs-CZ" sz="1200" dirty="0" smtClean="0">
                <a:hlinkClick r:id="rId2"/>
              </a:rPr>
              <a:t>http</a:t>
            </a:r>
            <a:r>
              <a:rPr lang="cs-CZ" sz="1200" dirty="0">
                <a:hlinkClick r:id="rId2"/>
              </a:rPr>
              <a:t>://</a:t>
            </a:r>
            <a:r>
              <a:rPr lang="cs-CZ" sz="1200" dirty="0" smtClean="0">
                <a:hlinkClick r:id="rId2"/>
              </a:rPr>
              <a:t>eso.ochrance.cz/Nalezene/Edit/2412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47" y="1419622"/>
            <a:ext cx="1543051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6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Výzkumné šetření VOP (2011 – 2012)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2015642"/>
          </a:xfrm>
        </p:spPr>
        <p:txBody>
          <a:bodyPr>
            <a:normAutofit lnSpcReduction="10000"/>
          </a:bodyPr>
          <a:lstStyle/>
          <a:p>
            <a:r>
              <a:rPr lang="cs-CZ" altLang="cs-CZ" dirty="0" smtClean="0"/>
              <a:t>67 </a:t>
            </a:r>
            <a:r>
              <a:rPr lang="cs-CZ" altLang="cs-CZ" dirty="0"/>
              <a:t>škol</a:t>
            </a:r>
          </a:p>
          <a:p>
            <a:pPr algn="just">
              <a:lnSpc>
                <a:spcPct val="93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</a:pPr>
            <a:r>
              <a:rPr lang="cs-CZ" altLang="cs-CZ" dirty="0"/>
              <a:t>   proporcionální zastoupení škol dle počtu obyvatel jednotlivých krajů</a:t>
            </a:r>
          </a:p>
          <a:p>
            <a:pPr algn="just">
              <a:lnSpc>
                <a:spcPct val="93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</a:pPr>
            <a:r>
              <a:rPr lang="cs-CZ" altLang="cs-CZ" dirty="0"/>
              <a:t>   výzkum se týkal tříd, ve kterých se vzdělávají žáci dle RVP ZV LMP</a:t>
            </a:r>
          </a:p>
          <a:p>
            <a:pPr algn="just">
              <a:lnSpc>
                <a:spcPct val="93000"/>
              </a:lnSpc>
              <a:spcBef>
                <a:spcPts val="600"/>
              </a:spcBef>
              <a:buSzPct val="100000"/>
              <a:buFont typeface="Arial" charset="0"/>
              <a:buAutoNum type="arabicPeriod"/>
            </a:pPr>
            <a:r>
              <a:rPr lang="cs-CZ" altLang="cs-CZ" i="1" dirty="0" smtClean="0"/>
              <a:t> Pozorování </a:t>
            </a:r>
            <a:r>
              <a:rPr lang="cs-CZ" altLang="cs-CZ" i="1" dirty="0"/>
              <a:t>třetí stranou - </a:t>
            </a:r>
            <a:r>
              <a:rPr lang="cs-CZ" altLang="cs-CZ" dirty="0"/>
              <a:t>pracovníci KVOP ve dvojicích přímo ve třídách</a:t>
            </a:r>
          </a:p>
          <a:p>
            <a:pPr algn="just">
              <a:lnSpc>
                <a:spcPct val="93000"/>
              </a:lnSpc>
              <a:spcBef>
                <a:spcPts val="600"/>
              </a:spcBef>
              <a:buSzPct val="100000"/>
              <a:buFont typeface="Arial" charset="0"/>
              <a:buAutoNum type="arabicPeriod"/>
            </a:pPr>
            <a:r>
              <a:rPr lang="cs-CZ" altLang="cs-CZ" i="1" dirty="0" smtClean="0"/>
              <a:t> Identifikace </a:t>
            </a:r>
            <a:r>
              <a:rPr lang="cs-CZ" altLang="cs-CZ" i="1" dirty="0"/>
              <a:t>na základě nepřímých kritérií - </a:t>
            </a:r>
            <a:r>
              <a:rPr lang="cs-CZ" altLang="cs-CZ" dirty="0"/>
              <a:t>třídní učitelé, sociální kontext</a:t>
            </a:r>
          </a:p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146" y="1275606"/>
            <a:ext cx="1925854" cy="152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3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419622"/>
            <a:ext cx="8229600" cy="785818"/>
          </a:xfrm>
        </p:spPr>
        <p:txBody>
          <a:bodyPr/>
          <a:lstStyle/>
          <a:p>
            <a:r>
              <a:rPr lang="cs-CZ" dirty="0" smtClean="0"/>
              <a:t>Výsledky výzkumu VOP?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2447690"/>
          </a:xfrm>
        </p:spPr>
        <p:txBody>
          <a:bodyPr>
            <a:normAutofit/>
          </a:bodyPr>
          <a:lstStyle/>
          <a:p>
            <a:pPr algn="just">
              <a:lnSpc>
                <a:spcPct val="93000"/>
              </a:lnSpc>
              <a:spcBef>
                <a:spcPts val="600"/>
              </a:spcBef>
              <a:buSzPct val="100000"/>
            </a:pPr>
            <a:r>
              <a:rPr lang="cs-CZ" altLang="cs-CZ" dirty="0"/>
              <a:t>Podíl romské populace z celkové populace v ČR: </a:t>
            </a:r>
            <a:r>
              <a:rPr lang="cs-CZ" altLang="cs-CZ" dirty="0">
                <a:solidFill>
                  <a:srgbClr val="C00000"/>
                </a:solidFill>
              </a:rPr>
              <a:t>1,4 až 2,8 %</a:t>
            </a:r>
          </a:p>
          <a:p>
            <a:pPr algn="just">
              <a:lnSpc>
                <a:spcPct val="93000"/>
              </a:lnSpc>
              <a:spcBef>
                <a:spcPts val="600"/>
              </a:spcBef>
              <a:buSzPct val="100000"/>
            </a:pPr>
            <a:r>
              <a:rPr lang="cs-CZ" altLang="cs-CZ" dirty="0"/>
              <a:t>Odhad podílu romských žáků dle tř. učitelů: </a:t>
            </a:r>
            <a:r>
              <a:rPr lang="cs-CZ" altLang="cs-CZ" dirty="0">
                <a:solidFill>
                  <a:srgbClr val="C00000"/>
                </a:solidFill>
              </a:rPr>
              <a:t>35 %</a:t>
            </a:r>
          </a:p>
          <a:p>
            <a:pPr algn="just">
              <a:lnSpc>
                <a:spcPct val="93000"/>
              </a:lnSpc>
              <a:spcBef>
                <a:spcPts val="600"/>
              </a:spcBef>
              <a:buSzPct val="100000"/>
            </a:pPr>
            <a:r>
              <a:rPr lang="cs-CZ" altLang="cs-CZ" dirty="0"/>
              <a:t>Odhad podílu romských žáků dle pracovníků KVOP: </a:t>
            </a:r>
            <a:r>
              <a:rPr lang="cs-CZ" altLang="cs-CZ" dirty="0">
                <a:solidFill>
                  <a:srgbClr val="C00000"/>
                </a:solidFill>
              </a:rPr>
              <a:t>32 %</a:t>
            </a:r>
          </a:p>
          <a:p>
            <a:pPr algn="just">
              <a:lnSpc>
                <a:spcPct val="93000"/>
              </a:lnSpc>
              <a:spcBef>
                <a:spcPts val="600"/>
              </a:spcBef>
              <a:buSzPct val="100000"/>
            </a:pPr>
            <a:endParaRPr lang="cs-CZ" altLang="cs-CZ" dirty="0"/>
          </a:p>
          <a:p>
            <a:pPr algn="just">
              <a:lnSpc>
                <a:spcPct val="93000"/>
              </a:lnSpc>
              <a:spcBef>
                <a:spcPts val="600"/>
              </a:spcBef>
              <a:buSzPct val="100000"/>
            </a:pPr>
            <a:r>
              <a:rPr lang="cs-CZ" altLang="cs-CZ" dirty="0"/>
              <a:t>Romská populace je v bývalých zvláštních školách zjevně </a:t>
            </a:r>
            <a:r>
              <a:rPr lang="cs-CZ" altLang="cs-CZ" dirty="0" err="1"/>
              <a:t>nadreprezentována</a:t>
            </a:r>
            <a:r>
              <a:rPr lang="cs-CZ" altLang="cs-CZ" dirty="0"/>
              <a:t> =˃ </a:t>
            </a:r>
            <a:r>
              <a:rPr lang="cs-CZ" altLang="cs-CZ" i="1" dirty="0">
                <a:solidFill>
                  <a:srgbClr val="C00000"/>
                </a:solidFill>
              </a:rPr>
              <a:t>nepřímá diskriminace trvá</a:t>
            </a: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1000" dirty="0" smtClean="0">
                <a:hlinkClick r:id="rId2"/>
              </a:rPr>
              <a:t>http</a:t>
            </a:r>
            <a:r>
              <a:rPr lang="cs-CZ" sz="1000" dirty="0">
                <a:hlinkClick r:id="rId2"/>
              </a:rPr>
              <a:t>://</a:t>
            </a:r>
            <a:r>
              <a:rPr lang="cs-CZ" sz="1000" dirty="0" smtClean="0">
                <a:hlinkClick r:id="rId2"/>
              </a:rPr>
              <a:t>www.ochrance.cz/fileadmin/user_upload/DISKRIMINACE/Vyzkum/Vyzkum_skoly-zprava.pdf</a:t>
            </a:r>
            <a:r>
              <a:rPr lang="cs-CZ" sz="1000" dirty="0" smtClean="0"/>
              <a:t> </a:t>
            </a:r>
            <a:endParaRPr lang="cs-CZ" sz="1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019" y="4008968"/>
            <a:ext cx="261355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Právo na vzdělání (čl. 2 DP_1 Úmluvy, čl. 33 odst. 1 ve spojení s čl. 32 odst. 4 Listiny)</a:t>
            </a:r>
            <a:endParaRPr lang="cs-CZ" altLang="cs-CZ" dirty="0"/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Právo jednotlivce na přístup ke vzdělání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Právo rodičů na vzdělání dítěte v souladu s jejich náboženským přesvědčením</a:t>
            </a:r>
          </a:p>
          <a:p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3. Víra a vyznání ve vzdělání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9" t="24932" r="11220" b="22799"/>
          <a:stretch/>
        </p:blipFill>
        <p:spPr>
          <a:xfrm>
            <a:off x="5724128" y="3834931"/>
            <a:ext cx="3419872" cy="130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70765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cs-CZ" dirty="0"/>
              <a:t>Které náboženské symboly jsou předmětem právní ochrany?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395536" y="2499742"/>
            <a:ext cx="8286780" cy="223224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/>
              <a:t>Náboženské přesvědčení, víra či světový názor, které se vyznačují vážností, přesvědčivostí a dlouhodobostí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Vnější projevy náboženského přesvědčení, které mají reálnou a přímou spojitost se systémem víry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Zachovávání obřadu: řada projevů jako je dodržování stravovacích pravidel či úprava zevnějšku (např. kněžský oděv, </a:t>
            </a:r>
            <a:r>
              <a:rPr lang="cs-CZ" dirty="0" err="1"/>
              <a:t>hidžáb</a:t>
            </a:r>
            <a:r>
              <a:rPr lang="cs-CZ" dirty="0"/>
              <a:t>, </a:t>
            </a:r>
            <a:r>
              <a:rPr lang="cs-CZ" dirty="0" err="1"/>
              <a:t>nikáb</a:t>
            </a:r>
            <a:r>
              <a:rPr lang="cs-CZ" dirty="0"/>
              <a:t>, burka, plnovous, jarmulka, a podobně)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1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Náboženská svoboda – třístupňový test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23756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Spadá uvedené jednání do rozsahu náboženské svobody?</a:t>
            </a:r>
          </a:p>
          <a:p>
            <a:pPr>
              <a:defRPr/>
            </a:pPr>
            <a:r>
              <a:rPr lang="cs-CZ" dirty="0"/>
              <a:t>Je zásahem do náboženské svobody?</a:t>
            </a:r>
          </a:p>
          <a:p>
            <a:pPr>
              <a:defRPr/>
            </a:pPr>
            <a:r>
              <a:rPr lang="cs-CZ" dirty="0"/>
              <a:t>Lze objektivně odůvodnit?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rgbClr val="C00000"/>
                </a:solidFill>
              </a:rPr>
              <a:t>Sleduje </a:t>
            </a:r>
            <a:r>
              <a:rPr lang="cs-CZ" dirty="0">
                <a:solidFill>
                  <a:srgbClr val="C00000"/>
                </a:solidFill>
              </a:rPr>
              <a:t>omezující</a:t>
            </a:r>
            <a:r>
              <a:rPr lang="pt-BR" dirty="0">
                <a:solidFill>
                  <a:srgbClr val="C00000"/>
                </a:solidFill>
              </a:rPr>
              <a:t> opatření legitimní cíl</a:t>
            </a:r>
            <a:r>
              <a:rPr lang="cs-CZ" dirty="0">
                <a:solidFill>
                  <a:srgbClr val="C00000"/>
                </a:solidFill>
              </a:rPr>
              <a:t>?</a:t>
            </a:r>
            <a:endParaRPr lang="pt-BR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rgbClr val="C00000"/>
                </a:solidFill>
              </a:rPr>
              <a:t>Je dané opatření nezbytné (existence mírnějších prostředků)?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rgbClr val="C00000"/>
                </a:solidFill>
              </a:rPr>
              <a:t>Je dané opatření přiměřené</a:t>
            </a:r>
            <a:r>
              <a:rPr lang="cs-CZ" dirty="0" smtClean="0">
                <a:solidFill>
                  <a:srgbClr val="C00000"/>
                </a:solidFill>
              </a:rPr>
              <a:t>?</a:t>
            </a:r>
          </a:p>
          <a:p>
            <a:pPr marL="0" indent="0">
              <a:buNone/>
              <a:defRPr/>
            </a:pPr>
            <a:r>
              <a:rPr lang="cs-CZ" sz="1600" dirty="0">
                <a:solidFill>
                  <a:srgbClr val="00B0F0"/>
                </a:solidFill>
                <a:hlinkClick r:id="rId3"/>
              </a:rPr>
              <a:t>http://</a:t>
            </a:r>
            <a:r>
              <a:rPr lang="cs-CZ" sz="1600" dirty="0" smtClean="0">
                <a:solidFill>
                  <a:srgbClr val="00B0F0"/>
                </a:solidFill>
                <a:hlinkClick r:id="rId3"/>
              </a:rPr>
              <a:t>eso.ochrance.cz/Nalezene/Edit/2006</a:t>
            </a:r>
            <a:r>
              <a:rPr lang="cs-CZ" sz="1600" dirty="0" smtClean="0">
                <a:solidFill>
                  <a:srgbClr val="00B0F0"/>
                </a:solidFill>
              </a:rPr>
              <a:t> </a:t>
            </a:r>
            <a:endParaRPr lang="cs-CZ" sz="1600" dirty="0">
              <a:solidFill>
                <a:srgbClr val="00B0F0"/>
              </a:solidFill>
            </a:endParaRPr>
          </a:p>
        </p:txBody>
      </p:sp>
      <p:pic>
        <p:nvPicPr>
          <p:cNvPr id="6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862093"/>
            <a:ext cx="2123728" cy="228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3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000" y="1643056"/>
            <a:ext cx="8229600" cy="568654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Obsah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2211710"/>
            <a:ext cx="8286780" cy="20745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Opakování – matka moudrosti</a:t>
            </a:r>
          </a:p>
          <a:p>
            <a:r>
              <a:rPr lang="cs-CZ" dirty="0" smtClean="0"/>
              <a:t>Zakotvení práva na rovný přístup ve vzdělání</a:t>
            </a:r>
          </a:p>
          <a:p>
            <a:r>
              <a:rPr lang="cs-CZ" dirty="0" smtClean="0"/>
              <a:t>Význam a přínos inkluzivního vzdělávání</a:t>
            </a:r>
          </a:p>
          <a:p>
            <a:r>
              <a:rPr lang="cs-CZ" dirty="0" smtClean="0"/>
              <a:t>Konkrétní problémy</a:t>
            </a:r>
          </a:p>
          <a:p>
            <a:pPr lvl="1"/>
            <a:r>
              <a:rPr lang="cs-CZ" dirty="0" smtClean="0"/>
              <a:t>Asistenti pedagoga</a:t>
            </a:r>
          </a:p>
          <a:p>
            <a:pPr lvl="1"/>
            <a:r>
              <a:rPr lang="cs-CZ" dirty="0" smtClean="0"/>
              <a:t>Segregované školy</a:t>
            </a:r>
          </a:p>
          <a:p>
            <a:pPr lvl="1"/>
            <a:r>
              <a:rPr lang="cs-CZ" dirty="0" smtClean="0"/>
              <a:t>Víra a vyznání ve vzdělávání</a:t>
            </a:r>
            <a:endParaRPr lang="cs-CZ" dirty="0"/>
          </a:p>
        </p:txBody>
      </p:sp>
      <p:pic>
        <p:nvPicPr>
          <p:cNvPr id="3074" name="Picture 2" descr="https://encrypted-tbn3.gstatic.com/images?q=tbn:ANd9GcSxRchg9c3yO_Xrir6LmVVJhiM4HTV3XYLODh1ckW09nq0ClA9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95686"/>
            <a:ext cx="2311524" cy="240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5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643056"/>
            <a:ext cx="8230072" cy="785818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Děkuji za pozornost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 numCol="2"/>
          <a:lstStyle/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r>
              <a:rPr lang="cs-CZ" altLang="cs-CZ" dirty="0" smtClean="0"/>
              <a:t>petr.polak@ochrance.cz </a:t>
            </a:r>
            <a:endParaRPr lang="cs-CZ" alt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dirty="0" smtClean="0"/>
              <a:t> </a:t>
            </a:r>
            <a:r>
              <a:rPr lang="cs-CZ" altLang="cs-CZ" dirty="0" smtClean="0">
                <a:solidFill>
                  <a:srgbClr val="C00000"/>
                </a:solidFill>
              </a:rPr>
              <a:t>www.ochrance.cz/diskriminace</a:t>
            </a:r>
            <a:endParaRPr lang="cs-CZ" altLang="cs-CZ" dirty="0">
              <a:solidFill>
                <a:srgbClr val="C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24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4283" y="1458761"/>
            <a:ext cx="8229600" cy="785818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Zakotvení práva na rovný přístup ke vzdělání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174283" y="2355726"/>
            <a:ext cx="9000528" cy="2288274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§ </a:t>
            </a:r>
            <a:r>
              <a:rPr lang="cs-CZ" dirty="0"/>
              <a:t>2 </a:t>
            </a:r>
            <a:r>
              <a:rPr lang="cs-CZ" dirty="0" smtClean="0"/>
              <a:t>odst. 1 </a:t>
            </a:r>
            <a:r>
              <a:rPr lang="cs-CZ" dirty="0"/>
              <a:t>písm. a) školského zákona </a:t>
            </a:r>
          </a:p>
          <a:p>
            <a:r>
              <a:rPr lang="cs-CZ" dirty="0" smtClean="0"/>
              <a:t>§ </a:t>
            </a:r>
            <a:r>
              <a:rPr lang="cs-CZ" dirty="0"/>
              <a:t>1 </a:t>
            </a:r>
            <a:r>
              <a:rPr lang="cs-CZ" dirty="0" smtClean="0"/>
              <a:t>odst. 1 </a:t>
            </a:r>
            <a:r>
              <a:rPr lang="cs-CZ" dirty="0"/>
              <a:t>písm. i) </a:t>
            </a:r>
            <a:r>
              <a:rPr lang="cs-CZ" dirty="0" smtClean="0"/>
              <a:t>antidiskriminačního zákona</a:t>
            </a:r>
          </a:p>
          <a:p>
            <a:r>
              <a:rPr lang="cs-CZ" dirty="0"/>
              <a:t>č</a:t>
            </a:r>
            <a:r>
              <a:rPr lang="cs-CZ" dirty="0" smtClean="0"/>
              <a:t>l. 33 Listiny </a:t>
            </a:r>
            <a:r>
              <a:rPr lang="cs-CZ" dirty="0"/>
              <a:t>základních práv a </a:t>
            </a:r>
            <a:r>
              <a:rPr lang="cs-CZ" dirty="0" smtClean="0"/>
              <a:t>svobod</a:t>
            </a:r>
          </a:p>
          <a:p>
            <a:r>
              <a:rPr lang="cs-CZ" dirty="0" smtClean="0"/>
              <a:t>čl. 14 a 21 Listiny </a:t>
            </a:r>
            <a:r>
              <a:rPr lang="cs-CZ" dirty="0"/>
              <a:t>základních práv EU </a:t>
            </a:r>
            <a:endParaRPr lang="cs-CZ" dirty="0" smtClean="0"/>
          </a:p>
          <a:p>
            <a:r>
              <a:rPr lang="cs-CZ" dirty="0" smtClean="0"/>
              <a:t>čl</a:t>
            </a:r>
            <a:r>
              <a:rPr lang="cs-CZ" dirty="0"/>
              <a:t>. 14 </a:t>
            </a:r>
            <a:r>
              <a:rPr lang="cs-CZ" dirty="0" smtClean="0"/>
              <a:t>EÚLP (zákaz diskriminace) </a:t>
            </a:r>
            <a:r>
              <a:rPr lang="cs-CZ" dirty="0"/>
              <a:t>+ čl. </a:t>
            </a:r>
            <a:r>
              <a:rPr lang="cs-CZ" dirty="0" smtClean="0"/>
              <a:t>2 Dodatkového protokolu (právo na vzdělání)</a:t>
            </a:r>
            <a:endParaRPr lang="cs-CZ" dirty="0"/>
          </a:p>
          <a:p>
            <a:r>
              <a:rPr lang="cs-CZ" dirty="0" smtClean="0"/>
              <a:t>čl</a:t>
            </a:r>
            <a:r>
              <a:rPr lang="cs-CZ" dirty="0"/>
              <a:t>. 3 </a:t>
            </a:r>
            <a:r>
              <a:rPr lang="cs-CZ" dirty="0" smtClean="0"/>
              <a:t>odst. 1 </a:t>
            </a:r>
            <a:r>
              <a:rPr lang="cs-CZ" dirty="0"/>
              <a:t>Úmluvy o právech dítěte </a:t>
            </a:r>
          </a:p>
          <a:p>
            <a:r>
              <a:rPr lang="cs-CZ" dirty="0" smtClean="0"/>
              <a:t>čl</a:t>
            </a:r>
            <a:r>
              <a:rPr lang="cs-CZ" dirty="0"/>
              <a:t>. 24 odst. 1 a 2 Úmluvy o právech osob se zdravotním postižením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027202"/>
            <a:ext cx="1853952" cy="154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t="-1630" r="2539" b="7185"/>
          <a:stretch/>
        </p:blipFill>
        <p:spPr bwMode="auto">
          <a:xfrm>
            <a:off x="4644008" y="3974453"/>
            <a:ext cx="4499992" cy="114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665" y="1400930"/>
            <a:ext cx="8229600" cy="785818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Význam a přínos inkluzivního vzdělávání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8282" y="2186748"/>
            <a:ext cx="8286780" cy="21436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900" dirty="0"/>
              <a:t>Etické důvody</a:t>
            </a:r>
          </a:p>
          <a:p>
            <a:r>
              <a:rPr lang="cs-CZ" b="0" dirty="0"/>
              <a:t>Společenská soudržnost </a:t>
            </a:r>
          </a:p>
          <a:p>
            <a:r>
              <a:rPr lang="cs-CZ" b="0" dirty="0"/>
              <a:t>Prevence diskriminace osob s nějakým druhem odlišností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1900" dirty="0"/>
              <a:t>Ekonomické důvody</a:t>
            </a:r>
          </a:p>
          <a:p>
            <a:r>
              <a:rPr lang="cs-CZ" b="0" dirty="0"/>
              <a:t>Sanace důsledků segregovaného vzdělávání </a:t>
            </a:r>
          </a:p>
          <a:p>
            <a:r>
              <a:rPr lang="cs-CZ" b="0" dirty="0"/>
              <a:t>Vysoká nezaměstnanost osob se zdravotním postižením</a:t>
            </a:r>
          </a:p>
          <a:p>
            <a:r>
              <a:rPr lang="cs-CZ" b="0" dirty="0"/>
              <a:t>Sociální exkluze Romů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63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Nejproblematičtější důvody v oblasti vzdělání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2447690"/>
          </a:xfrm>
        </p:spPr>
        <p:txBody>
          <a:bodyPr/>
          <a:lstStyle/>
          <a:p>
            <a:r>
              <a:rPr lang="cs-CZ" dirty="0" smtClean="0"/>
              <a:t>etnicita </a:t>
            </a:r>
          </a:p>
          <a:p>
            <a:r>
              <a:rPr lang="cs-CZ" dirty="0" smtClean="0"/>
              <a:t>víra, náboženství, světonázor</a:t>
            </a:r>
          </a:p>
          <a:p>
            <a:r>
              <a:rPr lang="cs-CZ" dirty="0" smtClean="0"/>
              <a:t>zdravotní postižení (ADZ) x zdravotní stav (ŠZ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Ve stížnostech se neobjevuje:</a:t>
            </a:r>
          </a:p>
          <a:p>
            <a:r>
              <a:rPr lang="cs-CZ" dirty="0"/>
              <a:t>p</a:t>
            </a:r>
            <a:r>
              <a:rPr lang="cs-CZ" dirty="0" smtClean="0"/>
              <a:t>ohlaví</a:t>
            </a:r>
          </a:p>
          <a:p>
            <a:r>
              <a:rPr lang="cs-CZ" dirty="0" smtClean="0"/>
              <a:t>věk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62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707654"/>
            <a:ext cx="8640960" cy="432048"/>
          </a:xfrm>
        </p:spPr>
        <p:txBody>
          <a:bodyPr>
            <a:noAutofit/>
          </a:bodyPr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Konkrétní problémy – kauzy v oblasti vzdělávání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3528" y="2397564"/>
            <a:ext cx="8286780" cy="252028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altLang="cs-CZ" dirty="0"/>
              <a:t>podpůrná a vyrovnávací opatření v základní škole (asistent pedagoga)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cs-CZ" dirty="0" smtClean="0"/>
              <a:t>segregované školy – výkon rozsudku D. H. a ostatní vs. ČR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cs-CZ" dirty="0"/>
              <a:t>víra a požadavky na úpravu výuky, přístup ke vzdělání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cs-CZ" dirty="0" smtClean="0"/>
              <a:t>příjímací </a:t>
            </a:r>
            <a:r>
              <a:rPr lang="cs-CZ" altLang="cs-CZ" dirty="0"/>
              <a:t>řízení do </a:t>
            </a:r>
            <a:r>
              <a:rPr lang="cs-CZ" altLang="cs-CZ" dirty="0" smtClean="0"/>
              <a:t>mateřských škol</a:t>
            </a:r>
            <a:endParaRPr lang="cs-CZ" altLang="cs-CZ" dirty="0"/>
          </a:p>
          <a:p>
            <a:pPr marL="342900" indent="-342900">
              <a:buFont typeface="+mj-lt"/>
              <a:buAutoNum type="arabicPeriod"/>
            </a:pPr>
            <a:r>
              <a:rPr lang="cs-CZ" altLang="cs-CZ" dirty="0" smtClean="0"/>
              <a:t>stravování </a:t>
            </a:r>
            <a:r>
              <a:rPr lang="cs-CZ" altLang="cs-CZ" dirty="0"/>
              <a:t>ve školách – veganská strava, </a:t>
            </a:r>
            <a:r>
              <a:rPr lang="cs-CZ" altLang="cs-CZ" dirty="0" err="1"/>
              <a:t>celiakie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469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180" y="1491630"/>
            <a:ext cx="8229600" cy="504056"/>
          </a:xfrm>
        </p:spPr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altLang="cs-CZ" dirty="0">
                <a:solidFill>
                  <a:srgbClr val="C00000"/>
                </a:solidFill>
              </a:rPr>
              <a:t>Asistenti pedagoga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3528" y="2067694"/>
            <a:ext cx="7848872" cy="2451068"/>
          </a:xfrm>
        </p:spPr>
        <p:txBody>
          <a:bodyPr>
            <a:normAutofit/>
          </a:bodyPr>
          <a:lstStyle/>
          <a:p>
            <a:r>
              <a:rPr lang="cs-CZ" altLang="cs-CZ" dirty="0"/>
              <a:t>školský zákon: </a:t>
            </a:r>
            <a:r>
              <a:rPr lang="cs-CZ" altLang="cs-CZ" dirty="0">
                <a:solidFill>
                  <a:srgbClr val="C00000"/>
                </a:solidFill>
              </a:rPr>
              <a:t>širší</a:t>
            </a:r>
            <a:r>
              <a:rPr lang="cs-CZ" altLang="cs-CZ" dirty="0"/>
              <a:t> výčet diskriminačních důvodů (i </a:t>
            </a:r>
            <a:r>
              <a:rPr lang="cs-CZ" altLang="cs-CZ" dirty="0">
                <a:solidFill>
                  <a:srgbClr val="C00000"/>
                </a:solidFill>
              </a:rPr>
              <a:t>zdravotní stav</a:t>
            </a:r>
            <a:r>
              <a:rPr lang="cs-CZ" altLang="cs-CZ" dirty="0"/>
              <a:t>)</a:t>
            </a:r>
          </a:p>
          <a:p>
            <a:pPr algn="just"/>
            <a:r>
              <a:rPr lang="cs-CZ" altLang="cs-CZ" dirty="0"/>
              <a:t>koncept </a:t>
            </a:r>
            <a:r>
              <a:rPr lang="cs-CZ" altLang="cs-CZ" dirty="0">
                <a:solidFill>
                  <a:srgbClr val="C00000"/>
                </a:solidFill>
              </a:rPr>
              <a:t>nepřímé diskriminace</a:t>
            </a:r>
            <a:r>
              <a:rPr lang="cs-CZ" altLang="cs-CZ" dirty="0"/>
              <a:t> a přiměřených opatření (</a:t>
            </a:r>
            <a:r>
              <a:rPr lang="cs-CZ" altLang="cs-CZ" i="1" dirty="0" err="1"/>
              <a:t>reasonable</a:t>
            </a:r>
            <a:r>
              <a:rPr lang="cs-CZ" altLang="cs-CZ" i="1" dirty="0"/>
              <a:t> </a:t>
            </a:r>
            <a:r>
              <a:rPr lang="cs-CZ" altLang="cs-CZ" i="1" dirty="0" err="1"/>
              <a:t>accomodation</a:t>
            </a:r>
            <a:r>
              <a:rPr lang="cs-CZ" altLang="cs-CZ" dirty="0"/>
              <a:t>)</a:t>
            </a:r>
          </a:p>
          <a:p>
            <a:pPr algn="just"/>
            <a:r>
              <a:rPr lang="cs-CZ" altLang="cs-CZ" dirty="0"/>
              <a:t>peníze nejsou, </a:t>
            </a:r>
            <a:r>
              <a:rPr lang="cs-CZ" altLang="cs-CZ" dirty="0">
                <a:solidFill>
                  <a:srgbClr val="C00000"/>
                </a:solidFill>
              </a:rPr>
              <a:t>rodiče si doplácejí </a:t>
            </a:r>
            <a:r>
              <a:rPr lang="cs-CZ" altLang="cs-CZ" dirty="0"/>
              <a:t>na povinnou školní docházku!</a:t>
            </a:r>
          </a:p>
          <a:p>
            <a:pPr algn="just"/>
            <a:r>
              <a:rPr lang="cs-CZ" altLang="cs-CZ" dirty="0"/>
              <a:t>asistent pedagoga vs. osobní </a:t>
            </a:r>
            <a:r>
              <a:rPr lang="cs-CZ" altLang="cs-CZ" dirty="0" smtClean="0"/>
              <a:t>asistent</a:t>
            </a:r>
          </a:p>
          <a:p>
            <a:pPr algn="just"/>
            <a:r>
              <a:rPr lang="cs-CZ" altLang="cs-CZ" dirty="0" smtClean="0"/>
              <a:t>inkluze vs. neochota školy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78" y="3332236"/>
            <a:ext cx="2898022" cy="181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2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323850" y="1563688"/>
            <a:ext cx="8229600" cy="576262"/>
          </a:xfrm>
        </p:spPr>
        <p:txBody>
          <a:bodyPr/>
          <a:lstStyle/>
          <a:p>
            <a:pPr eaLnBrk="1" hangingPunct="1"/>
            <a:r>
              <a:rPr lang="cs-CZ" altLang="cs-CZ" smtClean="0"/>
              <a:t>Zvláštní forma nepřímé diskriminace </a:t>
            </a:r>
          </a:p>
        </p:txBody>
      </p:sp>
      <p:sp>
        <p:nvSpPr>
          <p:cNvPr id="7172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3850" y="2211388"/>
            <a:ext cx="8496300" cy="2232025"/>
          </a:xfrm>
        </p:spPr>
        <p:txBody>
          <a:bodyPr/>
          <a:lstStyle/>
          <a:p>
            <a:pPr algn="just" eaLnBrk="1" hangingPunct="1"/>
            <a:r>
              <a:rPr lang="cs-CZ" altLang="cs-CZ" dirty="0" smtClean="0">
                <a:solidFill>
                  <a:srgbClr val="C00000"/>
                </a:solidFill>
              </a:rPr>
              <a:t>„…odmítnutí nebo opomenutí přijmout přiměřená opatření, aby měla osoba se zdravotním postižením </a:t>
            </a:r>
            <a:r>
              <a:rPr lang="cs-CZ" altLang="cs-CZ" dirty="0" smtClean="0"/>
              <a:t>přístup k určitému zaměstnání, k výkonu pracovní činnosti nebo funkčnímu nebo jinému postupu v zaměstnání, aby mohla využít pracovního poradenství, nebo se zúčastnit jiného odborného vzdělávání, nebo aby mohla </a:t>
            </a:r>
            <a:r>
              <a:rPr lang="cs-CZ" altLang="cs-CZ" dirty="0" smtClean="0">
                <a:solidFill>
                  <a:srgbClr val="C00000"/>
                </a:solidFill>
              </a:rPr>
              <a:t>využít služeb určených veřejnosti, ledaže by takové opatření představovalo nepřiměřené zatížení“. </a:t>
            </a:r>
            <a:r>
              <a:rPr lang="cs-CZ" altLang="cs-CZ" b="0" dirty="0" smtClean="0">
                <a:solidFill>
                  <a:schemeClr val="tx1"/>
                </a:solidFill>
              </a:rPr>
              <a:t>(§ 3 odst. 2 ADZ)</a:t>
            </a:r>
          </a:p>
        </p:txBody>
      </p:sp>
    </p:spTree>
    <p:extLst>
      <p:ext uri="{BB962C8B-B14F-4D97-AF65-F5344CB8AC3E}">
        <p14:creationId xmlns:p14="http://schemas.microsoft.com/office/powerpoint/2010/main" val="32787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323850" y="1419225"/>
            <a:ext cx="8229600" cy="647700"/>
          </a:xfrm>
        </p:spPr>
        <p:txBody>
          <a:bodyPr/>
          <a:lstStyle/>
          <a:p>
            <a:pPr eaLnBrk="1" hangingPunct="1"/>
            <a:r>
              <a:rPr lang="cs-CZ" altLang="cs-CZ" smtClean="0"/>
              <a:t>Nepřiměřené zatížení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3850" y="2066925"/>
            <a:ext cx="8496300" cy="25209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Při rozhodování o tom, zda konkrétní opatření představuje nepřiměřené zatížení, je třeba vzít v úvahu</a:t>
            </a:r>
            <a:endParaRPr lang="cs-CZ" sz="1400" b="0" dirty="0" smtClean="0">
              <a:solidFill>
                <a:schemeClr val="tx1"/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sz="1400" i="1" dirty="0" smtClean="0">
                <a:solidFill>
                  <a:srgbClr val="C00000"/>
                </a:solidFill>
              </a:rPr>
              <a:t>míru užitku, </a:t>
            </a:r>
            <a:r>
              <a:rPr lang="cs-CZ" sz="1400" i="1" dirty="0" smtClean="0"/>
              <a:t>kterou má osoba se zdravotním postižením z realizace opatření,</a:t>
            </a:r>
          </a:p>
          <a:p>
            <a:pPr marL="342900" indent="-34290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sz="1400" i="1" dirty="0" smtClean="0">
                <a:solidFill>
                  <a:srgbClr val="C00000"/>
                </a:solidFill>
              </a:rPr>
              <a:t>finanční únosnost </a:t>
            </a:r>
            <a:r>
              <a:rPr lang="cs-CZ" sz="1400" i="1" dirty="0" smtClean="0"/>
              <a:t>opatření pro fyzickou nebo právnickou osobu, která je má realizovat,</a:t>
            </a:r>
          </a:p>
          <a:p>
            <a:pPr marL="342900" indent="-34290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sz="1400" i="1" dirty="0">
                <a:solidFill>
                  <a:srgbClr val="C00000"/>
                </a:solidFill>
              </a:rPr>
              <a:t>d</a:t>
            </a:r>
            <a:r>
              <a:rPr lang="cs-CZ" sz="1400" i="1" dirty="0" smtClean="0">
                <a:solidFill>
                  <a:srgbClr val="C00000"/>
                </a:solidFill>
              </a:rPr>
              <a:t>ostupnost finanční a jiné pomoci </a:t>
            </a:r>
            <a:r>
              <a:rPr lang="cs-CZ" sz="1400" i="1" dirty="0" smtClean="0"/>
              <a:t>k realizaci opatření a </a:t>
            </a:r>
          </a:p>
          <a:p>
            <a:pPr marL="342900" indent="-34290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sz="1400" i="1" dirty="0">
                <a:solidFill>
                  <a:srgbClr val="C00000"/>
                </a:solidFill>
              </a:rPr>
              <a:t>z</a:t>
            </a:r>
            <a:r>
              <a:rPr lang="cs-CZ" sz="1400" i="1" dirty="0" smtClean="0">
                <a:solidFill>
                  <a:srgbClr val="C00000"/>
                </a:solidFill>
              </a:rPr>
              <a:t>působilost náhradních opatření </a:t>
            </a:r>
            <a:r>
              <a:rPr lang="cs-CZ" sz="1400" i="1" dirty="0" smtClean="0"/>
              <a:t>uspokojit potřeby osoby se zdravotním postižením.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b="0" dirty="0" smtClean="0">
                <a:solidFill>
                  <a:schemeClr val="tx1"/>
                </a:solidFill>
              </a:rPr>
              <a:t>(§ 3 odst. 3 ADZ)</a:t>
            </a:r>
            <a:endParaRPr lang="cs-CZ" sz="1400" b="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1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>
                <a:solidFill>
                  <a:srgbClr val="C00000"/>
                </a:solidFill>
              </a:rPr>
              <a:t>Nepřiměřeným </a:t>
            </a:r>
            <a:r>
              <a:rPr lang="cs-CZ" sz="1400" dirty="0">
                <a:solidFill>
                  <a:srgbClr val="C00000"/>
                </a:solidFill>
              </a:rPr>
              <a:t>není</a:t>
            </a:r>
            <a:r>
              <a:rPr lang="cs-CZ" sz="1400" dirty="0"/>
              <a:t> opatření, </a:t>
            </a:r>
            <a:r>
              <a:rPr lang="cs-CZ" sz="1400" dirty="0" smtClean="0"/>
              <a:t>které </a:t>
            </a:r>
            <a:r>
              <a:rPr lang="cs-CZ" sz="1400" dirty="0"/>
              <a:t>je FO </a:t>
            </a:r>
            <a:r>
              <a:rPr lang="cs-CZ" sz="1400" dirty="0" smtClean="0"/>
              <a:t>nebo </a:t>
            </a:r>
            <a:r>
              <a:rPr lang="cs-CZ" sz="1400" dirty="0"/>
              <a:t>PO povinna uskutečnit podle zvláštního právního </a:t>
            </a:r>
            <a:r>
              <a:rPr lang="cs-CZ" sz="1400" dirty="0" smtClean="0"/>
              <a:t>předpisu </a:t>
            </a:r>
            <a:r>
              <a:rPr lang="cs-CZ" sz="1400" b="0" dirty="0">
                <a:solidFill>
                  <a:schemeClr val="tx1"/>
                </a:solidFill>
              </a:rPr>
              <a:t>(</a:t>
            </a:r>
            <a:r>
              <a:rPr lang="cs-CZ" sz="1400" b="0" dirty="0" smtClean="0">
                <a:solidFill>
                  <a:schemeClr val="tx1"/>
                </a:solidFill>
              </a:rPr>
              <a:t>§ </a:t>
            </a:r>
            <a:r>
              <a:rPr lang="cs-CZ" sz="1400" b="0" dirty="0">
                <a:solidFill>
                  <a:schemeClr val="tx1"/>
                </a:solidFill>
              </a:rPr>
              <a:t>3 odst. 4 </a:t>
            </a:r>
            <a:r>
              <a:rPr lang="cs-CZ" sz="1400" b="0" dirty="0" smtClean="0">
                <a:solidFill>
                  <a:schemeClr val="tx1"/>
                </a:solidFill>
              </a:rPr>
              <a:t>ADZ).</a:t>
            </a:r>
            <a:endParaRPr lang="cs-CZ" sz="1400" b="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hrance_prezentace_verze_B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A71DC738674B4893D02C4CA0E22FAC" ma:contentTypeVersion="4" ma:contentTypeDescription="Vytvořit nový dokument" ma:contentTypeScope="" ma:versionID="dcc6128f15bb73e67301b068d52033ce">
  <xsd:schema xmlns:xsd="http://www.w3.org/2001/XMLSchema" xmlns:xs="http://www.w3.org/2001/XMLSchema" xmlns:p="http://schemas.microsoft.com/office/2006/metadata/properties" xmlns:ns2="7aea5b64-986d-4ed0-9f25-146f1d978e98" targetNamespace="http://schemas.microsoft.com/office/2006/metadata/properties" ma:root="true" ma:fieldsID="4e0c4057c03dd2c7c9c20807d6e9694d" ns2:_="">
    <xsd:import namespace="7aea5b64-986d-4ed0-9f25-146f1d978e98"/>
    <xsd:element name="properties">
      <xsd:complexType>
        <xsd:sequence>
          <xsd:element name="documentManagement">
            <xsd:complexType>
              <xsd:all>
                <xsd:element ref="ns2:datum_x0020_vzniku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5b64-986d-4ed0-9f25-146f1d978e98" elementFormDefault="qualified">
    <xsd:import namespace="http://schemas.microsoft.com/office/2006/documentManagement/types"/>
    <xsd:import namespace="http://schemas.microsoft.com/office/infopath/2007/PartnerControls"/>
    <xsd:element name="datum_x0020_vzniku" ma:index="8" nillable="true" ma:displayName="datum vzniku" ma:internalName="datum_x0020_vzniku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datum_x0020_vzniku xmlns="7aea5b64-986d-4ed0-9f25-146f1d978e9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90CEE4-CD81-45FE-8E79-A78BA57569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ea5b64-986d-4ed0-9f25-146f1d978e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3571BA-9C7B-4F82-83A2-59FA65D0EC3A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7aea5b64-986d-4ed0-9f25-146f1d978e98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FB9FB29-FF60-4FC9-9D61-C174DC6BD5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Ochrance_prezentace_verze_B</Template>
  <TotalTime>832</TotalTime>
  <Words>1008</Words>
  <Application>Microsoft Office PowerPoint</Application>
  <PresentationFormat>Předvádění na obrazovce (16:9)</PresentationFormat>
  <Paragraphs>138</Paragraphs>
  <Slides>20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StarSymbol</vt:lpstr>
      <vt:lpstr>Wingdings</vt:lpstr>
      <vt:lpstr>Ochrance_prezentace_verze_B</vt:lpstr>
      <vt:lpstr> Rovný přístup ke vzdělání a inkluzivní vzdělávání </vt:lpstr>
      <vt:lpstr>Obsah</vt:lpstr>
      <vt:lpstr>Zakotvení práva na rovný přístup ke vzdělání</vt:lpstr>
      <vt:lpstr>Význam a přínos inkluzivního vzdělávání </vt:lpstr>
      <vt:lpstr>Nejproblematičtější důvody v oblasti vzdělání</vt:lpstr>
      <vt:lpstr>Konkrétní problémy – kauzy v oblasti vzdělávání</vt:lpstr>
      <vt:lpstr>Asistenti pedagoga</vt:lpstr>
      <vt:lpstr>Zvláštní forma nepřímé diskriminace </vt:lpstr>
      <vt:lpstr>Nepřiměřené zatížení</vt:lpstr>
      <vt:lpstr>Z judikatury…</vt:lpstr>
      <vt:lpstr>Z judikatury…</vt:lpstr>
      <vt:lpstr>Právní otázky I</vt:lpstr>
      <vt:lpstr>2. Segregované školy</vt:lpstr>
      <vt:lpstr>Rozsudek D. H. – neverending story </vt:lpstr>
      <vt:lpstr>Výzkumné šetření VOP (2011 – 2012)</vt:lpstr>
      <vt:lpstr>Výsledky výzkumu VOP?</vt:lpstr>
      <vt:lpstr>3. Víra a vyznání ve vzdělání</vt:lpstr>
      <vt:lpstr>Které náboženské symboly jsou předmětem právní ochrany?</vt:lpstr>
      <vt:lpstr>Náboženská svoboda – třístupňový test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Ochránce práv</dc:creator>
  <cp:lastModifiedBy>Polák Petr Mgr.</cp:lastModifiedBy>
  <cp:revision>76</cp:revision>
  <dcterms:created xsi:type="dcterms:W3CDTF">2014-11-03T06:11:19Z</dcterms:created>
  <dcterms:modified xsi:type="dcterms:W3CDTF">2016-05-17T13:43:51Z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0x010100D3A71DC738674B4893D02C4CA0E22FAC</vt:lpwstr>
  </property>
</Properties>
</file>