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51"/>
  </p:handoutMasterIdLst>
  <p:sldIdLst>
    <p:sldId id="256" r:id="rId2"/>
    <p:sldId id="326" r:id="rId3"/>
    <p:sldId id="328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6" r:id="rId13"/>
    <p:sldId id="331" r:id="rId14"/>
    <p:sldId id="340" r:id="rId15"/>
    <p:sldId id="381" r:id="rId16"/>
    <p:sldId id="343" r:id="rId17"/>
    <p:sldId id="344" r:id="rId18"/>
    <p:sldId id="345" r:id="rId19"/>
    <p:sldId id="351" r:id="rId20"/>
    <p:sldId id="347" r:id="rId21"/>
    <p:sldId id="348" r:id="rId22"/>
    <p:sldId id="349" r:id="rId23"/>
    <p:sldId id="352" r:id="rId24"/>
    <p:sldId id="353" r:id="rId25"/>
    <p:sldId id="355" r:id="rId26"/>
    <p:sldId id="358" r:id="rId27"/>
    <p:sldId id="356" r:id="rId28"/>
    <p:sldId id="357" r:id="rId29"/>
    <p:sldId id="359" r:id="rId30"/>
    <p:sldId id="360" r:id="rId31"/>
    <p:sldId id="361" r:id="rId32"/>
    <p:sldId id="362" r:id="rId33"/>
    <p:sldId id="363" r:id="rId34"/>
    <p:sldId id="365" r:id="rId35"/>
    <p:sldId id="366" r:id="rId36"/>
    <p:sldId id="368" r:id="rId37"/>
    <p:sldId id="377" r:id="rId38"/>
    <p:sldId id="378" r:id="rId39"/>
    <p:sldId id="379" r:id="rId40"/>
    <p:sldId id="380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23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F66F"/>
    <a:srgbClr val="FF3C40"/>
    <a:srgbClr val="AE0021"/>
    <a:srgbClr val="5DC8CD"/>
    <a:srgbClr val="34C6CD"/>
    <a:srgbClr val="01939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391" autoAdjust="0"/>
  </p:normalViewPr>
  <p:slideViewPr>
    <p:cSldViewPr>
      <p:cViewPr varScale="1">
        <p:scale>
          <a:sx n="95" d="100"/>
          <a:sy n="95" d="100"/>
        </p:scale>
        <p:origin x="-1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5AE9A-84BA-450F-A048-8CCA8C312BB9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89B93-FFD4-458D-9347-DE740B9540B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51275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2.3.2016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Documents%20and%20Settings\User\Plocha\PRF\1.%20setk&#225;n&#237;\Komornik%20-%20The%20Collector%20(2005)%20Trailer%20-%20YouTube.mpg" TargetMode="Externa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kcr.cz/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exekuto&#345;&#237;%20dle%20kraj&#367;.xlsx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0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7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8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1484784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cs-CZ" sz="2200" b="0" dirty="0" smtClean="0">
                <a:solidFill>
                  <a:schemeClr val="tx1"/>
                </a:solidFill>
                <a:latin typeface="Book Antiqua" pitchFamily="18" charset="0"/>
              </a:rPr>
              <a:t>MVD030K - </a:t>
            </a:r>
            <a:r>
              <a:rPr lang="cs-CZ" sz="2200" dirty="0" smtClean="0">
                <a:solidFill>
                  <a:schemeClr val="tx1"/>
                </a:solidFill>
                <a:latin typeface="Book Antiqua" pitchFamily="18" charset="0"/>
              </a:rPr>
              <a:t>Klinika exekutorského práva</a:t>
            </a:r>
            <a:r>
              <a:rPr lang="cs-CZ" sz="2200" dirty="0" smtClean="0">
                <a:latin typeface="Book Antiqua" pitchFamily="18" charset="0"/>
              </a:rPr>
              <a:t/>
            </a:r>
            <a:br>
              <a:rPr lang="cs-CZ" sz="2200" dirty="0" smtClean="0">
                <a:latin typeface="Book Antiqua" pitchFamily="18" charset="0"/>
              </a:rPr>
            </a:br>
            <a:r>
              <a:rPr lang="cs-CZ" sz="2200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sz="2200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200" b="0" dirty="0" smtClean="0">
                <a:solidFill>
                  <a:schemeClr val="tx1"/>
                </a:solidFill>
                <a:latin typeface="Book Antiqua" pitchFamily="18" charset="0"/>
              </a:rPr>
              <a:t>I. setkání - </a:t>
            </a:r>
            <a:r>
              <a:rPr lang="cs-CZ" sz="2200" b="0" dirty="0" smtClean="0">
                <a:solidFill>
                  <a:schemeClr val="tx1"/>
                </a:solidFill>
                <a:latin typeface="Book Antiqua" pitchFamily="18" charset="0"/>
              </a:rPr>
              <a:t>02.03.2016 </a:t>
            </a:r>
            <a:endParaRPr lang="cs-CZ" sz="2200" b="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3861048"/>
            <a:ext cx="6172200" cy="1371600"/>
          </a:xfrm>
        </p:spPr>
        <p:txBody>
          <a:bodyPr>
            <a:normAutofit/>
          </a:bodyPr>
          <a:lstStyle/>
          <a:p>
            <a:pPr algn="ctr"/>
            <a:endParaRPr lang="cs-CZ" sz="22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cs-CZ" sz="2200" b="0" dirty="0" smtClean="0">
                <a:solidFill>
                  <a:schemeClr val="tx1"/>
                </a:solidFill>
                <a:latin typeface="Book Antiqua" pitchFamily="18" charset="0"/>
              </a:rPr>
              <a:t>Antonín Toman</a:t>
            </a:r>
          </a:p>
          <a:p>
            <a:pPr algn="ctr"/>
            <a:endParaRPr lang="cs-CZ" sz="2200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835696" y="0"/>
          <a:ext cx="6408712" cy="1268760"/>
        </p:xfrm>
        <a:graphic>
          <a:graphicData uri="http://schemas.openxmlformats.org/presentationml/2006/ole">
            <p:oleObj spid="_x0000_s1029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39266" r:id="rId3" imgW="5753903" imgH="1200318" progId="">
              <p:embed/>
            </p:oleObj>
          </a:graphicData>
        </a:graphic>
      </p:graphicFrame>
      <p:pic>
        <p:nvPicPr>
          <p:cNvPr id="139267" name="Picture 3" descr="C:\Documents and Settings\User\Plocha\PRF\1. setkání\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060848"/>
            <a:ext cx="5622250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40290" r:id="rId4" imgW="5753903" imgH="1200318" progId="">
              <p:embed/>
            </p:oleObj>
          </a:graphicData>
        </a:graphic>
      </p:graphicFrame>
      <p:pic>
        <p:nvPicPr>
          <p:cNvPr id="7" name="Komornik - The Collector (2005) Trailer - YouTube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2267744" y="1844824"/>
            <a:ext cx="5544616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IDEÁLNÍ EXEKUTOR?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47458" r:id="rId3" imgW="5753903" imgH="1200318" progId="">
              <p:embed/>
            </p:oleObj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348880"/>
            <a:ext cx="1800200" cy="257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348880"/>
            <a:ext cx="1656184" cy="257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Šipka doprava 8"/>
          <p:cNvSpPr/>
          <p:nvPr/>
        </p:nvSpPr>
        <p:spPr>
          <a:xfrm>
            <a:off x="4355976" y="357301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10800000">
            <a:off x="5940152" y="357301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924944"/>
            <a:ext cx="864095" cy="132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u="sng" dirty="0" smtClean="0">
                <a:solidFill>
                  <a:schemeClr val="tx1"/>
                </a:solidFill>
                <a:latin typeface="Book Antiqua" pitchFamily="18" charset="0"/>
              </a:rPr>
              <a:t>Jak je to doopravdy?</a:t>
            </a:r>
          </a:p>
          <a:p>
            <a:endParaRPr lang="cs-CZ" sz="16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u="sng" dirty="0" smtClean="0">
                <a:solidFill>
                  <a:schemeClr val="tx1"/>
                </a:solidFill>
                <a:latin typeface="Book Antiqua" pitchFamily="18" charset="0"/>
              </a:rPr>
              <a:t>Soudní exekutor:</a:t>
            </a: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- </a:t>
            </a:r>
            <a:r>
              <a:rPr lang="cs-CZ" sz="1600" b="0" u="sng" dirty="0" smtClean="0">
                <a:solidFill>
                  <a:schemeClr val="tx1"/>
                </a:solidFill>
              </a:rPr>
              <a:t>fyzická osoba</a:t>
            </a: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- </a:t>
            </a:r>
            <a:r>
              <a:rPr lang="cs-CZ" sz="1600" b="0" u="sng" dirty="0" smtClean="0">
                <a:solidFill>
                  <a:schemeClr val="tx1"/>
                </a:solidFill>
              </a:rPr>
              <a:t>předpoklady</a:t>
            </a: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	</a:t>
            </a:r>
            <a:r>
              <a:rPr lang="cs-CZ" sz="1400" b="0" dirty="0" smtClean="0">
                <a:solidFill>
                  <a:schemeClr val="tx1"/>
                </a:solidFill>
              </a:rPr>
              <a:t>- plná svéprávnost</a:t>
            </a:r>
          </a:p>
          <a:p>
            <a:pPr lvl="0"/>
            <a:r>
              <a:rPr lang="cs-CZ" sz="1400" b="0" dirty="0" smtClean="0">
                <a:solidFill>
                  <a:schemeClr val="tx1"/>
                </a:solidFill>
              </a:rPr>
              <a:t>	- vysokoškolské vzdělání v oboru právo</a:t>
            </a:r>
          </a:p>
          <a:p>
            <a:pPr lvl="0"/>
            <a:r>
              <a:rPr lang="cs-CZ" sz="1400" b="0" dirty="0" smtClean="0">
                <a:solidFill>
                  <a:schemeClr val="tx1"/>
                </a:solidFill>
              </a:rPr>
              <a:t>	- je bezúhonný</a:t>
            </a:r>
          </a:p>
          <a:p>
            <a:pPr lvl="0"/>
            <a:r>
              <a:rPr lang="cs-CZ" sz="1400" b="0" dirty="0" smtClean="0">
                <a:solidFill>
                  <a:schemeClr val="tx1"/>
                </a:solidFill>
              </a:rPr>
              <a:t> 	- vykonal alespoň tříletou exekutorskou praxi</a:t>
            </a:r>
          </a:p>
          <a:p>
            <a:pPr lvl="0"/>
            <a:r>
              <a:rPr lang="cs-CZ" sz="1400" b="0" dirty="0" smtClean="0">
                <a:solidFill>
                  <a:schemeClr val="tx1"/>
                </a:solidFill>
              </a:rPr>
              <a:t> 	- složil exekutorskou zkoušku</a:t>
            </a:r>
          </a:p>
          <a:p>
            <a:pPr lvl="0"/>
            <a:endParaRPr lang="cs-CZ" sz="1400" b="0" dirty="0" smtClean="0">
              <a:solidFill>
                <a:schemeClr val="tx1"/>
              </a:solidFill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- </a:t>
            </a:r>
            <a:r>
              <a:rPr lang="cs-CZ" sz="1600" b="0" u="sng" dirty="0" smtClean="0">
                <a:solidFill>
                  <a:schemeClr val="tx1"/>
                </a:solidFill>
              </a:rPr>
              <a:t>pověřená státem exekutorským úřadem</a:t>
            </a:r>
            <a:r>
              <a:rPr lang="cs-CZ" sz="1600" b="0" dirty="0" smtClean="0">
                <a:solidFill>
                  <a:schemeClr val="tx1"/>
                </a:solidFill>
              </a:rPr>
              <a:t> =&gt; </a:t>
            </a:r>
            <a:r>
              <a:rPr lang="cs-CZ" sz="1600" dirty="0" smtClean="0">
                <a:solidFill>
                  <a:schemeClr val="tx1"/>
                </a:solidFill>
                <a:hlinkClick r:id="rId3"/>
              </a:rPr>
              <a:t>výběrové řízení</a:t>
            </a:r>
            <a:endParaRPr lang="cs-CZ" sz="1600" u="sng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32098" r:id="rId4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PŘEDMĚT VÝKONU ÚŘADU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r>
              <a:rPr lang="cs-CZ" sz="1600" dirty="0" smtClean="0">
                <a:solidFill>
                  <a:schemeClr val="tx1"/>
                </a:solidFill>
                <a:latin typeface="Book Antiqua" pitchFamily="18" charset="0"/>
              </a:rPr>
              <a:t> - </a:t>
            </a:r>
            <a:r>
              <a:rPr lang="cs-CZ" sz="1600" dirty="0" smtClean="0">
                <a:solidFill>
                  <a:schemeClr val="tx1"/>
                </a:solidFill>
              </a:rPr>
              <a:t>exekuční činnost </a:t>
            </a:r>
            <a:r>
              <a:rPr lang="cs-CZ" sz="1600" b="0" dirty="0" smtClean="0">
                <a:solidFill>
                  <a:schemeClr val="tx1"/>
                </a:solidFill>
              </a:rPr>
              <a:t>(peněžité i nepeněžité plnění)</a:t>
            </a: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r>
              <a:rPr lang="cs-CZ" sz="1600" dirty="0" smtClean="0">
                <a:solidFill>
                  <a:schemeClr val="tx1"/>
                </a:solidFill>
                <a:latin typeface="Book Antiqua" pitchFamily="18" charset="0"/>
              </a:rPr>
              <a:t> -</a:t>
            </a:r>
            <a:r>
              <a:rPr lang="cs-CZ" sz="1600" dirty="0" smtClean="0">
                <a:solidFill>
                  <a:schemeClr val="tx1"/>
                </a:solidFill>
              </a:rPr>
              <a:t> tzv. další činnost</a:t>
            </a:r>
          </a:p>
          <a:p>
            <a:pPr lvl="0"/>
            <a:endParaRPr lang="cs-CZ" sz="1600" dirty="0" smtClean="0">
              <a:solidFill>
                <a:schemeClr val="tx1"/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cs-CZ" sz="1600" b="0" dirty="0" smtClean="0">
                <a:solidFill>
                  <a:schemeClr val="tx1"/>
                </a:solidFill>
              </a:rPr>
              <a:t>   právní pomoc po vydání exekučního titulu</a:t>
            </a:r>
          </a:p>
          <a:p>
            <a:pPr lvl="0">
              <a:buFont typeface="Wingdings" pitchFamily="2" charset="2"/>
              <a:buChar char="ü"/>
            </a:pPr>
            <a:r>
              <a:rPr lang="cs-CZ" sz="1600" b="0" dirty="0" smtClean="0">
                <a:solidFill>
                  <a:schemeClr val="tx1"/>
                </a:solidFill>
              </a:rPr>
              <a:t>   provádění autorizované konverze</a:t>
            </a:r>
          </a:p>
          <a:p>
            <a:pPr lvl="0">
              <a:buFont typeface="Wingdings" pitchFamily="2" charset="2"/>
              <a:buChar char="ü"/>
            </a:pPr>
            <a:r>
              <a:rPr lang="cs-CZ" sz="1600" b="0" dirty="0" smtClean="0">
                <a:solidFill>
                  <a:schemeClr val="tx1"/>
                </a:solidFill>
              </a:rPr>
              <a:t>   zápisy</a:t>
            </a:r>
          </a:p>
          <a:p>
            <a:pPr lvl="0">
              <a:buFont typeface="Wingdings" pitchFamily="2" charset="2"/>
              <a:buChar char="ü"/>
            </a:pPr>
            <a:r>
              <a:rPr lang="cs-CZ" sz="1600" b="0" dirty="0" smtClean="0">
                <a:solidFill>
                  <a:schemeClr val="tx1"/>
                </a:solidFill>
              </a:rPr>
              <a:t>   úschovy</a:t>
            </a:r>
          </a:p>
          <a:p>
            <a:pPr lvl="0">
              <a:buFont typeface="Wingdings" pitchFamily="2" charset="2"/>
              <a:buChar char="ü"/>
            </a:pPr>
            <a:r>
              <a:rPr lang="cs-CZ" sz="1600" b="0" dirty="0" smtClean="0">
                <a:solidFill>
                  <a:schemeClr val="tx1"/>
                </a:solidFill>
              </a:rPr>
              <a:t>   doručování písemností</a:t>
            </a:r>
          </a:p>
          <a:p>
            <a:pPr lvl="0">
              <a:buFont typeface="Wingdings" pitchFamily="2" charset="2"/>
              <a:buChar char="ü"/>
            </a:pPr>
            <a:r>
              <a:rPr lang="cs-CZ" sz="1600" b="0" dirty="0" smtClean="0">
                <a:solidFill>
                  <a:schemeClr val="tx1"/>
                </a:solidFill>
              </a:rPr>
              <a:t>   dobrovolné dražby</a:t>
            </a:r>
          </a:p>
          <a:p>
            <a:pPr lvl="0">
              <a:buFont typeface="Wingdings" pitchFamily="2" charset="2"/>
              <a:buChar char="ü"/>
            </a:pPr>
            <a:r>
              <a:rPr lang="cs-CZ" sz="1600" b="0" dirty="0" smtClean="0">
                <a:solidFill>
                  <a:schemeClr val="tx1"/>
                </a:solidFill>
              </a:rPr>
              <a:t>   správa majetku zajištěného v trestním řízení</a:t>
            </a: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41314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EXEKUČNÍ ČINNOST – ve zkratce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exekuce x výkon rozhodnutí</a:t>
            </a: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změna terminologie v OSŘ</a:t>
            </a: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účel – právo na spravedlivý proces, krajní prostředek řešení sporu</a:t>
            </a:r>
          </a:p>
          <a:p>
            <a:pPr lvl="0"/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personální x reálná - subjekt</a:t>
            </a:r>
          </a:p>
          <a:p>
            <a:pPr lvl="0"/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naturální x peněžní - objekt</a:t>
            </a:r>
          </a:p>
          <a:p>
            <a:pPr lvl="0"/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přímá x nepřímá  - způsob uspokojení</a:t>
            </a:r>
          </a:p>
          <a:p>
            <a:pPr lvl="0"/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individuální 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(speciální) x univerzální (speciální) </a:t>
            </a:r>
          </a:p>
          <a:p>
            <a:pPr lvl="0"/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84322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- </a:t>
            </a:r>
            <a:r>
              <a:rPr lang="cs-CZ" sz="1600" dirty="0" smtClean="0">
                <a:solidFill>
                  <a:schemeClr val="tx1"/>
                </a:solidFill>
              </a:rPr>
              <a:t>nezávislý</a:t>
            </a: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- vázaný „jen“ právními předpisy a </a:t>
            </a:r>
            <a:r>
              <a:rPr lang="cs-CZ" sz="1600" b="0" u="sng" dirty="0" smtClean="0">
                <a:solidFill>
                  <a:schemeClr val="tx1"/>
                </a:solidFill>
              </a:rPr>
              <a:t>rozhodnutími soudu vydanými v řízení o výkonu rozhodnutí a exekučním řízení</a:t>
            </a: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§2 odst. 2 EŘ</a:t>
            </a:r>
          </a:p>
          <a:p>
            <a:pPr lvl="0"/>
            <a:r>
              <a:rPr lang="cs-CZ" sz="1600" b="0" i="1" dirty="0" smtClean="0">
                <a:solidFill>
                  <a:schemeClr val="tx1"/>
                </a:solidFill>
              </a:rPr>
              <a:t>„Exekutor je povinen vykonávat svědomitě své povolání a při jeho výkonu a v občanském životě se zdržet všeho, co by mohlo narušit důstojnost exekutorského povolání nebo ohrozit důvěru v nezávislý, nestranný a spravedlivý výkon exekuční činnosti.“</a:t>
            </a:r>
          </a:p>
          <a:p>
            <a:pPr lvl="0"/>
            <a:endParaRPr lang="cs-CZ" sz="1600" b="0" i="1" dirty="0" smtClean="0">
              <a:solidFill>
                <a:schemeClr val="tx1"/>
              </a:solidFill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- svou činnost vykonává za úplatu</a:t>
            </a:r>
          </a:p>
          <a:p>
            <a:pPr lvl="0"/>
            <a:endParaRPr lang="cs-CZ" sz="1600" b="0" i="1" dirty="0" smtClean="0">
              <a:solidFill>
                <a:schemeClr val="tx1"/>
              </a:solidFill>
            </a:endParaRPr>
          </a:p>
          <a:p>
            <a:pPr lvl="0"/>
            <a:r>
              <a:rPr lang="cs-CZ" sz="1600" i="1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- neslučitelnost s jinou výdělečnou činností</a:t>
            </a:r>
            <a:endParaRPr lang="cs-CZ" sz="1600" i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44386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CHRÁNĚNÉ OZNAČENÍ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- Označení </a:t>
            </a:r>
            <a:r>
              <a:rPr lang="cs-CZ" sz="1600" dirty="0" smtClean="0">
                <a:solidFill>
                  <a:schemeClr val="tx1"/>
                </a:solidFill>
              </a:rPr>
              <a:t>„soudní exekutor“ </a:t>
            </a:r>
            <a:r>
              <a:rPr lang="cs-CZ" sz="1600" b="0" dirty="0" smtClean="0">
                <a:solidFill>
                  <a:schemeClr val="tx1"/>
                </a:solidFill>
              </a:rPr>
              <a:t>nebo </a:t>
            </a:r>
            <a:r>
              <a:rPr lang="cs-CZ" sz="1600" dirty="0" smtClean="0">
                <a:solidFill>
                  <a:schemeClr val="tx1"/>
                </a:solidFill>
              </a:rPr>
              <a:t>„exekutorský úřad“, </a:t>
            </a:r>
            <a:r>
              <a:rPr lang="cs-CZ" sz="1600" b="0" dirty="0" smtClean="0">
                <a:solidFill>
                  <a:schemeClr val="tx1"/>
                </a:solidFill>
              </a:rPr>
              <a:t>od nich </a:t>
            </a:r>
            <a:r>
              <a:rPr lang="cs-CZ" sz="1600" b="0" u="sng" dirty="0" smtClean="0">
                <a:solidFill>
                  <a:schemeClr val="tx1"/>
                </a:solidFill>
              </a:rPr>
              <a:t>odvozené tvary slov</a:t>
            </a:r>
            <a:r>
              <a:rPr lang="cs-CZ" sz="1600" b="0" dirty="0" smtClean="0">
                <a:solidFill>
                  <a:schemeClr val="tx1"/>
                </a:solidFill>
              </a:rPr>
              <a:t>, ani </a:t>
            </a:r>
            <a:r>
              <a:rPr lang="cs-CZ" sz="1600" b="0" u="sng" dirty="0" smtClean="0">
                <a:solidFill>
                  <a:schemeClr val="tx1"/>
                </a:solidFill>
              </a:rPr>
              <a:t>označení způsobilé vyvolat nebezpečí záměny</a:t>
            </a:r>
            <a:r>
              <a:rPr lang="cs-CZ" sz="1600" b="0" dirty="0" smtClean="0">
                <a:solidFill>
                  <a:schemeClr val="tx1"/>
                </a:solidFill>
              </a:rPr>
              <a:t> s uvedenými označeními není oprávněna používat jiná osoba.</a:t>
            </a: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 - Ten, kdo neprovádí na základě zákona nucený výkon exekučních titulů, není oprávněn označovat svoji činnost jako </a:t>
            </a:r>
            <a:r>
              <a:rPr lang="cs-CZ" sz="1600" dirty="0" smtClean="0">
                <a:solidFill>
                  <a:schemeClr val="tx1"/>
                </a:solidFill>
              </a:rPr>
              <a:t>„výkon rozhodnutí“</a:t>
            </a:r>
            <a:r>
              <a:rPr lang="cs-CZ" sz="1600" b="0" dirty="0" smtClean="0">
                <a:solidFill>
                  <a:schemeClr val="tx1"/>
                </a:solidFill>
              </a:rPr>
              <a:t>, </a:t>
            </a:r>
            <a:r>
              <a:rPr lang="cs-CZ" sz="1600" dirty="0" smtClean="0">
                <a:solidFill>
                  <a:schemeClr val="tx1"/>
                </a:solidFill>
              </a:rPr>
              <a:t>„exekuci“ </a:t>
            </a:r>
            <a:r>
              <a:rPr lang="cs-CZ" sz="1600" b="0" dirty="0" smtClean="0">
                <a:solidFill>
                  <a:schemeClr val="tx1"/>
                </a:solidFill>
              </a:rPr>
              <a:t>nebo </a:t>
            </a:r>
            <a:r>
              <a:rPr lang="cs-CZ" sz="1600" dirty="0" smtClean="0">
                <a:solidFill>
                  <a:schemeClr val="tx1"/>
                </a:solidFill>
              </a:rPr>
              <a:t>„exekuční činnost“</a:t>
            </a:r>
            <a:r>
              <a:rPr lang="cs-CZ" sz="1600" b="0" dirty="0" smtClean="0">
                <a:solidFill>
                  <a:schemeClr val="tx1"/>
                </a:solidFill>
              </a:rPr>
              <a:t>, tvary slov od nich </a:t>
            </a:r>
            <a:r>
              <a:rPr lang="cs-CZ" sz="1600" b="0" u="sng" dirty="0" smtClean="0">
                <a:solidFill>
                  <a:schemeClr val="tx1"/>
                </a:solidFill>
              </a:rPr>
              <a:t>odvozené</a:t>
            </a:r>
            <a:r>
              <a:rPr lang="cs-CZ" sz="1600" b="0" dirty="0" smtClean="0">
                <a:solidFill>
                  <a:schemeClr val="tx1"/>
                </a:solidFill>
              </a:rPr>
              <a:t>, ani označení způsobilé přivodit </a:t>
            </a:r>
            <a:r>
              <a:rPr lang="cs-CZ" sz="1600" b="0" u="sng" dirty="0" smtClean="0">
                <a:solidFill>
                  <a:schemeClr val="tx1"/>
                </a:solidFill>
              </a:rPr>
              <a:t>nebezpečí záměny </a:t>
            </a:r>
            <a:r>
              <a:rPr lang="cs-CZ" sz="1600" b="0" dirty="0" smtClean="0">
                <a:solidFill>
                  <a:schemeClr val="tx1"/>
                </a:solidFill>
              </a:rPr>
              <a:t>s uvedenými označeními.</a:t>
            </a: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r>
              <a:rPr lang="cs-CZ" sz="1600" b="0" dirty="0" smtClean="0">
                <a:solidFill>
                  <a:schemeClr val="tx1"/>
                </a:solidFill>
              </a:rPr>
              <a:t>Sankce: </a:t>
            </a:r>
            <a:r>
              <a:rPr lang="pl-PL" sz="1600" b="0" dirty="0" smtClean="0">
                <a:solidFill>
                  <a:schemeClr val="tx1"/>
                </a:solidFill>
              </a:rPr>
              <a:t>pokuta do 200 000 Kč. </a:t>
            </a:r>
          </a:p>
          <a:p>
            <a:pPr lvl="0"/>
            <a:endParaRPr lang="pl-PL" sz="1600" b="0" dirty="0" smtClean="0">
              <a:solidFill>
                <a:schemeClr val="tx1"/>
              </a:solidFill>
            </a:endParaRPr>
          </a:p>
          <a:p>
            <a:pPr lvl="0"/>
            <a:r>
              <a:rPr lang="pl-PL" sz="1600" b="0" dirty="0" smtClean="0">
                <a:solidFill>
                  <a:schemeClr val="tx1"/>
                </a:solidFill>
              </a:rPr>
              <a:t>Trestněprávní odpovědnost ? </a:t>
            </a:r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45410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Zaměstnanci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endParaRPr lang="cs-CZ" sz="1600" b="0" dirty="0" smtClean="0">
              <a:solidFill>
                <a:schemeClr val="tx1"/>
              </a:solidFill>
            </a:endParaRPr>
          </a:p>
          <a:p>
            <a:pPr lvl="0"/>
            <a:endParaRPr lang="cs-CZ" sz="1600" dirty="0" smtClean="0">
              <a:solidFill>
                <a:schemeClr val="tx1"/>
              </a:solidFill>
            </a:endParaRPr>
          </a:p>
          <a:p>
            <a:pPr lvl="0"/>
            <a:r>
              <a:rPr lang="cs-CZ" sz="1600" dirty="0" smtClean="0">
                <a:solidFill>
                  <a:schemeClr val="tx1"/>
                </a:solidFill>
              </a:rPr>
              <a:t> - exekutorský kandidát </a:t>
            </a:r>
          </a:p>
          <a:p>
            <a:pPr lvl="0"/>
            <a:endParaRPr lang="cs-CZ" sz="1600" dirty="0" smtClean="0">
              <a:solidFill>
                <a:schemeClr val="tx1"/>
              </a:solidFill>
            </a:endParaRPr>
          </a:p>
          <a:p>
            <a:pPr lvl="0"/>
            <a:r>
              <a:rPr lang="cs-CZ" sz="1600" dirty="0" smtClean="0">
                <a:solidFill>
                  <a:schemeClr val="tx1"/>
                </a:solidFill>
              </a:rPr>
              <a:t> - exekutorský koncipient</a:t>
            </a:r>
          </a:p>
          <a:p>
            <a:pPr lvl="0"/>
            <a:endParaRPr lang="cs-CZ" sz="1600" dirty="0" smtClean="0">
              <a:solidFill>
                <a:schemeClr val="tx1"/>
              </a:solidFill>
            </a:endParaRPr>
          </a:p>
          <a:p>
            <a:pPr lvl="0"/>
            <a:r>
              <a:rPr lang="cs-CZ" sz="1600" dirty="0" smtClean="0">
                <a:solidFill>
                  <a:schemeClr val="tx1"/>
                </a:solidFill>
              </a:rPr>
              <a:t> - vykonavatel soudního exekutora</a:t>
            </a:r>
          </a:p>
          <a:p>
            <a:pPr lvl="0"/>
            <a:endParaRPr lang="cs-CZ" sz="1600" dirty="0" smtClean="0">
              <a:solidFill>
                <a:schemeClr val="tx1"/>
              </a:solidFill>
            </a:endParaRPr>
          </a:p>
          <a:p>
            <a:pPr lvl="0"/>
            <a:r>
              <a:rPr lang="cs-CZ" sz="1600" dirty="0" smtClean="0">
                <a:solidFill>
                  <a:schemeClr val="tx1"/>
                </a:solidFill>
              </a:rPr>
              <a:t> - tzv. další zaměstnanec soudního exekutora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46434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SAMOSPRÁVA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/>
            <a:endParaRPr lang="cs-CZ" sz="1600" dirty="0" smtClean="0">
              <a:solidFill>
                <a:schemeClr val="tx1"/>
              </a:solidFill>
            </a:endParaRPr>
          </a:p>
          <a:p>
            <a:pPr lvl="0" algn="ctr"/>
            <a:r>
              <a:rPr lang="cs-CZ" sz="10000" b="0" dirty="0" smtClean="0">
                <a:solidFill>
                  <a:schemeClr val="tx1"/>
                </a:solidFill>
              </a:rPr>
              <a:t>?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52578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1484784"/>
            <a:ext cx="6172200" cy="432048"/>
          </a:xfrm>
        </p:spPr>
        <p:txBody>
          <a:bodyPr>
            <a:noAutofit/>
          </a:bodyPr>
          <a:lstStyle/>
          <a:p>
            <a:pPr algn="ctr"/>
            <a:r>
              <a:rPr lang="cs-CZ" sz="2400" b="0" dirty="0" smtClean="0">
                <a:solidFill>
                  <a:schemeClr val="tx1"/>
                </a:solidFill>
                <a:latin typeface="Book Antiqua" pitchFamily="18" charset="0"/>
              </a:rPr>
              <a:t>ve spolupráci s </a:t>
            </a:r>
            <a:r>
              <a:rPr lang="cs-CZ" sz="2400" b="0" u="sng" dirty="0" smtClean="0">
                <a:solidFill>
                  <a:schemeClr val="tx1"/>
                </a:solidFill>
                <a:latin typeface="Book Antiqua" pitchFamily="18" charset="0"/>
              </a:rPr>
              <a:t>PRF MUNI</a:t>
            </a:r>
            <a:endParaRPr lang="cs-CZ" sz="2400" b="0" u="sng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3861048"/>
            <a:ext cx="6172200" cy="1371600"/>
          </a:xfrm>
        </p:spPr>
        <p:txBody>
          <a:bodyPr>
            <a:normAutofit/>
          </a:bodyPr>
          <a:lstStyle/>
          <a:p>
            <a:pPr algn="ctr"/>
            <a:endParaRPr lang="cs-CZ" sz="22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cs-CZ" sz="2200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835696" y="0"/>
          <a:ext cx="6408712" cy="1268760"/>
        </p:xfrm>
        <a:graphic>
          <a:graphicData uri="http://schemas.openxmlformats.org/presentationml/2006/ole">
            <p:oleObj spid="_x0000_s125954" r:id="rId3" imgW="5753903" imgH="1200318" progId="">
              <p:embed/>
            </p:oleObj>
          </a:graphicData>
        </a:graphic>
      </p:graphicFrame>
      <p:pic>
        <p:nvPicPr>
          <p:cNvPr id="125955" name="Picture 3" descr="C:\Documents and Settings\User\Plocha\PRF\1. setkání\155984_449149275121999_1392892578_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852936"/>
            <a:ext cx="6424042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Dohled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státní dohled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„stavovský“ dohled (-&gt; cca 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5000 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podnětů, cca 25 kontrol)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Předmět státního dohledu: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zákonnost postupu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dodržování kancelářského řádu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plynulost a délka exekučního řízení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Předmět stavovského dohledu: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činnost exekutora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řízení činnosti exekutorského úřadu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dodržování povinností stanovených zákonem „proti praní špinavých peněz“</a:t>
            </a:r>
          </a:p>
          <a:p>
            <a:pPr>
              <a:buFontTx/>
              <a:buChar char="-"/>
            </a:pPr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48482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Dohledová oprávnění 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kontroly exekutorských úřadů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nahlížení do spisů, listin a evidenčních pomůcek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vyžádat si písemné vyjádření soudního exekutora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požadovat ústní vysvětlení soudního exekutora nebo jeho zaměstnance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vstupovat do prostor exekutorského úřadu po předchozím oznámení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49506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Dohledová oprávnění II 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Oficiálně: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 - písemná výtka – drobné nedostatky a poklesky</a:t>
            </a:r>
          </a:p>
          <a:p>
            <a:r>
              <a:rPr lang="cs-CZ" sz="1600" b="0" dirty="0" smtClean="0">
                <a:solidFill>
                  <a:schemeClr val="tx1"/>
                </a:solidFill>
              </a:rPr>
              <a:t> - podání kárné žaloby =&gt; kárná opatření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Reálně: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 - opatření k odstranění nedostatků </a:t>
            </a:r>
          </a:p>
          <a:p>
            <a:r>
              <a:rPr lang="cs-CZ" sz="1600" b="0" dirty="0" smtClean="0">
                <a:solidFill>
                  <a:schemeClr val="tx1"/>
                </a:solidFill>
              </a:rPr>
              <a:t> - výzva k nápravě a přijetí návazných opatření</a:t>
            </a:r>
          </a:p>
          <a:p>
            <a:r>
              <a:rPr lang="cs-CZ" sz="1600" b="0" dirty="0" smtClean="0">
                <a:solidFill>
                  <a:schemeClr val="tx1"/>
                </a:solidFill>
              </a:rPr>
              <a:t> - provedení mimořádné kontroly</a:t>
            </a:r>
          </a:p>
          <a:p>
            <a:r>
              <a:rPr lang="cs-CZ" sz="1600" b="0" dirty="0" smtClean="0">
                <a:solidFill>
                  <a:schemeClr val="tx1"/>
                </a:solidFill>
              </a:rPr>
              <a:t> - výzva k řešení v rámci pracovněprávní pravomoci</a:t>
            </a:r>
          </a:p>
          <a:p>
            <a:r>
              <a:rPr lang="cs-CZ" sz="1600" b="0" dirty="0" smtClean="0">
                <a:solidFill>
                  <a:schemeClr val="tx1"/>
                </a:solidFill>
              </a:rPr>
              <a:t> - výtka</a:t>
            </a:r>
          </a:p>
          <a:p>
            <a:r>
              <a:rPr lang="cs-CZ" sz="1600" b="0" dirty="0" smtClean="0">
                <a:solidFill>
                  <a:schemeClr val="tx1"/>
                </a:solidFill>
              </a:rPr>
              <a:t> - kárná žaloba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50530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Oprávnění ministra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 fontScale="92500" lnSpcReduction="20000"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odvolává a </a:t>
            </a:r>
            <a:r>
              <a:rPr lang="cs-CZ" sz="1600" u="sng" dirty="0" smtClean="0">
                <a:solidFill>
                  <a:schemeClr val="tx1"/>
                </a:solidFill>
              </a:rPr>
              <a:t>na návrh </a:t>
            </a:r>
            <a:r>
              <a:rPr lang="cs-CZ" sz="1600" dirty="0" smtClean="0">
                <a:solidFill>
                  <a:schemeClr val="tx1"/>
                </a:solidFill>
              </a:rPr>
              <a:t>komory jmenuje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	</a:t>
            </a:r>
            <a:r>
              <a:rPr lang="cs-CZ" sz="1200" b="0" dirty="0" smtClean="0">
                <a:solidFill>
                  <a:schemeClr val="tx1"/>
                </a:solidFill>
              </a:rPr>
              <a:t>- úmyslný TČ nebo spáchaný v souvislosti s exekuční činností</a:t>
            </a:r>
          </a:p>
          <a:p>
            <a:r>
              <a:rPr lang="cs-CZ" sz="1200" b="0" dirty="0" smtClean="0">
                <a:solidFill>
                  <a:schemeClr val="tx1"/>
                </a:solidFill>
              </a:rPr>
              <a:t>	- absence pojištění</a:t>
            </a:r>
          </a:p>
          <a:p>
            <a:r>
              <a:rPr lang="cs-CZ" sz="1200" b="0" dirty="0" smtClean="0">
                <a:solidFill>
                  <a:schemeClr val="tx1"/>
                </a:solidFill>
              </a:rPr>
              <a:t>	- neotevře úřad do 3 měsíců po jmenování</a:t>
            </a:r>
          </a:p>
          <a:p>
            <a:r>
              <a:rPr lang="cs-CZ" sz="1200" b="0" dirty="0" smtClean="0">
                <a:solidFill>
                  <a:schemeClr val="tx1"/>
                </a:solidFill>
              </a:rPr>
              <a:t>	- soud rozhodne o zdravotní nezpůsobilosti</a:t>
            </a:r>
          </a:p>
          <a:p>
            <a:r>
              <a:rPr lang="cs-CZ" sz="1200" b="0" dirty="0" smtClean="0">
                <a:solidFill>
                  <a:schemeClr val="tx1"/>
                </a:solidFill>
              </a:rPr>
              <a:t>	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- </a:t>
            </a:r>
            <a:r>
              <a:rPr lang="cs-CZ" sz="1600" dirty="0" smtClean="0">
                <a:solidFill>
                  <a:schemeClr val="tx1"/>
                </a:solidFill>
                <a:hlinkClick r:id="rId3" action="ppaction://hlinkfile"/>
              </a:rPr>
              <a:t>určuje počet exekutorských úřadů</a:t>
            </a:r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na návrh komory může přeložit exekutora s jeho souhlasem do obvodu jiného okresního soudu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jmenuje zástupce v orgánech komory z řad soudců (kárná, zkušební)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vyhlašuje výběrové řízení neučiní-li tak komora</a:t>
            </a:r>
          </a:p>
          <a:p>
            <a:pPr>
              <a:buFontTx/>
              <a:buChar char="-"/>
            </a:pPr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podává návrh na členy výběrové komise 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 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53602" r:id="rId4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Oprávnění ministra II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navrhuje soudní přezkum vydaných stavovských předpisů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- ruší jiné akty komory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rozhoduje o nucené správě komory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 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54626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Vznik výkonu exekutorského úřadu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výběrové řízení do 1 měsíce od uvolnění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jmenování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složení slibu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  <a:r>
              <a:rPr lang="cs-CZ" sz="1600" b="0" dirty="0" smtClean="0">
                <a:solidFill>
                  <a:schemeClr val="tx1"/>
                </a:solidFill>
              </a:rPr>
              <a:t>(- uzavření smlouvy o pojištění)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 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56674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Exekutorské insignie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průkaz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razítko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pečetidlo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(- odznak)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 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59746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Exekutorský úřad a zástupce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řídí činnost úřadu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úřad koná </a:t>
            </a:r>
            <a:r>
              <a:rPr lang="cs-CZ" sz="1600" u="sng" dirty="0" smtClean="0">
                <a:solidFill>
                  <a:schemeClr val="tx1"/>
                </a:solidFill>
              </a:rPr>
              <a:t>jeho jménem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sídlo 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 - zastupování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57698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Zánik výkonu exekutorského úřadu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 fontScale="92500" lnSpcReduction="20000"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smrt, prohlášení za mrtvého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odvolání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pozbytím občanství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omezení svéprávnosti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odvolání v kárném řízení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trest zákazu činnosti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uplynutím 6 měsíců od vzdání se úřadu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  <a:endParaRPr lang="cs-CZ" sz="1200" dirty="0" smtClean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 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58722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exekutorský koncipient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zapsaný do seznamu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Co může činit?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Co nesmí činit?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60770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0" algn="ctr"/>
            <a:r>
              <a:rPr lang="cs-CZ" sz="1600" b="0" dirty="0" smtClean="0">
                <a:solidFill>
                  <a:schemeClr val="tx1"/>
                </a:solidFill>
              </a:rPr>
              <a:t>KDO JE TO SOUDNÍ EXEKUTOR? 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28002" r:id="rId3" imgW="5753903" imgH="1200318" progId="">
              <p:embed/>
            </p:oleObj>
          </a:graphicData>
        </a:graphic>
      </p:graphicFrame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exekutorský kandidát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zapsaný do seznam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- podmínky stejné jako koncipient + složení exekutorské zkoušky 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Co může činit?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Co nesmí činit?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61794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Vykonavatel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není veden seznam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- podmínky ?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Co může činit?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Co nesmí činit?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62818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Další zaměstnanec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 - není veden seznam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- podmínky ?</a:t>
            </a:r>
          </a:p>
          <a:p>
            <a:r>
              <a:rPr lang="cs-CZ" sz="1600" dirty="0" smtClean="0">
                <a:solidFill>
                  <a:schemeClr val="tx1"/>
                </a:solidFill>
              </a:rPr>
              <a:t> 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Co může činit?</a:t>
            </a: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endParaRPr lang="cs-CZ" sz="1600" dirty="0" smtClean="0">
              <a:solidFill>
                <a:schemeClr val="tx1"/>
              </a:solidFill>
            </a:endParaRPr>
          </a:p>
          <a:p>
            <a:r>
              <a:rPr lang="cs-CZ" sz="1600" dirty="0" smtClean="0">
                <a:solidFill>
                  <a:schemeClr val="tx1"/>
                </a:solidFill>
              </a:rPr>
              <a:t>Co nesmí činit?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63842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Různé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 </a:t>
            </a:r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 - podjatost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 - možnost odmítnout úkon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 - mlčenlivost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 - náhrady za škodu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</a:rPr>
              <a:t> - součinnost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64866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200" b="0" dirty="0" smtClean="0">
                <a:solidFill>
                  <a:schemeClr val="tx1"/>
                </a:solidFill>
              </a:rPr>
              <a:t> </a:t>
            </a: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2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pPr algn="ctr"/>
            <a:r>
              <a:rPr lang="cs-CZ" sz="5000" b="0" dirty="0" smtClean="0">
                <a:solidFill>
                  <a:schemeClr val="tx1"/>
                </a:solidFill>
              </a:rPr>
              <a:t>PŘESTÁVKA ? 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66914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odpovědnost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</a:t>
            </a:r>
            <a:r>
              <a:rPr lang="cs-CZ" sz="1600" b="0" dirty="0" err="1" smtClean="0">
                <a:solidFill>
                  <a:schemeClr val="tx1"/>
                </a:solidFill>
                <a:latin typeface="Book Antiqua" pitchFamily="18" charset="0"/>
              </a:rPr>
              <a:t>bipartice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kárného provinění – kárný delikt + závažný kárný delikt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(Závažný) kárný delikt:   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Book Antiqua" pitchFamily="18" charset="0"/>
              </a:rPr>
              <a:t>a) porušení právního předpisu</a:t>
            </a:r>
          </a:p>
          <a:p>
            <a:endParaRPr lang="cs-CZ" sz="16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dirty="0" smtClean="0">
                <a:solidFill>
                  <a:schemeClr val="tx1"/>
                </a:solidFill>
                <a:latin typeface="Book Antiqua" pitchFamily="18" charset="0"/>
              </a:rPr>
              <a:t>b) jednání, jímž exekutor narušuje důstojnost exekutorského povolání nebo ohrožuje důvěru v nezávislý, nestranný, odborný a spravedlivý výkon exekuční činnosti, případně odborný výkon další činnosti, nebo</a:t>
            </a:r>
          </a:p>
          <a:p>
            <a:endParaRPr lang="cs-CZ" sz="16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dirty="0" smtClean="0">
                <a:solidFill>
                  <a:schemeClr val="tx1"/>
                </a:solidFill>
                <a:latin typeface="Book Antiqua" pitchFamily="18" charset="0"/>
              </a:rPr>
              <a:t>c) jednání, jímž kandidát nebo koncipient narušuje důstojnost exekutorského povolání nebo ohrožuje důvěru v odborný výkon činnosti exekutora.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67938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opatření - EXEKUTOR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písemné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veřejné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pokutu do 2 500 000 Kč,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odvolání z exekutorského úřadu.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zároveň lze uložit písemné napomenutí i pokutu nebo veřejné napomenutí i pokutu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veřejné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pokutu </a:t>
            </a:r>
            <a:r>
              <a:rPr lang="pl-PL" sz="1600" b="0" dirty="0" smtClean="0">
                <a:solidFill>
                  <a:schemeClr val="tx1"/>
                </a:solidFill>
                <a:latin typeface="Book Antiqua" pitchFamily="18" charset="0"/>
              </a:rPr>
              <a:t>od 50 000 Kč do 5 000 000 Kč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odvolání z exekutorského úřadu</a:t>
            </a:r>
          </a:p>
          <a:p>
            <a:pPr>
              <a:buFontTx/>
              <a:buChar char="-"/>
            </a:pPr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zároveň lze uložit veřejné napomenutí i pokutu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69986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opatření - srovnání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r>
              <a:rPr lang="cs-CZ" sz="1600" dirty="0" smtClean="0">
                <a:solidFill>
                  <a:schemeClr val="tx1"/>
                </a:solidFill>
                <a:latin typeface="Book Antiqua" pitchFamily="18" charset="0"/>
              </a:rPr>
              <a:t>Soudce: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a) důtku,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b) snížení platu až o 30 % na dobu nejvíce 1 roku a při opětovném kárném provinění, jehož se soudce dopustil v době před zahlazením kárného opatření, na dobu nejvíce 2 let,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c) odvolání z funkce předsedy senátu,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d) odvolání z funkce soudce. 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dirty="0" smtClean="0">
                <a:solidFill>
                  <a:schemeClr val="tx1"/>
                </a:solidFill>
                <a:latin typeface="Book Antiqua" pitchFamily="18" charset="0"/>
              </a:rPr>
              <a:t>Státní zástupce: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a) důtku,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b) snížení platu až o 30 % na dobu nejdéle 1 roku a při opětovném kárném provinění, jehož se státní zástupce dopustil v době před zahlazením kárného postihu, na dobu nejdéle 2 let,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c) odvolání z funkce.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80226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opatření - srovnání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 lnSpcReduction="10000"/>
          </a:bodyPr>
          <a:lstStyle/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NOTÁŘ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a) písemné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b) pokutu až do výše stonásobku minimální měsíční mzdy stanovené zvláštním právním předpisem, nebo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c) odvolání notáře.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NOTÁŘSKÝ KANDIDÁT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a) písemné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b) pokutu až do výše dvacetinásobku minimální měsíční mzdy stanovené zvláštním právním předpisem, nebo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c) odvolání ze zastupování, jde-li o zástupce notáře podle § 14 nebo 24.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NOTÁŘSKÝ KONCIPIENT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a) písemné napomenutí, nebo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b) pokutu až do výše pětinásobku minimální měsíční mzdy stanovené zvláštním právním předpisem.</a:t>
            </a:r>
          </a:p>
          <a:p>
            <a:endParaRPr lang="cs-CZ" sz="16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81250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opatření - srovnání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ADVOKÁT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a)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b) veřejné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c) pokutu až do výše stonásobku minimální měsíční mzdy stanovené zvláštním právním předpisem,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d) dočasný zákaz výkonu advokacie uložený na dobu od šesti měsíců do tří let,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e) vyškrtnutí ze seznamu advokátů.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KONCIPIENT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a)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b) veřejné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c) pokutu až do výše dvacetinásobku minimální měsíční mzdy stanovené zvláštním právním předpisem,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d) vyškrtnutí ze seznamu advokátních koncipientů.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82274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33122" r:id="rId3" imgW="5753903" imgH="1200318" progId="">
              <p:embed/>
            </p:oleObj>
          </a:graphicData>
        </a:graphic>
      </p:graphicFrame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628800"/>
            <a:ext cx="752432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opatření - srovnání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INSOLVENČNÍ SPRÁVCI ?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83298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opatření – KANDIDÁT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písemné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veřejné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pokutu do 250 000 Kč,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odvolání ze zastupování 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zároveň lze uložit písemné napomenutí i pokutu nebo veřejné napomenutí i pokutu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veřejné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pokutu </a:t>
            </a:r>
            <a:r>
              <a:rPr lang="pl-PL" sz="1600" b="0" dirty="0" smtClean="0">
                <a:solidFill>
                  <a:schemeClr val="tx1"/>
                </a:solidFill>
                <a:latin typeface="Book Antiqua" pitchFamily="18" charset="0"/>
              </a:rPr>
              <a:t>od 10 000 Kč do 500 000 Kč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odvolání z exekutorského úřadu</a:t>
            </a:r>
          </a:p>
          <a:p>
            <a:pPr>
              <a:buFontTx/>
              <a:buChar char="-"/>
            </a:pPr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zároveň lze uložit veřejné napomenutí i pokutu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71010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opatření – KONCIPIENT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písemné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veřejné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pokutu do 50 000 Kč,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zároveň lze uložit písemné napomenutí i pokutu nebo veřejné napomenutí i pokutu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veřejné napomenutí,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- pokutu od </a:t>
            </a:r>
            <a:r>
              <a:rPr lang="pl-PL" sz="1600" b="0" dirty="0" smtClean="0">
                <a:solidFill>
                  <a:schemeClr val="tx1"/>
                </a:solidFill>
                <a:latin typeface="Book Antiqua" pitchFamily="18" charset="0"/>
              </a:rPr>
              <a:t>5 000 Kč do 100 000 Kč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odvolání z exekutorského úřadu</a:t>
            </a:r>
          </a:p>
          <a:p>
            <a:pPr>
              <a:buFontTx/>
              <a:buChar char="-"/>
            </a:pPr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zároveň lze uložit veřejné napomenutí i pokutu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72034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+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3 (4) x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A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DOST?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Exekutorovi se uloží kárné opatření odvolání z exekutorského úřadu, byl-li v posledních 5 letech před podáním návrhu na zahájení kárného řízení nejméně třikrát pravomocně uznán vinným závažným kárným deliktem, </a:t>
            </a:r>
            <a:r>
              <a:rPr lang="cs-CZ" sz="1600" b="0" u="sng" dirty="0" smtClean="0">
                <a:solidFill>
                  <a:schemeClr val="tx1"/>
                </a:solidFill>
                <a:latin typeface="Book Antiqua" pitchFamily="18" charset="0"/>
              </a:rPr>
              <a:t>jestliže tato skutečnost zpochybňuje důvěryhodnost jeho dalšího setrvání v exekutorském povolání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Kandidátovi se uloží kárné opatření odvolání ze zastupování, byl-li v posledních 5 letech před podáním návrhu na zahájení kárného řízení nejméně třikrát pravomocně uznán vinným závažným kárným deliktem, </a:t>
            </a:r>
            <a:r>
              <a:rPr lang="cs-CZ" sz="1600" b="0" u="sng" dirty="0" smtClean="0">
                <a:solidFill>
                  <a:schemeClr val="tx1"/>
                </a:solidFill>
                <a:latin typeface="Book Antiqua" pitchFamily="18" charset="0"/>
              </a:rPr>
              <a:t>jestliže tato skutečnost zpochybňuje důvěryhodnost jeho dalšího zastupování exekutora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73058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Prekluze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Odpovědnost exekutora, kandidáta nebo koncipienta za kárné provinění zaniká, nebyl-li do 3 let od jeho spáchání podán návrh na zahájení kárného řízení.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74082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Kárná Žaloba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 lnSpcReduction="10000"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Kárnou žalobu je oprávněn podat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a) ministr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b) předseda revizní komise a předseda kontrolní komise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c) předseda krajského soudu proti exekutorovi, který má sídlo v obvodu tohoto soudu, kandidátovi nebo koncipientovi tohoto exekutora či zástupci exekutora,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d) předseda okresního soudu proti exekutorovi, který má sídlo v obvodu tohoto soudu, kandidátovi nebo koncipientovi tohoto exekutora,</a:t>
            </a: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e) předseda exekučního soudu proti exekutorovi, který tuto exekuci vede, proti kandidátovi nebo koncipientovi tohoto exekutora nebo zástupci exekutora,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Kárná žaloba musí být podána do 3 let ode dne, kdy ke kárnému provinění došlo.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75106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Kárné řízení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exekutoři – NSS, 7/2002 Sb.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kandidáti + koncipienti – EKČR, EŘ + kárný řád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Opravné prostředky?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76130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Pozastavení výkonu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Ministr </a:t>
            </a:r>
            <a:r>
              <a:rPr lang="cs-CZ" sz="1600" b="0" u="sng" dirty="0" smtClean="0">
                <a:solidFill>
                  <a:schemeClr val="tx1"/>
                </a:solidFill>
                <a:latin typeface="Book Antiqua" pitchFamily="18" charset="0"/>
              </a:rPr>
              <a:t>může</a:t>
            </a:r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pozastavit: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zahájeno trestní řízení za úmyslný trestný čin nebo za trestný čin související s exekuční činností, a to až do právní moci rozhodnutí.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Ministr pozastaví:</a:t>
            </a:r>
          </a:p>
          <a:p>
            <a:endParaRPr lang="cs-CZ" sz="1600" b="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 - po dobu výkonu trestu odnětí svobody, jestliže nejsou dány důvody pro jeho odvolání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77154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Zahlazení kárného postihu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600" b="0" dirty="0" smtClean="0">
              <a:solidFill>
                <a:schemeClr val="tx1"/>
              </a:solidFill>
            </a:endParaRPr>
          </a:p>
          <a:p>
            <a:r>
              <a:rPr lang="cs-CZ" sz="1600" b="0" dirty="0" smtClean="0">
                <a:solidFill>
                  <a:schemeClr val="tx1"/>
                </a:solidFill>
                <a:latin typeface="Book Antiqua" pitchFamily="18" charset="0"/>
              </a:rPr>
              <a:t>Po uplynutí 5 let od právní moci rozhodnutí o uložení kárného opatření, případně jeho vykonáním kárného opatření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78178" r:id="rId3" imgW="5753903" imgH="12003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marL="342900" lvl="0" indent="-342900"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Děkuji za pozornost!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484784"/>
            <a:ext cx="6172200" cy="4896544"/>
          </a:xfrm>
        </p:spPr>
        <p:txBody>
          <a:bodyPr>
            <a:normAutofit/>
          </a:bodyPr>
          <a:lstStyle/>
          <a:p>
            <a:pPr lvl="0" algn="just"/>
            <a:endParaRPr lang="cs-CZ" sz="1400" b="0" dirty="0" smtClean="0">
              <a:solidFill>
                <a:schemeClr val="tx1"/>
              </a:solidFill>
            </a:endParaRPr>
          </a:p>
          <a:p>
            <a:pPr lvl="0" algn="ctr"/>
            <a:endParaRPr lang="cs-CZ" sz="1400" dirty="0" smtClean="0">
              <a:solidFill>
                <a:schemeClr val="tx1"/>
              </a:solidFill>
            </a:endParaRPr>
          </a:p>
          <a:p>
            <a:pPr lvl="0" algn="ctr"/>
            <a:endParaRPr lang="cs-CZ" sz="1400" b="0" dirty="0" smtClean="0">
              <a:solidFill>
                <a:schemeClr val="tx1"/>
              </a:solidFill>
            </a:endParaRPr>
          </a:p>
          <a:p>
            <a:pPr lvl="0" algn="ctr"/>
            <a:endParaRPr lang="cs-CZ" sz="24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07526" r:id="rId3" imgW="5753903" imgH="1200318" progId="">
              <p:embed/>
            </p:oleObj>
          </a:graphicData>
        </a:graphic>
      </p:graphicFrame>
      <p:pic>
        <p:nvPicPr>
          <p:cNvPr id="107528" name="Picture 8" descr="http://nd02.jxs.cz/417/185/fde6ff8e2e_57094531_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204864"/>
            <a:ext cx="5040560" cy="2587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34146" r:id="rId3" imgW="5753903" imgH="1200318" progId="">
              <p:embed/>
            </p:oleObj>
          </a:graphicData>
        </a:graphic>
      </p:graphicFrame>
      <p:pic>
        <p:nvPicPr>
          <p:cNvPr id="134147" name="Picture 3" descr="C:\Documents and Settings\User\Plocha\PRF\1. setkání\vtip_exekutor_denik-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844824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35170" r:id="rId3" imgW="5753903" imgH="1200318" progId="">
              <p:embed/>
            </p:oleObj>
          </a:graphicData>
        </a:graphic>
      </p:graphicFrame>
      <p:pic>
        <p:nvPicPr>
          <p:cNvPr id="135171" name="Picture 3" descr="C:\Documents and Settings\User\Plocha\PRF\1. setkání\exeku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24" y="2370137"/>
            <a:ext cx="5288235" cy="3770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36194" r:id="rId3" imgW="5753903" imgH="1200318" progId="">
              <p:embed/>
            </p:oleObj>
          </a:graphicData>
        </a:graphic>
      </p:graphicFrame>
      <p:pic>
        <p:nvPicPr>
          <p:cNvPr id="136195" name="Picture 3" descr="C:\Documents and Settings\User\Plocha\PRF\1. setkání\vj_img.filename.yihz491hbyrqvta4jlputfdfpn4vjmpg8xaipiyr_norm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988840"/>
            <a:ext cx="5913577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37218" r:id="rId3" imgW="5753903" imgH="1200318" progId="">
              <p:embed/>
            </p:oleObj>
          </a:graphicData>
        </a:graphic>
      </p:graphicFrame>
      <p:pic>
        <p:nvPicPr>
          <p:cNvPr id="137219" name="Picture 3" descr="C:\Documents and Settings\User\Plocha\PRF\1. setkání\eb-exekutori_jdou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916832"/>
            <a:ext cx="4572000" cy="362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bg1">
                <a:shade val="58000"/>
                <a:satMod val="125000"/>
                <a:alpha val="39000"/>
              </a:schemeClr>
            </a:gs>
            <a:gs pos="40000">
              <a:schemeClr val="accent5">
                <a:lumMod val="75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67744" y="836712"/>
            <a:ext cx="6172200" cy="576064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POSTAVENÍ SOUDNÍHO EXEKUTORA</a:t>
            </a:r>
            <a:endParaRPr lang="cs-CZ" sz="24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1628800"/>
            <a:ext cx="6172200" cy="4752528"/>
          </a:xfrm>
        </p:spPr>
        <p:txBody>
          <a:bodyPr>
            <a:normAutofit/>
          </a:bodyPr>
          <a:lstStyle/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cs-CZ" sz="1400" b="0" u="sng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275856" y="0"/>
          <a:ext cx="3638550" cy="720725"/>
        </p:xfrm>
        <a:graphic>
          <a:graphicData uri="http://schemas.openxmlformats.org/presentationml/2006/ole">
            <p:oleObj spid="_x0000_s138242" r:id="rId3" imgW="5753903" imgH="1200318" progId="">
              <p:embed/>
            </p:oleObj>
          </a:graphicData>
        </a:graphic>
      </p:graphicFrame>
      <p:pic>
        <p:nvPicPr>
          <p:cNvPr id="138243" name="Picture 3" descr="C:\Documents and Settings\User\Plocha\PRF\1. setkání\vymaha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84784"/>
            <a:ext cx="4572000" cy="520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Vlastní 1">
      <a:dk1>
        <a:sysClr val="windowText" lastClr="000000"/>
      </a:dk1>
      <a:lt1>
        <a:sysClr val="window" lastClr="FFFFFF"/>
      </a:lt1>
      <a:dk2>
        <a:srgbClr val="FFFF00"/>
      </a:dk2>
      <a:lt2>
        <a:srgbClr val="FFF39D"/>
      </a:lt2>
      <a:accent1>
        <a:srgbClr val="162568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</TotalTime>
  <Words>1673</Words>
  <Application>Microsoft Office PowerPoint</Application>
  <PresentationFormat>Předvádění na obrazovce (4:3)</PresentationFormat>
  <Paragraphs>469</Paragraphs>
  <Slides>49</Slides>
  <Notes>0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Arkýř</vt:lpstr>
      <vt:lpstr>MVD030K - Klinika exekutorského práva  I. setkání - 02.03.2016 </vt:lpstr>
      <vt:lpstr>ve spolupráci s PRF MUNI</vt:lpstr>
      <vt:lpstr>POSTAVENÍ SOUDNÍHO EXEKUTORA</vt:lpstr>
      <vt:lpstr>POSTAVENÍ SOUDNÍHO EXEKUTORA</vt:lpstr>
      <vt:lpstr>POSTAVENÍ SOUDNÍHO EXEKUTORA</vt:lpstr>
      <vt:lpstr>POSTAVENÍ SOUDNÍHO EXEKUTORA</vt:lpstr>
      <vt:lpstr>POSTAVENÍ SOUDNÍHO EXEKUTORA</vt:lpstr>
      <vt:lpstr>POSTAVENÍ SOUDNÍHO EXEKUTORA</vt:lpstr>
      <vt:lpstr>POSTAVENÍ SOUDNÍHO EXEKUTORA</vt:lpstr>
      <vt:lpstr>POSTAVENÍ SOUDNÍHO EXEKUTORA</vt:lpstr>
      <vt:lpstr>POSTAVENÍ SOUDNÍHO EXEKUTORA</vt:lpstr>
      <vt:lpstr>IDEÁLNÍ EXEKUTOR?</vt:lpstr>
      <vt:lpstr>POSTAVENÍ SOUDNÍHO EXEKUTORA</vt:lpstr>
      <vt:lpstr>PŘEDMĚT VÝKONU ÚŘADU</vt:lpstr>
      <vt:lpstr>EXEKUČNÍ ČINNOST – ve zkratce</vt:lpstr>
      <vt:lpstr>POSTAVENÍ EXEKUTORA</vt:lpstr>
      <vt:lpstr>CHRÁNĚNÉ OZNAČENÍ</vt:lpstr>
      <vt:lpstr>Zaměstnanci Exekutora</vt:lpstr>
      <vt:lpstr>SAMOSPRÁVA</vt:lpstr>
      <vt:lpstr>Dohled</vt:lpstr>
      <vt:lpstr>Dohledová oprávnění </vt:lpstr>
      <vt:lpstr>Dohledová oprávnění II </vt:lpstr>
      <vt:lpstr>Oprávnění ministra</vt:lpstr>
      <vt:lpstr>Oprávnění ministra II</vt:lpstr>
      <vt:lpstr>Vznik výkonu exekutorského úřadu</vt:lpstr>
      <vt:lpstr>Exekutorské insignie</vt:lpstr>
      <vt:lpstr>Exekutorský úřad a zástupce</vt:lpstr>
      <vt:lpstr>Zánik výkonu exekutorského úřadu</vt:lpstr>
      <vt:lpstr>exekutorský koncipient</vt:lpstr>
      <vt:lpstr>exekutorský kandidát</vt:lpstr>
      <vt:lpstr>Vykonavatel</vt:lpstr>
      <vt:lpstr>Další zaměstnanec</vt:lpstr>
      <vt:lpstr>Různé</vt:lpstr>
      <vt:lpstr>Snímek 34</vt:lpstr>
      <vt:lpstr>Kárná odpovědnost</vt:lpstr>
      <vt:lpstr>Kárná opatření - EXEKUTOR</vt:lpstr>
      <vt:lpstr>Kárná opatření - srovnání</vt:lpstr>
      <vt:lpstr>Kárná opatření - srovnání</vt:lpstr>
      <vt:lpstr>Kárná opatření - srovnání</vt:lpstr>
      <vt:lpstr>Kárná opatření - srovnání</vt:lpstr>
      <vt:lpstr>Kárná opatření – KANDIDÁT</vt:lpstr>
      <vt:lpstr>Kárná opatření – KONCIPIENT</vt:lpstr>
      <vt:lpstr>+ 3 (4) x A DOST?</vt:lpstr>
      <vt:lpstr>Prekluze</vt:lpstr>
      <vt:lpstr>Kárná Žaloba</vt:lpstr>
      <vt:lpstr>Kárné řízení</vt:lpstr>
      <vt:lpstr>Pozastavení výkonu</vt:lpstr>
      <vt:lpstr>Zahlazení kárného postihu</vt:lpstr>
      <vt:lpstr>Děkuji za pozornost!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cp:lastModifiedBy>pravnik2</cp:lastModifiedBy>
  <cp:revision>201</cp:revision>
  <dcterms:modified xsi:type="dcterms:W3CDTF">2016-03-02T10:59:25Z</dcterms:modified>
</cp:coreProperties>
</file>