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78" r:id="rId23"/>
    <p:sldId id="282" r:id="rId24"/>
    <p:sldId id="283" r:id="rId25"/>
    <p:sldId id="284" r:id="rId26"/>
    <p:sldId id="280" r:id="rId27"/>
    <p:sldId id="281" r:id="rId28"/>
    <p:sldId id="304" r:id="rId29"/>
    <p:sldId id="285" r:id="rId30"/>
    <p:sldId id="286" r:id="rId31"/>
    <p:sldId id="287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13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 autoAdjust="0"/>
    <p:restoredTop sz="96250" autoAdjust="0"/>
  </p:normalViewPr>
  <p:slideViewPr>
    <p:cSldViewPr>
      <p:cViewPr>
        <p:scale>
          <a:sx n="87" d="100"/>
          <a:sy n="87" d="100"/>
        </p:scale>
        <p:origin x="-1242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26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67AA-C802-440E-8444-E10E0B583C49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0907-312D-4264-A0AA-6D73DB695C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40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4A3F4C-1729-488C-9E69-18ACBBB8604B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3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81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897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72B81-DC47-49B5-A54D-1DDA5DD3205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7689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116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518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06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62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830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97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0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2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8DDC-330A-4BC4-9D95-B92664661A52}" type="datetimeFigureOut">
              <a:rPr lang="de-AT" smtClean="0"/>
              <a:t>16.03.2016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C8C4-B5E1-4BDC-B86F-4CCB5AECA1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869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austria-lexikon.at/attach/Wissenssammlungen/Geschichtsatlas/B%C3%B6hmen%20und%20Ungarn/Boehmen_Ungar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ages.derstandard.at/2010/06/04/1271520052203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ee-portal.at/Bilderordner/Maps/Oestrreich-Ungarn-1815-191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1800" i="1" smtClean="0"/>
              <a:t>Christian Neschwara / Universität Wien</a:t>
            </a:r>
            <a:br>
              <a:rPr lang="de-DE" altLang="de-DE" sz="1800" i="1" smtClean="0"/>
            </a:br>
            <a:r>
              <a:rPr lang="de-DE" altLang="de-DE" sz="2000" b="1" smtClean="0"/>
              <a:t/>
            </a:r>
            <a:br>
              <a:rPr lang="de-DE" altLang="de-DE" sz="2000" b="1" smtClean="0"/>
            </a:br>
            <a:r>
              <a:rPr lang="de-DE" altLang="de-DE" sz="2000" b="1" smtClean="0"/>
              <a:t>Rechts- und Verfassungsgeschichte in Mitteleuopa</a:t>
            </a:r>
            <a:r>
              <a:rPr lang="de-DE" altLang="de-DE" sz="2000" smtClean="0"/>
              <a:t> </a:t>
            </a:r>
            <a:br>
              <a:rPr lang="de-DE" altLang="de-DE" sz="2000" smtClean="0"/>
            </a:br>
            <a:r>
              <a:rPr lang="de-DE" altLang="de-DE" sz="2000" smtClean="0"/>
              <a:t>(Schwerpunkt Österreich)</a:t>
            </a:r>
            <a:endParaRPr lang="de-AT" altLang="de-DE" sz="2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886200"/>
            <a:ext cx="8064896" cy="1752600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de-DE" altLang="de-DE" sz="1800" b="1" dirty="0" smtClean="0"/>
              <a:t>Block I, 17. März 2016</a:t>
            </a:r>
            <a:br>
              <a:rPr lang="de-DE" altLang="de-DE" sz="1800" b="1" dirty="0" smtClean="0"/>
            </a:b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Entstehung der Österreichischen Monarchie als Gesamtstaat </a:t>
            </a:r>
            <a:br>
              <a:rPr lang="de-DE" altLang="de-DE" sz="1800" dirty="0" smtClean="0"/>
            </a:br>
            <a:r>
              <a:rPr lang="de-DE" altLang="de-DE" sz="1800" dirty="0" smtClean="0"/>
              <a:t>(Entwicklungen vom Spätmittelalter bis zum Beginn des 19. Jahrhunderts ) −</a:t>
            </a:r>
          </a:p>
          <a:p>
            <a:pPr marL="609600" indent="-609600" eaLnBrk="1" hangingPunct="1"/>
            <a:endParaRPr lang="de-DE" altLang="de-DE" sz="1800" dirty="0" smtClean="0"/>
          </a:p>
          <a:p>
            <a:pPr marL="609600" indent="-609600" eaLnBrk="1" hangingPunct="1"/>
            <a:r>
              <a:rPr lang="de-DE" altLang="de-DE" sz="1800" dirty="0" smtClean="0"/>
              <a:t>Rechtsvereinheitlichung (Schwerpunkt Privatrecht)</a:t>
            </a:r>
          </a:p>
        </p:txBody>
      </p:sp>
    </p:spTree>
    <p:extLst>
      <p:ext uri="{BB962C8B-B14F-4D97-AF65-F5344CB8AC3E}">
        <p14:creationId xmlns:p14="http://schemas.microsoft.com/office/powerpoint/2010/main" val="24499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036" y="8542"/>
            <a:ext cx="8371388" cy="62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39580" tIns="457056" bIns="0" anchor="ctr">
            <a:spAutoFit/>
          </a:bodyPr>
          <a:lstStyle>
            <a:lvl1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de-AT" altLang="de-DE" b="1" dirty="0" smtClean="0">
                <a:solidFill>
                  <a:srgbClr val="00B0F0"/>
                </a:solidFill>
                <a:latin typeface="+mj-lt"/>
              </a:rPr>
              <a:t>Österreichbegriff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endParaRPr lang="de-AT" altLang="de-DE" b="1" dirty="0" smtClean="0">
              <a:latin typeface="+mj-lt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de-AT" altLang="de-DE" dirty="0" smtClean="0">
                <a:latin typeface="+mj-lt"/>
                <a:ea typeface="Times New Roman" pitchFamily="18" charset="0"/>
              </a:rPr>
              <a:t>D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er 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erste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Beleg 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für „Österreich“ in seiner althochdeutschen Variante </a:t>
            </a:r>
            <a:br>
              <a:rPr lang="de-AT" altLang="de-DE" dirty="0" smtClean="0" bmk="">
                <a:latin typeface="+mj-lt"/>
                <a:ea typeface="Times New Roman" pitchFamily="18" charset="0"/>
              </a:rPr>
            </a:br>
            <a:r>
              <a:rPr lang="de-AT" altLang="de-DE" b="1" dirty="0" smtClean="0" bmk="">
                <a:latin typeface="+mj-lt"/>
                <a:ea typeface="Times New Roman" pitchFamily="18" charset="0"/>
              </a:rPr>
              <a:t>„</a:t>
            </a:r>
            <a:r>
              <a:rPr lang="de-AT" altLang="de-DE" b="1" dirty="0" err="1" smtClean="0" bmk="">
                <a:latin typeface="+mj-lt"/>
                <a:ea typeface="Times New Roman" pitchFamily="18" charset="0"/>
              </a:rPr>
              <a:t>Ostarrîchi</a:t>
            </a:r>
            <a:r>
              <a:rPr lang="de-AT" altLang="de-DE" b="1" dirty="0" smtClean="0" bmk="">
                <a:latin typeface="+mj-lt"/>
                <a:ea typeface="Times New Roman" pitchFamily="18" charset="0"/>
              </a:rPr>
              <a:t>“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 findet sich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996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; er bezeichnete wohl nur einen </a:t>
            </a:r>
            <a:br>
              <a:rPr lang="de-AT" altLang="de-DE" dirty="0" smtClean="0" bmk="">
                <a:latin typeface="+mj-lt"/>
                <a:ea typeface="Times New Roman" pitchFamily="18" charset="0"/>
              </a:rPr>
            </a:br>
            <a:r>
              <a:rPr lang="de-AT" altLang="de-DE" dirty="0" smtClean="0" bmk="">
                <a:latin typeface="+mj-lt"/>
                <a:ea typeface="Times New Roman" pitchFamily="18" charset="0"/>
              </a:rPr>
              <a:t>geographisch kleinen, von den Babenbergern beherrschten Raum an der Donau: </a:t>
            </a:r>
            <a:br>
              <a:rPr lang="de-AT" altLang="de-DE" dirty="0" smtClean="0" bmk="">
                <a:latin typeface="+mj-lt"/>
                <a:ea typeface="Times New Roman" pitchFamily="18" charset="0"/>
              </a:rPr>
            </a:br>
            <a:r>
              <a:rPr lang="de-AT" altLang="de-DE" dirty="0" smtClean="0" bmk="">
                <a:latin typeface="+mj-lt"/>
                <a:ea typeface="Times New Roman" pitchFamily="18" charset="0"/>
              </a:rPr>
              <a:t>Dort sind die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Babenberger seit 976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 als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Markgrafen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 des Herzogs von Bayern bestellt. </a:t>
            </a:r>
            <a:endParaRPr lang="de-AT" altLang="de-DE" dirty="0" bmk="">
              <a:latin typeface="+mj-lt"/>
              <a:ea typeface="Times New Roman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de-AT" altLang="de-DE" dirty="0" smtClean="0" bmk="">
                <a:latin typeface="+mj-lt"/>
                <a:ea typeface="Times New Roman" pitchFamily="18" charset="0"/>
              </a:rPr>
              <a:t>Im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12. Jh. 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„Österreich“ (1147 lateinisch </a:t>
            </a:r>
            <a:r>
              <a:rPr lang="de-AT" altLang="de-DE" b="1" dirty="0" smtClean="0" bmk="">
                <a:latin typeface="+mj-lt"/>
                <a:ea typeface="Times New Roman" pitchFamily="18" charset="0"/>
              </a:rPr>
              <a:t>„Austria“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) = Name jenes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Land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es, </a:t>
            </a:r>
            <a:br>
              <a:rPr lang="de-AT" altLang="de-DE" dirty="0" smtClean="0" bmk="">
                <a:latin typeface="+mj-lt"/>
                <a:ea typeface="Times New Roman" pitchFamily="18" charset="0"/>
              </a:rPr>
            </a:br>
            <a:r>
              <a:rPr lang="de-AT" altLang="de-DE" dirty="0" smtClean="0" bmk="">
                <a:latin typeface="+mj-lt"/>
                <a:ea typeface="Times New Roman" pitchFamily="18" charset="0"/>
              </a:rPr>
              <a:t>mit dem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1282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 in der Nachfolge der 1246 ausgestorbenen Babenberger </a:t>
            </a:r>
            <a:br>
              <a:rPr lang="de-AT" altLang="de-DE" dirty="0" smtClean="0" bmk="">
                <a:latin typeface="+mj-lt"/>
                <a:ea typeface="Times New Roman" pitchFamily="18" charset="0"/>
              </a:rPr>
            </a:br>
            <a:r>
              <a:rPr lang="de-AT" altLang="de-DE" dirty="0" smtClean="0" bmk="">
                <a:latin typeface="+mj-lt"/>
                <a:ea typeface="Times New Roman" pitchFamily="18" charset="0"/>
              </a:rPr>
              <a:t>die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Habsburger belehnt 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werden </a:t>
            </a:r>
            <a:r>
              <a:rPr lang="de-AT" altLang="de-DE" dirty="0" smtClean="0" bmk="">
                <a:latin typeface="+mj-lt"/>
                <a:ea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im Spätmittelalter durch Teilung 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de-AT" altLang="de-DE" dirty="0" smtClean="0" bmk="">
                <a:latin typeface="+mj-lt"/>
                <a:ea typeface="Times New Roman" pitchFamily="18" charset="0"/>
              </a:rPr>
              <a:t>daraus 2 Länder: 	„Österreich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unter der Enns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“ (= heute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Nieder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österreich) und </a:t>
            </a:r>
            <a:br>
              <a:rPr lang="de-AT" altLang="de-DE" dirty="0" smtClean="0" bmk="">
                <a:latin typeface="+mj-lt"/>
                <a:ea typeface="Times New Roman" pitchFamily="18" charset="0"/>
              </a:rPr>
            </a:br>
            <a:r>
              <a:rPr lang="de-AT" altLang="de-DE" dirty="0" smtClean="0" bmk="">
                <a:latin typeface="+mj-lt"/>
                <a:ea typeface="Times New Roman" pitchFamily="18" charset="0"/>
              </a:rPr>
              <a:t> 				„Österreich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ob der Enns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“ (= heute </a:t>
            </a:r>
            <a:r>
              <a:rPr lang="de-AT" altLang="de-DE" dirty="0" smtClean="0" bmk="">
                <a:solidFill>
                  <a:srgbClr val="0070C0"/>
                </a:solidFill>
                <a:latin typeface="+mj-lt"/>
                <a:ea typeface="Times New Roman" pitchFamily="18" charset="0"/>
              </a:rPr>
              <a:t>Oberösterreich</a:t>
            </a:r>
            <a:r>
              <a:rPr lang="de-AT" altLang="de-DE" dirty="0" smtClean="0" bmk="">
                <a:latin typeface="+mj-lt"/>
                <a:ea typeface="Times New Roman" pitchFamily="18" charset="0"/>
              </a:rPr>
              <a:t>)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. </a:t>
            </a:r>
            <a:endParaRPr lang="de-AT" altLang="de-DE" dirty="0" bmk="_Ref332623406">
              <a:latin typeface="+mj-lt"/>
              <a:ea typeface="Times New Roman" pitchFamily="18" charset="0"/>
              <a:sym typeface="Wingdings" pitchFamily="2" charset="2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Die Habsburger setzten die Expansion der Babenberger (1192, Erwerb </a:t>
            </a:r>
            <a:b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</a:b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Steiermark im Erbweg) fort: u.a. </a:t>
            </a:r>
            <a:b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</a:b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1335 Kärnten und </a:t>
            </a:r>
            <a:r>
              <a:rPr lang="de-AT" altLang="de-DE" dirty="0" err="1" smtClean="0" bmk="_Ref332623406">
                <a:latin typeface="+mj-lt"/>
                <a:ea typeface="Times New Roman" pitchFamily="18" charset="0"/>
                <a:sym typeface="Wingdings" pitchFamily="2" charset="2"/>
              </a:rPr>
              <a:t>Krain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 (Teil Sloweniens), 1363 Tirol. </a:t>
            </a:r>
            <a:endParaRPr lang="de-AT" altLang="de-DE" dirty="0" bmk="_Ref332623406">
              <a:latin typeface="+mj-lt"/>
              <a:ea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Im </a:t>
            </a:r>
            <a:r>
              <a:rPr lang="de-AT" altLang="de-DE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14. und 15. Jh. = </a:t>
            </a:r>
            <a:r>
              <a:rPr lang="de-AT" altLang="de-DE" b="1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„Herrschaft zu Österreich“</a:t>
            </a:r>
            <a:r>
              <a:rPr lang="de-AT" altLang="de-DE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 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(Kern: NÖ, OÖ)</a:t>
            </a:r>
            <a:b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</a:b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= nicht nur </a:t>
            </a:r>
            <a:r>
              <a:rPr lang="de-AT" altLang="de-DE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Name der 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Habsburger</a:t>
            </a:r>
            <a:r>
              <a:rPr lang="de-AT" altLang="de-DE" b="1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dynastie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, sondern </a:t>
            </a:r>
            <a:r>
              <a:rPr lang="de-AT" altLang="de-DE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auch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 </a:t>
            </a:r>
            <a:r>
              <a:rPr lang="de-AT" altLang="de-DE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Name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 für die </a:t>
            </a:r>
            <a:b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</a:br>
            <a:r>
              <a:rPr lang="de-AT" altLang="de-DE" b="1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Gesamtheit </a:t>
            </a:r>
            <a:r>
              <a:rPr lang="de-AT" altLang="de-DE" b="1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der</a:t>
            </a:r>
            <a:r>
              <a:rPr lang="de-AT" altLang="de-DE" b="1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 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von ihnen beherrschten </a:t>
            </a:r>
            <a:r>
              <a:rPr lang="de-AT" altLang="de-DE" b="1" dirty="0" smtClean="0" bmk="_Ref332623406">
                <a:solidFill>
                  <a:srgbClr val="0070C0"/>
                </a:solidFill>
                <a:latin typeface="+mj-lt"/>
                <a:ea typeface="Times New Roman" pitchFamily="18" charset="0"/>
                <a:sym typeface="Wingdings" pitchFamily="2" charset="2"/>
              </a:rPr>
              <a:t>Länder</a:t>
            </a:r>
            <a:r>
              <a:rPr lang="de-AT" altLang="de-DE" dirty="0" smtClean="0" bmk="_Ref332623406">
                <a:latin typeface="+mj-lt"/>
                <a:ea typeface="Times New Roman" pitchFamily="18" charset="0"/>
                <a:sym typeface="Wingdings" pitchFamily="2" charset="2"/>
              </a:rPr>
              <a:t>.</a:t>
            </a:r>
            <a:endParaRPr lang="de-DE" altLang="de-DE" dirty="0" smtClean="0" bmk="_Ref332623406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26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1"/>
          <p:cNvSpPr>
            <a:spLocks noChangeArrowheads="1"/>
          </p:cNvSpPr>
          <p:nvPr/>
        </p:nvSpPr>
        <p:spPr bwMode="auto">
          <a:xfrm>
            <a:off x="582578" y="404664"/>
            <a:ext cx="8135937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Entwicklung</a:t>
            </a:r>
            <a:r>
              <a:rPr lang="de-AT" altLang="de-DE" sz="1800" b="1" dirty="0">
                <a:cs typeface="Times New Roman" pitchFamily="18" charset="0"/>
                <a:sym typeface="Wingdings" pitchFamily="2" charset="2"/>
              </a:rPr>
              <a:t> der habsburgischen </a:t>
            </a: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Länderverbindung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Im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Spätmittelalter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(2. Hälfte 14. Jh.) und zu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Beginn der </a:t>
            </a:r>
            <a:r>
              <a:rPr lang="de-AT" altLang="de-DE" sz="1800" dirty="0" err="1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FrühNZ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(Mitte 16. Jh.):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Länder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teilungen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zwischen mehreren Familienlinien der Habsburger: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es bildeten sich drei </a:t>
            </a: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Ländergruppen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heraus: 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1.) die </a:t>
            </a:r>
            <a:r>
              <a:rPr lang="de-AT" altLang="de-DE" sz="1800" i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niederösterreichische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Ländergruppe: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    Öster­reich unter und ob der Enns (mit dem Zentralort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Wien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); </a:t>
            </a:r>
            <a:endParaRPr lang="de-AT" altLang="de-DE" sz="1800" dirty="0" smtClean="0"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.) die </a:t>
            </a:r>
            <a:r>
              <a:rPr lang="de-AT" altLang="de-DE" sz="1800" i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innerösterreichische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 err="1">
                <a:cs typeface="Times New Roman" pitchFamily="18" charset="0"/>
                <a:sym typeface="Wingdings" pitchFamily="2" charset="2"/>
              </a:rPr>
              <a:t>Ländergrup­pe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: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    Steiermark, Kärnten, </a:t>
            </a:r>
            <a:r>
              <a:rPr lang="de-AT" altLang="de-DE" sz="1800" dirty="0" err="1">
                <a:cs typeface="Times New Roman" pitchFamily="18" charset="0"/>
                <a:sym typeface="Wingdings" pitchFamily="2" charset="2"/>
              </a:rPr>
              <a:t>Krain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(Zentralort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Graz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); </a:t>
            </a:r>
            <a:endParaRPr lang="de-AT" altLang="de-DE" sz="1800" dirty="0" smtClean="0"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3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.) die </a:t>
            </a:r>
            <a:r>
              <a:rPr lang="de-AT" altLang="de-DE" sz="1800" i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oberösterreichische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 err="1">
                <a:cs typeface="Times New Roman" pitchFamily="18" charset="0"/>
                <a:sym typeface="Wingdings" pitchFamily="2" charset="2"/>
              </a:rPr>
              <a:t>Län­der­gruppe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(Zentralort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Innsbruck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):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    Tirol und die sogenannten „Vorlande“ (</a:t>
            </a:r>
            <a:r>
              <a:rPr lang="de-AT" altLang="de-DE" sz="1800" i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Vorderösterreich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: u.a. Vorarlberg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    so­wie die räumlich nicht geschlossenen habsburgischen Besitzungen in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    Süd- und Südwestdeutschland; Zentralort: Freiburg / Breisgau). </a:t>
            </a:r>
            <a:endParaRPr lang="de-AT" altLang="de-DE" sz="1800" dirty="0" smtClean="0"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Hinzu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kommen zu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Beginn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der </a:t>
            </a:r>
            <a:r>
              <a:rPr lang="de-AT" altLang="de-DE" sz="1800" dirty="0" err="1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FrühNZ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1526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)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/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Ungarn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und seine </a:t>
            </a:r>
            <a:r>
              <a:rPr lang="de-AT" altLang="de-DE" sz="1800" dirty="0" err="1">
                <a:cs typeface="Times New Roman" pitchFamily="18" charset="0"/>
                <a:sym typeface="Wingdings" pitchFamily="2" charset="2"/>
              </a:rPr>
              <a:t>Neben­länder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(Kroatien-Slawonien, Siebenbürgen) sowie das Königreich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Böhmen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und seine Nebenländer (Mähren, Schlesien).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= die Zusammensetzung der Habsburgermonarchie bis Anfang des 18. Jh.</a:t>
            </a:r>
          </a:p>
        </p:txBody>
      </p:sp>
    </p:spTree>
    <p:extLst>
      <p:ext uri="{BB962C8B-B14F-4D97-AF65-F5344CB8AC3E}">
        <p14:creationId xmlns:p14="http://schemas.microsoft.com/office/powerpoint/2010/main" val="7870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89962" cy="1143000"/>
          </a:xfrm>
        </p:spPr>
        <p:txBody>
          <a:bodyPr/>
          <a:lstStyle/>
          <a:p>
            <a:pPr algn="r" eaLnBrk="1" hangingPunct="1"/>
            <a:r>
              <a:rPr lang="de-DE" altLang="de-DE" sz="1800" b="1" smtClean="0"/>
              <a:t>Habsburgermonarchie </a:t>
            </a:r>
            <a:r>
              <a:rPr lang="de-DE" altLang="de-DE" sz="1800" smtClean="0"/>
              <a:t>zusammengesetzt aus </a:t>
            </a:r>
            <a:br>
              <a:rPr lang="de-DE" altLang="de-DE" sz="1800" smtClean="0"/>
            </a:br>
            <a:r>
              <a:rPr lang="de-DE" altLang="de-DE" sz="1800" smtClean="0"/>
              <a:t>verschiedenen Ländergruppen</a:t>
            </a:r>
            <a:br>
              <a:rPr lang="de-DE" altLang="de-DE" sz="1800" smtClean="0"/>
            </a:br>
            <a:endParaRPr lang="de-AT" altLang="de-DE" sz="1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572000" cy="5688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 smtClean="0"/>
              <a:t>	Historischer </a:t>
            </a:r>
            <a:r>
              <a:rPr lang="de-DE" altLang="de-DE" sz="1700" b="1" dirty="0" smtClean="0"/>
              <a:t>Kern</a:t>
            </a:r>
            <a:r>
              <a:rPr lang="de-DE" altLang="de-DE" sz="1700" dirty="0" smtClean="0"/>
              <a:t> = im Verband des </a:t>
            </a:r>
            <a:br>
              <a:rPr lang="de-DE" altLang="de-DE" sz="1700" dirty="0" smtClean="0"/>
            </a:br>
            <a:r>
              <a:rPr lang="de-DE" altLang="de-DE" sz="1700" dirty="0" smtClean="0"/>
              <a:t>Heiligen Römischen Reiches </a:t>
            </a:r>
            <a:br>
              <a:rPr lang="de-DE" altLang="de-DE" sz="1700" dirty="0" smtClean="0"/>
            </a:br>
            <a:r>
              <a:rPr lang="de-DE" altLang="de-DE" sz="1700" dirty="0" smtClean="0"/>
              <a:t>(</a:t>
            </a:r>
            <a:r>
              <a:rPr lang="de-DE" altLang="de-DE" sz="1700" b="1" u="sng" dirty="0" smtClean="0">
                <a:solidFill>
                  <a:schemeClr val="accent1"/>
                </a:solidFill>
              </a:rPr>
              <a:t>Erwerbungen</a:t>
            </a:r>
            <a:r>
              <a:rPr lang="de-DE" altLang="de-DE" sz="17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700" dirty="0" smtClean="0"/>
              <a:t>von </a:t>
            </a:r>
            <a:br>
              <a:rPr lang="de-DE" altLang="de-DE" sz="1700" dirty="0" smtClean="0"/>
            </a:br>
            <a:r>
              <a:rPr lang="de-DE" altLang="de-DE" sz="1700" dirty="0" smtClean="0"/>
              <a:t>Ende 13. bis Anfang 16. Jh.) </a:t>
            </a:r>
            <a:br>
              <a:rPr lang="de-DE" altLang="de-DE" sz="1700" dirty="0" smtClean="0"/>
            </a:br>
            <a:r>
              <a:rPr lang="de-DE" altLang="de-DE" sz="1700" dirty="0" smtClean="0">
                <a:latin typeface="Arial Narrow" pitchFamily="34" charset="0"/>
              </a:rPr>
              <a:t>= im Heiligen Römischen Reich </a:t>
            </a:r>
            <a:br>
              <a:rPr lang="de-DE" altLang="de-DE" sz="1700" dirty="0" smtClean="0">
                <a:latin typeface="Arial Narrow" pitchFamily="34" charset="0"/>
              </a:rPr>
            </a:br>
            <a:r>
              <a:rPr lang="de-DE" altLang="de-DE" sz="1700" dirty="0" smtClean="0">
                <a:latin typeface="Arial Narrow" pitchFamily="34" charset="0"/>
              </a:rPr>
              <a:t>   „österreichischer“ Reichskreis (1512): 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endParaRPr lang="de-DE" altLang="de-DE" sz="1700" dirty="0" smtClean="0"/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>
                <a:solidFill>
                  <a:srgbClr val="0070C0"/>
                </a:solidFill>
              </a:rPr>
              <a:t> </a:t>
            </a:r>
            <a:r>
              <a:rPr lang="de-DE" altLang="de-DE" sz="1700" dirty="0" smtClean="0">
                <a:solidFill>
                  <a:srgbClr val="0070C0"/>
                </a:solidFill>
              </a:rPr>
              <a:t>      </a:t>
            </a:r>
            <a:r>
              <a:rPr lang="de-DE" altLang="de-DE" sz="1700" dirty="0" smtClean="0">
                <a:solidFill>
                  <a:srgbClr val="0070C0"/>
                </a:solidFill>
              </a:rPr>
              <a:t>1</a:t>
            </a:r>
            <a:r>
              <a:rPr lang="de-DE" altLang="de-DE" sz="1700" dirty="0" smtClean="0">
                <a:solidFill>
                  <a:srgbClr val="0070C0"/>
                </a:solidFill>
              </a:rPr>
              <a:t>.</a:t>
            </a:r>
            <a:r>
              <a:rPr lang="de-DE" altLang="de-DE" sz="1700" dirty="0" smtClean="0"/>
              <a:t> Österreich (ob + unter der Enns) </a:t>
            </a:r>
            <a:endParaRPr lang="de-DE" altLang="de-DE" sz="1700" dirty="0" smtClean="0"/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>
                <a:solidFill>
                  <a:srgbClr val="0070C0"/>
                </a:solidFill>
              </a:rPr>
              <a:t> </a:t>
            </a:r>
            <a:r>
              <a:rPr lang="de-DE" altLang="de-DE" sz="1700" dirty="0" smtClean="0">
                <a:solidFill>
                  <a:srgbClr val="0070C0"/>
                </a:solidFill>
              </a:rPr>
              <a:t>      </a:t>
            </a:r>
            <a:r>
              <a:rPr lang="de-DE" altLang="de-DE" sz="1700" dirty="0" smtClean="0">
                <a:solidFill>
                  <a:srgbClr val="0070C0"/>
                </a:solidFill>
              </a:rPr>
              <a:t>2</a:t>
            </a:r>
            <a:r>
              <a:rPr lang="de-DE" altLang="de-DE" sz="1700" dirty="0" smtClean="0">
                <a:solidFill>
                  <a:srgbClr val="0070C0"/>
                </a:solidFill>
              </a:rPr>
              <a:t>.</a:t>
            </a:r>
            <a:r>
              <a:rPr lang="de-DE" altLang="de-DE" sz="1700" dirty="0" smtClean="0"/>
              <a:t> Steiermark + Kärnten + </a:t>
            </a:r>
            <a:br>
              <a:rPr lang="de-DE" altLang="de-DE" sz="1700" dirty="0" smtClean="0"/>
            </a:br>
            <a:r>
              <a:rPr lang="de-DE" altLang="de-DE" sz="1700" dirty="0" smtClean="0"/>
              <a:t>    </a:t>
            </a:r>
            <a:r>
              <a:rPr lang="de-DE" altLang="de-DE" sz="1700" dirty="0" err="1" smtClean="0">
                <a:latin typeface="Arial Narrow" pitchFamily="34" charset="0"/>
              </a:rPr>
              <a:t>Gradiska</a:t>
            </a:r>
            <a:r>
              <a:rPr lang="de-DE" altLang="de-DE" sz="1700" dirty="0" smtClean="0">
                <a:latin typeface="Arial Narrow" pitchFamily="34" charset="0"/>
              </a:rPr>
              <a:t> + Istrien / Triest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    (auch: „Innerösterreich“)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 smtClean="0">
                <a:latin typeface="Arial Narrow" pitchFamily="34" charset="0"/>
              </a:rPr>
              <a:t>            1.+2. = auch „</a:t>
            </a:r>
            <a:r>
              <a:rPr lang="de-DE" altLang="de-DE" sz="1700" dirty="0" err="1" smtClean="0">
                <a:latin typeface="Arial Narrow" pitchFamily="34" charset="0"/>
              </a:rPr>
              <a:t>niederösterr</a:t>
            </a:r>
            <a:r>
              <a:rPr lang="de-DE" altLang="de-DE" sz="1700" dirty="0" smtClean="0">
                <a:latin typeface="Arial Narrow" pitchFamily="34" charset="0"/>
              </a:rPr>
              <a:t>. Länder“;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 smtClean="0"/>
              <a:t>	</a:t>
            </a:r>
            <a:r>
              <a:rPr lang="de-DE" altLang="de-DE" sz="1700" dirty="0" smtClean="0">
                <a:solidFill>
                  <a:srgbClr val="0070C0"/>
                </a:solidFill>
              </a:rPr>
              <a:t>3</a:t>
            </a:r>
            <a:r>
              <a:rPr lang="de-DE" altLang="de-DE" sz="1700" dirty="0" smtClean="0"/>
              <a:t>. Tirol + Vorarlberg + Vorlande </a:t>
            </a:r>
            <a:endParaRPr lang="de-DE" altLang="de-DE" sz="1700" dirty="0" smtClean="0"/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>
                <a:solidFill>
                  <a:srgbClr val="0070C0"/>
                </a:solidFill>
              </a:rPr>
              <a:t> </a:t>
            </a:r>
            <a:r>
              <a:rPr lang="de-DE" altLang="de-DE" sz="1700" dirty="0" smtClean="0">
                <a:solidFill>
                  <a:srgbClr val="0070C0"/>
                </a:solidFill>
              </a:rPr>
              <a:t>      </a:t>
            </a:r>
            <a:r>
              <a:rPr lang="de-DE" altLang="de-DE" sz="1700" dirty="0" smtClean="0">
                <a:solidFill>
                  <a:srgbClr val="0070C0"/>
                </a:solidFill>
              </a:rPr>
              <a:t>4</a:t>
            </a:r>
            <a:r>
              <a:rPr lang="de-DE" altLang="de-DE" sz="1700" dirty="0" smtClean="0"/>
              <a:t>. </a:t>
            </a:r>
            <a:r>
              <a:rPr lang="de-DE" altLang="de-DE" sz="1700" dirty="0" smtClean="0">
                <a:latin typeface="Arial Narrow" pitchFamily="34" charset="0"/>
              </a:rPr>
              <a:t>„Vorderösterreich“ </a:t>
            </a:r>
            <a:br>
              <a:rPr lang="de-DE" altLang="de-DE" sz="1700" dirty="0" smtClean="0">
                <a:latin typeface="Arial Narrow" pitchFamily="34" charset="0"/>
              </a:rPr>
            </a:br>
            <a:r>
              <a:rPr lang="de-DE" altLang="de-DE" sz="1700" dirty="0" smtClean="0">
                <a:latin typeface="Arial Narrow" pitchFamily="34" charset="0"/>
              </a:rPr>
              <a:t>     (u.a. Breisgau, Sundgau)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 smtClean="0"/>
              <a:t>	    3.+4. </a:t>
            </a:r>
            <a:r>
              <a:rPr lang="de-DE" altLang="de-DE" sz="1700" dirty="0" smtClean="0">
                <a:latin typeface="Arial Narrow" pitchFamily="34" charset="0"/>
              </a:rPr>
              <a:t>= auch „</a:t>
            </a:r>
            <a:r>
              <a:rPr lang="de-DE" altLang="de-DE" sz="1700" dirty="0" err="1" smtClean="0">
                <a:latin typeface="Arial Narrow" pitchFamily="34" charset="0"/>
              </a:rPr>
              <a:t>oberösterr</a:t>
            </a:r>
            <a:r>
              <a:rPr lang="de-DE" altLang="de-DE" sz="1700" dirty="0" smtClean="0">
                <a:latin typeface="Arial Narrow" pitchFamily="34" charset="0"/>
              </a:rPr>
              <a:t>.“ Länder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de-DE" altLang="de-DE" sz="1700" dirty="0" smtClean="0">
                <a:latin typeface="Arial Narrow" pitchFamily="34" charset="0"/>
              </a:rPr>
              <a:t>       (</a:t>
            </a:r>
            <a:r>
              <a:rPr lang="de-DE" altLang="de-DE" sz="1700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de-DE" altLang="de-DE" sz="1700" dirty="0" smtClean="0">
                <a:latin typeface="Arial Narrow" pitchFamily="34" charset="0"/>
              </a:rPr>
              <a:t>.) </a:t>
            </a:r>
            <a:r>
              <a:rPr lang="de-DE" altLang="de-DE" sz="1700" b="1" u="sng" dirty="0" smtClean="0">
                <a:solidFill>
                  <a:srgbClr val="FF0000"/>
                </a:solidFill>
              </a:rPr>
              <a:t>Verluste</a:t>
            </a:r>
            <a:r>
              <a:rPr lang="de-DE" altLang="de-DE" sz="1700" dirty="0" smtClean="0">
                <a:solidFill>
                  <a:srgbClr val="FF0000"/>
                </a:solidFill>
              </a:rPr>
              <a:t>:</a:t>
            </a:r>
            <a:r>
              <a:rPr lang="de-DE" altLang="de-DE" sz="1700" dirty="0" smtClean="0"/>
              <a:t> Ende 13. bis Anfang 16. Jh.: Eidgenossenschaft</a:t>
            </a:r>
            <a:endParaRPr lang="de-AT" altLang="de-DE" sz="1700" dirty="0" smtClean="0"/>
          </a:p>
        </p:txBody>
      </p:sp>
      <p:pic>
        <p:nvPicPr>
          <p:cNvPr id="15364" name="Picture 4" descr="1dbf1b1f8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773238"/>
            <a:ext cx="5219700" cy="3919537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019925" y="4292600"/>
            <a:ext cx="71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/>
              <a:t>Görz-Gradiska</a:t>
            </a:r>
            <a:endParaRPr lang="de-AT" altLang="de-DE" sz="18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64388" y="5013325"/>
            <a:ext cx="4984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>
                <a:latin typeface="Arial Unicode MS" pitchFamily="34" charset="-128"/>
              </a:rPr>
              <a:t>Istrien</a:t>
            </a:r>
            <a:endParaRPr lang="de-AT" altLang="de-DE" sz="1800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 rot="-737716">
            <a:off x="3841212" y="2687874"/>
            <a:ext cx="2152650" cy="599335"/>
          </a:xfrm>
          <a:prstGeom prst="ellips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076825" y="3573463"/>
            <a:ext cx="1582738" cy="719137"/>
          </a:xfrm>
          <a:prstGeom prst="ellips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804025" y="2060575"/>
            <a:ext cx="2339975" cy="3600450"/>
          </a:xfrm>
          <a:prstGeom prst="ellips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924300" y="3357563"/>
            <a:ext cx="1295400" cy="5762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FF0000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4284663" y="4652963"/>
            <a:ext cx="1008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995738" y="4508500"/>
            <a:ext cx="215900" cy="1444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7019925" y="3429000"/>
            <a:ext cx="1944688" cy="2087563"/>
          </a:xfrm>
          <a:prstGeom prst="ellips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7740650" y="472440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/>
              <a:t>„Inner-</a:t>
            </a:r>
            <a:br>
              <a:rPr lang="de-DE" altLang="de-DE" sz="1200" b="1"/>
            </a:br>
            <a:r>
              <a:rPr lang="de-DE" altLang="de-DE" sz="1200" b="1"/>
              <a:t>österreich“</a:t>
            </a:r>
            <a:endParaRPr lang="de-AT" altLang="de-DE" sz="1200" b="1"/>
          </a:p>
        </p:txBody>
      </p:sp>
      <p:sp>
        <p:nvSpPr>
          <p:cNvPr id="2" name="Textfeld 1"/>
          <p:cNvSpPr txBox="1"/>
          <p:nvPr/>
        </p:nvSpPr>
        <p:spPr>
          <a:xfrm>
            <a:off x="7730792" y="2060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1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883192" y="5147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2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83192" y="2212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5652120" y="393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3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41882" y="25886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4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3636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5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2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41325" y="387842"/>
            <a:ext cx="8280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44926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449263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4492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Durch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Heirat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und Erbfolge: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1526 Länder Ungarns und Böhmens Teile der Habsburgermonarchie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57338"/>
            <a:ext cx="4211638" cy="5749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DE" altLang="de-DE" sz="1600" kern="0" dirty="0" smtClean="0">
                <a:sym typeface="Wingdings" pitchFamily="2" charset="2"/>
              </a:rPr>
              <a:t>	</a:t>
            </a:r>
            <a:r>
              <a:rPr lang="de-DE" altLang="de-DE" sz="1600" b="1" kern="0" dirty="0" smtClean="0">
                <a:solidFill>
                  <a:schemeClr val="accent1"/>
                </a:solidFill>
                <a:sym typeface="Wingdings" pitchFamily="2" charset="2"/>
              </a:rPr>
              <a:t>1526</a:t>
            </a:r>
            <a:r>
              <a:rPr lang="de-DE" altLang="de-DE" sz="1600" kern="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altLang="de-DE" sz="1600" kern="0" dirty="0" smtClean="0">
                <a:sym typeface="Wingdings" pitchFamily="2" charset="2"/>
              </a:rPr>
              <a:t>„Länder der </a:t>
            </a:r>
            <a:r>
              <a:rPr lang="de-DE" altLang="de-DE" sz="1600" kern="0" dirty="0" err="1" smtClean="0">
                <a:solidFill>
                  <a:schemeClr val="accent1"/>
                </a:solidFill>
                <a:sym typeface="Wingdings" pitchFamily="2" charset="2"/>
              </a:rPr>
              <a:t>Wenzelskrone</a:t>
            </a:r>
            <a:r>
              <a:rPr lang="de-DE" altLang="de-DE" sz="1600" kern="0" dirty="0" smtClean="0">
                <a:sym typeface="Wingdings" pitchFamily="2" charset="2"/>
              </a:rPr>
              <a:t>“ = Böhmen, Mähren und Schlesien = 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kern="0" dirty="0" smtClean="0">
                <a:sym typeface="Wingdings" pitchFamily="2" charset="2"/>
              </a:rPr>
              <a:t>zu den „Erbländern“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b="1" kern="0" dirty="0" smtClean="0">
                <a:solidFill>
                  <a:schemeClr val="accent1"/>
                </a:solidFill>
                <a:sym typeface="Wingdings" pitchFamily="2" charset="2"/>
              </a:rPr>
              <a:t>im</a:t>
            </a:r>
            <a:r>
              <a:rPr lang="de-DE" altLang="de-DE" sz="1600" b="1" kern="0" dirty="0" smtClean="0">
                <a:sym typeface="Wingdings" pitchFamily="2" charset="2"/>
              </a:rPr>
              <a:t> Heiligen Römischen </a:t>
            </a:r>
            <a:r>
              <a:rPr lang="de-DE" altLang="de-DE" sz="1600" b="1" kern="0" dirty="0" smtClean="0">
                <a:solidFill>
                  <a:schemeClr val="accent1"/>
                </a:solidFill>
                <a:sym typeface="Wingdings" pitchFamily="2" charset="2"/>
              </a:rPr>
              <a:t>Reich</a:t>
            </a:r>
            <a:r>
              <a:rPr lang="de-DE" altLang="de-DE" sz="1600" kern="0" dirty="0" smtClean="0">
                <a:sym typeface="Wingdings" pitchFamily="2" charset="2"/>
              </a:rPr>
              <a:t>;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DE" altLang="de-DE" sz="1600" kern="0" dirty="0" smtClean="0">
                <a:sym typeface="Wingdings" pitchFamily="2" charset="2"/>
              </a:rPr>
              <a:t>	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b="1" kern="0" dirty="0" smtClean="0">
                <a:sym typeface="Wingdings" pitchFamily="2" charset="2"/>
              </a:rPr>
              <a:t>1526</a:t>
            </a:r>
            <a:r>
              <a:rPr lang="de-DE" altLang="de-DE" sz="1600" kern="0" dirty="0" smtClean="0">
                <a:sym typeface="Wingdings" pitchFamily="2" charset="2"/>
              </a:rPr>
              <a:t> „Länder der </a:t>
            </a:r>
            <a:r>
              <a:rPr lang="de-DE" altLang="de-DE" sz="1600" kern="0" dirty="0" smtClean="0">
                <a:solidFill>
                  <a:schemeClr val="accent1"/>
                </a:solidFill>
                <a:sym typeface="Wingdings" pitchFamily="2" charset="2"/>
              </a:rPr>
              <a:t>Stephanskrone</a:t>
            </a:r>
            <a:r>
              <a:rPr lang="de-DE" altLang="de-DE" sz="1600" kern="0" dirty="0" smtClean="0">
                <a:sym typeface="Wingdings" pitchFamily="2" charset="2"/>
              </a:rPr>
              <a:t>“ = 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kern="0" dirty="0" smtClean="0">
                <a:sym typeface="Wingdings" pitchFamily="2" charset="2"/>
              </a:rPr>
              <a:t>Ungarn + Nebenländer: 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kern="0" dirty="0" smtClean="0">
                <a:sym typeface="Wingdings" pitchFamily="2" charset="2"/>
              </a:rPr>
              <a:t>Kroatien-Slawonien, Siebenbürgen: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sym typeface="Wingdings" pitchFamily="2" charset="2"/>
              </a:rPr>
              <a:t>außerhalb</a:t>
            </a:r>
            <a:r>
              <a:rPr lang="de-DE" altLang="de-DE" sz="1600" b="1" kern="0" dirty="0" smtClean="0">
                <a:latin typeface="Arial Narrow" panose="020B0606020202030204" pitchFamily="34" charset="0"/>
                <a:sym typeface="Wingdings" pitchFamily="2" charset="2"/>
              </a:rPr>
              <a:t> des Heiligen Römischen</a:t>
            </a:r>
            <a:r>
              <a:rPr lang="de-DE" altLang="de-DE" sz="1600" kern="0" dirty="0" smtClean="0">
                <a:latin typeface="Arial Narrow" panose="020B0606020202030204" pitchFamily="34" charset="0"/>
                <a:sym typeface="Wingdings" pitchFamily="2" charset="2"/>
              </a:rPr>
              <a:t> </a:t>
            </a:r>
            <a:r>
              <a:rPr lang="de-DE" altLang="de-DE" sz="16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sym typeface="Wingdings" pitchFamily="2" charset="2"/>
              </a:rPr>
              <a:t>Reiches</a:t>
            </a:r>
            <a:r>
              <a:rPr lang="de-DE" altLang="de-DE" sz="1600" kern="0" dirty="0" smtClean="0">
                <a:sym typeface="Wingdings" pitchFamily="2" charset="2"/>
              </a:rPr>
              <a:t>: zum </a:t>
            </a:r>
            <a:r>
              <a:rPr lang="de-DE" altLang="de-DE" sz="1600" kern="0" dirty="0" smtClean="0">
                <a:solidFill>
                  <a:schemeClr val="accent1"/>
                </a:solidFill>
                <a:sym typeface="Wingdings" pitchFamily="2" charset="2"/>
              </a:rPr>
              <a:t>Großteil besetzt</a:t>
            </a:r>
            <a:r>
              <a:rPr lang="de-DE" altLang="de-DE" sz="1600" kern="0" dirty="0" smtClean="0">
                <a:sym typeface="Wingdings" pitchFamily="2" charset="2"/>
              </a:rPr>
              <a:t>, außer </a:t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kern="0" dirty="0" smtClean="0">
                <a:sym typeface="Wingdings" pitchFamily="2" charset="2"/>
              </a:rPr>
              <a:t>Oberungarn = Slowakei + Westkroatien, 1699 ganz erworben.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DE" altLang="de-DE" sz="1600" kern="0" dirty="0" smtClean="0">
                <a:sym typeface="Wingdings" pitchFamily="2" charset="2"/>
              </a:rPr>
              <a:t>	</a:t>
            </a:r>
            <a:r>
              <a:rPr lang="de-DE" altLang="de-DE" sz="1600" b="1" kern="0" dirty="0" smtClean="0">
                <a:solidFill>
                  <a:schemeClr val="accent1"/>
                </a:solidFill>
                <a:sym typeface="Wingdings" pitchFamily="2" charset="2"/>
              </a:rPr>
              <a:t>Grenze</a:t>
            </a:r>
            <a:r>
              <a:rPr lang="de-DE" altLang="de-DE" sz="1600" kern="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altLang="de-DE" sz="1600" kern="0" dirty="0" smtClean="0">
                <a:sym typeface="Wingdings" pitchFamily="2" charset="2"/>
              </a:rPr>
              <a:t>„Erbländer“ </a:t>
            </a:r>
            <a:r>
              <a:rPr lang="de-DE" altLang="de-DE" sz="1600" kern="0" dirty="0" smtClean="0">
                <a:latin typeface="Calibri"/>
                <a:cs typeface="Calibri"/>
                <a:sym typeface="Wingdings" pitchFamily="2" charset="2"/>
              </a:rPr>
              <a:t>— </a:t>
            </a:r>
            <a:r>
              <a:rPr lang="de-DE" altLang="de-DE" sz="1600" kern="0" dirty="0" smtClean="0">
                <a:sym typeface="Wingdings" pitchFamily="2" charset="2"/>
              </a:rPr>
              <a:t>„Ungarn“ = südlich der Donau der </a:t>
            </a:r>
            <a:r>
              <a:rPr lang="de-DE" altLang="de-DE" sz="1600" kern="0" dirty="0" err="1" smtClean="0">
                <a:sym typeface="Wingdings" pitchFamily="2" charset="2"/>
              </a:rPr>
              <a:t>Fluss</a:t>
            </a:r>
            <a:r>
              <a:rPr lang="de-DE" altLang="de-DE" sz="1600" kern="0" dirty="0" smtClean="0">
                <a:sym typeface="Wingdings" pitchFamily="2" charset="2"/>
              </a:rPr>
              <a:t> </a:t>
            </a:r>
            <a:r>
              <a:rPr lang="de-DE" altLang="de-DE" sz="1600" kern="0" dirty="0">
                <a:sym typeface="Wingdings" pitchFamily="2" charset="2"/>
              </a:rPr>
              <a:t>„</a:t>
            </a:r>
            <a:r>
              <a:rPr lang="de-DE" altLang="de-DE" sz="1600" b="1" kern="0" dirty="0">
                <a:solidFill>
                  <a:schemeClr val="accent1"/>
                </a:solidFill>
                <a:sym typeface="Wingdings" pitchFamily="2" charset="2"/>
              </a:rPr>
              <a:t>Leitha</a:t>
            </a:r>
            <a:r>
              <a:rPr lang="de-DE" altLang="de-DE" sz="1600" kern="0" dirty="0">
                <a:sym typeface="Wingdings" pitchFamily="2" charset="2"/>
              </a:rPr>
              <a:t>“ </a:t>
            </a:r>
            <a:r>
              <a:rPr lang="de-DE" altLang="de-DE" sz="1600" kern="0" dirty="0" smtClean="0">
                <a:sym typeface="Wingdings" pitchFamily="2" charset="2"/>
              </a:rPr>
              <a:t/>
            </a:r>
            <a:br>
              <a:rPr lang="de-DE" altLang="de-DE" sz="1600" kern="0" dirty="0" smtClean="0">
                <a:sym typeface="Wingdings" pitchFamily="2" charset="2"/>
              </a:rPr>
            </a:br>
            <a:r>
              <a:rPr lang="de-DE" altLang="de-DE" sz="1600" kern="0" dirty="0" smtClean="0">
                <a:sym typeface="Wingdings" pitchFamily="2" charset="2"/>
              </a:rPr>
              <a:t> </a:t>
            </a:r>
            <a:r>
              <a:rPr lang="de-DE" altLang="de-DE" sz="1600" kern="0" dirty="0" smtClean="0">
                <a:solidFill>
                  <a:schemeClr val="accent1"/>
                </a:solidFill>
                <a:sym typeface="Wingdings" pitchFamily="2" charset="2"/>
              </a:rPr>
              <a:t>Cis- / </a:t>
            </a:r>
            <a:r>
              <a:rPr lang="de-DE" altLang="de-DE" sz="1600" kern="0" dirty="0" err="1" smtClean="0">
                <a:solidFill>
                  <a:schemeClr val="accent1"/>
                </a:solidFill>
                <a:sym typeface="Wingdings" pitchFamily="2" charset="2"/>
              </a:rPr>
              <a:t>Trans</a:t>
            </a:r>
            <a:r>
              <a:rPr lang="de-DE" altLang="de-DE" sz="1600" b="1" kern="0" dirty="0" err="1" smtClean="0">
                <a:sym typeface="Wingdings" pitchFamily="2" charset="2"/>
              </a:rPr>
              <a:t>leitha</a:t>
            </a:r>
            <a:r>
              <a:rPr lang="de-DE" altLang="de-DE" sz="1600" kern="0" dirty="0" err="1" smtClean="0">
                <a:sym typeface="Wingdings" pitchFamily="2" charset="2"/>
              </a:rPr>
              <a:t>nien</a:t>
            </a:r>
            <a:endParaRPr lang="de-AT" altLang="de-DE" sz="1600" kern="0" dirty="0" smtClean="0">
              <a:sym typeface="Wingdings" pitchFamily="2" charset="2"/>
            </a:endParaRPr>
          </a:p>
        </p:txBody>
      </p:sp>
      <p:pic>
        <p:nvPicPr>
          <p:cNvPr id="16388" name="Picture 6" descr="http://www.austria-lexikon.at/attach/Wissenssammlungen/Geschichtsatlas/B%C3%B6hmen%20und%20Ungarn/Boehmen_Ungar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00213"/>
            <a:ext cx="5076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89719" y="386962"/>
            <a:ext cx="7878888" cy="1131079"/>
          </a:xfr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  <a:tabLst>
                <a:tab pos="228600" algn="l"/>
                <a:tab pos="449263" algn="l"/>
              </a:tabLst>
            </a:pPr>
            <a:r>
              <a:rPr lang="de-AT" altLang="de-DE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Heiratspolitik und Erbfolge: </a:t>
            </a:r>
            <a:br>
              <a:rPr lang="de-AT" altLang="de-DE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1477 Burgund und </a:t>
            </a:r>
            <a:r>
              <a:rPr lang="de-AT" altLang="de-DE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1516</a:t>
            </a:r>
            <a:r>
              <a:rPr lang="de-AT" altLang="de-DE" sz="1800" dirty="0" smtClean="0">
                <a:solidFill>
                  <a:schemeClr val="accent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Spanien</a:t>
            </a:r>
            <a:r>
              <a:rPr lang="de-AT" altLang="de-DE" sz="1800" dirty="0" smtClean="0">
                <a:solidFill>
                  <a:schemeClr val="accent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und</a:t>
            </a:r>
            <a:r>
              <a:rPr lang="de-AT" altLang="de-DE" sz="1800" dirty="0" smtClean="0">
                <a:solidFill>
                  <a:schemeClr val="accent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seine </a:t>
            </a:r>
            <a:r>
              <a:rPr lang="de-AT" altLang="de-DE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Kolonien </a:t>
            </a:r>
            <a:r>
              <a:rPr lang="de-AT" altLang="de-DE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Teile des Habsburgerreiches: </a:t>
            </a:r>
            <a:br>
              <a:rPr lang="de-AT" altLang="de-DE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später sagte man, im Reich Kaiser Karls V. ging die Sonne nicht unter. </a:t>
            </a:r>
          </a:p>
        </p:txBody>
      </p:sp>
      <p:pic>
        <p:nvPicPr>
          <p:cNvPr id="17411" name="Picture 2" descr="http://austria-forum.org/attach/Wissenssammlungen/Geschichtsatlas/Karl%20V./Karl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76413"/>
            <a:ext cx="9080500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859338" y="3162300"/>
            <a:ext cx="24495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406EEE"/>
                </a:solidFill>
                <a:latin typeface="Arial Narrow" pitchFamily="34" charset="0"/>
              </a:rPr>
              <a:t>     „Erbländer“ im    </a:t>
            </a:r>
            <a:br>
              <a:rPr lang="de-DE" altLang="de-DE" sz="1600">
                <a:solidFill>
                  <a:srgbClr val="406EEE"/>
                </a:solidFill>
                <a:latin typeface="Arial Narrow" pitchFamily="34" charset="0"/>
              </a:rPr>
            </a:br>
            <a:r>
              <a:rPr lang="de-DE" altLang="de-DE" sz="1600">
                <a:solidFill>
                  <a:srgbClr val="406EEE"/>
                </a:solidFill>
                <a:latin typeface="Arial Narrow" pitchFamily="34" charset="0"/>
              </a:rPr>
              <a:t>     Hl. Röm. Reich + Ungarn</a:t>
            </a:r>
          </a:p>
        </p:txBody>
      </p:sp>
      <p:sp>
        <p:nvSpPr>
          <p:cNvPr id="6" name="Ellipse 5"/>
          <p:cNvSpPr/>
          <p:nvPr/>
        </p:nvSpPr>
        <p:spPr>
          <a:xfrm rot="2804342">
            <a:off x="4577651" y="3200315"/>
            <a:ext cx="425468" cy="694672"/>
          </a:xfrm>
          <a:prstGeom prst="ellipse">
            <a:avLst/>
          </a:prstGeom>
          <a:noFill/>
          <a:ln>
            <a:solidFill>
              <a:srgbClr val="406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" name="Ellipse 1"/>
          <p:cNvSpPr/>
          <p:nvPr/>
        </p:nvSpPr>
        <p:spPr>
          <a:xfrm rot="19003192">
            <a:off x="3738563" y="3159125"/>
            <a:ext cx="1127125" cy="468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7415" name="Textfeld 3"/>
          <p:cNvSpPr txBox="1">
            <a:spLocks noChangeArrowheads="1"/>
          </p:cNvSpPr>
          <p:nvPr/>
        </p:nvSpPr>
        <p:spPr bwMode="auto">
          <a:xfrm>
            <a:off x="4500563" y="2611438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</a:rPr>
              <a:t>Spanien</a:t>
            </a:r>
            <a:r>
              <a:rPr lang="de-DE" altLang="de-DE" dirty="0"/>
              <a:t>+ </a:t>
            </a:r>
            <a:r>
              <a:rPr lang="de-DE" altLang="de-DE" sz="1400" dirty="0">
                <a:solidFill>
                  <a:srgbClr val="FF0000"/>
                </a:solidFill>
              </a:rPr>
              <a:t>Burgund </a:t>
            </a:r>
          </a:p>
        </p:txBody>
      </p:sp>
    </p:spTree>
    <p:extLst>
      <p:ext uri="{BB962C8B-B14F-4D97-AF65-F5344CB8AC3E}">
        <p14:creationId xmlns:p14="http://schemas.microsoft.com/office/powerpoint/2010/main" val="30419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4"/>
          <p:cNvSpPr>
            <a:spLocks noChangeArrowheads="1"/>
          </p:cNvSpPr>
          <p:nvPr/>
        </p:nvSpPr>
        <p:spPr bwMode="auto">
          <a:xfrm>
            <a:off x="323850" y="333375"/>
            <a:ext cx="8280400" cy="62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Nach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dem Tod von </a:t>
            </a: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Maximilian I.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 (</a:t>
            </a: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1519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)</a:t>
            </a:r>
            <a:br>
              <a:rPr lang="de-AT" altLang="de-DE" sz="1800" dirty="0" smtClean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1521/22 Trennung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der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Besitzungen innerhalb der Habsburger-</a:t>
            </a: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Familie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: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de-AT" altLang="de-DE" sz="1800" dirty="0" smtClean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österreichische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Linie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= Herrschaft im Verband des Heiligen Römischen Reichs);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spanische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Linie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= Königreich Spanien (</a:t>
            </a:r>
            <a:r>
              <a:rPr lang="de-AT" altLang="de-DE" sz="1800" dirty="0" err="1">
                <a:cs typeface="Times New Roman" pitchFamily="18" charset="0"/>
                <a:sym typeface="Wingdings" pitchFamily="2" charset="2"/>
              </a:rPr>
              <a:t>inkl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Burgund) + Kolonien in Übersee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</a:rPr>
              <a:t>Vom 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</a:rPr>
              <a:t>16. bis ins 18. Jh. </a:t>
            </a:r>
            <a:r>
              <a:rPr lang="de-AT" altLang="de-DE" sz="1800" dirty="0">
                <a:cs typeface="Times New Roman" pitchFamily="18" charset="0"/>
              </a:rPr>
              <a:t>Habsburgermonarchie </a:t>
            </a:r>
            <a:r>
              <a:rPr lang="de-AT" altLang="de-DE" sz="1800" dirty="0" smtClean="0">
                <a:cs typeface="Times New Roman" pitchFamily="18" charset="0"/>
              </a:rPr>
              <a:t>im Reich (+ Ungarn) = </a:t>
            </a:r>
            <a:r>
              <a:rPr lang="de-AT" altLang="de-DE" sz="1800" dirty="0">
                <a:cs typeface="Times New Roman" pitchFamily="18" charset="0"/>
              </a:rPr>
              <a:t/>
            </a:r>
            <a:br>
              <a:rPr lang="de-AT" altLang="de-DE" sz="1800" dirty="0">
                <a:cs typeface="Times New Roman" pitchFamily="18" charset="0"/>
              </a:rPr>
            </a:br>
            <a:r>
              <a:rPr lang="de-AT" altLang="de-DE" sz="1800" dirty="0">
                <a:cs typeface="Times New Roman" pitchFamily="18" charset="0"/>
              </a:rPr>
              <a:t>„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</a:rPr>
              <a:t>Haus Österreich</a:t>
            </a:r>
            <a:r>
              <a:rPr lang="de-AT" altLang="de-DE" sz="1800" dirty="0">
                <a:cs typeface="Times New Roman" pitchFamily="18" charset="0"/>
              </a:rPr>
              <a:t>“ (span. „</a:t>
            </a:r>
            <a:r>
              <a:rPr lang="de-AT" altLang="de-DE" sz="1800" dirty="0" err="1">
                <a:cs typeface="Times New Roman" pitchFamily="18" charset="0"/>
              </a:rPr>
              <a:t>casa</a:t>
            </a:r>
            <a:r>
              <a:rPr lang="de-AT" altLang="de-DE" sz="1800" dirty="0">
                <a:cs typeface="Times New Roman" pitchFamily="18" charset="0"/>
              </a:rPr>
              <a:t> de Austria“, frz. „</a:t>
            </a:r>
            <a:r>
              <a:rPr lang="de-AT" altLang="de-DE" sz="1800" dirty="0" err="1">
                <a:cs typeface="Times New Roman" pitchFamily="18" charset="0"/>
              </a:rPr>
              <a:t>maison</a:t>
            </a:r>
            <a:r>
              <a:rPr lang="de-AT" altLang="de-DE" sz="1800" dirty="0">
                <a:cs typeface="Times New Roman" pitchFamily="18" charset="0"/>
              </a:rPr>
              <a:t> </a:t>
            </a:r>
            <a:r>
              <a:rPr lang="de-AT" altLang="de-DE" sz="1800" dirty="0" err="1">
                <a:cs typeface="Times New Roman" pitchFamily="18" charset="0"/>
              </a:rPr>
              <a:t>d’Autriche</a:t>
            </a:r>
            <a:r>
              <a:rPr lang="de-AT" altLang="de-DE" sz="1800" dirty="0">
                <a:cs typeface="Times New Roman" pitchFamily="18" charset="0"/>
              </a:rPr>
              <a:t>“)</a:t>
            </a:r>
            <a:br>
              <a:rPr lang="de-AT" altLang="de-DE" sz="1800" dirty="0">
                <a:cs typeface="Times New Roman" pitchFamily="18" charset="0"/>
              </a:rPr>
            </a:br>
            <a:r>
              <a:rPr lang="de-AT" altLang="de-DE" sz="1800" dirty="0">
                <a:cs typeface="Times New Roman" pitchFamily="18" charset="0"/>
              </a:rPr>
              <a:t>= </a:t>
            </a:r>
            <a:r>
              <a:rPr lang="de-AT" altLang="de-DE" sz="1800" dirty="0" smtClean="0">
                <a:cs typeface="Times New Roman" pitchFamily="18" charset="0"/>
              </a:rPr>
              <a:t>Name der Dynastie </a:t>
            </a:r>
            <a:r>
              <a:rPr lang="de-AT" altLang="de-DE" sz="1800" dirty="0">
                <a:cs typeface="Times New Roman" pitchFamily="18" charset="0"/>
              </a:rPr>
              <a:t>sowie </a:t>
            </a:r>
            <a:r>
              <a:rPr lang="de-AT" altLang="de-DE" sz="1800" dirty="0" smtClean="0">
                <a:cs typeface="Times New Roman" pitchFamily="18" charset="0"/>
              </a:rPr>
              <a:t>für ihren </a:t>
            </a:r>
            <a:r>
              <a:rPr lang="de-AT" altLang="de-DE" sz="1800" dirty="0" err="1">
                <a:cs typeface="Times New Roman" pitchFamily="18" charset="0"/>
              </a:rPr>
              <a:t>Herrschafts­komplex</a:t>
            </a:r>
            <a:r>
              <a:rPr lang="de-AT" altLang="de-DE" sz="1800" dirty="0"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</a:rPr>
              <a:t>Die zum Heiligen Römischen Reich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ge­hörigen habsburgischen Länder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= </a:t>
            </a:r>
            <a:r>
              <a:rPr lang="de-AT" altLang="de-DE" sz="1800" b="1" dirty="0">
                <a:cs typeface="Times New Roman" pitchFamily="18" charset="0"/>
                <a:sym typeface="Wingdings" pitchFamily="2" charset="2"/>
              </a:rPr>
              <a:t>„</a:t>
            </a: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österreichische (Erb-)Länder</a:t>
            </a:r>
            <a:r>
              <a:rPr lang="de-AT" altLang="de-DE" sz="1800" b="1" dirty="0">
                <a:cs typeface="Times New Roman" pitchFamily="18" charset="0"/>
                <a:sym typeface="Wingdings" pitchFamily="2" charset="2"/>
              </a:rPr>
              <a:t>“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;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= </a:t>
            </a:r>
            <a:r>
              <a:rPr lang="de-AT" altLang="de-DE" sz="1800" dirty="0">
                <a:cs typeface="Times New Roman" pitchFamily="18" charset="0"/>
              </a:rPr>
              <a:t>im 18. Jh. </a:t>
            </a:r>
            <a:r>
              <a:rPr lang="de-AT" altLang="de-DE" sz="1800" b="1" dirty="0">
                <a:cs typeface="Times New Roman" pitchFamily="18" charset="0"/>
              </a:rPr>
              <a:t>„</a:t>
            </a: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</a:rPr>
              <a:t>öster­reichische Monarchie</a:t>
            </a:r>
            <a:r>
              <a:rPr lang="de-AT" altLang="de-DE" sz="1800" b="1" dirty="0">
                <a:cs typeface="Times New Roman" pitchFamily="18" charset="0"/>
              </a:rPr>
              <a:t>“</a:t>
            </a:r>
            <a:r>
              <a:rPr lang="de-AT" altLang="de-DE" sz="1800" dirty="0">
                <a:cs typeface="Times New Roman" pitchFamily="18" charset="0"/>
              </a:rPr>
              <a:t> („</a:t>
            </a:r>
            <a:r>
              <a:rPr lang="de-AT" altLang="de-DE" sz="1800" dirty="0" err="1">
                <a:solidFill>
                  <a:srgbClr val="0070C0"/>
                </a:solidFill>
                <a:cs typeface="Times New Roman" pitchFamily="18" charset="0"/>
              </a:rPr>
              <a:t>Monarchia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de-AT" altLang="de-DE" sz="1800" dirty="0" err="1">
                <a:solidFill>
                  <a:srgbClr val="0070C0"/>
                </a:solidFill>
                <a:cs typeface="Times New Roman" pitchFamily="18" charset="0"/>
              </a:rPr>
              <a:t>Austriaca</a:t>
            </a:r>
            <a:r>
              <a:rPr lang="de-AT" altLang="de-DE" sz="1800" dirty="0">
                <a:cs typeface="Times New Roman" pitchFamily="18" charset="0"/>
              </a:rPr>
              <a:t>“).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de-DE" sz="1800" dirty="0">
                <a:cs typeface="Times New Roman" pitchFamily="18" charset="0"/>
              </a:rPr>
              <a:t>Verfassungsrechtlich bildet dieser habsburgische Herrschaftskomplex </a:t>
            </a:r>
            <a:br>
              <a:rPr lang="de-AT" altLang="de-DE" sz="1800" dirty="0">
                <a:cs typeface="Times New Roman" pitchFamily="18" charset="0"/>
              </a:rPr>
            </a:br>
            <a:r>
              <a:rPr lang="de-AT" altLang="de-DE" sz="1800" dirty="0">
                <a:cs typeface="Times New Roman" pitchFamily="18" charset="0"/>
              </a:rPr>
              <a:t>trotz verbindender Elemente (Dynastie; länderübergreifende Verwaltung)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/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eine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bloße „</a:t>
            </a:r>
            <a:r>
              <a:rPr lang="de-AT" altLang="de-DE" sz="1800" b="1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monarchische</a:t>
            </a: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Union</a:t>
            </a: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 von </a:t>
            </a:r>
            <a:r>
              <a:rPr lang="de-AT" altLang="de-DE" sz="1800" b="1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Ständestaaten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“: die 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de-AT" altLang="de-DE" sz="1800" dirty="0" smtClean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einzelnen </a:t>
            </a:r>
            <a:r>
              <a:rPr lang="de-AT" altLang="de-DE" sz="1800" dirty="0" smtClean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Länder</a:t>
            </a:r>
            <a:r>
              <a:rPr lang="de-AT" altLang="de-DE" sz="18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als Bestandteile der Union bleiben verfassungsrechtlich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solidFill>
                  <a:srgbClr val="0070C0"/>
                </a:solidFill>
                <a:cs typeface="Times New Roman" pitchFamily="18" charset="0"/>
                <a:sym typeface="Wingdings" pitchFamily="2" charset="2"/>
              </a:rPr>
              <a:t>selbständige</a:t>
            </a: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 Gebietskörperschaften: regiert vom (gemeinsamen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Landesfürsten und eigenen Landständen: Adel: Herren / Ritter, Prälaten, </a:t>
            </a:r>
            <a:br>
              <a:rPr lang="de-AT" altLang="de-DE" sz="1800" dirty="0">
                <a:cs typeface="Times New Roman" pitchFamily="18" charset="0"/>
                <a:sym typeface="Wingdings" pitchFamily="2" charset="2"/>
              </a:rPr>
            </a:br>
            <a:r>
              <a:rPr lang="de-AT" altLang="de-DE" sz="1800" dirty="0">
                <a:cs typeface="Times New Roman" pitchFamily="18" charset="0"/>
                <a:sym typeface="Wingdings" pitchFamily="2" charset="2"/>
              </a:rPr>
              <a:t>bestimmt einzelne Städte; ausnahmsweise Bauerngemeinden: Tirol).</a:t>
            </a:r>
          </a:p>
        </p:txBody>
      </p:sp>
    </p:spTree>
    <p:extLst>
      <p:ext uri="{BB962C8B-B14F-4D97-AF65-F5344CB8AC3E}">
        <p14:creationId xmlns:p14="http://schemas.microsoft.com/office/powerpoint/2010/main" val="721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1783" y="476680"/>
            <a:ext cx="8828122" cy="482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25000"/>
              </a:lnSpc>
              <a:spcAft>
                <a:spcPts val="600"/>
              </a:spcAft>
              <a:defRPr/>
            </a:pPr>
            <a:r>
              <a:rPr lang="de-AT" b="1" dirty="0" smtClean="0">
                <a:solidFill>
                  <a:srgbClr val="0070C0"/>
                </a:solidFill>
              </a:rPr>
              <a:t>1804</a:t>
            </a:r>
            <a:r>
              <a:rPr lang="de-AT" dirty="0" smtClean="0">
                <a:solidFill>
                  <a:srgbClr val="0070C0"/>
                </a:solidFill>
              </a:rPr>
              <a:t> </a:t>
            </a:r>
            <a:r>
              <a:rPr lang="de-AT" dirty="0" smtClean="0"/>
              <a:t>erfolgt die </a:t>
            </a:r>
            <a:r>
              <a:rPr lang="de-AT" dirty="0" smtClean="0">
                <a:solidFill>
                  <a:srgbClr val="0070C0"/>
                </a:solidFill>
              </a:rPr>
              <a:t>Annahme</a:t>
            </a:r>
            <a:r>
              <a:rPr lang="de-AT" dirty="0" smtClean="0"/>
              <a:t> des bloß dynastischen </a:t>
            </a:r>
            <a:r>
              <a:rPr lang="de-AT" dirty="0" smtClean="0">
                <a:solidFill>
                  <a:srgbClr val="0070C0"/>
                </a:solidFill>
              </a:rPr>
              <a:t>Titels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b="1" dirty="0" smtClean="0"/>
              <a:t>„</a:t>
            </a:r>
            <a:r>
              <a:rPr lang="de-AT" b="1" dirty="0" smtClean="0">
                <a:solidFill>
                  <a:srgbClr val="0070C0"/>
                </a:solidFill>
              </a:rPr>
              <a:t>Kaiser</a:t>
            </a:r>
            <a:r>
              <a:rPr lang="de-AT" b="1" dirty="0" smtClean="0"/>
              <a:t> von Österreich“</a:t>
            </a:r>
            <a:r>
              <a:rPr lang="de-AT" dirty="0" smtClean="0"/>
              <a:t> durch Franz (II./I.)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/>
              <a:t>bisherige Vielzahl von </a:t>
            </a:r>
            <a:br>
              <a:rPr lang="de-AT" dirty="0" smtClean="0"/>
            </a:br>
            <a:r>
              <a:rPr lang="de-AT" dirty="0" smtClean="0"/>
              <a:t>Herrschaftstiteln (</a:t>
            </a:r>
            <a:r>
              <a:rPr lang="de-AT" dirty="0" smtClean="0">
                <a:latin typeface="Arial Narrow" panose="020B0606020202030204" pitchFamily="34" charset="0"/>
              </a:rPr>
              <a:t>König von Böhmen, Erzherzog von Österreich, … etc</a:t>
            </a:r>
            <a:r>
              <a:rPr lang="de-AT" dirty="0" smtClean="0"/>
              <a:t>.) </a:t>
            </a:r>
            <a:r>
              <a:rPr lang="de-AT" dirty="0" err="1" smtClean="0"/>
              <a:t>zusammengefasst</a:t>
            </a:r>
            <a:r>
              <a:rPr lang="de-AT" dirty="0" smtClean="0"/>
              <a:t>.</a:t>
            </a:r>
            <a:endParaRPr lang="de-AT" dirty="0"/>
          </a:p>
          <a:p>
            <a:pPr algn="just">
              <a:lnSpc>
                <a:spcPct val="125000"/>
              </a:lnSpc>
              <a:spcAft>
                <a:spcPts val="600"/>
              </a:spcAft>
              <a:defRPr/>
            </a:pPr>
            <a:r>
              <a:rPr lang="de-AT" dirty="0" smtClean="0"/>
              <a:t>Ein </a:t>
            </a:r>
            <a:r>
              <a:rPr lang="de-AT" dirty="0" smtClean="0">
                <a:solidFill>
                  <a:srgbClr val="0070C0"/>
                </a:solidFill>
              </a:rPr>
              <a:t>Staat „Österreich“</a:t>
            </a:r>
            <a:r>
              <a:rPr lang="de-AT" dirty="0" smtClean="0"/>
              <a:t> = damit noch </a:t>
            </a:r>
            <a:r>
              <a:rPr lang="de-AT" dirty="0" smtClean="0">
                <a:solidFill>
                  <a:srgbClr val="0070C0"/>
                </a:solidFill>
              </a:rPr>
              <a:t>nicht</a:t>
            </a:r>
            <a:r>
              <a:rPr lang="de-AT" dirty="0" smtClean="0"/>
              <a:t> konstituiert, seine </a:t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Taufe</a:t>
            </a:r>
            <a:r>
              <a:rPr lang="de-AT" dirty="0" smtClean="0"/>
              <a:t> als „</a:t>
            </a:r>
            <a:r>
              <a:rPr lang="de-AT" dirty="0" smtClean="0"/>
              <a:t>Kaisertum“ </a:t>
            </a:r>
            <a:r>
              <a:rPr lang="de-AT" dirty="0" smtClean="0"/>
              <a:t>erhält der von den Habsburgern seit Mitte des 18. Jh. geformte </a:t>
            </a:r>
            <a:br>
              <a:rPr lang="de-AT" dirty="0" smtClean="0"/>
            </a:br>
            <a:r>
              <a:rPr lang="de-AT" dirty="0" smtClean="0"/>
              <a:t>Staat jedoch erst mit der Verfassung </a:t>
            </a:r>
            <a:r>
              <a:rPr lang="de-AT" dirty="0" smtClean="0">
                <a:solidFill>
                  <a:srgbClr val="0070C0"/>
                </a:solidFill>
              </a:rPr>
              <a:t>1848</a:t>
            </a:r>
            <a:r>
              <a:rPr lang="de-AT" dirty="0" smtClean="0"/>
              <a:t> (jetzt: </a:t>
            </a:r>
            <a:r>
              <a:rPr lang="de-AT" b="1" dirty="0" smtClean="0"/>
              <a:t>„</a:t>
            </a:r>
            <a:r>
              <a:rPr lang="de-AT" b="1" dirty="0" smtClean="0">
                <a:solidFill>
                  <a:srgbClr val="0070C0"/>
                </a:solidFill>
              </a:rPr>
              <a:t>Kaisertum Österreich</a:t>
            </a:r>
            <a:r>
              <a:rPr lang="de-AT" b="1" dirty="0" smtClean="0"/>
              <a:t>“</a:t>
            </a:r>
            <a:r>
              <a:rPr lang="de-AT" dirty="0" smtClean="0"/>
              <a:t>). </a:t>
            </a:r>
          </a:p>
          <a:p>
            <a:pPr algn="just">
              <a:lnSpc>
                <a:spcPct val="125000"/>
              </a:lnSpc>
              <a:spcAft>
                <a:spcPts val="600"/>
              </a:spcAft>
              <a:defRPr/>
            </a:pPr>
            <a:r>
              <a:rPr lang="de-AT" dirty="0" smtClean="0">
                <a:solidFill>
                  <a:srgbClr val="0070C0"/>
                </a:solidFill>
              </a:rPr>
              <a:t>Nach</a:t>
            </a:r>
            <a:r>
              <a:rPr lang="de-AT" dirty="0" smtClean="0"/>
              <a:t> Erlass der Dezember-</a:t>
            </a:r>
            <a:r>
              <a:rPr lang="de-AT" dirty="0" smtClean="0">
                <a:solidFill>
                  <a:srgbClr val="0070C0"/>
                </a:solidFill>
              </a:rPr>
              <a:t>Verfassung 1867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smtClean="0"/>
              <a:t>„</a:t>
            </a:r>
            <a:r>
              <a:rPr lang="de-AT" dirty="0" smtClean="0">
                <a:solidFill>
                  <a:srgbClr val="0070C0"/>
                </a:solidFill>
              </a:rPr>
              <a:t>österreichische Reichshälfte</a:t>
            </a:r>
            <a:r>
              <a:rPr lang="de-AT" dirty="0" smtClean="0"/>
              <a:t>“ der </a:t>
            </a:r>
            <a:br>
              <a:rPr lang="de-AT" dirty="0" smtClean="0"/>
            </a:br>
            <a:r>
              <a:rPr lang="de-AT" dirty="0" smtClean="0"/>
              <a:t>Doppelmonarchie Österreich-Ungarn bis 1915 als amtliche Bezeichnung </a:t>
            </a:r>
            <a:br>
              <a:rPr lang="de-AT" dirty="0" smtClean="0"/>
            </a:br>
            <a:r>
              <a:rPr lang="de-AT" dirty="0" smtClean="0"/>
              <a:t>„die im </a:t>
            </a:r>
            <a:r>
              <a:rPr lang="de-AT" dirty="0" smtClean="0">
                <a:solidFill>
                  <a:srgbClr val="0070C0"/>
                </a:solidFill>
              </a:rPr>
              <a:t>Reichsrat</a:t>
            </a:r>
            <a:r>
              <a:rPr lang="de-AT" dirty="0" smtClean="0"/>
              <a:t> vertretenen Königreiche und </a:t>
            </a:r>
            <a:r>
              <a:rPr lang="de-AT" dirty="0" smtClean="0">
                <a:solidFill>
                  <a:srgbClr val="0070C0"/>
                </a:solidFill>
              </a:rPr>
              <a:t>Länder</a:t>
            </a:r>
            <a:r>
              <a:rPr lang="de-AT" dirty="0" smtClean="0"/>
              <a:t>“ (der </a:t>
            </a:r>
            <a:br>
              <a:rPr lang="de-AT" dirty="0" smtClean="0"/>
            </a:br>
            <a:r>
              <a:rPr lang="de-AT" dirty="0" smtClean="0"/>
              <a:t>Name Österreich wird nach wie vor auch für die Dynastie verwendet);  </a:t>
            </a:r>
            <a:br>
              <a:rPr lang="de-AT" dirty="0" smtClean="0"/>
            </a:br>
            <a:r>
              <a:rPr lang="de-AT" dirty="0" smtClean="0"/>
              <a:t>inoffiziell </a:t>
            </a:r>
            <a:r>
              <a:rPr lang="de-AT" b="1" dirty="0"/>
              <a:t>„</a:t>
            </a:r>
            <a:r>
              <a:rPr lang="de-AT" b="1" dirty="0" err="1" smtClean="0">
                <a:solidFill>
                  <a:srgbClr val="0070C0"/>
                </a:solidFill>
              </a:rPr>
              <a:t>Cisleithanien</a:t>
            </a:r>
            <a:r>
              <a:rPr lang="de-AT" b="1" dirty="0" smtClean="0"/>
              <a:t>“  </a:t>
            </a:r>
            <a:r>
              <a:rPr lang="de-AT" dirty="0" smtClean="0"/>
              <a:t>(auch </a:t>
            </a:r>
            <a:r>
              <a:rPr lang="de-AT" b="1" dirty="0" smtClean="0"/>
              <a:t>„</a:t>
            </a:r>
            <a:r>
              <a:rPr lang="de-AT" b="1" dirty="0" smtClean="0">
                <a:solidFill>
                  <a:srgbClr val="0070C0"/>
                </a:solidFill>
              </a:rPr>
              <a:t>Österreich</a:t>
            </a:r>
            <a:r>
              <a:rPr lang="de-AT" b="1" dirty="0" smtClean="0"/>
              <a:t>“</a:t>
            </a:r>
            <a:r>
              <a:rPr lang="de-AT" dirty="0" smtClean="0"/>
              <a:t>) in </a:t>
            </a:r>
            <a:r>
              <a:rPr lang="de-AT" dirty="0"/>
              <a:t>Abgrenzung </a:t>
            </a:r>
            <a:r>
              <a:rPr lang="de-AT" dirty="0" smtClean="0"/>
              <a:t>von </a:t>
            </a:r>
            <a:r>
              <a:rPr lang="de-AT" dirty="0"/>
              <a:t>der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ungarischen Monarchie (auch „</a:t>
            </a:r>
            <a:r>
              <a:rPr lang="de-AT" dirty="0" err="1" smtClean="0"/>
              <a:t>Transleithanien</a:t>
            </a:r>
            <a:r>
              <a:rPr lang="de-AT" dirty="0" smtClean="0"/>
              <a:t>“; Grenze = der Fluss Leitha); </a:t>
            </a:r>
          </a:p>
          <a:p>
            <a:pPr algn="just">
              <a:lnSpc>
                <a:spcPct val="125000"/>
              </a:lnSpc>
              <a:spcAft>
                <a:spcPts val="600"/>
              </a:spcAft>
              <a:defRPr/>
            </a:pPr>
            <a:r>
              <a:rPr lang="de-AT" altLang="de-DE" dirty="0" smtClean="0">
                <a:solidFill>
                  <a:srgbClr val="0070C0"/>
                </a:solidFill>
                <a:latin typeface="+mn-lt"/>
                <a:ea typeface="Times New Roman" pitchFamily="18" charset="0"/>
                <a:sym typeface="Wingdings" pitchFamily="2" charset="2"/>
              </a:rPr>
              <a:t>1915</a:t>
            </a:r>
            <a:r>
              <a:rPr lang="de-AT" altLang="de-DE" dirty="0" smtClean="0">
                <a:latin typeface="+mn-lt"/>
                <a:ea typeface="Times New Roman" pitchFamily="18" charset="0"/>
                <a:sym typeface="Wingdings" pitchFamily="2" charset="2"/>
              </a:rPr>
              <a:t> „</a:t>
            </a:r>
            <a:r>
              <a:rPr lang="de-AT" altLang="de-DE" dirty="0" smtClean="0">
                <a:solidFill>
                  <a:srgbClr val="0070C0"/>
                </a:solidFill>
                <a:latin typeface="+mn-lt"/>
                <a:ea typeface="Times New Roman" pitchFamily="18" charset="0"/>
                <a:sym typeface="Wingdings" pitchFamily="2" charset="2"/>
              </a:rPr>
              <a:t>Österreich</a:t>
            </a:r>
            <a:r>
              <a:rPr lang="de-AT" altLang="de-DE" dirty="0" smtClean="0">
                <a:latin typeface="+mn-lt"/>
                <a:ea typeface="Times New Roman" pitchFamily="18" charset="0"/>
                <a:sym typeface="Wingdings" pitchFamily="2" charset="2"/>
              </a:rPr>
              <a:t>“ als amtliche Bezeichnung für die nichtungarischen Gebiete.</a:t>
            </a:r>
          </a:p>
        </p:txBody>
      </p:sp>
    </p:spTree>
    <p:extLst>
      <p:ext uri="{BB962C8B-B14F-4D97-AF65-F5344CB8AC3E}">
        <p14:creationId xmlns:p14="http://schemas.microsoft.com/office/powerpoint/2010/main" val="42453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3700" y="443249"/>
            <a:ext cx="8640763" cy="56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600"/>
              </a:spcAft>
              <a:buFontTx/>
              <a:buNone/>
            </a:pPr>
            <a:r>
              <a:rPr lang="de-DE" altLang="de-DE" sz="1800" b="1" dirty="0"/>
              <a:t>Rechtliche </a:t>
            </a:r>
            <a:r>
              <a:rPr lang="de-DE" altLang="de-DE" sz="1800" b="1" dirty="0">
                <a:solidFill>
                  <a:srgbClr val="0070C0"/>
                </a:solidFill>
              </a:rPr>
              <a:t>Verklammerung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der Gesamtherrschaft </a:t>
            </a:r>
            <a:r>
              <a:rPr lang="de-DE" altLang="de-DE" sz="1800" dirty="0" smtClean="0"/>
              <a:t>der Habsburger erst </a:t>
            </a:r>
            <a:br>
              <a:rPr lang="de-DE" altLang="de-DE" sz="1800" dirty="0" smtClean="0"/>
            </a:br>
            <a:r>
              <a:rPr lang="de-DE" altLang="de-DE" sz="1800" dirty="0" smtClean="0"/>
              <a:t>ab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1713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(</a:t>
            </a:r>
            <a:r>
              <a:rPr lang="de-DE" altLang="de-DE" sz="1800" dirty="0">
                <a:solidFill>
                  <a:srgbClr val="0070C0"/>
                </a:solidFill>
              </a:rPr>
              <a:t>Pragmatische Sanktion</a:t>
            </a:r>
            <a:r>
              <a:rPr lang="de-DE" altLang="de-DE" sz="1800" dirty="0"/>
              <a:t>): </a:t>
            </a:r>
            <a:r>
              <a:rPr lang="de-DE" altLang="de-DE" sz="1800" b="1" dirty="0"/>
              <a:t>einheitliche</a:t>
            </a:r>
            <a:r>
              <a:rPr lang="de-DE" altLang="de-DE" sz="1800" dirty="0"/>
              <a:t> </a:t>
            </a:r>
            <a:r>
              <a:rPr lang="de-DE" altLang="de-DE" sz="1800" b="1" dirty="0">
                <a:solidFill>
                  <a:srgbClr val="0070C0"/>
                </a:solidFill>
              </a:rPr>
              <a:t>Thronfolge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Maria Theresia und </a:t>
            </a:r>
            <a:r>
              <a:rPr lang="de-DE" altLang="de-DE" sz="1800" dirty="0">
                <a:sym typeface="Wingdings" pitchFamily="2" charset="2"/>
              </a:rPr>
              <a:t>Josef II.</a:t>
            </a:r>
            <a:r>
              <a:rPr lang="de-DE" altLang="de-DE" sz="1800" dirty="0"/>
              <a:t> </a:t>
            </a:r>
            <a:r>
              <a:rPr lang="de-DE" altLang="de-DE" sz="1800" dirty="0">
                <a:sym typeface="Wingdings" pitchFamily="2" charset="2"/>
              </a:rPr>
              <a:t> Umbau der Länderverbindung zum Staat.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buFontTx/>
              <a:buNone/>
            </a:pPr>
            <a:r>
              <a:rPr lang="de-DE" altLang="de-DE" sz="1800" dirty="0"/>
              <a:t>Länderverbindung = bis dahin eine </a:t>
            </a:r>
            <a:r>
              <a:rPr lang="de-DE" altLang="de-DE" sz="1800" b="1" dirty="0"/>
              <a:t>Monarchische Union</a:t>
            </a:r>
            <a:r>
              <a:rPr lang="de-DE" altLang="de-DE" sz="1800" dirty="0"/>
              <a:t> von Ständestaaten </a:t>
            </a:r>
            <a:br>
              <a:rPr lang="de-DE" altLang="de-DE" sz="1800" dirty="0"/>
            </a:br>
            <a:r>
              <a:rPr lang="de-DE" altLang="de-DE" sz="1800" dirty="0"/>
              <a:t>mit unterschiedlichem Statuts der </a:t>
            </a:r>
            <a:r>
              <a:rPr lang="de-DE" altLang="de-DE" sz="1800" b="1" dirty="0">
                <a:solidFill>
                  <a:srgbClr val="0070C0"/>
                </a:solidFill>
              </a:rPr>
              <a:t>Landstände</a:t>
            </a:r>
            <a:r>
              <a:rPr lang="de-DE" altLang="de-DE" sz="1800" dirty="0"/>
              <a:t>:</a:t>
            </a:r>
            <a:br>
              <a:rPr lang="de-DE" altLang="de-DE" sz="1800" dirty="0"/>
            </a:br>
            <a:r>
              <a:rPr lang="de-DE" altLang="de-DE" sz="1800" dirty="0">
                <a:latin typeface="Calibri" pitchFamily="34" charset="0"/>
              </a:rPr>
              <a:t>— </a:t>
            </a:r>
            <a:r>
              <a:rPr lang="de-DE" altLang="de-DE" sz="1800" dirty="0"/>
              <a:t>In den </a:t>
            </a:r>
            <a:r>
              <a:rPr lang="de-DE" altLang="de-DE" sz="1800" b="1" dirty="0">
                <a:solidFill>
                  <a:srgbClr val="0070C0"/>
                </a:solidFill>
              </a:rPr>
              <a:t>Erbländern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seit 1620 beschränkt auf Grund- und Stadtherrschaften;</a:t>
            </a:r>
            <a:br>
              <a:rPr lang="de-DE" altLang="de-DE" sz="1800" dirty="0"/>
            </a:br>
            <a:r>
              <a:rPr lang="de-DE" altLang="de-DE" sz="1800" dirty="0"/>
              <a:t>    von Landesherrschaft zum Großteil ausgeschlossen (Böhmen und Mähren total) </a:t>
            </a:r>
            <a:br>
              <a:rPr lang="de-DE" altLang="de-DE" sz="1800" dirty="0"/>
            </a:br>
            <a:r>
              <a:rPr lang="de-DE" altLang="de-DE" sz="1800" dirty="0"/>
              <a:t>    </a:t>
            </a:r>
            <a:r>
              <a:rPr lang="de-DE" altLang="de-DE" sz="1800" dirty="0">
                <a:sym typeface="Wingdings" pitchFamily="2" charset="2"/>
              </a:rPr>
              <a:t> absolute Monarchie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800" dirty="0">
                <a:latin typeface="Calibri" pitchFamily="34" charset="0"/>
                <a:sym typeface="Wingdings" pitchFamily="2" charset="2"/>
              </a:rPr>
              <a:t>—</a:t>
            </a:r>
            <a:r>
              <a:rPr lang="de-DE" altLang="de-DE" sz="1800" dirty="0">
                <a:sym typeface="Wingdings" pitchFamily="2" charset="2"/>
              </a:rPr>
              <a:t> </a:t>
            </a:r>
            <a:r>
              <a:rPr lang="de-DE" altLang="de-DE" sz="1800" dirty="0"/>
              <a:t>In </a:t>
            </a:r>
            <a:r>
              <a:rPr lang="de-DE" altLang="de-DE" sz="1800" b="1" dirty="0">
                <a:solidFill>
                  <a:srgbClr val="0070C0"/>
                </a:solidFill>
              </a:rPr>
              <a:t>Ungarn</a:t>
            </a:r>
            <a:r>
              <a:rPr lang="de-DE" altLang="de-DE" sz="1800" dirty="0"/>
              <a:t>: Landstände an der Landesherrschaft beteiligt</a:t>
            </a:r>
            <a:br>
              <a:rPr lang="de-DE" altLang="de-DE" sz="1800" dirty="0"/>
            </a:br>
            <a:r>
              <a:rPr lang="de-DE" altLang="de-DE" sz="1800" dirty="0"/>
              <a:t>    </a:t>
            </a:r>
            <a:r>
              <a:rPr lang="de-DE" altLang="de-DE" sz="1800" dirty="0">
                <a:sym typeface="Wingdings" pitchFamily="2" charset="2"/>
              </a:rPr>
              <a:t> ständisch beschränkte </a:t>
            </a:r>
            <a:r>
              <a:rPr lang="de-DE" altLang="de-DE" sz="1800" dirty="0" smtClean="0">
                <a:sym typeface="Wingdings" pitchFamily="2" charset="2"/>
              </a:rPr>
              <a:t>Monarchie.</a:t>
            </a:r>
            <a:endParaRPr lang="de-DE" altLang="de-DE" sz="1800" dirty="0">
              <a:sym typeface="Wingdings" pitchFamily="2" charset="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800" b="1" dirty="0"/>
              <a:t/>
            </a:r>
            <a:br>
              <a:rPr lang="de-DE" altLang="de-DE" sz="1800" b="1" dirty="0"/>
            </a:br>
            <a:r>
              <a:rPr lang="de-DE" altLang="de-DE" sz="1800" b="1" dirty="0">
                <a:solidFill>
                  <a:srgbClr val="0070C0"/>
                </a:solidFill>
              </a:rPr>
              <a:t>Politische Verbindung </a:t>
            </a:r>
            <a:r>
              <a:rPr lang="de-DE" altLang="de-DE" sz="1800" dirty="0"/>
              <a:t>der Länderverbindung mit dem Reich durch </a:t>
            </a:r>
            <a:r>
              <a:rPr lang="de-DE" altLang="de-DE" sz="1800" b="1" dirty="0">
                <a:solidFill>
                  <a:srgbClr val="0070C0"/>
                </a:solidFill>
              </a:rPr>
              <a:t>Kaiserwürde</a:t>
            </a:r>
            <a:r>
              <a:rPr lang="de-DE" altLang="de-DE" sz="1800" dirty="0"/>
              <a:t>: Bis 1806 (außer 1742/45) stets ein Habsburger (Wahl durch Kurfürsten)</a:t>
            </a:r>
            <a:br>
              <a:rPr lang="de-DE" altLang="de-DE" sz="1800" dirty="0"/>
            </a:br>
            <a:r>
              <a:rPr lang="de-DE" altLang="de-DE" sz="1800" dirty="0"/>
              <a:t>= auch für Ungarn politisches Symbol (Schutz des Reiches gegen Osmanen).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4140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91170"/>
            <a:ext cx="9144000" cy="6369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altLang="de-DE" sz="1800" b="1" dirty="0">
                <a:solidFill>
                  <a:srgbClr val="0070C0"/>
                </a:solidFill>
                <a:sym typeface="Wingdings" pitchFamily="2" charset="2"/>
              </a:rPr>
              <a:t>Seit 16. Jh</a:t>
            </a:r>
            <a:r>
              <a:rPr lang="de-DE" altLang="de-DE" sz="1800" dirty="0">
                <a:sym typeface="Wingdings" pitchFamily="2" charset="2"/>
              </a:rPr>
              <a:t>. Aufbau von landesfürstlichen </a:t>
            </a:r>
            <a:r>
              <a:rPr lang="de-DE" altLang="de-DE" sz="1800" b="1" dirty="0">
                <a:solidFill>
                  <a:srgbClr val="0070C0"/>
                </a:solidFill>
                <a:sym typeface="Wingdings" pitchFamily="2" charset="2"/>
              </a:rPr>
              <a:t>Zentralbehörden</a:t>
            </a:r>
            <a:r>
              <a:rPr lang="de-DE" altLang="de-DE" sz="1800" dirty="0" smtClean="0">
                <a:sym typeface="Wingdings" pitchFamily="2" charset="2"/>
              </a:rPr>
              <a:t>:</a:t>
            </a:r>
            <a:r>
              <a:rPr lang="de-DE" altLang="de-DE" sz="1800" dirty="0">
                <a:sym typeface="Wingdings" pitchFamily="2" charset="2"/>
              </a:rPr>
              <a:t/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dirty="0">
                <a:sym typeface="Wingdings" pitchFamily="2" charset="2"/>
              </a:rPr>
              <a:t>       </a:t>
            </a:r>
            <a:r>
              <a:rPr lang="de-DE" altLang="de-DE" sz="1800" spc="-40" dirty="0" smtClean="0">
                <a:latin typeface="Arial Narrow" pitchFamily="34" charset="0"/>
                <a:sym typeface="Wingdings" pitchFamily="2" charset="2"/>
              </a:rPr>
              <a:t>Geheimer </a:t>
            </a:r>
            <a:r>
              <a:rPr lang="de-DE" altLang="de-DE" sz="1800" spc="-40" dirty="0">
                <a:latin typeface="Arial Narrow" pitchFamily="34" charset="0"/>
                <a:sym typeface="Wingdings" pitchFamily="2" charset="2"/>
              </a:rPr>
              <a:t>Rat (Äußeres) − Hofrat (Justiz) − Hofkanzlei (Verwaltung) − </a:t>
            </a:r>
            <a:r>
              <a:rPr lang="de-DE" altLang="de-DE" sz="1800" spc="-40" dirty="0" smtClean="0">
                <a:latin typeface="Arial Narrow" pitchFamily="34" charset="0"/>
                <a:sym typeface="Wingdings" pitchFamily="2" charset="2"/>
              </a:rPr>
              <a:t>Hofkammer </a:t>
            </a:r>
            <a:r>
              <a:rPr lang="de-DE" altLang="de-DE" sz="1800" spc="-40" dirty="0">
                <a:latin typeface="Arial Narrow" pitchFamily="34" charset="0"/>
                <a:sym typeface="Wingdings" pitchFamily="2" charset="2"/>
              </a:rPr>
              <a:t>(Finanz) − Hofkriegsrat</a:t>
            </a:r>
            <a:r>
              <a:rPr lang="de-DE" altLang="de-DE" sz="1800" spc="-40" dirty="0" smtClean="0">
                <a:latin typeface="Arial Narrow" pitchFamily="34" charset="0"/>
                <a:sym typeface="Wingdings" pitchFamily="2" charset="2"/>
              </a:rPr>
              <a:t>.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altLang="de-DE" sz="1800" dirty="0" smtClean="0">
                <a:solidFill>
                  <a:srgbClr val="0070C0"/>
                </a:solidFill>
                <a:sym typeface="Wingdings" pitchFamily="2" charset="2"/>
              </a:rPr>
              <a:t>1564 </a:t>
            </a:r>
            <a:r>
              <a:rPr lang="de-DE" altLang="de-DE" sz="1800" dirty="0">
                <a:solidFill>
                  <a:srgbClr val="0070C0"/>
                </a:solidFill>
                <a:sym typeface="Wingdings" pitchFamily="2" charset="2"/>
              </a:rPr>
              <a:t>Teilung </a:t>
            </a:r>
            <a:r>
              <a:rPr lang="de-DE" altLang="de-DE" sz="1800" dirty="0">
                <a:sym typeface="Wingdings" pitchFamily="2" charset="2"/>
              </a:rPr>
              <a:t>der Länderverbindung: </a:t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dirty="0">
                <a:sym typeface="Wingdings" pitchFamily="2" charset="2"/>
              </a:rPr>
              <a:t>       	</a:t>
            </a:r>
            <a:r>
              <a:rPr lang="de-DE" altLang="de-DE" sz="1800" dirty="0">
                <a:latin typeface="Arial Narrow" pitchFamily="34" charset="0"/>
                <a:sym typeface="Wingdings" pitchFamily="2" charset="2"/>
              </a:rPr>
              <a:t>1. </a:t>
            </a:r>
            <a:r>
              <a:rPr lang="de-DE" altLang="de-DE" sz="1800" dirty="0" err="1">
                <a:latin typeface="Arial Narrow" pitchFamily="34" charset="0"/>
                <a:sym typeface="Wingdings" pitchFamily="2" charset="2"/>
              </a:rPr>
              <a:t>Österreich+Böhmen</a:t>
            </a:r>
            <a:r>
              <a:rPr lang="de-DE" altLang="de-DE" sz="1800" dirty="0">
                <a:latin typeface="Arial Narrow" pitchFamily="34" charset="0"/>
                <a:sym typeface="Wingdings" pitchFamily="2" charset="2"/>
              </a:rPr>
              <a:t>/</a:t>
            </a:r>
            <a:r>
              <a:rPr lang="de-DE" altLang="de-DE" sz="1800" dirty="0" err="1">
                <a:latin typeface="Arial Narrow" pitchFamily="34" charset="0"/>
                <a:sym typeface="Wingdings" pitchFamily="2" charset="2"/>
              </a:rPr>
              <a:t>Mähren+Ungarn</a:t>
            </a:r>
            <a:r>
              <a:rPr lang="de-DE" altLang="de-DE" sz="1800" dirty="0">
                <a:latin typeface="Arial Narrow" pitchFamily="34" charset="0"/>
                <a:sym typeface="Wingdings" pitchFamily="2" charset="2"/>
              </a:rPr>
              <a:t>; 2. Innerösterreich; 3. </a:t>
            </a:r>
            <a:r>
              <a:rPr lang="de-DE" altLang="de-DE" sz="1800" dirty="0" err="1">
                <a:latin typeface="Arial Narrow" pitchFamily="34" charset="0"/>
                <a:sym typeface="Wingdings" pitchFamily="2" charset="2"/>
              </a:rPr>
              <a:t>Tirol+Vorlande+Vorderösterreich</a:t>
            </a:r>
            <a:r>
              <a:rPr lang="de-DE" altLang="de-DE" sz="1800" dirty="0">
                <a:latin typeface="Arial Narrow" pitchFamily="34" charset="0"/>
                <a:sym typeface="Wingdings" pitchFamily="2" charset="2"/>
              </a:rPr>
              <a:t>)</a:t>
            </a:r>
            <a:br>
              <a:rPr lang="de-DE" altLang="de-DE" sz="1800" dirty="0">
                <a:latin typeface="Arial Narrow" pitchFamily="34" charset="0"/>
                <a:sym typeface="Wingdings" pitchFamily="2" charset="2"/>
              </a:rPr>
            </a:br>
            <a:r>
              <a:rPr lang="de-DE" altLang="de-DE" sz="1800" dirty="0">
                <a:latin typeface="Arial Narrow" pitchFamily="34" charset="0"/>
                <a:sym typeface="Wingdings" pitchFamily="2" charset="2"/>
              </a:rPr>
              <a:t>	     1619 Verbindung 1+2, 1665 + 3</a:t>
            </a:r>
            <a:endParaRPr lang="de-DE" altLang="de-DE" sz="1800" dirty="0">
              <a:latin typeface="Arial Narrow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Im</a:t>
            </a:r>
            <a:r>
              <a:rPr lang="de-AT" altLang="de-DE" sz="1800" dirty="0"/>
              <a:t> Verlauf des </a:t>
            </a:r>
            <a:r>
              <a:rPr lang="de-AT" altLang="de-DE" sz="1800" b="1" dirty="0">
                <a:solidFill>
                  <a:srgbClr val="0070C0"/>
                </a:solidFill>
              </a:rPr>
              <a:t>17. Jh. Konsolidierung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der Länderverbindung </a:t>
            </a:r>
            <a:r>
              <a:rPr lang="de-AT" altLang="de-DE" sz="1800" b="1" dirty="0">
                <a:solidFill>
                  <a:srgbClr val="0070C0"/>
                </a:solidFill>
              </a:rPr>
              <a:t>nach Innen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 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ab </a:t>
            </a:r>
            <a:r>
              <a:rPr lang="de-AT" altLang="de-DE" sz="1800" dirty="0">
                <a:solidFill>
                  <a:srgbClr val="0070C0"/>
                </a:solidFill>
              </a:rPr>
              <a:t>1620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Abkoppelung</a:t>
            </a:r>
            <a:r>
              <a:rPr lang="de-AT" altLang="de-DE" sz="1800" dirty="0"/>
              <a:t> der Zentralbehörden </a:t>
            </a:r>
            <a:r>
              <a:rPr lang="de-AT" altLang="de-DE" sz="1800" dirty="0">
                <a:solidFill>
                  <a:srgbClr val="0070C0"/>
                </a:solidFill>
              </a:rPr>
              <a:t>vom </a:t>
            </a:r>
            <a:r>
              <a:rPr lang="de-AT" altLang="de-DE" sz="1800" dirty="0" smtClean="0">
                <a:solidFill>
                  <a:srgbClr val="0070C0"/>
                </a:solidFill>
              </a:rPr>
              <a:t>Hl. Röm. Reich</a:t>
            </a:r>
            <a:r>
              <a:rPr lang="de-AT" altLang="de-DE" sz="1800" dirty="0"/>
              <a:t>:	</a:t>
            </a:r>
            <a:br>
              <a:rPr lang="de-AT" altLang="de-DE" sz="1800" dirty="0"/>
            </a:br>
            <a:r>
              <a:rPr lang="de-AT" altLang="de-DE" sz="1800" dirty="0"/>
              <a:t>            </a:t>
            </a:r>
            <a:r>
              <a:rPr lang="de-AT" altLang="de-DE" sz="1800" dirty="0">
                <a:latin typeface="Arial Narrow" pitchFamily="34" charset="0"/>
              </a:rPr>
              <a:t>geheimer Rat (</a:t>
            </a:r>
            <a:r>
              <a:rPr lang="de-AT" altLang="de-DE" sz="1800" dirty="0">
                <a:latin typeface="Arial Narrow" pitchFamily="34" charset="0"/>
                <a:sym typeface="Wingdings" pitchFamily="2" charset="2"/>
              </a:rPr>
              <a:t></a:t>
            </a:r>
            <a:r>
              <a:rPr lang="de-AT" altLang="de-DE" sz="1800" dirty="0">
                <a:latin typeface="Arial Narrow" pitchFamily="34" charset="0"/>
              </a:rPr>
              <a:t> Mitte 17. </a:t>
            </a:r>
            <a:r>
              <a:rPr lang="de-AT" altLang="de-DE" sz="1800" dirty="0" err="1">
                <a:latin typeface="Arial Narrow" pitchFamily="34" charset="0"/>
              </a:rPr>
              <a:t>Jh</a:t>
            </a:r>
            <a:r>
              <a:rPr lang="de-AT" altLang="de-DE" sz="1800" dirty="0">
                <a:latin typeface="Arial Narrow" pitchFamily="34" charset="0"/>
              </a:rPr>
              <a:t> geheime österr. Konferenz) und </a:t>
            </a:r>
            <a:br>
              <a:rPr lang="de-AT" altLang="de-DE" sz="1800" dirty="0">
                <a:latin typeface="Arial Narrow" pitchFamily="34" charset="0"/>
              </a:rPr>
            </a:br>
            <a:r>
              <a:rPr lang="de-AT" altLang="de-DE" sz="1800" dirty="0">
                <a:latin typeface="Arial Narrow" pitchFamily="34" charset="0"/>
              </a:rPr>
              <a:t>              eigene österreichische Hofkanzlei (im 17. </a:t>
            </a:r>
            <a:r>
              <a:rPr lang="de-AT" altLang="de-DE" sz="1800" dirty="0" err="1">
                <a:latin typeface="Arial Narrow" pitchFamily="34" charset="0"/>
              </a:rPr>
              <a:t>Jh</a:t>
            </a:r>
            <a:r>
              <a:rPr lang="de-AT" altLang="de-DE" sz="1800" dirty="0">
                <a:latin typeface="Arial Narrow" pitchFamily="34" charset="0"/>
              </a:rPr>
              <a:t>: Gliederung </a:t>
            </a:r>
            <a:r>
              <a:rPr lang="de-AT" altLang="de-DE" sz="1800" dirty="0" err="1">
                <a:latin typeface="Arial Narrow" pitchFamily="34" charset="0"/>
              </a:rPr>
              <a:t>politica</a:t>
            </a:r>
            <a:r>
              <a:rPr lang="de-AT" altLang="de-DE" sz="1800" dirty="0">
                <a:latin typeface="Arial Narrow" pitchFamily="34" charset="0"/>
              </a:rPr>
              <a:t> und </a:t>
            </a:r>
            <a:r>
              <a:rPr lang="de-AT" altLang="de-DE" sz="1800" dirty="0" err="1">
                <a:latin typeface="Arial Narrow" pitchFamily="34" charset="0"/>
              </a:rPr>
              <a:t>juridica</a:t>
            </a:r>
            <a:r>
              <a:rPr lang="de-AT" altLang="de-DE" sz="1800" dirty="0">
                <a:latin typeface="Arial Narrow" pitchFamily="34" charset="0"/>
              </a:rPr>
              <a:t>).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Ende</a:t>
            </a:r>
            <a:r>
              <a:rPr lang="de-AT" altLang="de-DE" sz="1800" dirty="0"/>
              <a:t> des </a:t>
            </a:r>
            <a:r>
              <a:rPr lang="de-AT" altLang="de-DE" sz="1800" b="1" dirty="0"/>
              <a:t>17. Jh. Konsolidierung</a:t>
            </a:r>
            <a:r>
              <a:rPr lang="de-AT" altLang="de-DE" sz="1800" dirty="0"/>
              <a:t> der Länderverbindung </a:t>
            </a:r>
            <a:r>
              <a:rPr lang="de-AT" altLang="de-DE" sz="1800" b="1" dirty="0">
                <a:solidFill>
                  <a:srgbClr val="0070C0"/>
                </a:solidFill>
              </a:rPr>
              <a:t>nach Außen</a:t>
            </a:r>
            <a:r>
              <a:rPr lang="de-AT" altLang="de-DE" sz="1800" b="1" dirty="0"/>
              <a:t>:</a:t>
            </a:r>
            <a:br>
              <a:rPr lang="de-AT" altLang="de-DE" sz="1800" b="1" dirty="0"/>
            </a:br>
            <a:r>
              <a:rPr lang="de-AT" altLang="de-DE" sz="1800" b="1" dirty="0"/>
              <a:t>       </a:t>
            </a:r>
            <a:r>
              <a:rPr lang="de-AT" altLang="de-DE" sz="1800" dirty="0"/>
              <a:t>Abwehr der Türken vor Wien 1683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Erwerb Ungarns + Siebenbürgens </a:t>
            </a:r>
            <a:r>
              <a:rPr lang="de-AT" altLang="de-DE" sz="1800" dirty="0"/>
              <a:t>(bis 1699)</a:t>
            </a:r>
            <a:br>
              <a:rPr lang="de-AT" altLang="de-DE" sz="1800" dirty="0"/>
            </a:br>
            <a:r>
              <a:rPr lang="de-AT" altLang="de-DE" sz="1800" dirty="0"/>
              <a:t> 	</a:t>
            </a:r>
            <a:r>
              <a:rPr lang="de-AT" altLang="de-DE" sz="1800" dirty="0">
                <a:latin typeface="Arial Narrow" pitchFamily="34" charset="0"/>
              </a:rPr>
              <a:t>sowie anderer osmanischer Gebiete auf dem Balkan (Banat, </a:t>
            </a:r>
            <a:r>
              <a:rPr lang="de-AT" altLang="de-DE" sz="1800" dirty="0" err="1">
                <a:latin typeface="Arial Narrow" pitchFamily="34" charset="0"/>
              </a:rPr>
              <a:t>Wallachei</a:t>
            </a:r>
            <a:r>
              <a:rPr lang="de-AT" altLang="de-DE" sz="1800" dirty="0">
                <a:latin typeface="Arial Narrow" pitchFamily="34" charset="0"/>
              </a:rPr>
              <a:t>, </a:t>
            </a:r>
            <a:r>
              <a:rPr lang="de-AT" altLang="de-DE" sz="1800" dirty="0" err="1">
                <a:latin typeface="Arial Narrow" pitchFamily="34" charset="0"/>
              </a:rPr>
              <a:t>Woiwodina</a:t>
            </a:r>
            <a:r>
              <a:rPr lang="de-AT" altLang="de-DE" sz="1800" dirty="0">
                <a:latin typeface="Arial Narrow" pitchFamily="34" charset="0"/>
              </a:rPr>
              <a:t>):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          </a:t>
            </a:r>
            <a:r>
              <a:rPr lang="de-AT" altLang="de-DE" sz="1800" dirty="0">
                <a:latin typeface="Arial Narrow" pitchFamily="34" charset="0"/>
              </a:rPr>
              <a:t>Ungarn = 1687 erbliches Königtum, Landstände mit Verwaltungs-Selbständigkeit </a:t>
            </a:r>
            <a:br>
              <a:rPr lang="de-AT" altLang="de-DE" sz="1800" dirty="0">
                <a:latin typeface="Arial Narrow" pitchFamily="34" charset="0"/>
              </a:rPr>
            </a:br>
            <a:r>
              <a:rPr lang="de-AT" altLang="de-DE" sz="1800" dirty="0">
                <a:latin typeface="Arial Narrow" pitchFamily="34" charset="0"/>
              </a:rPr>
              <a:t>                  </a:t>
            </a:r>
            <a:r>
              <a:rPr lang="de-AT" altLang="de-DE" sz="1800" dirty="0">
                <a:latin typeface="Arial Narrow" pitchFamily="34" charset="0"/>
                <a:sym typeface="Wingdings" pitchFamily="2" charset="2"/>
              </a:rPr>
              <a:t> </a:t>
            </a:r>
            <a:r>
              <a:rPr lang="de-AT" altLang="de-DE" sz="1800" dirty="0">
                <a:latin typeface="Arial Narrow" pitchFamily="34" charset="0"/>
              </a:rPr>
              <a:t>eigene Zentralbehörden (Hofkanzleien in Wien für Ungarn + Siebenbürgen)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Um 1700</a:t>
            </a:r>
            <a:r>
              <a:rPr lang="de-AT" altLang="de-DE" sz="1800" b="1" dirty="0"/>
              <a:t>: </a:t>
            </a:r>
            <a:r>
              <a:rPr lang="de-AT" altLang="de-DE" sz="1800" dirty="0"/>
              <a:t>Monarchische Union nach außen eine </a:t>
            </a:r>
            <a:r>
              <a:rPr lang="de-AT" altLang="de-DE" sz="1800" b="1" dirty="0"/>
              <a:t>politische Einheit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  = benannt nach der Dynastie „Österreich“: </a:t>
            </a:r>
            <a:r>
              <a:rPr lang="de-AT" altLang="de-DE" sz="1800" b="1" i="1" dirty="0" err="1"/>
              <a:t>Monarchia</a:t>
            </a:r>
            <a:r>
              <a:rPr lang="de-AT" altLang="de-DE" sz="1800" b="1" i="1" dirty="0"/>
              <a:t> </a:t>
            </a:r>
            <a:r>
              <a:rPr lang="de-AT" altLang="de-DE" sz="1800" b="1" i="1" dirty="0" err="1"/>
              <a:t>Austriaca</a:t>
            </a:r>
            <a:r>
              <a:rPr lang="de-DE" altLang="de-DE" sz="1800" i="1" dirty="0"/>
              <a:t/>
            </a:r>
            <a:br>
              <a:rPr lang="de-DE" altLang="de-DE" sz="1800" i="1" dirty="0"/>
            </a:br>
            <a:r>
              <a:rPr lang="de-DE" altLang="de-DE" sz="1800" i="1" dirty="0"/>
              <a:t>      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</a:rPr>
              <a:t>Umbau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Länderverbindung zum Staat </a:t>
            </a:r>
            <a:r>
              <a:rPr lang="de-AT" altLang="de-DE" sz="1800" dirty="0"/>
              <a:t>wird gehemmt durch </a:t>
            </a:r>
            <a:br>
              <a:rPr lang="de-AT" altLang="de-DE" sz="1800" dirty="0"/>
            </a:br>
            <a:r>
              <a:rPr lang="de-AT" altLang="de-DE" sz="1800" dirty="0"/>
              <a:t>           Erlöschen des spanischen Zweigs der Habsburger 1700  </a:t>
            </a:r>
            <a:r>
              <a:rPr lang="de-AT" altLang="de-DE" sz="1800" b="1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</a:rPr>
              <a:t>Erbfolgekrieg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endParaRPr lang="de-AT" altLang="de-DE" sz="1800" i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6492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hema_Spanische_Erbfolg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-33338"/>
            <a:ext cx="8086725" cy="55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644900" y="1462088"/>
            <a:ext cx="1800225" cy="4513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614738" y="1223963"/>
            <a:ext cx="2522537" cy="288925"/>
          </a:xfrm>
          <a:prstGeom prst="rect">
            <a:avLst/>
          </a:prstGeom>
          <a:solidFill>
            <a:srgbClr val="EC6F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68638" y="2470150"/>
            <a:ext cx="576262" cy="21590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661025" y="4967288"/>
            <a:ext cx="150177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96863" y="5010150"/>
            <a:ext cx="884713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AT" altLang="de-DE" sz="1800" dirty="0" smtClean="0">
                <a:solidFill>
                  <a:srgbClr val="A3BAFB"/>
                </a:solidFill>
                <a:latin typeface="Arial Narrow" panose="020B0606020202030204" pitchFamily="34" charset="0"/>
              </a:rPr>
              <a:t> 			             		  </a:t>
            </a:r>
            <a:r>
              <a:rPr lang="de-AT" altLang="de-DE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Deutsche Habsburger (Kaiser Leopold I.):</a:t>
            </a:r>
            <a:br>
              <a:rPr lang="de-AT" altLang="de-DE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AT" altLang="de-DE" sz="1800" dirty="0" smtClean="0">
                <a:solidFill>
                  <a:srgbClr val="A3BAFB"/>
                </a:solidFill>
                <a:latin typeface="Arial Narrow" panose="020B0606020202030204" pitchFamily="34" charset="0"/>
              </a:rPr>
              <a:t>						          </a:t>
            </a:r>
            <a:r>
              <a:rPr lang="de-AT" altLang="de-DE" sz="1800" dirty="0" smtClean="0">
                <a:latin typeface="Arial Narrow" panose="020B0606020202030204" pitchFamily="34" charset="0"/>
              </a:rPr>
              <a:t>Erbansprüche der auf die </a:t>
            </a:r>
            <a:br>
              <a:rPr lang="de-AT" altLang="de-DE" sz="1800" dirty="0" smtClean="0">
                <a:latin typeface="Arial Narrow" panose="020B0606020202030204" pitchFamily="34" charset="0"/>
              </a:rPr>
            </a:br>
            <a:r>
              <a:rPr lang="de-AT" altLang="de-DE" sz="1800" dirty="0" smtClean="0">
                <a:latin typeface="Arial Narrow" panose="020B0606020202030204" pitchFamily="34" charset="0"/>
              </a:rPr>
              <a:t> 				</a:t>
            </a:r>
            <a:r>
              <a:rPr lang="de-AT" altLang="de-DE" sz="1800" dirty="0" smtClean="0">
                <a:solidFill>
                  <a:srgbClr val="C00000"/>
                </a:solidFill>
                <a:latin typeface="+mn-lt"/>
              </a:rPr>
              <a:t>Spanische Monarchie</a:t>
            </a:r>
            <a:r>
              <a:rPr lang="de-AT" altLang="de-DE" sz="1800" dirty="0" smtClean="0">
                <a:latin typeface="+mn-lt"/>
              </a:rPr>
              <a:t>  </a:t>
            </a:r>
            <a:r>
              <a:rPr lang="de-AT" altLang="de-DE" sz="1800" dirty="0" smtClean="0">
                <a:latin typeface="Arial Narrow" panose="020B0606020202030204" pitchFamily="34" charset="0"/>
              </a:rPr>
              <a:t>aufgrund Verwandtschaft;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AT" altLang="de-DE" sz="1800" dirty="0" smtClean="0">
                <a:solidFill>
                  <a:srgbClr val="81DE42"/>
                </a:solidFill>
                <a:latin typeface="Arial Narrow" panose="020B0606020202030204" pitchFamily="34" charset="0"/>
              </a:rPr>
              <a:t>Französische Bourbonen (Philipp v. Anjou): </a:t>
            </a:r>
            <a:r>
              <a:rPr lang="de-AT" altLang="de-DE" sz="1800" dirty="0" smtClean="0">
                <a:latin typeface="Arial Narrow" panose="020B0606020202030204" pitchFamily="34" charset="0"/>
              </a:rPr>
              <a:t>Gegenanspruch der aufgrund letztwilliger Verfügung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906588" y="-50800"/>
            <a:ext cx="525621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7779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1800" i="1" smtClean="0"/>
              <a:t>Christian Neschwara / Universität Wien</a:t>
            </a:r>
            <a:br>
              <a:rPr lang="de-DE" altLang="de-DE" sz="1800" i="1" smtClean="0"/>
            </a:br>
            <a:r>
              <a:rPr lang="de-DE" altLang="de-DE" sz="2000" b="1" smtClean="0"/>
              <a:t/>
            </a:r>
            <a:br>
              <a:rPr lang="de-DE" altLang="de-DE" sz="2000" b="1" smtClean="0"/>
            </a:br>
            <a:r>
              <a:rPr lang="de-DE" altLang="de-DE" sz="2000" b="1" smtClean="0"/>
              <a:t>Rechts- und Verfassungsgeschichte in Mitteleuopa</a:t>
            </a:r>
            <a:r>
              <a:rPr lang="de-DE" altLang="de-DE" sz="2000" smtClean="0"/>
              <a:t> </a:t>
            </a:r>
            <a:br>
              <a:rPr lang="de-DE" altLang="de-DE" sz="2000" smtClean="0"/>
            </a:br>
            <a:r>
              <a:rPr lang="de-DE" altLang="de-DE" sz="2000" smtClean="0"/>
              <a:t>(Schwerpunkt Österreich)</a:t>
            </a:r>
            <a:endParaRPr lang="de-AT" altLang="de-DE" sz="2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de-DE" altLang="de-DE" sz="1800" b="1" dirty="0" smtClean="0"/>
              <a:t>Block II, 18. März 2016</a:t>
            </a:r>
            <a:br>
              <a:rPr lang="de-DE" altLang="de-DE" sz="1800" b="1" dirty="0" smtClean="0"/>
            </a:b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Entstehung des Kaisertums Österreich als moderner Verfassungsstaat bis 1867 −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de-DE" altLang="de-DE" sz="1800" dirty="0" smtClean="0"/>
              <a:t>Entwicklungen auf dem Gebiet des Privatrechts</a:t>
            </a:r>
          </a:p>
        </p:txBody>
      </p:sp>
    </p:spTree>
    <p:extLst>
      <p:ext uri="{BB962C8B-B14F-4D97-AF65-F5344CB8AC3E}">
        <p14:creationId xmlns:p14="http://schemas.microsoft.com/office/powerpoint/2010/main" val="4445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248752"/>
            <a:ext cx="9417963" cy="620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/>
              <a:t>Zu Beginn des Spanischen Erbfolgekriegs familienintern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geheime Vereinbarungen </a:t>
            </a:r>
            <a:r>
              <a:rPr lang="de-AT" altLang="de-DE" sz="1800" dirty="0"/>
              <a:t>der deutschen Habsburger über Aufteilung der Herrschaft: 	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1703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neue spanische Linie</a:t>
            </a:r>
            <a:r>
              <a:rPr lang="de-AT" altLang="de-DE" sz="1800" dirty="0">
                <a:solidFill>
                  <a:srgbClr val="0070C0"/>
                </a:solidFill>
              </a:rPr>
              <a:t> unter </a:t>
            </a:r>
            <a:r>
              <a:rPr lang="de-AT" altLang="de-DE" sz="1800" dirty="0"/>
              <a:t>dem jüngeren Sohn Kaiser Leopold I. als </a:t>
            </a:r>
            <a:br>
              <a:rPr lang="de-AT" altLang="de-DE" sz="1800" dirty="0"/>
            </a:br>
            <a:r>
              <a:rPr lang="de-AT" altLang="de-DE" sz="1800" dirty="0"/>
              <a:t>         </a:t>
            </a:r>
            <a:r>
              <a:rPr lang="de-AT" altLang="de-DE" sz="1800" b="1" dirty="0">
                <a:solidFill>
                  <a:srgbClr val="0070C0"/>
                </a:solidFill>
              </a:rPr>
              <a:t>Karl</a:t>
            </a:r>
            <a:r>
              <a:rPr lang="de-AT" altLang="de-DE" sz="1800" b="1" dirty="0"/>
              <a:t> III. </a:t>
            </a:r>
            <a:r>
              <a:rPr lang="de-AT" altLang="de-DE" sz="1800" dirty="0"/>
              <a:t>Spanische Monarchie (= </a:t>
            </a:r>
            <a:r>
              <a:rPr lang="de-AT" altLang="de-DE" sz="1800" i="1" dirty="0" err="1">
                <a:solidFill>
                  <a:srgbClr val="0070C0"/>
                </a:solidFill>
              </a:rPr>
              <a:t>Cessio</a:t>
            </a:r>
            <a:r>
              <a:rPr lang="de-AT" altLang="de-DE" sz="1800" i="1" dirty="0">
                <a:solidFill>
                  <a:srgbClr val="0070C0"/>
                </a:solidFill>
              </a:rPr>
              <a:t> </a:t>
            </a:r>
            <a:r>
              <a:rPr lang="de-AT" altLang="de-DE" sz="1800" i="1" dirty="0" err="1"/>
              <a:t>Monarchiae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Hispanicae</a:t>
            </a:r>
            <a:r>
              <a:rPr lang="de-AT" altLang="de-DE" sz="1800" dirty="0"/>
              <a:t>), </a:t>
            </a:r>
            <a:br>
              <a:rPr lang="de-AT" altLang="de-DE" sz="1800" dirty="0"/>
            </a:br>
            <a:r>
              <a:rPr lang="de-AT" altLang="de-DE" sz="1800" dirty="0"/>
              <a:t>        </a:t>
            </a:r>
            <a:r>
              <a:rPr lang="de-AT" altLang="de-DE" sz="1800" b="1" dirty="0">
                <a:solidFill>
                  <a:srgbClr val="0070C0"/>
                </a:solidFill>
              </a:rPr>
              <a:t>Josef</a:t>
            </a:r>
            <a:r>
              <a:rPr lang="de-AT" altLang="de-DE" sz="1800" b="1" dirty="0"/>
              <a:t> I.</a:t>
            </a:r>
            <a:r>
              <a:rPr lang="de-AT" altLang="de-DE" sz="1800" dirty="0"/>
              <a:t>, älterer Sohn des Kaisers, wird Monarch der </a:t>
            </a:r>
            <a:r>
              <a:rPr lang="de-AT" altLang="de-DE" sz="1800" dirty="0">
                <a:solidFill>
                  <a:srgbClr val="0070C0"/>
                </a:solidFill>
              </a:rPr>
              <a:t>deutschen Erbländer und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        Nachfolger im </a:t>
            </a:r>
            <a:r>
              <a:rPr lang="de-AT" altLang="de-DE" sz="1800" dirty="0">
                <a:solidFill>
                  <a:srgbClr val="0070C0"/>
                </a:solidFill>
              </a:rPr>
              <a:t>Kaiser</a:t>
            </a:r>
            <a:r>
              <a:rPr lang="de-AT" altLang="de-DE" sz="1800" dirty="0"/>
              <a:t>amt (1705); gleichzeitig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1703 </a:t>
            </a:r>
            <a:r>
              <a:rPr lang="de-AT" altLang="de-DE" sz="1800" b="1" dirty="0" err="1">
                <a:solidFill>
                  <a:srgbClr val="0070C0"/>
                </a:solidFill>
              </a:rPr>
              <a:t>Primogeniturerbrecht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im Mannesstamm für Familienerbfolge mit</a:t>
            </a:r>
            <a:br>
              <a:rPr lang="de-AT" altLang="de-DE" sz="1800" dirty="0"/>
            </a:br>
            <a:r>
              <a:rPr lang="de-AT" altLang="de-DE" sz="1800" dirty="0"/>
              <a:t>         Geheimvertrag über wechselseitiges Erbrecht (</a:t>
            </a:r>
            <a:r>
              <a:rPr lang="de-AT" altLang="de-DE" sz="1800" i="1" dirty="0" err="1">
                <a:solidFill>
                  <a:srgbClr val="0070C0"/>
                </a:solidFill>
              </a:rPr>
              <a:t>Pactum</a:t>
            </a:r>
            <a:r>
              <a:rPr lang="de-AT" altLang="de-DE" sz="1800" i="1" dirty="0">
                <a:solidFill>
                  <a:srgbClr val="0070C0"/>
                </a:solidFill>
              </a:rPr>
              <a:t> </a:t>
            </a:r>
            <a:r>
              <a:rPr lang="de-AT" altLang="de-DE" sz="1800" i="1" dirty="0" err="1"/>
              <a:t>mutuuae</a:t>
            </a:r>
            <a:r>
              <a:rPr lang="de-AT" altLang="de-DE" sz="1800" i="1" dirty="0"/>
              <a:t> </a:t>
            </a:r>
            <a:r>
              <a:rPr lang="de-AT" altLang="de-DE" sz="1800" i="1" dirty="0" err="1">
                <a:solidFill>
                  <a:srgbClr val="0070C0"/>
                </a:solidFill>
              </a:rPr>
              <a:t>successionis</a:t>
            </a:r>
            <a:r>
              <a:rPr lang="de-AT" altLang="de-DE" sz="1800" dirty="0"/>
              <a:t>)</a:t>
            </a:r>
            <a:br>
              <a:rPr lang="de-AT" altLang="de-DE" sz="1800" dirty="0"/>
            </a:br>
            <a:r>
              <a:rPr lang="de-AT" altLang="de-DE" sz="1800" dirty="0"/>
              <a:t>        </a:t>
            </a:r>
            <a:r>
              <a:rPr lang="de-AT" altLang="de-DE" sz="1800" dirty="0">
                <a:solidFill>
                  <a:srgbClr val="0070C0"/>
                </a:solidFill>
              </a:rPr>
              <a:t>1711</a:t>
            </a:r>
            <a:r>
              <a:rPr lang="de-AT" altLang="de-DE" sz="1800" dirty="0"/>
              <a:t> in Kraft, nachdem die deutsche Linie mit Josef I. im Mannesstamm erlischt.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</a:rPr>
              <a:t>Übernahme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der Herrschaft über die </a:t>
            </a:r>
            <a:r>
              <a:rPr lang="de-AT" altLang="de-DE" sz="1800" b="1" dirty="0" err="1">
                <a:solidFill>
                  <a:srgbClr val="0070C0"/>
                </a:solidFill>
              </a:rPr>
              <a:t>Monarchia</a:t>
            </a:r>
            <a:r>
              <a:rPr lang="de-AT" altLang="de-DE" sz="1800" b="1" dirty="0">
                <a:solidFill>
                  <a:srgbClr val="0070C0"/>
                </a:solidFill>
              </a:rPr>
              <a:t> </a:t>
            </a:r>
            <a:r>
              <a:rPr lang="de-AT" altLang="de-DE" sz="1800" b="1" dirty="0" err="1">
                <a:solidFill>
                  <a:srgbClr val="0070C0"/>
                </a:solidFill>
              </a:rPr>
              <a:t>Austriaca</a:t>
            </a:r>
            <a:r>
              <a:rPr lang="de-AT" altLang="de-DE" sz="1800" b="1" dirty="0">
                <a:solidFill>
                  <a:srgbClr val="0070C0"/>
                </a:solidFill>
              </a:rPr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seitens</a:t>
            </a:r>
            <a:r>
              <a:rPr lang="de-AT" altLang="de-DE" sz="1800" b="1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der </a:t>
            </a:r>
            <a:br>
              <a:rPr lang="de-AT" altLang="de-DE" sz="1800" dirty="0"/>
            </a:br>
            <a:r>
              <a:rPr lang="de-AT" altLang="de-DE" sz="1800" dirty="0"/>
              <a:t>     </a:t>
            </a:r>
            <a:r>
              <a:rPr lang="de-AT" altLang="de-DE" sz="1800" dirty="0">
                <a:solidFill>
                  <a:srgbClr val="0070C0"/>
                </a:solidFill>
              </a:rPr>
              <a:t>spanischen Linie </a:t>
            </a:r>
            <a:r>
              <a:rPr lang="de-AT" altLang="de-DE" sz="1800" dirty="0"/>
              <a:t>durch Karl, den jüngeren Bruder von Josef:  Karl (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Kaiser) VI</a:t>
            </a:r>
            <a:r>
              <a:rPr lang="de-AT" altLang="de-DE" sz="1800" dirty="0" smtClean="0"/>
              <a:t>.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scheitert am Widerstand der europäischen Mächte.</a:t>
            </a:r>
          </a:p>
          <a:p>
            <a:pPr>
              <a:lnSpc>
                <a:spcPct val="125000"/>
              </a:lnSpc>
              <a:spcAft>
                <a:spcPct val="20000"/>
              </a:spcAft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1713/14</a:t>
            </a:r>
            <a:r>
              <a:rPr lang="de-AT" altLang="de-DE" sz="1800" dirty="0"/>
              <a:t> (Frieden </a:t>
            </a:r>
            <a:r>
              <a:rPr lang="de-AT" altLang="de-DE" sz="1800" dirty="0" err="1"/>
              <a:t>Uetrecht</a:t>
            </a:r>
            <a:r>
              <a:rPr lang="de-AT" altLang="de-DE" sz="1800" dirty="0"/>
              <a:t> / Rastatt) </a:t>
            </a:r>
            <a:r>
              <a:rPr lang="de-AT" altLang="de-DE" sz="1800" b="1" dirty="0">
                <a:solidFill>
                  <a:srgbClr val="0070C0"/>
                </a:solidFill>
              </a:rPr>
              <a:t>Aufteilung</a:t>
            </a:r>
            <a:r>
              <a:rPr lang="de-AT" altLang="de-DE" sz="1800" b="1" dirty="0"/>
              <a:t> der </a:t>
            </a:r>
            <a:r>
              <a:rPr lang="de-AT" altLang="de-DE" sz="1800" b="1" dirty="0">
                <a:solidFill>
                  <a:srgbClr val="0070C0"/>
                </a:solidFill>
              </a:rPr>
              <a:t>Spanischen Monarchie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Karl VI. verzichtet auf Spanien samt Kolonien, </a:t>
            </a:r>
            <a:r>
              <a:rPr lang="de-AT" altLang="de-DE" sz="1800" dirty="0"/>
              <a:t>aber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behält </a:t>
            </a:r>
            <a:r>
              <a:rPr lang="de-AT" altLang="de-DE" sz="1800" dirty="0" smtClean="0"/>
              <a:t>die </a:t>
            </a:r>
            <a:r>
              <a:rPr lang="de-AT" altLang="de-DE" sz="1800" dirty="0"/>
              <a:t>Spanischen </a:t>
            </a:r>
            <a:r>
              <a:rPr lang="de-AT" altLang="de-DE" sz="1800" dirty="0" smtClean="0"/>
              <a:t>(</a:t>
            </a:r>
            <a:r>
              <a:rPr lang="de-AT" altLang="de-DE" sz="1800" dirty="0" smtClean="0">
                <a:sym typeface="Wingdings" panose="05000000000000000000" pitchFamily="2" charset="2"/>
              </a:rPr>
              <a:t> österreichischen) </a:t>
            </a:r>
            <a:r>
              <a:rPr lang="de-AT" altLang="de-DE" sz="1800" dirty="0" smtClean="0">
                <a:solidFill>
                  <a:srgbClr val="0070C0"/>
                </a:solidFill>
              </a:rPr>
              <a:t>Niederlande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(heute Belgien-Luxemburg)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/>
              <a:t>sowie die spanischen </a:t>
            </a:r>
            <a:r>
              <a:rPr lang="de-AT" altLang="de-DE" sz="1800" dirty="0"/>
              <a:t>Gebiete in Italien: Davon bleiben Lombardei und Toskana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</a:rPr>
              <a:t>Lombardei</a:t>
            </a:r>
            <a:r>
              <a:rPr lang="de-AT" altLang="de-DE" sz="1800" dirty="0">
                <a:solidFill>
                  <a:srgbClr val="0070C0"/>
                </a:solidFill>
              </a:rPr>
              <a:t> und </a:t>
            </a:r>
            <a:r>
              <a:rPr lang="de-AT" altLang="de-DE" sz="1800" b="1" dirty="0">
                <a:solidFill>
                  <a:srgbClr val="0070C0"/>
                </a:solidFill>
              </a:rPr>
              <a:t>österreichische </a:t>
            </a:r>
            <a:r>
              <a:rPr lang="de-AT" altLang="de-DE" sz="1800" b="1" dirty="0" err="1">
                <a:solidFill>
                  <a:srgbClr val="0070C0"/>
                </a:solidFill>
              </a:rPr>
              <a:t>NL</a:t>
            </a:r>
            <a:r>
              <a:rPr lang="de-AT" altLang="de-DE" sz="1800" b="1" dirty="0"/>
              <a:t> </a:t>
            </a:r>
            <a:r>
              <a:rPr lang="de-AT" altLang="de-DE" sz="1800" dirty="0"/>
              <a:t>in die Monarchische Union </a:t>
            </a:r>
            <a:r>
              <a:rPr lang="de-AT" altLang="de-DE" sz="1800" dirty="0">
                <a:solidFill>
                  <a:srgbClr val="0070C0"/>
                </a:solidFill>
              </a:rPr>
              <a:t>integriert</a:t>
            </a:r>
            <a:r>
              <a:rPr lang="de-AT" alt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0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313" y="322908"/>
            <a:ext cx="8883201" cy="56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Umbau</a:t>
            </a:r>
            <a:r>
              <a:rPr lang="de-AT" altLang="de-DE" sz="1800" b="1" dirty="0"/>
              <a:t> der Monarchischen </a:t>
            </a:r>
            <a:r>
              <a:rPr lang="de-AT" altLang="de-DE" sz="1800" b="1" dirty="0">
                <a:solidFill>
                  <a:srgbClr val="0070C0"/>
                </a:solidFill>
              </a:rPr>
              <a:t>Union zum </a:t>
            </a:r>
            <a:r>
              <a:rPr lang="de-AT" altLang="de-DE" sz="1800" b="1" dirty="0" smtClean="0"/>
              <a:t>Einheits-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Staat</a:t>
            </a:r>
            <a:endParaRPr lang="de-AT" altLang="de-DE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1713 Publikation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der geheimen Vereinbarungen von 1703 über die </a:t>
            </a:r>
            <a:r>
              <a:rPr lang="de-DE" altLang="de-DE" sz="1800" dirty="0">
                <a:solidFill>
                  <a:srgbClr val="0070C0"/>
                </a:solidFill>
              </a:rPr>
              <a:t>Erbfolge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= Kundmachung </a:t>
            </a:r>
            <a:r>
              <a:rPr lang="de-DE" altLang="de-DE" sz="1800" dirty="0">
                <a:solidFill>
                  <a:srgbClr val="0070C0"/>
                </a:solidFill>
              </a:rPr>
              <a:t>als </a:t>
            </a:r>
            <a:r>
              <a:rPr lang="de-AT" altLang="de-DE" sz="1800" b="1" dirty="0">
                <a:solidFill>
                  <a:srgbClr val="0070C0"/>
                </a:solidFill>
              </a:rPr>
              <a:t>Pragmatische Sanktion</a:t>
            </a:r>
            <a:r>
              <a:rPr lang="de-AT" altLang="de-DE" sz="1800" dirty="0"/>
              <a:t>: Monarchische Union mit </a:t>
            </a:r>
            <a:r>
              <a:rPr lang="de-DE" altLang="de-DE" sz="1800" dirty="0"/>
              <a:t> </a:t>
            </a:r>
            <a:br>
              <a:rPr lang="de-DE" altLang="de-DE" sz="1800" dirty="0"/>
            </a:br>
            <a:r>
              <a:rPr lang="de-DE" altLang="de-DE" sz="1800" dirty="0"/>
              <a:t>einheitlicher Thronfolgeordnung, </a:t>
            </a:r>
            <a:r>
              <a:rPr lang="de-DE" altLang="de-DE" sz="1800" dirty="0">
                <a:solidFill>
                  <a:srgbClr val="0070C0"/>
                </a:solidFill>
              </a:rPr>
              <a:t>bis 1918 </a:t>
            </a:r>
            <a:r>
              <a:rPr lang="de-DE" altLang="de-DE" sz="1800" dirty="0"/>
              <a:t>verfassungsrelevantes </a:t>
            </a:r>
            <a:r>
              <a:rPr lang="de-AT" altLang="de-DE" sz="1800" b="1" dirty="0">
                <a:solidFill>
                  <a:srgbClr val="0070C0"/>
                </a:solidFill>
              </a:rPr>
              <a:t>Grundgesetz</a:t>
            </a:r>
            <a:r>
              <a:rPr lang="de-AT" altLang="de-DE" sz="1800" dirty="0"/>
              <a:t>: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Unteilbarkeit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der Gesamtherrschaft sowie die </a:t>
            </a:r>
            <a:r>
              <a:rPr lang="de-AT" altLang="de-DE" sz="1800" dirty="0" err="1">
                <a:solidFill>
                  <a:srgbClr val="0070C0"/>
                </a:solidFill>
              </a:rPr>
              <a:t>Unabtrennbarkeit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von Einzelteilen; </a:t>
            </a:r>
            <a:br>
              <a:rPr lang="de-AT" altLang="de-DE" sz="1800" dirty="0"/>
            </a:br>
            <a:r>
              <a:rPr lang="de-AT" altLang="de-DE" sz="1800" dirty="0"/>
              <a:t>Sicherung durch Erbfolge nach </a:t>
            </a:r>
            <a:r>
              <a:rPr lang="de-AT" altLang="de-DE" sz="1800" b="1" dirty="0">
                <a:solidFill>
                  <a:srgbClr val="0070C0"/>
                </a:solidFill>
              </a:rPr>
              <a:t>Primogenitur</a:t>
            </a:r>
            <a:r>
              <a:rPr lang="de-AT" altLang="de-DE" sz="1800" dirty="0"/>
              <a:t> der </a:t>
            </a:r>
            <a:r>
              <a:rPr lang="de-AT" altLang="de-DE" sz="1800" dirty="0">
                <a:solidFill>
                  <a:srgbClr val="0070C0"/>
                </a:solidFill>
              </a:rPr>
              <a:t>männlichen</a:t>
            </a:r>
            <a:r>
              <a:rPr lang="de-AT" altLang="de-DE" sz="1800" dirty="0"/>
              <a:t> Nachkommen;</a:t>
            </a:r>
            <a:br>
              <a:rPr lang="de-AT" altLang="de-DE" sz="1800" dirty="0"/>
            </a:br>
            <a:r>
              <a:rPr lang="de-AT" altLang="de-DE" sz="1800" dirty="0"/>
              <a:t>bei Erlöschen sämtlicher männlicher Linien </a:t>
            </a:r>
            <a:r>
              <a:rPr lang="de-AT" altLang="de-DE" sz="1800" dirty="0">
                <a:solidFill>
                  <a:srgbClr val="0070C0"/>
                </a:solidFill>
              </a:rPr>
              <a:t>subsidiäres</a:t>
            </a:r>
            <a:r>
              <a:rPr lang="de-AT" altLang="de-DE" sz="1800" dirty="0"/>
              <a:t> Nachfolgerecht der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ältesten Tochter </a:t>
            </a:r>
            <a:r>
              <a:rPr lang="de-AT" altLang="de-DE" sz="1800" dirty="0"/>
              <a:t>des letzten Monarchen und ihren Nachkommen.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Pragmatische Sanktion ist nicht bloß Familienvertrag</a:t>
            </a:r>
            <a:br>
              <a:rPr lang="de-DE" altLang="de-DE" sz="1800" dirty="0"/>
            </a:b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b="1" dirty="0">
                <a:solidFill>
                  <a:srgbClr val="0070C0"/>
                </a:solidFill>
              </a:rPr>
              <a:t>1720/25 Anerkennung </a:t>
            </a:r>
            <a:r>
              <a:rPr lang="de-DE" altLang="de-DE" sz="1800" dirty="0"/>
              <a:t>aller</a:t>
            </a:r>
            <a:r>
              <a:rPr lang="de-DE" altLang="de-DE" sz="1800" b="1" dirty="0"/>
              <a:t> </a:t>
            </a:r>
            <a:r>
              <a:rPr lang="de-DE" altLang="de-DE" sz="1800" b="1" dirty="0">
                <a:solidFill>
                  <a:srgbClr val="0070C0"/>
                </a:solidFill>
              </a:rPr>
              <a:t>Landtage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=</a:t>
            </a:r>
            <a:r>
              <a:rPr lang="de-DE" altLang="de-DE" sz="1800" dirty="0">
                <a:sym typeface="Wingdings" pitchFamily="2" charset="2"/>
              </a:rPr>
              <a:t> Verankerung in Landesverfassungen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</a:t>
            </a:r>
            <a:r>
              <a:rPr lang="de-DE" altLang="de-DE" sz="1800" b="1" dirty="0">
                <a:solidFill>
                  <a:srgbClr val="0070C0"/>
                </a:solidFill>
              </a:rPr>
              <a:t>ab 1720 völkerrechtliche Anerkennung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/>
              <a:t>der Thronfolgeordnung,</a:t>
            </a:r>
            <a:br>
              <a:rPr lang="de-DE" altLang="de-DE" sz="1800" dirty="0"/>
            </a:br>
            <a:r>
              <a:rPr lang="de-DE" altLang="de-DE" sz="1800" dirty="0"/>
              <a:t>     </a:t>
            </a:r>
            <a:r>
              <a:rPr lang="de-DE" altLang="de-DE" sz="1800" b="1" dirty="0"/>
              <a:t>1732</a:t>
            </a:r>
            <a:r>
              <a:rPr lang="de-DE" altLang="de-DE" sz="1800" dirty="0"/>
              <a:t> Garantie durch </a:t>
            </a:r>
            <a:r>
              <a:rPr lang="de-DE" altLang="de-DE" sz="1800" b="1" dirty="0">
                <a:solidFill>
                  <a:srgbClr val="0070C0"/>
                </a:solidFill>
              </a:rPr>
              <a:t>Reich</a:t>
            </a:r>
            <a:r>
              <a:rPr lang="de-DE" altLang="de-DE" sz="1800" dirty="0"/>
              <a:t>, </a:t>
            </a:r>
            <a:r>
              <a:rPr lang="de-DE" altLang="de-DE" sz="1800" dirty="0">
                <a:solidFill>
                  <a:srgbClr val="0070C0"/>
                </a:solidFill>
              </a:rPr>
              <a:t>nicht</a:t>
            </a:r>
            <a:r>
              <a:rPr lang="de-DE" altLang="de-DE" sz="1800" dirty="0"/>
              <a:t> aber </a:t>
            </a:r>
            <a:r>
              <a:rPr lang="de-DE" altLang="de-DE" sz="1800" dirty="0">
                <a:solidFill>
                  <a:srgbClr val="0070C0"/>
                </a:solidFill>
              </a:rPr>
              <a:t>aller</a:t>
            </a:r>
            <a:r>
              <a:rPr lang="de-DE" altLang="de-DE" sz="1800" dirty="0"/>
              <a:t> maßgeblichen Mächte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altLang="de-DE" sz="1800" dirty="0">
                <a:sym typeface="Wingdings" pitchFamily="2" charset="2"/>
              </a:rPr>
              <a:t>  </a:t>
            </a:r>
            <a:r>
              <a:rPr lang="de-DE" altLang="de-DE" sz="1800" b="1" dirty="0">
                <a:solidFill>
                  <a:srgbClr val="0070C0"/>
                </a:solidFill>
                <a:sym typeface="Wingdings" pitchFamily="2" charset="2"/>
              </a:rPr>
              <a:t>1740</a:t>
            </a:r>
            <a:r>
              <a:rPr lang="de-DE" altLang="de-DE" sz="18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altLang="de-DE" sz="1800" dirty="0">
                <a:sym typeface="Wingdings" pitchFamily="2" charset="2"/>
              </a:rPr>
              <a:t>Subsi</a:t>
            </a:r>
            <a:r>
              <a:rPr lang="de-DE" altLang="de-DE" sz="1800" dirty="0"/>
              <a:t>diäre </a:t>
            </a:r>
            <a:r>
              <a:rPr lang="de-DE" altLang="de-DE" sz="1800" b="1" dirty="0" smtClean="0"/>
              <a:t>Thronfolge </a:t>
            </a:r>
            <a:r>
              <a:rPr lang="de-DE" altLang="de-DE" sz="1800" dirty="0" smtClean="0"/>
              <a:t>von </a:t>
            </a:r>
            <a:r>
              <a:rPr lang="de-DE" altLang="de-DE" sz="1800" dirty="0">
                <a:solidFill>
                  <a:srgbClr val="0070C0"/>
                </a:solidFill>
              </a:rPr>
              <a:t>M</a:t>
            </a:r>
            <a:r>
              <a:rPr lang="de-DE" altLang="de-DE" sz="1800" dirty="0" smtClean="0">
                <a:solidFill>
                  <a:srgbClr val="0070C0"/>
                </a:solidFill>
              </a:rPr>
              <a:t>aria Theresia (</a:t>
            </a:r>
            <a:r>
              <a:rPr lang="de-DE" altLang="de-DE" sz="1800" b="1" dirty="0" smtClean="0"/>
              <a:t>Erbtochter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Karl VI</a:t>
            </a:r>
            <a:r>
              <a:rPr lang="de-DE" altLang="de-DE" sz="1800" dirty="0" smtClean="0"/>
              <a:t>.)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 gegen </a:t>
            </a:r>
            <a:r>
              <a:rPr lang="de-DE" altLang="de-DE" sz="1800" dirty="0" err="1"/>
              <a:t>Regredientenerbinnen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(Töchter Josef I. ∞ Bayern</a:t>
            </a:r>
            <a:r>
              <a:rPr lang="de-DE" altLang="de-DE" sz="1800" dirty="0"/>
              <a:t>, Sachsen):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    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Erbfolgekrieg</a:t>
            </a:r>
            <a:r>
              <a:rPr lang="de-DE" altLang="de-DE" sz="1800" b="1" dirty="0" smtClean="0"/>
              <a:t> </a:t>
            </a:r>
            <a:r>
              <a:rPr lang="de-DE" altLang="de-DE" sz="1800" b="1" dirty="0"/>
              <a:t>um Österreich</a:t>
            </a:r>
            <a:r>
              <a:rPr lang="de-DE" altLang="de-DE" sz="1800" dirty="0"/>
              <a:t> </a:t>
            </a:r>
            <a:r>
              <a:rPr lang="de-DE" altLang="de-DE" sz="1800" dirty="0" smtClean="0">
                <a:sym typeface="Wingdings" pitchFamily="2" charset="2"/>
              </a:rPr>
              <a:t> </a:t>
            </a:r>
            <a:r>
              <a:rPr lang="de-DE" altLang="de-DE" sz="1800" dirty="0">
                <a:solidFill>
                  <a:srgbClr val="0070C0"/>
                </a:solidFill>
              </a:rPr>
              <a:t>Verlust</a:t>
            </a:r>
            <a:r>
              <a:rPr lang="de-DE" altLang="de-DE" sz="1800" dirty="0"/>
              <a:t> Großteils von </a:t>
            </a:r>
            <a:r>
              <a:rPr lang="de-DE" altLang="de-DE" sz="1800" dirty="0">
                <a:solidFill>
                  <a:srgbClr val="0070C0"/>
                </a:solidFill>
              </a:rPr>
              <a:t>Schlesien</a:t>
            </a:r>
            <a:r>
              <a:rPr lang="de-DE" altLang="de-DE" sz="1800" dirty="0"/>
              <a:t> (an Preußen)</a:t>
            </a:r>
          </a:p>
        </p:txBody>
      </p:sp>
    </p:spTree>
    <p:extLst>
      <p:ext uri="{BB962C8B-B14F-4D97-AF65-F5344CB8AC3E}">
        <p14:creationId xmlns:p14="http://schemas.microsoft.com/office/powerpoint/2010/main" val="39729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280px-Western_Europe_Utrecht_Tre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 rot="2521714">
            <a:off x="4710113" y="3527425"/>
            <a:ext cx="814387" cy="4397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 rot="2323818">
            <a:off x="3624263" y="2259013"/>
            <a:ext cx="1017587" cy="4397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30134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38001"/>
            <a:ext cx="8552406" cy="627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Umbau</a:t>
            </a:r>
            <a:r>
              <a:rPr lang="de-DE" altLang="de-DE" sz="1800" b="1" dirty="0"/>
              <a:t> der </a:t>
            </a:r>
            <a:r>
              <a:rPr lang="de-DE" altLang="de-DE" sz="1800" b="1" dirty="0">
                <a:solidFill>
                  <a:srgbClr val="0070C0"/>
                </a:solidFill>
              </a:rPr>
              <a:t>Monarchischen Union zum Staat </a:t>
            </a:r>
            <a:r>
              <a:rPr lang="de-DE" altLang="de-DE" sz="1800" b="1" dirty="0"/>
              <a:t>ab Mitte des 18. Jh.</a:t>
            </a:r>
          </a:p>
          <a:p>
            <a:pPr>
              <a:lnSpc>
                <a:spcPct val="125000"/>
              </a:lnSpc>
              <a:spcAft>
                <a:spcPct val="20000"/>
              </a:spcAft>
              <a:buNone/>
            </a:pPr>
            <a:r>
              <a:rPr lang="de-DE" altLang="de-DE" sz="1800" dirty="0"/>
              <a:t>− Ausbau des </a:t>
            </a:r>
            <a:r>
              <a:rPr lang="de-DE" altLang="de-DE" sz="1800" b="1" dirty="0">
                <a:solidFill>
                  <a:srgbClr val="0070C0"/>
                </a:solidFill>
              </a:rPr>
              <a:t>staatlichen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Machtmonopols:</a:t>
            </a:r>
            <a:r>
              <a:rPr lang="de-DE" altLang="de-DE" sz="1800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 smtClean="0"/>
              <a:t>im Brennpunkt der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+ </a:t>
            </a:r>
            <a:r>
              <a:rPr lang="de-DE" altLang="de-DE" sz="1800" dirty="0" smtClean="0">
                <a:solidFill>
                  <a:srgbClr val="0070C0"/>
                </a:solidFill>
              </a:rPr>
              <a:t>Monarch</a:t>
            </a:r>
            <a:r>
              <a:rPr lang="de-DE" altLang="de-DE" sz="1800" dirty="0" smtClean="0"/>
              <a:t> als </a:t>
            </a:r>
            <a:r>
              <a:rPr lang="de-DE" altLang="de-DE" sz="1800" dirty="0"/>
              <a:t>absolutes </a:t>
            </a:r>
            <a:r>
              <a:rPr lang="de-DE" altLang="de-DE" sz="1800" dirty="0" smtClean="0"/>
              <a:t>Staatsorgan: Lenkung </a:t>
            </a:r>
            <a:r>
              <a:rPr lang="de-DE" altLang="de-DE" sz="1800" dirty="0"/>
              <a:t>des Staates </a:t>
            </a:r>
            <a:r>
              <a:rPr lang="de-DE" altLang="de-DE" sz="1800" dirty="0" smtClean="0"/>
              <a:t>durch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+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Zentralbehörden 	</a:t>
            </a:r>
            <a:br>
              <a:rPr lang="de-DE" altLang="de-DE" sz="1800" b="1" dirty="0" smtClean="0">
                <a:solidFill>
                  <a:srgbClr val="0070C0"/>
                </a:solidFill>
              </a:rPr>
            </a:br>
            <a:r>
              <a:rPr lang="de-DE" altLang="de-DE" sz="1800" b="1" dirty="0" smtClean="0">
                <a:solidFill>
                  <a:srgbClr val="0070C0"/>
                </a:solidFill>
              </a:rPr>
              <a:t>      </a:t>
            </a:r>
            <a:r>
              <a:rPr lang="de-DE" altLang="de-DE" sz="1800" b="1" dirty="0" smtClean="0"/>
              <a:t>*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1800" dirty="0" smtClean="0">
                <a:solidFill>
                  <a:schemeClr val="accent1"/>
                </a:solidFill>
              </a:rPr>
              <a:t>für </a:t>
            </a:r>
            <a:r>
              <a:rPr lang="de-DE" altLang="de-DE" sz="1800" dirty="0">
                <a:solidFill>
                  <a:schemeClr val="accent1"/>
                </a:solidFill>
              </a:rPr>
              <a:t>alle Länder</a:t>
            </a:r>
            <a:r>
              <a:rPr lang="de-DE" altLang="de-DE" sz="1800" dirty="0"/>
              <a:t>: Staatsrat, Haus-, Hof- und Staatskanzlei, Hofkriegsrat;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     * nur </a:t>
            </a:r>
            <a:r>
              <a:rPr lang="de-DE" altLang="de-DE" sz="1800" dirty="0"/>
              <a:t>für die </a:t>
            </a:r>
            <a:r>
              <a:rPr lang="de-DE" altLang="de-DE" sz="1800" dirty="0" smtClean="0"/>
              <a:t>(deutschen) </a:t>
            </a:r>
            <a:r>
              <a:rPr lang="de-DE" altLang="de-DE" sz="1800" dirty="0" smtClean="0">
                <a:solidFill>
                  <a:schemeClr val="accent1"/>
                </a:solidFill>
              </a:rPr>
              <a:t>Erbländer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(inklusive Galizien und Bukowina): </a:t>
            </a:r>
            <a:br>
              <a:rPr lang="de-DE" altLang="de-DE" sz="1800" dirty="0"/>
            </a:br>
            <a:r>
              <a:rPr lang="de-DE" altLang="de-DE" sz="1800" dirty="0"/>
              <a:t>      </a:t>
            </a:r>
            <a:r>
              <a:rPr lang="de-DE" altLang="de-DE" sz="1800" dirty="0" smtClean="0"/>
              <a:t>   Hofkanzlei</a:t>
            </a:r>
            <a:r>
              <a:rPr lang="de-DE" altLang="de-DE" sz="1800" dirty="0"/>
              <a:t>, Hofkammer, Oberste Justizstelle (von Hofkanzlei abgespalten</a:t>
            </a:r>
            <a:r>
              <a:rPr lang="de-DE" altLang="de-DE" sz="1800" dirty="0" smtClean="0"/>
              <a:t>);</a:t>
            </a:r>
            <a:br>
              <a:rPr lang="de-DE" altLang="de-DE" sz="1800" dirty="0" smtClean="0"/>
            </a:br>
            <a:r>
              <a:rPr lang="de-DE" altLang="de-DE" sz="1800" dirty="0" smtClean="0"/>
              <a:t>      * für </a:t>
            </a:r>
            <a:r>
              <a:rPr lang="de-DE" altLang="de-DE" sz="1800" dirty="0">
                <a:solidFill>
                  <a:schemeClr val="accent1"/>
                </a:solidFill>
              </a:rPr>
              <a:t>Ungarn</a:t>
            </a:r>
            <a:r>
              <a:rPr lang="de-DE" altLang="de-DE" sz="1800" dirty="0"/>
              <a:t>, Siebenbürgen und die Niederlande </a:t>
            </a:r>
            <a:br>
              <a:rPr lang="de-DE" altLang="de-DE" sz="1800" dirty="0"/>
            </a:br>
            <a:r>
              <a:rPr lang="de-DE" altLang="de-DE" sz="1800" dirty="0"/>
              <a:t>      </a:t>
            </a:r>
            <a:r>
              <a:rPr lang="de-DE" altLang="de-DE" sz="1800" dirty="0" smtClean="0"/>
              <a:t>   eigene </a:t>
            </a:r>
            <a:r>
              <a:rPr lang="de-DE" altLang="de-DE" sz="1800" dirty="0"/>
              <a:t>Zentralstellen (Hofkanzleien); Lombardei abgekoppelt </a:t>
            </a:r>
            <a:br>
              <a:rPr lang="de-DE" altLang="de-DE" sz="1800" dirty="0"/>
            </a:br>
            <a:r>
              <a:rPr lang="de-DE" altLang="de-DE" sz="1800" dirty="0">
                <a:solidFill>
                  <a:schemeClr val="accent1"/>
                </a:solidFill>
              </a:rPr>
              <a:t>    = </a:t>
            </a:r>
            <a:r>
              <a:rPr lang="de-DE" altLang="de-DE" sz="1800" b="1" dirty="0">
                <a:solidFill>
                  <a:schemeClr val="accent1"/>
                </a:solidFill>
              </a:rPr>
              <a:t>differenzierter Föderalismus</a:t>
            </a:r>
            <a:r>
              <a:rPr lang="de-DE" altLang="de-DE" sz="1800" dirty="0"/>
              <a:t>;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– </a:t>
            </a:r>
            <a:r>
              <a:rPr lang="de-DE" altLang="de-DE" sz="1800" b="1" dirty="0">
                <a:solidFill>
                  <a:schemeClr val="accent1"/>
                </a:solidFill>
              </a:rPr>
              <a:t>Ausdehnung</a:t>
            </a:r>
            <a:r>
              <a:rPr lang="de-DE" altLang="de-DE" sz="1800" b="1" dirty="0"/>
              <a:t> der Monarchischen Union </a:t>
            </a:r>
            <a:r>
              <a:rPr lang="de-DE" altLang="de-DE" sz="1800" b="1" dirty="0">
                <a:solidFill>
                  <a:schemeClr val="accent1"/>
                </a:solidFill>
              </a:rPr>
              <a:t>auf</a:t>
            </a:r>
            <a:r>
              <a:rPr lang="de-DE" altLang="de-DE" sz="1800" b="1" dirty="0"/>
              <a:t> die Ebene der </a:t>
            </a:r>
            <a:r>
              <a:rPr lang="de-DE" altLang="de-DE" sz="1800" b="1" dirty="0">
                <a:solidFill>
                  <a:schemeClr val="accent1"/>
                </a:solidFill>
              </a:rPr>
              <a:t>Länder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dirty="0"/>
              <a:t>durch </a:t>
            </a:r>
            <a:br>
              <a:rPr lang="de-DE" altLang="de-DE" sz="1800" dirty="0"/>
            </a:br>
            <a:r>
              <a:rPr lang="de-DE" altLang="de-DE" sz="1800" dirty="0"/>
              <a:t>   + staatliche Verwaltungssprengel = </a:t>
            </a:r>
            <a:r>
              <a:rPr lang="de-DE" altLang="de-DE" sz="1800" b="1" dirty="0">
                <a:solidFill>
                  <a:schemeClr val="accent1"/>
                </a:solidFill>
              </a:rPr>
              <a:t>Gouvernements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 </a:t>
            </a:r>
            <a:r>
              <a:rPr lang="de-DE" altLang="de-DE" sz="1800" dirty="0">
                <a:sym typeface="Wingdings" pitchFamily="2" charset="2"/>
              </a:rPr>
              <a:t>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„Entstaatlichung“ </a:t>
            </a:r>
            <a:r>
              <a:rPr lang="de-DE" altLang="de-DE" sz="1800" dirty="0"/>
              <a:t>der Länder</a:t>
            </a:r>
            <a:r>
              <a:rPr lang="de-DE" altLang="de-DE" sz="1800" dirty="0">
                <a:sym typeface="Wingdings" pitchFamily="2" charset="2"/>
              </a:rPr>
              <a:t>: Übertragung der den Landständen </a:t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dirty="0">
                <a:sym typeface="Wingdings" pitchFamily="2" charset="2"/>
              </a:rPr>
              <a:t>           verbliebenen Befugnisse auf die staatlichen </a:t>
            </a:r>
            <a:r>
              <a:rPr lang="de-DE" altLang="de-DE" sz="1800" dirty="0" smtClean="0">
                <a:sym typeface="Wingdings" pitchFamily="2" charset="2"/>
              </a:rPr>
              <a:t>Gouvernements</a:t>
            </a:r>
            <a:endParaRPr lang="de-DE" altLang="de-DE" sz="1800" dirty="0">
              <a:sym typeface="Wingdings" pitchFamily="2" charset="2"/>
            </a:endParaRP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>
                <a:sym typeface="Wingdings" pitchFamily="2" charset="2"/>
              </a:rPr>
              <a:t>   = </a:t>
            </a:r>
            <a:r>
              <a:rPr lang="de-DE" altLang="de-DE" sz="1800" dirty="0"/>
              <a:t>Erbländer: bloß historisch-politische Individualitäten ohne staatliche Aufgaben;</a:t>
            </a:r>
            <a:br>
              <a:rPr lang="de-DE" altLang="de-DE" sz="1800" dirty="0"/>
            </a:br>
            <a:r>
              <a:rPr lang="de-DE" altLang="de-DE" sz="1800" dirty="0">
                <a:sym typeface="Wingdings" pitchFamily="2" charset="2"/>
              </a:rPr>
              <a:t>      Ungarn: Monarch bleibt durch Stände beschränkt.</a:t>
            </a:r>
            <a:br>
              <a:rPr lang="de-DE" altLang="de-DE" sz="1800" dirty="0">
                <a:sym typeface="Wingdings" pitchFamily="2" charset="2"/>
              </a:rPr>
            </a:br>
            <a:endParaRPr lang="de-DE" altLang="de-DE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9750" y="185738"/>
            <a:ext cx="8053388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ym typeface="Wingdings" pitchFamily="2" charset="2"/>
              </a:rPr>
              <a:t>– </a:t>
            </a:r>
            <a:r>
              <a:rPr lang="de-DE" altLang="de-DE" sz="1800" b="1" dirty="0">
                <a:solidFill>
                  <a:schemeClr val="accent1"/>
                </a:solidFill>
                <a:sym typeface="Wingdings" pitchFamily="2" charset="2"/>
              </a:rPr>
              <a:t>Justizreformen</a:t>
            </a:r>
            <a:r>
              <a:rPr lang="de-DE" altLang="de-DE" sz="1800" dirty="0">
                <a:sym typeface="Wingdings" pitchFamily="2" charset="2"/>
              </a:rPr>
              <a:t>: gesamtstaatliche Gesetzespublikation (PGS, JGS) und</a:t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dirty="0">
                <a:sym typeface="Wingdings" pitchFamily="2" charset="2"/>
              </a:rPr>
              <a:t> 	Rechtsvereinheitlichung: Kodifikationen (Ungarn ausgenommen);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ym typeface="Wingdings" pitchFamily="2" charset="2"/>
              </a:rPr>
              <a:t>– </a:t>
            </a:r>
            <a:r>
              <a:rPr lang="de-DE" altLang="de-DE" sz="1800" b="1" dirty="0">
                <a:solidFill>
                  <a:schemeClr val="accent1"/>
                </a:solidFill>
                <a:sym typeface="Wingdings" pitchFamily="2" charset="2"/>
              </a:rPr>
              <a:t>Religionsreformen</a:t>
            </a:r>
            <a:r>
              <a:rPr lang="de-DE" altLang="de-DE" sz="1800" dirty="0">
                <a:sym typeface="Wingdings" pitchFamily="2" charset="2"/>
              </a:rPr>
              <a:t>: Toleranz (= nicht Religionsfreiheit als Grundrecht) und </a:t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dirty="0">
                <a:sym typeface="Wingdings" pitchFamily="2" charset="2"/>
              </a:rPr>
              <a:t>   Staatskirchentum (</a:t>
            </a:r>
            <a:r>
              <a:rPr lang="de-DE" altLang="de-DE" sz="1800" dirty="0" err="1">
                <a:sym typeface="Wingdings" pitchFamily="2" charset="2"/>
              </a:rPr>
              <a:t>Josefinismus</a:t>
            </a:r>
            <a:r>
              <a:rPr lang="de-DE" altLang="de-DE" sz="1800" dirty="0">
                <a:sym typeface="Wingdings" pitchFamily="2" charset="2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ym typeface="Wingdings" pitchFamily="2" charset="2"/>
              </a:rPr>
              <a:t/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b="1" dirty="0">
                <a:sym typeface="Wingdings" pitchFamily="2" charset="2"/>
              </a:rPr>
              <a:t>Um 1800</a:t>
            </a:r>
            <a:r>
              <a:rPr lang="de-DE" altLang="de-DE" sz="1800" dirty="0">
                <a:sym typeface="Wingdings" pitchFamily="2" charset="2"/>
              </a:rPr>
              <a:t>: Österreich = </a:t>
            </a:r>
            <a:r>
              <a:rPr lang="de-DE" altLang="de-DE" sz="1800" b="1" dirty="0">
                <a:latin typeface="Arial Narrow" pitchFamily="34" charset="0"/>
                <a:sym typeface="Wingdings" pitchFamily="2" charset="2"/>
              </a:rPr>
              <a:t>Monarchischer</a:t>
            </a:r>
            <a:r>
              <a:rPr lang="de-DE" altLang="de-DE" sz="1800" b="1" dirty="0">
                <a:sym typeface="Wingdings" pitchFamily="2" charset="2"/>
              </a:rPr>
              <a:t> Einheitsstaat / </a:t>
            </a:r>
            <a:r>
              <a:rPr lang="de-DE" altLang="de-DE" sz="1800" b="1" dirty="0">
                <a:latin typeface="Arial Narrow" pitchFamily="34" charset="0"/>
                <a:sym typeface="Wingdings" pitchFamily="2" charset="2"/>
              </a:rPr>
              <a:t>Monarchische</a:t>
            </a:r>
            <a:r>
              <a:rPr lang="de-DE" altLang="de-DE" sz="1800" b="1" dirty="0">
                <a:sym typeface="Wingdings" pitchFamily="2" charset="2"/>
              </a:rPr>
              <a:t> Union</a:t>
            </a:r>
            <a:br>
              <a:rPr lang="de-DE" altLang="de-DE" sz="1800" b="1" dirty="0">
                <a:sym typeface="Wingdings" pitchFamily="2" charset="2"/>
              </a:rPr>
            </a:br>
            <a:r>
              <a:rPr lang="de-DE" altLang="de-DE" sz="1800" b="1" dirty="0">
                <a:sym typeface="Wingdings" pitchFamily="2" charset="2"/>
              </a:rPr>
              <a:t>mit differenziertem Föderalismus</a:t>
            </a:r>
            <a:r>
              <a:rPr lang="de-DE" altLang="de-DE" sz="1800" dirty="0">
                <a:sym typeface="Wingdings" pitchFamily="2" charset="2"/>
              </a:rPr>
              <a:t>: </a:t>
            </a:r>
            <a:br>
              <a:rPr lang="de-DE" altLang="de-DE" sz="1800" dirty="0">
                <a:sym typeface="Wingdings" pitchFamily="2" charset="2"/>
              </a:rPr>
            </a:br>
            <a:r>
              <a:rPr lang="de-DE" altLang="de-DE" sz="1800" dirty="0">
                <a:sym typeface="Wingdings" pitchFamily="2" charset="2"/>
              </a:rPr>
              <a:t></a:t>
            </a:r>
            <a:r>
              <a:rPr lang="de-DE" altLang="de-DE" sz="1800" dirty="0"/>
              <a:t> Erbländer: absolute Monarchie; Ungarn: ständisch beschränkte Monarchie.</a:t>
            </a:r>
            <a:endParaRPr lang="de-AT" altLang="de-DE" sz="1800" dirty="0"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AT" altLang="de-DE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2565400"/>
          <a:ext cx="914400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8020050" imgH="5667375" progId="AcroExch.Document.7">
                  <p:embed/>
                </p:oleObj>
              </mc:Choice>
              <mc:Fallback>
                <p:oleObj name="Acrobat Document" r:id="rId3" imgW="8020050" imgH="56673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5400"/>
                        <a:ext cx="9144000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4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10033" y="1526381"/>
            <a:ext cx="3671887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 Black" pitchFamily="34" charset="0"/>
              </a:rPr>
              <a:t>D e u t s c h e</a:t>
            </a:r>
            <a:r>
              <a:rPr lang="de-DE" altLang="de-DE" sz="1600" b="1"/>
              <a:t> </a:t>
            </a:r>
            <a:br>
              <a:rPr lang="de-DE" altLang="de-DE" sz="1600" b="1"/>
            </a:br>
            <a:r>
              <a:rPr lang="de-DE" altLang="de-DE" sz="1600" b="1"/>
              <a:t>Erbländer + Galizien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155170" y="1526381"/>
            <a:ext cx="2808288" cy="6477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      </a:t>
            </a:r>
            <a:r>
              <a:rPr lang="de-DE" altLang="de-DE" sz="1600" b="1">
                <a:latin typeface="Arial Black" pitchFamily="34" charset="0"/>
              </a:rPr>
              <a:t>U n g a r n</a:t>
            </a:r>
            <a:r>
              <a:rPr lang="de-DE" altLang="de-DE" sz="1600" b="1"/>
              <a:t> +    </a:t>
            </a:r>
            <a:r>
              <a:rPr lang="de-DE" altLang="de-DE" sz="1600" b="1">
                <a:latin typeface="Arial Narrow" pitchFamily="34" charset="0"/>
              </a:rPr>
              <a:t>Sieben-</a:t>
            </a:r>
            <a:br>
              <a:rPr lang="de-DE" altLang="de-DE" sz="1600" b="1">
                <a:latin typeface="Arial Narrow" pitchFamily="34" charset="0"/>
              </a:rPr>
            </a:br>
            <a:r>
              <a:rPr lang="de-DE" altLang="de-DE" sz="1600" b="1">
                <a:latin typeface="Arial Narrow" pitchFamily="34" charset="0"/>
              </a:rPr>
              <a:t>     </a:t>
            </a:r>
            <a:r>
              <a:rPr lang="de-DE" altLang="de-DE" sz="1500" b="1">
                <a:latin typeface="Arial Narrow" pitchFamily="34" charset="0"/>
              </a:rPr>
              <a:t>Kroatien-Slawonien</a:t>
            </a:r>
            <a:r>
              <a:rPr lang="de-DE" altLang="de-DE" sz="1600" b="1">
                <a:latin typeface="Arial Narrow" pitchFamily="34" charset="0"/>
              </a:rPr>
              <a:t>     bürgen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4283508" y="2174081"/>
            <a:ext cx="215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5326495" y="2031206"/>
            <a:ext cx="15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4821670" y="1166019"/>
            <a:ext cx="1008063" cy="8651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Staats</a:t>
            </a:r>
            <a:br>
              <a:rPr lang="de-DE" altLang="de-DE" sz="1800"/>
            </a:br>
            <a:r>
              <a:rPr lang="de-DE" altLang="de-DE" sz="1800"/>
              <a:t>rat</a:t>
            </a:r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4821670" y="86519"/>
            <a:ext cx="1008063" cy="8651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Monarch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4750233" y="2174081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829733" y="2174081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5363008" y="2534444"/>
            <a:ext cx="7207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 Narrow" pitchFamily="34" charset="0"/>
              </a:rPr>
              <a:t>Hof-</a:t>
            </a:r>
            <a:br>
              <a:rPr lang="de-DE" altLang="de-DE" sz="1400">
                <a:latin typeface="Arial Narrow" pitchFamily="34" charset="0"/>
              </a:rPr>
            </a:br>
            <a:r>
              <a:rPr lang="de-DE" altLang="de-DE" sz="1400">
                <a:latin typeface="Arial Narrow" pitchFamily="34" charset="0"/>
              </a:rPr>
              <a:t>Kriegs-</a:t>
            </a:r>
            <a:br>
              <a:rPr lang="de-DE" altLang="de-DE" sz="1400">
                <a:latin typeface="Arial Narrow" pitchFamily="34" charset="0"/>
              </a:rPr>
            </a:br>
            <a:r>
              <a:rPr lang="de-DE" altLang="de-DE" sz="1400">
                <a:latin typeface="Arial Narrow" pitchFamily="34" charset="0"/>
              </a:rPr>
              <a:t>rat</a:t>
            </a: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4389870" y="2534444"/>
            <a:ext cx="7207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 Narrow" pitchFamily="34" charset="0"/>
              </a:rPr>
              <a:t>Haus-, Hof-</a:t>
            </a:r>
            <a:br>
              <a:rPr lang="de-DE" altLang="de-DE" sz="1400">
                <a:latin typeface="Arial Narrow" pitchFamily="34" charset="0"/>
              </a:rPr>
            </a:br>
            <a:r>
              <a:rPr lang="de-DE" altLang="de-DE" sz="1400">
                <a:latin typeface="Arial Narrow" pitchFamily="34" charset="0"/>
              </a:rPr>
              <a:t>und Staats-</a:t>
            </a:r>
            <a:br>
              <a:rPr lang="de-DE" altLang="de-DE" sz="1400">
                <a:latin typeface="Arial Narrow" pitchFamily="34" charset="0"/>
              </a:rPr>
            </a:br>
            <a:r>
              <a:rPr lang="de-DE" altLang="de-DE" sz="1400">
                <a:latin typeface="Arial Narrow" pitchFamily="34" charset="0"/>
              </a:rPr>
              <a:t>Kanzlei</a:t>
            </a: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3886633" y="2174081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2950008" y="2174081"/>
            <a:ext cx="15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2086408" y="2174081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221220" y="2174081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1078345" y="2174081"/>
            <a:ext cx="15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flipH="1">
            <a:off x="717983" y="2174081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3526270" y="2534444"/>
            <a:ext cx="649288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Hof-</a:t>
            </a:r>
            <a:br>
              <a:rPr lang="de-DE" altLang="de-DE" sz="1200"/>
            </a:br>
            <a:r>
              <a:rPr lang="de-DE" altLang="de-DE" sz="1200"/>
              <a:t>kammer</a:t>
            </a:r>
          </a:p>
        </p:txBody>
      </p:sp>
      <p:sp>
        <p:nvSpPr>
          <p:cNvPr id="89107" name="Oval 19"/>
          <p:cNvSpPr>
            <a:spLocks noChangeArrowheads="1"/>
          </p:cNvSpPr>
          <p:nvPr/>
        </p:nvSpPr>
        <p:spPr bwMode="auto">
          <a:xfrm>
            <a:off x="2662670" y="2534444"/>
            <a:ext cx="647700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Vereinte</a:t>
            </a:r>
            <a:br>
              <a:rPr lang="de-DE" altLang="de-DE" sz="1200"/>
            </a:br>
            <a:r>
              <a:rPr lang="de-DE" altLang="de-DE" sz="1200"/>
              <a:t>Hofkanzlei</a:t>
            </a:r>
          </a:p>
        </p:txBody>
      </p:sp>
      <p:sp>
        <p:nvSpPr>
          <p:cNvPr id="89108" name="Oval 20"/>
          <p:cNvSpPr>
            <a:spLocks noChangeArrowheads="1"/>
          </p:cNvSpPr>
          <p:nvPr/>
        </p:nvSpPr>
        <p:spPr bwMode="auto">
          <a:xfrm>
            <a:off x="1797483" y="2534444"/>
            <a:ext cx="647700" cy="6492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Oberste</a:t>
            </a:r>
            <a:br>
              <a:rPr lang="de-DE" altLang="de-DE" sz="1200"/>
            </a:br>
            <a:r>
              <a:rPr lang="de-DE" altLang="de-DE" sz="1200"/>
              <a:t>Justizstelle</a:t>
            </a:r>
          </a:p>
        </p:txBody>
      </p:sp>
      <p:sp>
        <p:nvSpPr>
          <p:cNvPr id="89109" name="Oval 21"/>
          <p:cNvSpPr>
            <a:spLocks noChangeArrowheads="1"/>
          </p:cNvSpPr>
          <p:nvPr/>
        </p:nvSpPr>
        <p:spPr bwMode="auto">
          <a:xfrm>
            <a:off x="1294245" y="2678906"/>
            <a:ext cx="287338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89110" name="Oval 22"/>
          <p:cNvSpPr>
            <a:spLocks noChangeArrowheads="1"/>
          </p:cNvSpPr>
          <p:nvPr/>
        </p:nvSpPr>
        <p:spPr bwMode="auto">
          <a:xfrm>
            <a:off x="933883" y="2678906"/>
            <a:ext cx="287337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573520" y="2678906"/>
            <a:ext cx="287338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1</a:t>
            </a:r>
            <a:endParaRPr lang="de-DE" altLang="de-DE" sz="1200" dirty="0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7271183" y="2174081"/>
            <a:ext cx="15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>
            <a:off x="8531658" y="2174081"/>
            <a:ext cx="15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auto">
          <a:xfrm>
            <a:off x="6910820" y="2534444"/>
            <a:ext cx="7207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Hof-</a:t>
            </a:r>
            <a:br>
              <a:rPr lang="de-DE" altLang="de-DE" sz="1400"/>
            </a:br>
            <a:r>
              <a:rPr lang="de-DE" altLang="de-DE" sz="1400"/>
              <a:t>Kanzlei</a:t>
            </a:r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8171295" y="2534444"/>
            <a:ext cx="7207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Hof-</a:t>
            </a:r>
            <a:br>
              <a:rPr lang="de-DE" altLang="de-DE" sz="1400"/>
            </a:br>
            <a:r>
              <a:rPr lang="de-DE" altLang="de-DE" sz="1400"/>
              <a:t>Kanzlei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 flipV="1">
            <a:off x="5326495" y="950119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610033" y="3326606"/>
            <a:ext cx="4608884" cy="863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/>
              <a:t>Gouvernementsbezirke: Kreise</a:t>
            </a:r>
            <a:br>
              <a:rPr lang="de-DE" altLang="de-DE" sz="1800"/>
            </a:br>
            <a:r>
              <a:rPr lang="de-DE" altLang="de-DE" sz="1800"/>
              <a:t/>
            </a:r>
            <a:br>
              <a:rPr lang="de-DE" altLang="de-DE" sz="1800"/>
            </a:br>
            <a:endParaRPr lang="de-DE" altLang="de-DE" sz="1800"/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5218917" y="3326606"/>
            <a:ext cx="3673103" cy="8635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700" dirty="0">
                <a:latin typeface="Arial Narrow" pitchFamily="34" charset="0"/>
              </a:rPr>
              <a:t> </a:t>
            </a:r>
            <a:r>
              <a:rPr lang="de-DE" altLang="de-DE" sz="1700" dirty="0" smtClean="0">
                <a:latin typeface="Arial Narrow" pitchFamily="34" charset="0"/>
              </a:rPr>
              <a:t>       Kroatien</a:t>
            </a:r>
            <a:r>
              <a:rPr lang="de-DE" altLang="de-DE" sz="1700" dirty="0" smtClean="0"/>
              <a:t>        </a:t>
            </a:r>
            <a:r>
              <a:rPr lang="de-DE" altLang="de-DE" sz="1700" dirty="0" smtClean="0">
                <a:latin typeface="Arial Black" pitchFamily="34" charset="0"/>
              </a:rPr>
              <a:t>Ungarn       </a:t>
            </a:r>
            <a:r>
              <a:rPr lang="de-DE" altLang="de-DE" sz="1700" dirty="0" err="1" smtClean="0">
                <a:latin typeface="Arial Narrow" pitchFamily="34" charset="0"/>
              </a:rPr>
              <a:t>Siebenb</a:t>
            </a:r>
            <a:r>
              <a:rPr lang="de-DE" altLang="de-DE" sz="1700" dirty="0">
                <a:latin typeface="Arial Narrow" pitchFamily="34" charset="0"/>
              </a:rPr>
              <a:t>.</a:t>
            </a:r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 flipH="1">
            <a:off x="2986520" y="3182144"/>
            <a:ext cx="15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21" name="Oval 33"/>
          <p:cNvSpPr>
            <a:spLocks noChangeArrowheads="1"/>
          </p:cNvSpPr>
          <p:nvPr/>
        </p:nvSpPr>
        <p:spPr bwMode="auto">
          <a:xfrm>
            <a:off x="1149783" y="4406106"/>
            <a:ext cx="7207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Appellations-</a:t>
            </a:r>
            <a:br>
              <a:rPr lang="de-DE" altLang="de-DE" sz="1200"/>
            </a:br>
            <a:r>
              <a:rPr lang="de-DE" altLang="de-DE" sz="1200"/>
              <a:t>Gericht</a:t>
            </a:r>
          </a:p>
        </p:txBody>
      </p:sp>
      <p:sp>
        <p:nvSpPr>
          <p:cNvPr id="89122" name="Oval 34"/>
          <p:cNvSpPr>
            <a:spLocks noChangeArrowheads="1"/>
          </p:cNvSpPr>
          <p:nvPr/>
        </p:nvSpPr>
        <p:spPr bwMode="auto">
          <a:xfrm>
            <a:off x="2589645" y="4406106"/>
            <a:ext cx="7207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Guber-</a:t>
            </a:r>
            <a:br>
              <a:rPr lang="de-DE" altLang="de-DE" sz="1200"/>
            </a:br>
            <a:r>
              <a:rPr lang="de-DE" altLang="de-DE" sz="1200"/>
              <a:t>nium</a:t>
            </a:r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3310370" y="4766469"/>
            <a:ext cx="6842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24" name="Freeform 36"/>
          <p:cNvSpPr>
            <a:spLocks/>
          </p:cNvSpPr>
          <p:nvPr/>
        </p:nvSpPr>
        <p:spPr bwMode="auto">
          <a:xfrm>
            <a:off x="2410258" y="4922044"/>
            <a:ext cx="244475" cy="277812"/>
          </a:xfrm>
          <a:custGeom>
            <a:avLst/>
            <a:gdLst>
              <a:gd name="T0" fmla="*/ 0 w 154"/>
              <a:gd name="T1" fmla="*/ 2147483646 h 175"/>
              <a:gd name="T2" fmla="*/ 2147483646 w 154"/>
              <a:gd name="T3" fmla="*/ 0 h 1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75">
                <a:moveTo>
                  <a:pt x="0" y="175"/>
                </a:moveTo>
                <a:lnTo>
                  <a:pt x="15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3778683" y="5055394"/>
            <a:ext cx="433387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Fiskal-</a:t>
            </a:r>
            <a:br>
              <a:rPr lang="de-DE" altLang="de-DE" sz="1200" dirty="0"/>
            </a:br>
            <a:r>
              <a:rPr lang="de-DE" altLang="de-DE" sz="1200" dirty="0" err="1"/>
              <a:t>amt</a:t>
            </a:r>
            <a:endParaRPr lang="de-DE" altLang="de-DE" sz="1200" dirty="0"/>
          </a:p>
        </p:txBody>
      </p:sp>
      <p:sp>
        <p:nvSpPr>
          <p:cNvPr id="89126" name="Oval 38"/>
          <p:cNvSpPr>
            <a:spLocks noChangeArrowheads="1"/>
          </p:cNvSpPr>
          <p:nvPr/>
        </p:nvSpPr>
        <p:spPr bwMode="auto">
          <a:xfrm>
            <a:off x="2086408" y="5126831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Kreis-</a:t>
            </a:r>
            <a:br>
              <a:rPr lang="de-DE" altLang="de-DE" sz="1200" dirty="0"/>
            </a:br>
            <a:r>
              <a:rPr lang="de-DE" altLang="de-DE" sz="1200" dirty="0" err="1"/>
              <a:t>amt</a:t>
            </a:r>
            <a:endParaRPr lang="de-DE" altLang="de-DE" sz="1200" dirty="0"/>
          </a:p>
        </p:txBody>
      </p:sp>
      <p:sp>
        <p:nvSpPr>
          <p:cNvPr id="89127" name="Line 39"/>
          <p:cNvSpPr>
            <a:spLocks noChangeShapeType="1"/>
          </p:cNvSpPr>
          <p:nvPr/>
        </p:nvSpPr>
        <p:spPr bwMode="auto">
          <a:xfrm flipV="1">
            <a:off x="2915083" y="3758406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>
            <a:off x="6332971" y="4177113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29" name="Line 41"/>
          <p:cNvSpPr>
            <a:spLocks noChangeShapeType="1"/>
          </p:cNvSpPr>
          <p:nvPr/>
        </p:nvSpPr>
        <p:spPr bwMode="auto">
          <a:xfrm>
            <a:off x="7666470" y="4190205"/>
            <a:ext cx="1588" cy="144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0" name="Line 42"/>
          <p:cNvSpPr>
            <a:spLocks noChangeShapeType="1"/>
          </p:cNvSpPr>
          <p:nvPr/>
        </p:nvSpPr>
        <p:spPr bwMode="auto">
          <a:xfrm>
            <a:off x="8603095" y="4118769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1" name="Freeform 43"/>
          <p:cNvSpPr>
            <a:spLocks/>
          </p:cNvSpPr>
          <p:nvPr/>
        </p:nvSpPr>
        <p:spPr bwMode="auto">
          <a:xfrm>
            <a:off x="3562783" y="3121819"/>
            <a:ext cx="101600" cy="204787"/>
          </a:xfrm>
          <a:custGeom>
            <a:avLst/>
            <a:gdLst>
              <a:gd name="T0" fmla="*/ 2147483646 w 64"/>
              <a:gd name="T1" fmla="*/ 0 h 129"/>
              <a:gd name="T2" fmla="*/ 0 w 64"/>
              <a:gd name="T3" fmla="*/ 2147483646 h 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" h="129">
                <a:moveTo>
                  <a:pt x="64" y="0"/>
                </a:moveTo>
                <a:lnTo>
                  <a:pt x="0" y="12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2" name="Line 44"/>
          <p:cNvSpPr>
            <a:spLocks noChangeShapeType="1"/>
          </p:cNvSpPr>
          <p:nvPr/>
        </p:nvSpPr>
        <p:spPr bwMode="auto">
          <a:xfrm>
            <a:off x="3237345" y="4479131"/>
            <a:ext cx="1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3" name="Line 45"/>
          <p:cNvSpPr>
            <a:spLocks noChangeShapeType="1"/>
          </p:cNvSpPr>
          <p:nvPr/>
        </p:nvSpPr>
        <p:spPr bwMode="auto">
          <a:xfrm flipH="1">
            <a:off x="1546658" y="3758406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4" name="Oval 46"/>
          <p:cNvSpPr>
            <a:spLocks noChangeArrowheads="1"/>
          </p:cNvSpPr>
          <p:nvPr/>
        </p:nvSpPr>
        <p:spPr bwMode="auto">
          <a:xfrm>
            <a:off x="6010708" y="4339995"/>
            <a:ext cx="26654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500"/>
              <a:t>eigene Gerichts- und </a:t>
            </a:r>
            <a:br>
              <a:rPr lang="de-DE" altLang="de-DE" sz="1500"/>
            </a:br>
            <a:r>
              <a:rPr lang="de-DE" altLang="de-DE" sz="1500"/>
              <a:t>Verwaltungsorganisation</a:t>
            </a:r>
          </a:p>
        </p:txBody>
      </p:sp>
      <p:sp>
        <p:nvSpPr>
          <p:cNvPr id="89135" name="Line 47"/>
          <p:cNvSpPr>
            <a:spLocks noChangeShapeType="1"/>
          </p:cNvSpPr>
          <p:nvPr/>
        </p:nvSpPr>
        <p:spPr bwMode="auto">
          <a:xfrm flipH="1">
            <a:off x="6910820" y="3182144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6" name="Line 48"/>
          <p:cNvSpPr>
            <a:spLocks noChangeShapeType="1"/>
          </p:cNvSpPr>
          <p:nvPr/>
        </p:nvSpPr>
        <p:spPr bwMode="auto">
          <a:xfrm>
            <a:off x="7271183" y="3182144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7" name="Line 49"/>
          <p:cNvSpPr>
            <a:spLocks noChangeShapeType="1"/>
          </p:cNvSpPr>
          <p:nvPr/>
        </p:nvSpPr>
        <p:spPr bwMode="auto">
          <a:xfrm>
            <a:off x="8531658" y="3182144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38" name="Rectangle 50"/>
          <p:cNvSpPr>
            <a:spLocks noChangeArrowheads="1"/>
          </p:cNvSpPr>
          <p:nvPr/>
        </p:nvSpPr>
        <p:spPr bwMode="auto">
          <a:xfrm>
            <a:off x="683058" y="5847556"/>
            <a:ext cx="8280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 Narrow" pitchFamily="34" charset="0"/>
              </a:rPr>
              <a:t>		</a:t>
            </a:r>
            <a:r>
              <a:rPr lang="de-DE" altLang="de-DE" sz="1800" b="1"/>
              <a:t>G R U N D-  U N D  S T A D T H E R R S C H A F T E N</a:t>
            </a:r>
            <a:r>
              <a:rPr lang="de-DE" altLang="de-DE" sz="1800"/>
              <a:t>: </a:t>
            </a:r>
            <a:br>
              <a:rPr lang="de-DE" altLang="de-DE" sz="1800"/>
            </a:br>
            <a:r>
              <a:rPr lang="de-DE" altLang="de-DE" sz="1800"/>
              <a:t>		Justiz + Verwaltung</a:t>
            </a:r>
          </a:p>
        </p:txBody>
      </p:sp>
      <p:sp>
        <p:nvSpPr>
          <p:cNvPr id="89139" name="Freeform 51"/>
          <p:cNvSpPr>
            <a:spLocks/>
          </p:cNvSpPr>
          <p:nvPr/>
        </p:nvSpPr>
        <p:spPr bwMode="auto">
          <a:xfrm>
            <a:off x="4140633" y="3044031"/>
            <a:ext cx="311150" cy="282575"/>
          </a:xfrm>
          <a:custGeom>
            <a:avLst/>
            <a:gdLst>
              <a:gd name="T0" fmla="*/ 2147483646 w 196"/>
              <a:gd name="T1" fmla="*/ 0 h 178"/>
              <a:gd name="T2" fmla="*/ 0 w 196"/>
              <a:gd name="T3" fmla="*/ 2147483646 h 1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6" h="178">
                <a:moveTo>
                  <a:pt x="196" y="0"/>
                </a:moveTo>
                <a:lnTo>
                  <a:pt x="0" y="1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0" name="Line 52"/>
          <p:cNvSpPr>
            <a:spLocks noChangeShapeType="1"/>
          </p:cNvSpPr>
          <p:nvPr/>
        </p:nvSpPr>
        <p:spPr bwMode="auto">
          <a:xfrm flipH="1">
            <a:off x="4354945" y="3039269"/>
            <a:ext cx="10795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1" name="Line 53"/>
          <p:cNvSpPr>
            <a:spLocks noChangeShapeType="1"/>
          </p:cNvSpPr>
          <p:nvPr/>
        </p:nvSpPr>
        <p:spPr bwMode="auto">
          <a:xfrm>
            <a:off x="5037570" y="3039269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2" name="Line 54"/>
          <p:cNvSpPr>
            <a:spLocks noChangeShapeType="1"/>
          </p:cNvSpPr>
          <p:nvPr/>
        </p:nvSpPr>
        <p:spPr bwMode="auto">
          <a:xfrm>
            <a:off x="6083733" y="2894806"/>
            <a:ext cx="5381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683058" y="3758406"/>
            <a:ext cx="4354512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>
                <a:latin typeface="Arial Black" pitchFamily="34" charset="0"/>
              </a:rPr>
              <a:t>D e u t s c h e  E r b l ä n d e r</a:t>
            </a:r>
            <a:r>
              <a:rPr lang="de-DE" altLang="de-DE" sz="1600" b="1"/>
              <a:t>   </a:t>
            </a:r>
          </a:p>
        </p:txBody>
      </p:sp>
      <p:sp>
        <p:nvSpPr>
          <p:cNvPr id="89144" name="Text Box 56"/>
          <p:cNvSpPr txBox="1">
            <a:spLocks noChangeArrowheads="1"/>
          </p:cNvSpPr>
          <p:nvPr/>
        </p:nvSpPr>
        <p:spPr bwMode="auto">
          <a:xfrm>
            <a:off x="610033" y="373856"/>
            <a:ext cx="4056062" cy="3667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 Narrow" pitchFamily="34" charset="0"/>
              </a:rPr>
              <a:t>(um 1800)</a:t>
            </a:r>
            <a:r>
              <a:rPr lang="de-DE" altLang="de-DE" sz="1800" b="1"/>
              <a:t>		</a:t>
            </a:r>
            <a:r>
              <a:rPr lang="de-DE" altLang="de-DE" sz="1600" b="1"/>
              <a:t>L Ä N D E R-</a:t>
            </a:r>
          </a:p>
        </p:txBody>
      </p:sp>
      <p:sp>
        <p:nvSpPr>
          <p:cNvPr id="89145" name="Text Box 57"/>
          <p:cNvSpPr txBox="1">
            <a:spLocks noChangeArrowheads="1"/>
          </p:cNvSpPr>
          <p:nvPr/>
        </p:nvSpPr>
        <p:spPr bwMode="auto">
          <a:xfrm>
            <a:off x="6010708" y="373856"/>
            <a:ext cx="2952750" cy="3365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/>
              <a:t>V E R B I N D U N G</a:t>
            </a:r>
            <a:endParaRPr lang="de-DE" altLang="de-DE" sz="1600" b="1">
              <a:latin typeface="Arial Narrow" pitchFamily="34" charset="0"/>
            </a:endParaRPr>
          </a:p>
        </p:txBody>
      </p:sp>
      <p:sp>
        <p:nvSpPr>
          <p:cNvPr id="89146" name="Line 58"/>
          <p:cNvSpPr>
            <a:spLocks noChangeShapeType="1"/>
          </p:cNvSpPr>
          <p:nvPr/>
        </p:nvSpPr>
        <p:spPr bwMode="auto">
          <a:xfrm>
            <a:off x="1475220" y="5055394"/>
            <a:ext cx="15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7" name="Line 59"/>
          <p:cNvSpPr>
            <a:spLocks noChangeShapeType="1"/>
          </p:cNvSpPr>
          <p:nvPr/>
        </p:nvSpPr>
        <p:spPr bwMode="auto">
          <a:xfrm>
            <a:off x="2267383" y="5487194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8" name="Line 60"/>
          <p:cNvSpPr>
            <a:spLocks noChangeShapeType="1"/>
          </p:cNvSpPr>
          <p:nvPr/>
        </p:nvSpPr>
        <p:spPr bwMode="auto">
          <a:xfrm>
            <a:off x="2986520" y="5055394"/>
            <a:ext cx="720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49" name="Line 61"/>
          <p:cNvSpPr>
            <a:spLocks noChangeShapeType="1"/>
          </p:cNvSpPr>
          <p:nvPr/>
        </p:nvSpPr>
        <p:spPr bwMode="auto">
          <a:xfrm flipH="1">
            <a:off x="2842058" y="5342731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0" name="Line 62"/>
          <p:cNvSpPr>
            <a:spLocks noChangeShapeType="1"/>
          </p:cNvSpPr>
          <p:nvPr/>
        </p:nvSpPr>
        <p:spPr bwMode="auto">
          <a:xfrm>
            <a:off x="3994583" y="5487194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2" name="Line 64"/>
          <p:cNvSpPr>
            <a:spLocks noChangeShapeType="1"/>
          </p:cNvSpPr>
          <p:nvPr/>
        </p:nvSpPr>
        <p:spPr bwMode="auto">
          <a:xfrm>
            <a:off x="7666470" y="5126831"/>
            <a:ext cx="15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3" name="Line 65"/>
          <p:cNvSpPr>
            <a:spLocks noChangeShapeType="1"/>
          </p:cNvSpPr>
          <p:nvPr/>
        </p:nvSpPr>
        <p:spPr bwMode="auto">
          <a:xfrm>
            <a:off x="8603095" y="4838775"/>
            <a:ext cx="1588" cy="1008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5" name="Line 67"/>
          <p:cNvSpPr>
            <a:spLocks noChangeShapeType="1"/>
          </p:cNvSpPr>
          <p:nvPr/>
        </p:nvSpPr>
        <p:spPr bwMode="auto">
          <a:xfrm>
            <a:off x="8098271" y="3578225"/>
            <a:ext cx="1587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7" name="Line 69"/>
          <p:cNvSpPr>
            <a:spLocks noChangeShapeType="1"/>
          </p:cNvSpPr>
          <p:nvPr/>
        </p:nvSpPr>
        <p:spPr bwMode="auto">
          <a:xfrm>
            <a:off x="7046135" y="5132157"/>
            <a:ext cx="15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8" name="Line 70"/>
          <p:cNvSpPr>
            <a:spLocks noChangeShapeType="1"/>
          </p:cNvSpPr>
          <p:nvPr/>
        </p:nvSpPr>
        <p:spPr bwMode="auto">
          <a:xfrm>
            <a:off x="2986520" y="4190206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59" name="Freeform 71"/>
          <p:cNvSpPr>
            <a:spLocks/>
          </p:cNvSpPr>
          <p:nvPr/>
        </p:nvSpPr>
        <p:spPr bwMode="auto">
          <a:xfrm>
            <a:off x="3051608" y="4190206"/>
            <a:ext cx="152400" cy="230188"/>
          </a:xfrm>
          <a:custGeom>
            <a:avLst/>
            <a:gdLst>
              <a:gd name="T0" fmla="*/ 2147483646 w 96"/>
              <a:gd name="T1" fmla="*/ 0 h 145"/>
              <a:gd name="T2" fmla="*/ 0 w 96"/>
              <a:gd name="T3" fmla="*/ 2147483646 h 1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145">
                <a:moveTo>
                  <a:pt x="96" y="0"/>
                </a:moveTo>
                <a:lnTo>
                  <a:pt x="0" y="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60" name="Freeform 72"/>
          <p:cNvSpPr>
            <a:spLocks/>
          </p:cNvSpPr>
          <p:nvPr/>
        </p:nvSpPr>
        <p:spPr bwMode="auto">
          <a:xfrm>
            <a:off x="3150033" y="4190206"/>
            <a:ext cx="342900" cy="269875"/>
          </a:xfrm>
          <a:custGeom>
            <a:avLst/>
            <a:gdLst>
              <a:gd name="T0" fmla="*/ 2147483646 w 216"/>
              <a:gd name="T1" fmla="*/ 0 h 170"/>
              <a:gd name="T2" fmla="*/ 0 w 216"/>
              <a:gd name="T3" fmla="*/ 2147483646 h 1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170">
                <a:moveTo>
                  <a:pt x="216" y="0"/>
                </a:moveTo>
                <a:lnTo>
                  <a:pt x="0" y="1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61" name="Freeform 73"/>
          <p:cNvSpPr>
            <a:spLocks/>
          </p:cNvSpPr>
          <p:nvPr/>
        </p:nvSpPr>
        <p:spPr bwMode="auto">
          <a:xfrm>
            <a:off x="3189720" y="4190206"/>
            <a:ext cx="590550" cy="292100"/>
          </a:xfrm>
          <a:custGeom>
            <a:avLst/>
            <a:gdLst>
              <a:gd name="T0" fmla="*/ 2147483646 w 372"/>
              <a:gd name="T1" fmla="*/ 0 h 184"/>
              <a:gd name="T2" fmla="*/ 0 w 372"/>
              <a:gd name="T3" fmla="*/ 2147483646 h 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2" h="184">
                <a:moveTo>
                  <a:pt x="372" y="0"/>
                </a:moveTo>
                <a:lnTo>
                  <a:pt x="0" y="1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62" name="Freeform 74"/>
          <p:cNvSpPr>
            <a:spLocks/>
          </p:cNvSpPr>
          <p:nvPr/>
        </p:nvSpPr>
        <p:spPr bwMode="auto">
          <a:xfrm>
            <a:off x="1908608" y="3158331"/>
            <a:ext cx="76200" cy="168275"/>
          </a:xfrm>
          <a:custGeom>
            <a:avLst/>
            <a:gdLst>
              <a:gd name="T0" fmla="*/ 2147483646 w 48"/>
              <a:gd name="T1" fmla="*/ 0 h 106"/>
              <a:gd name="T2" fmla="*/ 0 w 48"/>
              <a:gd name="T3" fmla="*/ 2147483646 h 1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106">
                <a:moveTo>
                  <a:pt x="48" y="0"/>
                </a:moveTo>
                <a:lnTo>
                  <a:pt x="0" y="10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63" name="Line 75"/>
          <p:cNvSpPr>
            <a:spLocks noChangeShapeType="1"/>
          </p:cNvSpPr>
          <p:nvPr/>
        </p:nvSpPr>
        <p:spPr bwMode="auto">
          <a:xfrm flipH="1">
            <a:off x="1546658" y="4190206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9164" name="Rectangle 76"/>
          <p:cNvSpPr>
            <a:spLocks noChangeArrowheads="1"/>
          </p:cNvSpPr>
          <p:nvPr/>
        </p:nvSpPr>
        <p:spPr bwMode="auto">
          <a:xfrm>
            <a:off x="394133" y="2894806"/>
            <a:ext cx="1512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Hofkommissionen</a:t>
            </a:r>
            <a:endParaRPr lang="de-AT" altLang="de-DE" sz="1200" dirty="0"/>
          </a:p>
        </p:txBody>
      </p:sp>
      <p:cxnSp>
        <p:nvCxnSpPr>
          <p:cNvPr id="3" name="Gerade Verbindung 2"/>
          <p:cNvCxnSpPr>
            <a:stCxn id="89091" idx="1"/>
          </p:cNvCxnSpPr>
          <p:nvPr/>
        </p:nvCxnSpPr>
        <p:spPr>
          <a:xfrm>
            <a:off x="6155170" y="1850231"/>
            <a:ext cx="194468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8099858" y="1526381"/>
            <a:ext cx="0" cy="6477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929620" y="454819"/>
            <a:ext cx="865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200"/>
              <a:t>1804</a:t>
            </a:r>
            <a:r>
              <a:rPr lang="de-DE" altLang="de-DE"/>
              <a:t> </a:t>
            </a:r>
            <a:br>
              <a:rPr lang="de-DE" altLang="de-DE"/>
            </a:br>
            <a:r>
              <a:rPr lang="de-DE" altLang="de-DE" sz="1200"/>
              <a:t>Kaiser</a:t>
            </a:r>
          </a:p>
        </p:txBody>
      </p:sp>
      <p:sp>
        <p:nvSpPr>
          <p:cNvPr id="79" name="Line 64"/>
          <p:cNvSpPr>
            <a:spLocks noChangeShapeType="1"/>
          </p:cNvSpPr>
          <p:nvPr/>
        </p:nvSpPr>
        <p:spPr bwMode="auto">
          <a:xfrm>
            <a:off x="6352814" y="4946651"/>
            <a:ext cx="13816" cy="87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1" name="Line 41"/>
          <p:cNvSpPr>
            <a:spLocks noChangeShapeType="1"/>
          </p:cNvSpPr>
          <p:nvPr/>
        </p:nvSpPr>
        <p:spPr bwMode="auto">
          <a:xfrm>
            <a:off x="7044547" y="4203698"/>
            <a:ext cx="1588" cy="144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933882" y="2678906"/>
            <a:ext cx="287338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2</a:t>
            </a:r>
            <a:endParaRPr lang="de-DE" altLang="de-DE" sz="1200" dirty="0"/>
          </a:p>
        </p:txBody>
      </p:sp>
      <p:sp>
        <p:nvSpPr>
          <p:cNvPr id="85" name="Oval 23"/>
          <p:cNvSpPr>
            <a:spLocks noChangeArrowheads="1"/>
          </p:cNvSpPr>
          <p:nvPr/>
        </p:nvSpPr>
        <p:spPr bwMode="auto">
          <a:xfrm>
            <a:off x="1308395" y="2687637"/>
            <a:ext cx="287338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3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42624" y="6495256"/>
            <a:ext cx="452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1= Gesetzgebungs-</a:t>
            </a:r>
            <a:r>
              <a:rPr lang="de-DE" sz="1400" dirty="0" err="1" smtClean="0"/>
              <a:t>Hfk</a:t>
            </a:r>
            <a:r>
              <a:rPr lang="de-DE" sz="1400" dirty="0" smtClean="0"/>
              <a:t>; 2 = Zensur-</a:t>
            </a:r>
            <a:r>
              <a:rPr lang="de-DE" sz="1400" dirty="0" err="1" smtClean="0"/>
              <a:t>Hfk</a:t>
            </a:r>
            <a:r>
              <a:rPr lang="de-DE" sz="1400" dirty="0" smtClean="0"/>
              <a:t>; 3 = Studien-</a:t>
            </a:r>
            <a:r>
              <a:rPr lang="de-DE" sz="1400" dirty="0" err="1" smtClean="0"/>
              <a:t>Hfk</a:t>
            </a:r>
            <a:r>
              <a:rPr lang="de-DE" sz="1400" dirty="0" smtClean="0"/>
              <a:t>; etc.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9556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8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 animBg="1"/>
      <p:bldP spid="89093" grpId="0" animBg="1"/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  <p:bldP spid="89113" grpId="0" animBg="1"/>
      <p:bldP spid="89114" grpId="0" animBg="1"/>
      <p:bldP spid="89115" grpId="0" animBg="1"/>
      <p:bldP spid="89116" grpId="0" animBg="1"/>
      <p:bldP spid="89118" grpId="0" animBg="1"/>
      <p:bldP spid="89119" grpId="0" animBg="1"/>
      <p:bldP spid="89120" grpId="0" animBg="1"/>
      <p:bldP spid="89121" grpId="0" animBg="1"/>
      <p:bldP spid="89122" grpId="0" animBg="1"/>
      <p:bldP spid="89123" grpId="0" animBg="1"/>
      <p:bldP spid="89124" grpId="0" animBg="1"/>
      <p:bldP spid="89127" grpId="0" animBg="1"/>
      <p:bldP spid="89128" grpId="0" animBg="1"/>
      <p:bldP spid="89129" grpId="0" animBg="1"/>
      <p:bldP spid="89130" grpId="0" animBg="1"/>
      <p:bldP spid="89131" grpId="0" animBg="1"/>
      <p:bldP spid="89132" grpId="0" animBg="1"/>
      <p:bldP spid="89133" grpId="0" animBg="1"/>
      <p:bldP spid="89134" grpId="0" animBg="1"/>
      <p:bldP spid="89135" grpId="0" animBg="1"/>
      <p:bldP spid="89136" grpId="0" animBg="1"/>
      <p:bldP spid="89137" grpId="0" animBg="1"/>
      <p:bldP spid="89138" grpId="0" animBg="1"/>
      <p:bldP spid="89139" grpId="0" animBg="1"/>
      <p:bldP spid="89140" grpId="0" animBg="1"/>
      <p:bldP spid="89141" grpId="0" animBg="1"/>
      <p:bldP spid="89142" grpId="0" animBg="1"/>
      <p:bldP spid="89143" grpId="0" animBg="1"/>
      <p:bldP spid="89144" grpId="0" animBg="1"/>
      <p:bldP spid="89145" grpId="0" animBg="1"/>
      <p:bldP spid="89146" grpId="0" animBg="1"/>
      <p:bldP spid="89147" grpId="0" animBg="1"/>
      <p:bldP spid="89148" grpId="0" animBg="1"/>
      <p:bldP spid="89149" grpId="0" animBg="1"/>
      <p:bldP spid="89150" grpId="0" animBg="1"/>
      <p:bldP spid="89152" grpId="0" animBg="1"/>
      <p:bldP spid="89153" grpId="0" animBg="1"/>
      <p:bldP spid="89155" grpId="0" animBg="1"/>
      <p:bldP spid="89157" grpId="0" animBg="1"/>
      <p:bldP spid="89158" grpId="0" animBg="1"/>
      <p:bldP spid="89159" grpId="0" animBg="1"/>
      <p:bldP spid="89160" grpId="0" animBg="1"/>
      <p:bldP spid="89161" grpId="0" animBg="1"/>
      <p:bldP spid="89162" grpId="0" animBg="1"/>
      <p:bldP spid="89163" grpId="0" animBg="1"/>
      <p:bldP spid="2" grpId="0"/>
      <p:bldP spid="79" grpId="0" animBg="1"/>
      <p:bldP spid="81" grpId="0" animBg="1"/>
      <p:bldP spid="84" grpId="0" animBg="1"/>
      <p:bldP spid="85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rt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33350"/>
            <a:ext cx="8570913" cy="5718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2435225" y="2636838"/>
            <a:ext cx="2592388" cy="13684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116013" y="1052513"/>
            <a:ext cx="3816350" cy="1512887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Ellipse 1"/>
          <p:cNvSpPr/>
          <p:nvPr/>
        </p:nvSpPr>
        <p:spPr>
          <a:xfrm rot="1654085">
            <a:off x="5727700" y="1016000"/>
            <a:ext cx="3133725" cy="1612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2534" name="Textfeld 2"/>
          <p:cNvSpPr txBox="1">
            <a:spLocks noChangeArrowheads="1"/>
          </p:cNvSpPr>
          <p:nvPr/>
        </p:nvSpPr>
        <p:spPr bwMode="auto">
          <a:xfrm>
            <a:off x="6053138" y="6046788"/>
            <a:ext cx="29924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(Ost)galizien und Bukowina</a:t>
            </a:r>
            <a:br>
              <a:rPr lang="de-DE" altLang="de-DE" sz="1800"/>
            </a:br>
            <a:r>
              <a:rPr lang="de-DE" altLang="de-DE" sz="1800"/>
              <a:t> 1772                1775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7043738" y="1916113"/>
            <a:ext cx="250825" cy="4130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8340725" y="2424113"/>
            <a:ext cx="71438" cy="3622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V="1">
            <a:off x="4981575" y="1916113"/>
            <a:ext cx="1201738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2" grpId="0" animBg="1"/>
      <p:bldP spid="225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de-DE" altLang="de-DE" sz="2000" smtClean="0"/>
              <a:t>Ländergruppe aus den </a:t>
            </a:r>
            <a:r>
              <a:rPr lang="de-DE" altLang="de-DE" sz="2000" b="1" smtClean="0"/>
              <a:t>Teilungen Polens</a:t>
            </a:r>
            <a:r>
              <a:rPr lang="de-DE" altLang="de-DE" sz="2000" smtClean="0"/>
              <a:t> im 18. Jh.</a:t>
            </a:r>
            <a:endParaRPr lang="de-AT" altLang="de-DE" sz="2000" smtClean="0"/>
          </a:p>
        </p:txBody>
      </p:sp>
      <p:pic>
        <p:nvPicPr>
          <p:cNvPr id="28676" name="Picture 4" descr="Kingdom_of_Gal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50900"/>
            <a:ext cx="6119812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duhi.at/dl/Oesterreich-Ungarn_Geschich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9139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404664"/>
            <a:ext cx="8032968" cy="599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Kaisertum Österreich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1804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dirty="0"/>
              <a:t>Annahme eines </a:t>
            </a:r>
            <a:r>
              <a:rPr lang="de-DE" altLang="de-DE" sz="1800" dirty="0">
                <a:solidFill>
                  <a:schemeClr val="accent1"/>
                </a:solidFill>
              </a:rPr>
              <a:t>erblichen</a:t>
            </a:r>
            <a:r>
              <a:rPr lang="de-DE" altLang="de-DE" sz="1800" dirty="0"/>
              <a:t> Kaisertitels =  </a:t>
            </a:r>
            <a:r>
              <a:rPr lang="de-DE" altLang="de-DE" sz="1800" dirty="0">
                <a:solidFill>
                  <a:schemeClr val="accent1"/>
                </a:solidFill>
              </a:rPr>
              <a:t>politische Klammer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Anlass: Änderung der Grundlagen der Reichsverfassung im Gefolge der </a:t>
            </a:r>
            <a:br>
              <a:rPr lang="de-DE" altLang="de-DE" sz="1800" dirty="0"/>
            </a:br>
            <a:r>
              <a:rPr lang="de-DE" altLang="de-DE" sz="1800" dirty="0"/>
              <a:t>Kriege gegen Frankreich. </a:t>
            </a:r>
            <a:endParaRPr lang="de-AT" altLang="de-DE" sz="1800" dirty="0"/>
          </a:p>
          <a:p>
            <a:pPr>
              <a:lnSpc>
                <a:spcPct val="125000"/>
              </a:lnSpc>
              <a:spcAft>
                <a:spcPct val="20000"/>
              </a:spcAft>
              <a:buNone/>
            </a:pPr>
            <a:r>
              <a:rPr lang="de-DE" altLang="de-DE" sz="1800" b="1" dirty="0" smtClean="0"/>
              <a:t>	</a:t>
            </a:r>
            <a:r>
              <a:rPr lang="de-DE" altLang="de-DE" sz="1400" b="1" dirty="0" smtClean="0"/>
              <a:t>1801</a:t>
            </a:r>
            <a:r>
              <a:rPr lang="de-DE" altLang="de-DE" sz="1400" dirty="0" smtClean="0"/>
              <a:t> </a:t>
            </a:r>
            <a:r>
              <a:rPr lang="de-DE" altLang="de-DE" sz="1400" dirty="0"/>
              <a:t>mit Frieden von </a:t>
            </a:r>
            <a:r>
              <a:rPr lang="de-DE" altLang="de-DE" sz="1400" b="1" dirty="0" err="1" smtClean="0"/>
              <a:t>Lunéville</a:t>
            </a:r>
            <a:r>
              <a:rPr lang="de-DE" altLang="de-DE" sz="1400" b="1" dirty="0" smtClean="0"/>
              <a:t>:</a:t>
            </a:r>
            <a:r>
              <a:rPr lang="de-DE" altLang="de-DE" sz="1400" dirty="0" smtClean="0"/>
              <a:t> </a:t>
            </a:r>
            <a:br>
              <a:rPr lang="de-DE" altLang="de-DE" sz="1400" dirty="0" smtClean="0"/>
            </a:br>
            <a:r>
              <a:rPr lang="de-DE" altLang="de-DE" sz="1400" dirty="0" smtClean="0"/>
              <a:t>	– Abtretung </a:t>
            </a:r>
            <a:r>
              <a:rPr lang="de-DE" altLang="de-DE" sz="1400" dirty="0"/>
              <a:t>der linksrheinischen Gebiete des Reiches </a:t>
            </a:r>
            <a:r>
              <a:rPr lang="de-DE" altLang="de-DE" sz="1400" dirty="0" smtClean="0"/>
              <a:t>an Frankreich 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 smtClean="0"/>
              <a:t>	–</a:t>
            </a:r>
            <a:r>
              <a:rPr lang="de-DE" altLang="de-DE" sz="1400" dirty="0" smtClean="0">
                <a:sym typeface="Wingdings" pitchFamily="2" charset="2"/>
              </a:rPr>
              <a:t> </a:t>
            </a:r>
            <a:r>
              <a:rPr lang="de-DE" altLang="de-DE" sz="1400" dirty="0"/>
              <a:t>Entschädigung der betroffenen Reichsstände.</a:t>
            </a:r>
            <a:endParaRPr lang="de-AT" altLang="de-DE" sz="14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400" b="1" dirty="0" smtClean="0"/>
              <a:t>	</a:t>
            </a:r>
            <a:r>
              <a:rPr lang="de-DE" altLang="de-DE" sz="1800" b="1" dirty="0" smtClean="0">
                <a:solidFill>
                  <a:schemeClr val="accent1"/>
                </a:solidFill>
              </a:rPr>
              <a:t>1803</a:t>
            </a:r>
            <a:r>
              <a:rPr lang="de-DE" altLang="de-DE" sz="1800" dirty="0" smtClean="0">
                <a:solidFill>
                  <a:schemeClr val="accent1"/>
                </a:solidFill>
              </a:rPr>
              <a:t> </a:t>
            </a:r>
            <a:r>
              <a:rPr lang="de-DE" altLang="de-DE" sz="1800" dirty="0" smtClean="0"/>
              <a:t>Entschädigung erfolgt </a:t>
            </a:r>
            <a:r>
              <a:rPr lang="de-DE" altLang="de-DE" sz="1800" dirty="0"/>
              <a:t>mit </a:t>
            </a:r>
            <a:r>
              <a:rPr lang="de-DE" altLang="de-DE" sz="1800" b="1" dirty="0"/>
              <a:t>Reichsdeputationshauptschluss</a:t>
            </a:r>
            <a:r>
              <a:rPr lang="de-DE" altLang="de-DE" sz="1800" dirty="0"/>
              <a:t>: </a:t>
            </a:r>
            <a:br>
              <a:rPr lang="de-DE" altLang="de-DE" sz="1800" dirty="0"/>
            </a:br>
            <a:r>
              <a:rPr lang="de-DE" altLang="de-DE" sz="1400" dirty="0" smtClean="0"/>
              <a:t>	– </a:t>
            </a:r>
            <a:r>
              <a:rPr lang="de-DE" altLang="de-DE" sz="1400" dirty="0"/>
              <a:t>Säkularisierung der geistlichen Reichsstände (Reichsbischöfe, -äbte), </a:t>
            </a:r>
            <a:br>
              <a:rPr lang="de-DE" altLang="de-DE" sz="1400" dirty="0"/>
            </a:br>
            <a:r>
              <a:rPr lang="de-DE" altLang="de-DE" sz="1400" dirty="0" smtClean="0"/>
              <a:t>	– </a:t>
            </a:r>
            <a:r>
              <a:rPr lang="de-DE" altLang="de-DE" sz="1400" dirty="0"/>
              <a:t>Mediatisierung von zahlreichen weltlichen Reichsständen (fast alle </a:t>
            </a:r>
            <a:br>
              <a:rPr lang="de-DE" altLang="de-DE" sz="1400" dirty="0"/>
            </a:br>
            <a:r>
              <a:rPr lang="de-DE" altLang="de-DE" sz="1400" dirty="0"/>
              <a:t>   </a:t>
            </a:r>
            <a:r>
              <a:rPr lang="de-DE" altLang="de-DE" sz="1400" dirty="0" smtClean="0"/>
              <a:t>	Reichsstädte</a:t>
            </a:r>
            <a:r>
              <a:rPr lang="de-DE" altLang="de-DE" sz="1400" dirty="0"/>
              <a:t>; ausgenommen Bremen, Hamburg und Lübeck sowie </a:t>
            </a:r>
            <a:br>
              <a:rPr lang="de-DE" altLang="de-DE" sz="1400" dirty="0"/>
            </a:br>
            <a:r>
              <a:rPr lang="de-DE" altLang="de-DE" sz="1400" dirty="0"/>
              <a:t>   </a:t>
            </a:r>
            <a:r>
              <a:rPr lang="de-DE" altLang="de-DE" sz="1400" dirty="0" smtClean="0"/>
              <a:t>	Frankfurt/Main </a:t>
            </a:r>
            <a:r>
              <a:rPr lang="de-DE" altLang="de-DE" sz="1400" dirty="0"/>
              <a:t>(Wahl- / Krönungsort des Kaisers), Nürnberg und Augsburg.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400" b="1" dirty="0" smtClean="0"/>
              <a:t>	</a:t>
            </a:r>
            <a:r>
              <a:rPr lang="de-DE" altLang="de-DE" sz="1800" b="1" dirty="0" smtClean="0"/>
              <a:t>Österreich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erhält (für Verlust </a:t>
            </a:r>
            <a:r>
              <a:rPr lang="de-DE" altLang="de-DE" sz="1800" dirty="0" err="1" smtClean="0"/>
              <a:t>ua</a:t>
            </a:r>
            <a:r>
              <a:rPr lang="de-DE" altLang="de-DE" sz="1800" dirty="0" smtClean="0"/>
              <a:t> Vorderösterreichs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an Baden) </a:t>
            </a:r>
            <a:br>
              <a:rPr lang="de-DE" altLang="de-DE" sz="1800" dirty="0"/>
            </a:br>
            <a:r>
              <a:rPr lang="de-DE" altLang="de-DE" sz="1800" dirty="0" smtClean="0"/>
              <a:t> 	</a:t>
            </a:r>
            <a:r>
              <a:rPr lang="de-DE" altLang="de-DE" sz="1800" dirty="0" smtClean="0">
                <a:solidFill>
                  <a:schemeClr val="accent1"/>
                </a:solidFill>
              </a:rPr>
              <a:t>Brixen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und </a:t>
            </a:r>
            <a:r>
              <a:rPr lang="de-DE" altLang="de-DE" sz="1800" dirty="0">
                <a:solidFill>
                  <a:schemeClr val="accent1"/>
                </a:solidFill>
              </a:rPr>
              <a:t>Trient</a:t>
            </a:r>
            <a:r>
              <a:rPr lang="de-DE" altLang="de-DE" sz="1800" dirty="0"/>
              <a:t> (säkularisiert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Tirol einverleibt = mediatisiert);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dirty="0" smtClean="0"/>
              <a:t> 	</a:t>
            </a:r>
            <a:r>
              <a:rPr lang="de-DE" altLang="de-DE" sz="1800" dirty="0" smtClean="0">
                <a:solidFill>
                  <a:schemeClr val="accent1"/>
                </a:solidFill>
              </a:rPr>
              <a:t>Salzburg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wird säkularisiert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an Sekundogenitur der Habsburger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	(</a:t>
            </a:r>
            <a:r>
              <a:rPr lang="de-DE" altLang="de-DE" sz="1800" dirty="0"/>
              <a:t>1806 </a:t>
            </a:r>
            <a:r>
              <a:rPr lang="de-DE" altLang="de-DE" sz="1800" dirty="0" smtClean="0"/>
              <a:t>der Österr. </a:t>
            </a:r>
            <a:r>
              <a:rPr lang="de-DE" altLang="de-DE" sz="1800" dirty="0"/>
              <a:t>Monarchie eingegliedert,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              dann </a:t>
            </a:r>
            <a:r>
              <a:rPr lang="de-DE" altLang="de-DE" sz="1800" dirty="0"/>
              <a:t>bayerisch </a:t>
            </a:r>
            <a:r>
              <a:rPr lang="de-DE" altLang="de-DE" sz="1800" dirty="0" smtClean="0"/>
              <a:t>1809 bis </a:t>
            </a:r>
            <a:r>
              <a:rPr lang="de-DE" altLang="de-DE" sz="1800" dirty="0"/>
              <a:t>1815/16). </a:t>
            </a:r>
          </a:p>
        </p:txBody>
      </p:sp>
    </p:spTree>
    <p:extLst>
      <p:ext uri="{BB962C8B-B14F-4D97-AF65-F5344CB8AC3E}">
        <p14:creationId xmlns:p14="http://schemas.microsoft.com/office/powerpoint/2010/main" val="16344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1800" i="1" smtClean="0"/>
              <a:t>Christian Neschwara / Universität Wien</a:t>
            </a:r>
            <a:br>
              <a:rPr lang="de-DE" altLang="de-DE" sz="1800" i="1" smtClean="0"/>
            </a:br>
            <a:r>
              <a:rPr lang="de-DE" altLang="de-DE" sz="2000" b="1" smtClean="0"/>
              <a:t/>
            </a:r>
            <a:br>
              <a:rPr lang="de-DE" altLang="de-DE" sz="2000" b="1" smtClean="0"/>
            </a:br>
            <a:r>
              <a:rPr lang="de-DE" altLang="de-DE" sz="2000" b="1" smtClean="0"/>
              <a:t>Rechts- und Verfassungsgeschichte in Mitteleuopa</a:t>
            </a:r>
            <a:r>
              <a:rPr lang="de-DE" altLang="de-DE" sz="2000" smtClean="0"/>
              <a:t> </a:t>
            </a:r>
            <a:br>
              <a:rPr lang="de-DE" altLang="de-DE" sz="2000" smtClean="0"/>
            </a:br>
            <a:r>
              <a:rPr lang="de-DE" altLang="de-DE" sz="2000" smtClean="0"/>
              <a:t>(Schwerpunkt Österreich)</a:t>
            </a:r>
            <a:endParaRPr lang="de-AT" altLang="de-DE" sz="2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650"/>
          </a:xfrm>
        </p:spPr>
        <p:txBody>
          <a:bodyPr/>
          <a:lstStyle/>
          <a:p>
            <a:pPr marL="609600" indent="-609600" eaLnBrk="1" hangingPunct="1"/>
            <a:r>
              <a:rPr lang="de-DE" altLang="de-DE" sz="1800" b="1" dirty="0" smtClean="0"/>
              <a:t>Block III, 23. März 2016</a:t>
            </a:r>
            <a:br>
              <a:rPr lang="de-DE" altLang="de-DE" sz="1800" b="1" dirty="0" smtClean="0"/>
            </a:b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Die österreichischen Monarchie als konstitutioneller Gesamtstaat bis 1918 −</a:t>
            </a:r>
          </a:p>
          <a:p>
            <a:pPr marL="609600" indent="-609600" eaLnBrk="1" hangingPunct="1"/>
            <a:r>
              <a:rPr lang="de-DE" altLang="de-DE" sz="1800" dirty="0" smtClean="0"/>
              <a:t>Rechtsvereinheitlichung (Schwerpunkt Privatrecht)</a:t>
            </a:r>
          </a:p>
          <a:p>
            <a:pPr marL="609600" indent="-609600" eaLnBrk="1" hangingPunct="1"/>
            <a:endParaRPr lang="de-DE" altLang="de-DE" sz="1800" dirty="0" smtClean="0"/>
          </a:p>
          <a:p>
            <a:pPr marL="609600" indent="-609600" eaLnBrk="1" hangingPunct="1"/>
            <a:r>
              <a:rPr lang="de-DE" altLang="de-DE" sz="1800" dirty="0" smtClean="0"/>
              <a:t>Formierung der Republik Österreich als Bundesstaat 1918/20</a:t>
            </a:r>
          </a:p>
        </p:txBody>
      </p:sp>
    </p:spTree>
    <p:extLst>
      <p:ext uri="{BB962C8B-B14F-4D97-AF65-F5344CB8AC3E}">
        <p14:creationId xmlns:p14="http://schemas.microsoft.com/office/powerpoint/2010/main" val="42449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31358" y="404664"/>
            <a:ext cx="8712642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/>
              <a:t>1804 Annahme des erblichen Kaisertitels = reichsverfassungswidrig</a:t>
            </a:r>
            <a:r>
              <a:rPr lang="de-DE" altLang="de-DE" sz="1800" dirty="0"/>
              <a:t>, da </a:t>
            </a:r>
            <a:br>
              <a:rPr lang="de-DE" altLang="de-DE" sz="1800" dirty="0"/>
            </a:br>
            <a:r>
              <a:rPr lang="de-DE" altLang="de-DE" sz="1800" dirty="0"/>
              <a:t>ohne Zustimmung der Reichsstände (Reichstag seit 1663 in Regensburg)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b="1" dirty="0">
                <a:solidFill>
                  <a:schemeClr val="accent1"/>
                </a:solidFill>
              </a:rPr>
              <a:t>Auflösung</a:t>
            </a:r>
            <a:r>
              <a:rPr lang="de-DE" altLang="de-DE" sz="1800" b="1" dirty="0"/>
              <a:t> des </a:t>
            </a:r>
            <a:r>
              <a:rPr lang="de-DE" altLang="de-DE" sz="1800" b="1" dirty="0">
                <a:solidFill>
                  <a:schemeClr val="accent1"/>
                </a:solidFill>
              </a:rPr>
              <a:t>Reich</a:t>
            </a:r>
            <a:r>
              <a:rPr lang="de-DE" altLang="de-DE" sz="1800" b="1" dirty="0"/>
              <a:t>sverbandes</a:t>
            </a:r>
            <a:r>
              <a:rPr lang="de-DE" altLang="de-DE" sz="1800" dirty="0"/>
              <a:t>:</a:t>
            </a:r>
            <a:br>
              <a:rPr lang="de-DE" altLang="de-DE" sz="1800" dirty="0"/>
            </a:br>
            <a:r>
              <a:rPr lang="de-DE" altLang="de-DE" sz="1800" dirty="0"/>
              <a:t>    + </a:t>
            </a:r>
            <a:r>
              <a:rPr lang="de-DE" altLang="de-DE" sz="1800" b="1" dirty="0">
                <a:solidFill>
                  <a:schemeClr val="accent1"/>
                </a:solidFill>
              </a:rPr>
              <a:t>1805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b="1" dirty="0"/>
              <a:t>Souveränität</a:t>
            </a:r>
            <a:r>
              <a:rPr lang="de-DE" altLang="de-DE" sz="1800" dirty="0"/>
              <a:t> von politischen Verbündeten Frankreichs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	</a:t>
            </a:r>
            <a:r>
              <a:rPr lang="de-DE" altLang="de-DE" sz="1800" dirty="0" err="1" smtClean="0"/>
              <a:t>iVm</a:t>
            </a:r>
            <a:r>
              <a:rPr lang="de-DE" altLang="de-DE" sz="1800" dirty="0" smtClean="0"/>
              <a:t> Standeserhöhungen </a:t>
            </a:r>
            <a:r>
              <a:rPr lang="de-DE" altLang="de-DE" sz="1800" dirty="0"/>
              <a:t>für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	</a:t>
            </a:r>
            <a:r>
              <a:rPr lang="de-DE" altLang="de-DE" sz="1800" dirty="0" smtClean="0">
                <a:solidFill>
                  <a:schemeClr val="accent1"/>
                </a:solidFill>
              </a:rPr>
              <a:t>Bayern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und </a:t>
            </a:r>
            <a:r>
              <a:rPr lang="de-DE" altLang="de-DE" sz="1800" dirty="0">
                <a:solidFill>
                  <a:schemeClr val="accent1"/>
                </a:solidFill>
              </a:rPr>
              <a:t>Württemberg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(nun Königreiche</a:t>
            </a:r>
            <a:r>
              <a:rPr lang="de-DE" altLang="de-DE" sz="1800" dirty="0"/>
              <a:t>), </a:t>
            </a:r>
            <a:r>
              <a:rPr lang="de-DE" altLang="de-DE" sz="1800" dirty="0" smtClean="0">
                <a:solidFill>
                  <a:schemeClr val="accent1"/>
                </a:solidFill>
              </a:rPr>
              <a:t>Baden</a:t>
            </a:r>
            <a:r>
              <a:rPr lang="de-DE" altLang="de-DE" sz="1800" dirty="0" smtClean="0"/>
              <a:t> </a:t>
            </a:r>
            <a:r>
              <a:rPr lang="de-DE" altLang="de-DE" sz="1800" dirty="0" smtClean="0"/>
              <a:t>(nun Großfürstentum</a:t>
            </a:r>
            <a:r>
              <a:rPr lang="de-DE" altLang="de-DE" sz="1800" dirty="0"/>
              <a:t>). 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     + </a:t>
            </a:r>
            <a:r>
              <a:rPr lang="de-DE" altLang="de-DE" sz="1800" b="1" dirty="0">
                <a:solidFill>
                  <a:schemeClr val="accent1"/>
                </a:solidFill>
              </a:rPr>
              <a:t>1806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dirty="0"/>
              <a:t>(</a:t>
            </a:r>
            <a:r>
              <a:rPr lang="de-DE" altLang="de-DE" sz="1800" dirty="0">
                <a:latin typeface="Arial Narrow" pitchFamily="34" charset="0"/>
              </a:rPr>
              <a:t>12.7.</a:t>
            </a:r>
            <a:r>
              <a:rPr lang="de-DE" altLang="de-DE" sz="1800" dirty="0"/>
              <a:t>) Gründung des </a:t>
            </a:r>
            <a:r>
              <a:rPr lang="de-DE" altLang="de-DE" sz="1800" b="1" dirty="0">
                <a:solidFill>
                  <a:schemeClr val="accent1"/>
                </a:solidFill>
              </a:rPr>
              <a:t>Rheinbund</a:t>
            </a:r>
            <a:r>
              <a:rPr lang="de-DE" altLang="de-DE" sz="1800" b="1" dirty="0"/>
              <a:t>es</a:t>
            </a:r>
            <a:r>
              <a:rPr lang="de-DE" altLang="de-DE" sz="1800" dirty="0"/>
              <a:t> mit 13 weiteren Reichsständen </a:t>
            </a:r>
            <a:br>
              <a:rPr lang="de-DE" altLang="de-DE" sz="1800" dirty="0"/>
            </a:br>
            <a:r>
              <a:rPr lang="de-DE" altLang="de-DE" sz="1800" dirty="0"/>
              <a:t>        als Staatenbund unter französischem Protektorat </a:t>
            </a:r>
            <a:br>
              <a:rPr lang="de-DE" altLang="de-DE" sz="1800" dirty="0"/>
            </a:br>
            <a:r>
              <a:rPr lang="de-DE" altLang="de-DE" sz="1800" dirty="0"/>
              <a:t>        </a:t>
            </a:r>
            <a:r>
              <a:rPr lang="de-DE" altLang="de-DE" sz="1800" dirty="0">
                <a:sym typeface="Wingdings" pitchFamily="2" charset="2"/>
              </a:rPr>
              <a:t></a:t>
            </a:r>
            <a:r>
              <a:rPr lang="de-DE" altLang="de-DE" sz="1800" dirty="0"/>
              <a:t> </a:t>
            </a:r>
            <a:r>
              <a:rPr lang="de-DE" altLang="de-DE" sz="1800" dirty="0">
                <a:solidFill>
                  <a:schemeClr val="accent1"/>
                </a:solidFill>
              </a:rPr>
              <a:t>Austritt aus </a:t>
            </a:r>
            <a:r>
              <a:rPr lang="de-DE" altLang="de-DE" sz="1800" dirty="0"/>
              <a:t>dem </a:t>
            </a:r>
            <a:r>
              <a:rPr lang="de-DE" altLang="de-DE" sz="1800" dirty="0">
                <a:solidFill>
                  <a:schemeClr val="accent1"/>
                </a:solidFill>
              </a:rPr>
              <a:t>Reich</a:t>
            </a:r>
            <a:r>
              <a:rPr lang="de-DE" altLang="de-DE" sz="1800" dirty="0"/>
              <a:t>; Ultimatum </a:t>
            </a:r>
            <a:r>
              <a:rPr lang="de-DE" altLang="de-DE" sz="1800" dirty="0" smtClean="0"/>
              <a:t>Napoleons an den </a:t>
            </a:r>
            <a:r>
              <a:rPr lang="de-DE" altLang="de-DE" sz="1800" dirty="0" err="1" smtClean="0"/>
              <a:t>röm.dt</a:t>
            </a:r>
            <a:r>
              <a:rPr lang="de-DE" altLang="de-DE" sz="1800" dirty="0" smtClean="0"/>
              <a:t>. Kaiser</a:t>
            </a:r>
            <a:endParaRPr lang="de-DE" altLang="de-DE" sz="18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dirty="0"/>
              <a:t>     + </a:t>
            </a:r>
            <a:r>
              <a:rPr lang="de-DE" altLang="de-DE" sz="1800" dirty="0">
                <a:solidFill>
                  <a:schemeClr val="accent1"/>
                </a:solidFill>
              </a:rPr>
              <a:t>Erklärung</a:t>
            </a:r>
            <a:r>
              <a:rPr lang="de-DE" altLang="de-DE" sz="1800" dirty="0"/>
              <a:t> der </a:t>
            </a:r>
            <a:r>
              <a:rPr lang="de-DE" altLang="de-DE" sz="1800" b="1" dirty="0"/>
              <a:t>Auflösung des Reichsverbandes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durch </a:t>
            </a:r>
            <a:r>
              <a:rPr lang="de-DE" altLang="de-DE" sz="1800" dirty="0" smtClean="0">
                <a:solidFill>
                  <a:schemeClr val="accent1"/>
                </a:solidFill>
              </a:rPr>
              <a:t>Kaiser Franz</a:t>
            </a:r>
            <a:br>
              <a:rPr lang="de-DE" altLang="de-DE" sz="1800" dirty="0" smtClean="0">
                <a:solidFill>
                  <a:schemeClr val="accent1"/>
                </a:solidFill>
              </a:rPr>
            </a:br>
            <a:r>
              <a:rPr lang="de-DE" altLang="de-DE" sz="1800" dirty="0" smtClean="0">
                <a:solidFill>
                  <a:schemeClr val="accent1"/>
                </a:solidFill>
              </a:rPr>
              <a:t> 	</a:t>
            </a:r>
            <a:r>
              <a:rPr lang="de-DE" altLang="de-DE" sz="1800" dirty="0" smtClean="0"/>
              <a:t>(</a:t>
            </a:r>
            <a:r>
              <a:rPr lang="de-DE" altLang="de-DE" sz="1800" dirty="0">
                <a:latin typeface="Arial Narrow" pitchFamily="34" charset="0"/>
              </a:rPr>
              <a:t>6. August: Verkündung in Wien</a:t>
            </a:r>
            <a:r>
              <a:rPr lang="de-DE" altLang="de-DE" sz="1800" dirty="0"/>
              <a:t>) </a:t>
            </a:r>
            <a:br>
              <a:rPr lang="de-DE" altLang="de-DE" sz="1800" dirty="0"/>
            </a:br>
            <a:r>
              <a:rPr lang="de-DE" altLang="de-DE" sz="1800" dirty="0"/>
              <a:t>      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Erlöschen des Amtes des Reichsoberhauptes (Kaiser</a:t>
            </a:r>
            <a:r>
              <a:rPr lang="de-DE" altLang="de-DE" sz="1800" dirty="0" smtClean="0"/>
              <a:t>) und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       Entbindung der Reichsstände vom Lehenband zum </a:t>
            </a:r>
            <a:r>
              <a:rPr lang="de-DE" altLang="de-DE" sz="1800" dirty="0" smtClean="0"/>
              <a:t>Reich </a:t>
            </a:r>
            <a:r>
              <a:rPr lang="de-DE" altLang="de-DE" sz="1800" dirty="0" smtClean="0">
                <a:sym typeface="Wingdings" panose="05000000000000000000" pitchFamily="2" charset="2"/>
              </a:rPr>
              <a:t>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       Abwicklung der Reichsbehörden </a:t>
            </a:r>
          </a:p>
        </p:txBody>
      </p:sp>
    </p:spTree>
    <p:extLst>
      <p:ext uri="{BB962C8B-B14F-4D97-AF65-F5344CB8AC3E}">
        <p14:creationId xmlns:p14="http://schemas.microsoft.com/office/powerpoint/2010/main" val="3151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288" y="404813"/>
            <a:ext cx="857091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/>
              <a:t>Entwicklung bis 1815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/>
              <a:t>1805 / 09</a:t>
            </a:r>
            <a:r>
              <a:rPr lang="de-DE" altLang="de-DE" sz="1800"/>
              <a:t> Abtretung von Staatsgebiet an Frankreich und Verbündete</a:t>
            </a:r>
            <a:br>
              <a:rPr lang="de-DE" altLang="de-DE" sz="1800"/>
            </a:br>
            <a:r>
              <a:rPr lang="de-DE" altLang="de-DE" sz="1800">
                <a:sym typeface="Wingdings" pitchFamily="2" charset="2"/>
              </a:rPr>
              <a:t> </a:t>
            </a:r>
            <a:r>
              <a:rPr lang="de-DE" altLang="de-DE" sz="1800" b="1"/>
              <a:t>Österreich Binnenstaat</a:t>
            </a:r>
            <a:r>
              <a:rPr lang="de-DE" altLang="de-DE" sz="1800"/>
              <a:t> mit mehrheitlich slawisch-ungarischer Bevölkerung: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/>
              <a:t>– Bayern: 	Salzburg, Teile Oberösterreichs, Nordtirol + Vorarlberg</a:t>
            </a:r>
            <a:br>
              <a:rPr lang="de-DE" altLang="de-DE" sz="1800"/>
            </a:br>
            <a:r>
              <a:rPr lang="de-DE" altLang="de-DE" sz="1800"/>
              <a:t>– Italien: 	Südtirol + Venedig </a:t>
            </a:r>
            <a:br>
              <a:rPr lang="de-DE" altLang="de-DE" sz="1800"/>
            </a:br>
            <a:r>
              <a:rPr lang="de-DE" altLang="de-DE" sz="1800"/>
              <a:t>– Frankreich: 	Oberkärnten+Osttirol+Krain sowie ungar. Küstenland+Kroatien </a:t>
            </a:r>
            <a:br>
              <a:rPr lang="de-DE" altLang="de-DE" sz="1800"/>
            </a:br>
            <a:r>
              <a:rPr lang="de-DE" altLang="de-DE" sz="1800"/>
              <a:t>                      	= Illyrische Provinzen.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/>
              <a:t>1812 Hegemonie Frankreichs</a:t>
            </a:r>
            <a:r>
              <a:rPr lang="de-DE" altLang="de-DE" sz="1800"/>
              <a:t> über Europa am </a:t>
            </a:r>
            <a:r>
              <a:rPr lang="de-DE" altLang="de-DE" sz="1800" b="1"/>
              <a:t>Höhepunkt</a:t>
            </a:r>
            <a:r>
              <a:rPr lang="de-DE" altLang="de-DE" sz="1800"/>
              <a:t>; umfasst </a:t>
            </a:r>
            <a:br>
              <a:rPr lang="de-DE" altLang="de-DE" sz="1800"/>
            </a:br>
            <a:r>
              <a:rPr lang="de-DE" altLang="de-DE" sz="1800"/>
              <a:t>große Teile des alten Reiches (Rheinland und Nordseeküste) und </a:t>
            </a:r>
            <a:br>
              <a:rPr lang="de-DE" altLang="de-DE" sz="1800"/>
            </a:br>
            <a:r>
              <a:rPr lang="de-DE" altLang="de-DE" sz="1800"/>
              <a:t>im Westen Belgien und Niederlande sowie </a:t>
            </a:r>
            <a:br>
              <a:rPr lang="de-DE" altLang="de-DE" sz="1800"/>
            </a:br>
            <a:r>
              <a:rPr lang="de-DE" altLang="de-DE" sz="1800"/>
              <a:t>im Osten Polen und </a:t>
            </a:r>
            <a:br>
              <a:rPr lang="de-DE" altLang="de-DE" sz="1800"/>
            </a:br>
            <a:r>
              <a:rPr lang="de-DE" altLang="de-DE" sz="1800"/>
              <a:t>im Süden (Ober-)Italien, außerdem Spanien. </a:t>
            </a:r>
            <a:endParaRPr lang="de-AT" altLang="de-DE" sz="180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/>
              <a:t>Der Rheinbund umfasste nun mehr als die Hälfte des ehemaligen Reichsgebietes </a:t>
            </a:r>
            <a:br>
              <a:rPr lang="de-DE" altLang="de-DE" sz="1800"/>
            </a:br>
            <a:r>
              <a:rPr lang="de-DE" altLang="de-DE" sz="1800"/>
              <a:t>(außer Österreich und Preußen, Holstein/dänisch und Pommern/schwedisch).</a:t>
            </a:r>
            <a:endParaRPr lang="de-AT" altLang="de-DE" sz="1800"/>
          </a:p>
        </p:txBody>
      </p:sp>
      <p:pic>
        <p:nvPicPr>
          <p:cNvPr id="3" name="Picture 2" descr="europa_1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445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0638" y="5876925"/>
            <a:ext cx="9231312" cy="1243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1813/14 Zerfall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dirty="0" smtClean="0"/>
              <a:t>des französischen </a:t>
            </a:r>
            <a:r>
              <a:rPr lang="de-DE" altLang="de-DE" sz="1800" dirty="0" smtClean="0">
                <a:solidFill>
                  <a:schemeClr val="accent1"/>
                </a:solidFill>
              </a:rPr>
              <a:t>Empire</a:t>
            </a:r>
            <a:r>
              <a:rPr lang="de-DE" altLang="de-DE" sz="1800" dirty="0" smtClean="0"/>
              <a:t> </a:t>
            </a:r>
            <a:r>
              <a:rPr lang="de-DE" altLang="de-DE" sz="1800" dirty="0">
                <a:sym typeface="Wingdings" pitchFamily="2" charset="2"/>
              </a:rPr>
              <a:t></a:t>
            </a:r>
            <a:r>
              <a:rPr lang="de-DE" altLang="de-DE" sz="1800" dirty="0"/>
              <a:t> Zerfall des Rheinbundes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1814/15 Politische Neuordnung</a:t>
            </a:r>
            <a:r>
              <a:rPr lang="de-DE" altLang="de-DE" sz="1800" dirty="0"/>
              <a:t> Europas </a:t>
            </a:r>
            <a:r>
              <a:rPr lang="de-DE" altLang="de-DE" sz="1800" dirty="0">
                <a:sym typeface="Wingdings" pitchFamily="2" charset="2"/>
              </a:rPr>
              <a:t></a:t>
            </a:r>
            <a:r>
              <a:rPr lang="de-DE" altLang="de-DE" sz="1800" dirty="0"/>
              <a:t> </a:t>
            </a:r>
            <a:r>
              <a:rPr lang="de-DE" altLang="de-DE" sz="1800" dirty="0">
                <a:solidFill>
                  <a:schemeClr val="accent1"/>
                </a:solidFill>
              </a:rPr>
              <a:t>Wiener Kongress</a:t>
            </a:r>
            <a:r>
              <a:rPr lang="de-DE" altLang="de-DE" sz="1800" dirty="0"/>
              <a:t>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dirty="0"/>
              <a:t> </a:t>
            </a: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67108" y="188640"/>
            <a:ext cx="2310730" cy="15327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b="1" dirty="0" smtClean="0"/>
              <a:t>Bis</a:t>
            </a:r>
            <a:r>
              <a:rPr lang="de-DE" altLang="de-DE" sz="1800" b="1" dirty="0" smtClean="0">
                <a:solidFill>
                  <a:schemeClr val="accent1"/>
                </a:solidFill>
              </a:rPr>
              <a:t> 1812 </a:t>
            </a:r>
            <a:r>
              <a:rPr lang="de-DE" altLang="de-DE" sz="1800" dirty="0" smtClean="0">
                <a:solidFill>
                  <a:schemeClr val="accent1"/>
                </a:solidFill>
              </a:rPr>
              <a:t>Expansion </a:t>
            </a:r>
            <a:r>
              <a:rPr lang="de-DE" altLang="de-DE" sz="1800" dirty="0" smtClean="0"/>
              <a:t>des </a:t>
            </a:r>
            <a:r>
              <a:rPr lang="de-DE" altLang="de-DE" sz="1800" dirty="0" err="1" smtClean="0"/>
              <a:t>napoleon</a:t>
            </a:r>
            <a:r>
              <a:rPr lang="de-DE" altLang="de-DE" sz="1800" dirty="0" smtClean="0"/>
              <a:t>. </a:t>
            </a:r>
            <a:r>
              <a:rPr lang="de-DE" altLang="de-DE" sz="1800" dirty="0" smtClean="0">
                <a:solidFill>
                  <a:schemeClr val="accent1"/>
                </a:solidFill>
              </a:rPr>
              <a:t>Empire</a:t>
            </a:r>
            <a:r>
              <a:rPr lang="de-DE" altLang="de-DE" sz="1800" dirty="0" smtClean="0"/>
              <a:t>.</a:t>
            </a:r>
            <a:endParaRPr lang="de-DE" altLang="de-DE" sz="1800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2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de-DE" altLang="de-DE" sz="2000" b="1" dirty="0" smtClean="0"/>
              <a:t/>
            </a:r>
            <a:br>
              <a:rPr lang="de-DE" altLang="de-DE" sz="2000" b="1" dirty="0" smtClean="0"/>
            </a:br>
            <a:r>
              <a:rPr lang="de-DE" altLang="de-DE" sz="2000" b="1" dirty="0" smtClean="0">
                <a:solidFill>
                  <a:srgbClr val="00B0F0"/>
                </a:solidFill>
              </a:rPr>
              <a:t>Verfassungsentwicklung</a:t>
            </a:r>
            <a:r>
              <a:rPr lang="de-DE" altLang="de-DE" sz="2000" b="1" dirty="0" smtClean="0"/>
              <a:t> im mitteleuropäischen Raum im </a:t>
            </a:r>
            <a:r>
              <a:rPr lang="de-DE" altLang="de-DE" sz="2000" b="1" dirty="0" smtClean="0">
                <a:solidFill>
                  <a:srgbClr val="00B0F0"/>
                </a:solidFill>
              </a:rPr>
              <a:t>Vormärz</a:t>
            </a:r>
            <a:r>
              <a:rPr lang="de-DE" altLang="de-DE" sz="2000" b="1" dirty="0" smtClean="0"/>
              <a:t/>
            </a:r>
            <a:br>
              <a:rPr lang="de-DE" altLang="de-DE" sz="2000" b="1" dirty="0" smtClean="0"/>
            </a:br>
            <a:endParaRPr lang="de-AT" altLang="de-DE" sz="20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26513" cy="5329238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 smtClean="0"/>
              <a:t>	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1812–1814:</a:t>
            </a:r>
            <a:r>
              <a:rPr lang="de-AT" altLang="de-DE" sz="18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Zerfall</a:t>
            </a:r>
            <a:r>
              <a:rPr lang="de-AT" altLang="de-DE" sz="18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de-AT" altLang="de-DE" sz="1800" b="1" dirty="0" smtClean="0"/>
              <a:t>des </a:t>
            </a:r>
            <a:r>
              <a:rPr lang="de-AT" altLang="de-DE" sz="1800" dirty="0" smtClean="0">
                <a:solidFill>
                  <a:srgbClr val="00B0F0"/>
                </a:solidFill>
              </a:rPr>
              <a:t>napoleonischen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Hegemonialsystems</a:t>
            </a:r>
            <a:r>
              <a:rPr lang="de-AT" altLang="de-DE" sz="1800" dirty="0" smtClean="0">
                <a:solidFill>
                  <a:srgbClr val="00B0F0"/>
                </a:solidFill>
              </a:rPr>
              <a:t> </a:t>
            </a:r>
            <a:r>
              <a:rPr lang="de-AT" altLang="de-DE" sz="1800" dirty="0" smtClean="0"/>
              <a:t/>
            </a:r>
            <a:br>
              <a:rPr lang="de-AT" altLang="de-DE" sz="1800" dirty="0" smtClean="0"/>
            </a:br>
            <a:r>
              <a:rPr lang="de-AT" altLang="de-DE" sz="1800" dirty="0" smtClean="0">
                <a:sym typeface="Wingdings" pitchFamily="2" charset="2"/>
              </a:rPr>
              <a:t>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Wiener Kongress (1814/15)</a:t>
            </a:r>
            <a:r>
              <a:rPr lang="de-AT" altLang="de-DE" sz="1800" dirty="0" smtClean="0">
                <a:solidFill>
                  <a:srgbClr val="00B0F0"/>
                </a:solidFill>
              </a:rPr>
              <a:t> </a:t>
            </a:r>
            <a:r>
              <a:rPr lang="de-AT" altLang="de-DE" sz="1800" dirty="0" smtClean="0"/>
              <a:t>Staaten- und Systemrestauration in Europa </a:t>
            </a:r>
            <a:r>
              <a:rPr lang="de-AT" altLang="de-DE" sz="1800" dirty="0" smtClean="0">
                <a:sym typeface="Wingdings" pitchFamily="2" charset="2"/>
              </a:rPr>
              <a:t>    </a:t>
            </a:r>
            <a:br>
              <a:rPr lang="de-AT" altLang="de-DE" sz="1800" dirty="0" smtClean="0">
                <a:sym typeface="Wingdings" pitchFamily="2" charset="2"/>
              </a:rPr>
            </a:br>
            <a:r>
              <a:rPr lang="de-AT" altLang="de-DE" sz="1800" dirty="0" smtClean="0">
                <a:sym typeface="Wingdings" pitchFamily="2" charset="2"/>
              </a:rPr>
              <a:t>     </a:t>
            </a:r>
            <a:r>
              <a:rPr lang="de-AT" altLang="de-DE" sz="1800" dirty="0" smtClean="0"/>
              <a:t>Große Allianz Österreich–Preußen–Russland–Großbritannien–Frankreich; </a:t>
            </a:r>
            <a:br>
              <a:rPr lang="de-AT" altLang="de-DE" sz="1800" dirty="0" smtClean="0"/>
            </a:br>
            <a:r>
              <a:rPr lang="de-AT" altLang="de-DE" sz="1800" dirty="0" smtClean="0"/>
              <a:t>    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Heilige Allianz</a:t>
            </a:r>
            <a:r>
              <a:rPr lang="de-AT" altLang="de-DE" sz="1800" dirty="0" smtClean="0">
                <a:solidFill>
                  <a:srgbClr val="00B0F0"/>
                </a:solidFill>
              </a:rPr>
              <a:t> </a:t>
            </a:r>
            <a:r>
              <a:rPr lang="de-AT" altLang="de-DE" sz="1800" dirty="0" smtClean="0"/>
              <a:t>aller „christlichen Nationen“ Europas (ohne Papst, Osmanen) </a:t>
            </a:r>
            <a:br>
              <a:rPr lang="de-AT" altLang="de-DE" sz="1800" dirty="0" smtClean="0"/>
            </a:br>
            <a:r>
              <a:rPr lang="de-AT" altLang="de-DE" sz="1800" dirty="0" smtClean="0"/>
              <a:t>     = politische Intervention zur Erhaltung der Staaten- und Verfassungsordnung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/>
              <a:t>	</a:t>
            </a:r>
            <a:r>
              <a:rPr lang="de-AT" altLang="de-DE" sz="1800" b="1" dirty="0" smtClean="0"/>
              <a:t>Schweizer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Eidgenossenschaft</a:t>
            </a:r>
            <a:r>
              <a:rPr lang="de-AT" altLang="de-DE" sz="1800" dirty="0" smtClean="0"/>
              <a:t> – unter dauernder Neutralität – Souveränität (Staatenbund </a:t>
            </a:r>
            <a:r>
              <a:rPr lang="de-AT" altLang="de-DE" sz="1800" dirty="0" smtClean="0">
                <a:sym typeface="Wingdings" pitchFamily="2" charset="2"/>
              </a:rPr>
              <a:t></a:t>
            </a:r>
            <a:r>
              <a:rPr lang="de-AT" altLang="de-DE" sz="1800" dirty="0" smtClean="0"/>
              <a:t>1848 Bundesstaat).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/>
              <a:t>	Das Konzept eines Staatenbundes „der souveränen Fürsten und freien Städte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Deutschlands</a:t>
            </a:r>
            <a:r>
              <a:rPr lang="de-AT" altLang="de-DE" sz="1800" dirty="0" smtClean="0"/>
              <a:t>“ auch als rechtlicher Rahmen für die deutschen Staaten </a:t>
            </a:r>
            <a:br>
              <a:rPr lang="de-AT" altLang="de-DE" sz="1800" dirty="0" smtClean="0"/>
            </a:br>
            <a:r>
              <a:rPr lang="de-AT" altLang="de-DE" sz="1800" dirty="0" err="1" smtClean="0"/>
              <a:t>iVm</a:t>
            </a:r>
            <a:r>
              <a:rPr lang="de-AT" altLang="de-DE" sz="1800" dirty="0" smtClean="0"/>
              <a:t> territorialen Umgestaltungen der Gebiete der ehemaligen Reichsstände: </a:t>
            </a:r>
            <a:br>
              <a:rPr lang="de-AT" altLang="de-DE" sz="1800" dirty="0" smtClean="0"/>
            </a:br>
            <a:r>
              <a:rPr lang="de-AT" altLang="de-DE" sz="1800" dirty="0" smtClean="0"/>
              <a:t>(</a:t>
            </a:r>
            <a:r>
              <a:rPr lang="de-AT" altLang="de-DE" sz="1800" b="1" dirty="0" smtClean="0"/>
              <a:t>1815</a:t>
            </a:r>
            <a:r>
              <a:rPr lang="de-AT" altLang="de-DE" sz="1800" dirty="0" smtClean="0"/>
              <a:t>: 41 Mitgliedsstaaten darunter 4 Stadtrepubliken; bis 1866 </a:t>
            </a:r>
            <a:r>
              <a:rPr lang="de-AT" altLang="de-DE" sz="1800" dirty="0" smtClean="0">
                <a:sym typeface="Wingdings" pitchFamily="2" charset="2"/>
              </a:rPr>
              <a:t></a:t>
            </a:r>
            <a:r>
              <a:rPr lang="de-AT" altLang="de-DE" sz="1800" dirty="0" smtClean="0"/>
              <a:t> 34): </a:t>
            </a:r>
            <a:br>
              <a:rPr lang="de-AT" altLang="de-DE" sz="1800" dirty="0" smtClean="0"/>
            </a:br>
            <a:r>
              <a:rPr lang="de-AT" altLang="de-DE" sz="1800" b="1" dirty="0" smtClean="0"/>
              <a:t>Deutscher Bund</a:t>
            </a:r>
            <a:r>
              <a:rPr lang="de-AT" altLang="de-DE" sz="1800" dirty="0" smtClean="0"/>
              <a:t> (Umwandlung zum Bundesstaat scheitert 1848/49)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/>
              <a:t>	</a:t>
            </a:r>
            <a:r>
              <a:rPr lang="de-AT" altLang="de-DE" sz="1800" dirty="0" smtClean="0">
                <a:solidFill>
                  <a:srgbClr val="00B0F0"/>
                </a:solidFill>
              </a:rPr>
              <a:t>Projekt</a:t>
            </a:r>
            <a:r>
              <a:rPr lang="de-AT" altLang="de-DE" sz="1800" dirty="0" smtClean="0"/>
              <a:t> zu einem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italienischen (Staaten-)Bund</a:t>
            </a:r>
            <a:r>
              <a:rPr lang="de-AT" altLang="de-DE" sz="1800" dirty="0" smtClean="0">
                <a:solidFill>
                  <a:srgbClr val="00B0F0"/>
                </a:solidFill>
              </a:rPr>
              <a:t> </a:t>
            </a:r>
            <a:r>
              <a:rPr lang="de-AT" altLang="de-DE" sz="1800" dirty="0" smtClean="0"/>
              <a:t>scheitert 1815. </a:t>
            </a:r>
          </a:p>
        </p:txBody>
      </p:sp>
    </p:spTree>
    <p:extLst>
      <p:ext uri="{BB962C8B-B14F-4D97-AF65-F5344CB8AC3E}">
        <p14:creationId xmlns:p14="http://schemas.microsoft.com/office/powerpoint/2010/main" val="37971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288" y="549275"/>
            <a:ext cx="8540750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B0F0"/>
                </a:solidFill>
              </a:rPr>
              <a:t>Österreich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b="1" dirty="0">
                <a:solidFill>
                  <a:srgbClr val="00B0F0"/>
                </a:solidFill>
              </a:rPr>
              <a:t>im Vormärz</a:t>
            </a:r>
            <a:r>
              <a:rPr lang="de-DE" altLang="de-DE" sz="1800" b="1" dirty="0"/>
              <a:t> </a:t>
            </a:r>
            <a:r>
              <a:rPr lang="de-DE" altLang="de-DE" sz="1800" dirty="0"/>
              <a:t>(1815</a:t>
            </a:r>
            <a:r>
              <a:rPr lang="de-DE" altLang="de-DE" sz="1800" dirty="0">
                <a:latin typeface="Calibri" pitchFamily="34" charset="0"/>
              </a:rPr>
              <a:t>–</a:t>
            </a:r>
            <a:r>
              <a:rPr lang="de-DE" altLang="de-DE" sz="1800" dirty="0"/>
              <a:t>1848)</a:t>
            </a:r>
            <a:br>
              <a:rPr lang="de-DE" altLang="de-DE" sz="1800" dirty="0"/>
            </a:br>
            <a:r>
              <a:rPr lang="de-DE" altLang="de-DE" sz="1800" dirty="0"/>
              <a:t>erhält auf dem Wiener Kongress die meisten der an Frankreich und Bayern </a:t>
            </a:r>
            <a:br>
              <a:rPr lang="de-DE" altLang="de-DE" sz="1800" dirty="0"/>
            </a:br>
            <a:r>
              <a:rPr lang="de-DE" altLang="de-DE" sz="1800" dirty="0">
                <a:solidFill>
                  <a:srgbClr val="00B0F0"/>
                </a:solidFill>
              </a:rPr>
              <a:t>abgetretenen Gebiete zurück </a:t>
            </a:r>
            <a:r>
              <a:rPr lang="de-DE" altLang="de-DE" sz="1800" dirty="0"/>
              <a:t>(</a:t>
            </a:r>
            <a:r>
              <a:rPr lang="de-DE" altLang="de-DE" sz="1800" dirty="0">
                <a:solidFill>
                  <a:srgbClr val="00B0F0"/>
                </a:solidFill>
              </a:rPr>
              <a:t>außer</a:t>
            </a:r>
            <a:r>
              <a:rPr lang="de-DE" altLang="de-DE" sz="1800" dirty="0"/>
              <a:t> Niederlande, Vorderösterreich, Westgalizien) </a:t>
            </a:r>
            <a:br>
              <a:rPr lang="de-DE" altLang="de-DE" sz="1800" dirty="0"/>
            </a:br>
            <a:r>
              <a:rPr lang="de-DE" altLang="de-DE" sz="1800" dirty="0"/>
              <a:t>sowie </a:t>
            </a:r>
            <a:r>
              <a:rPr lang="de-DE" altLang="de-DE" sz="1800" dirty="0">
                <a:solidFill>
                  <a:srgbClr val="00B0F0"/>
                </a:solidFill>
              </a:rPr>
              <a:t>Erwerb</a:t>
            </a:r>
            <a:r>
              <a:rPr lang="de-DE" altLang="de-DE" sz="1800" dirty="0"/>
              <a:t> der ganzen </a:t>
            </a:r>
            <a:r>
              <a:rPr lang="de-DE" altLang="de-DE" sz="1800" dirty="0">
                <a:solidFill>
                  <a:srgbClr val="00B0F0"/>
                </a:solidFill>
              </a:rPr>
              <a:t>Lombardei</a:t>
            </a:r>
            <a:r>
              <a:rPr lang="de-DE" altLang="de-DE" sz="1800" dirty="0"/>
              <a:t>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Der österreichische Kaiser tritt dem </a:t>
            </a:r>
            <a:r>
              <a:rPr lang="de-DE" altLang="de-DE" sz="1800" b="1" dirty="0">
                <a:solidFill>
                  <a:srgbClr val="00B0F0"/>
                </a:solidFill>
              </a:rPr>
              <a:t>Deutschen Bund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nur </a:t>
            </a:r>
            <a:r>
              <a:rPr lang="de-DE" altLang="de-DE" sz="1800" dirty="0">
                <a:solidFill>
                  <a:srgbClr val="00B0F0"/>
                </a:solidFill>
              </a:rPr>
              <a:t>mit</a:t>
            </a:r>
            <a:r>
              <a:rPr lang="de-DE" altLang="de-DE" sz="1800" dirty="0"/>
              <a:t> seinen ehemaligen </a:t>
            </a:r>
            <a:br>
              <a:rPr lang="de-DE" altLang="de-DE" sz="1800" dirty="0"/>
            </a:br>
            <a:r>
              <a:rPr lang="de-DE" altLang="de-DE" sz="1800" dirty="0"/>
              <a:t>(bis 1806 zum Heiligen Römischen Reich gehörigen: daher „</a:t>
            </a:r>
            <a:r>
              <a:rPr lang="de-DE" altLang="de-DE" sz="1800" dirty="0">
                <a:solidFill>
                  <a:srgbClr val="00B0F0"/>
                </a:solidFill>
              </a:rPr>
              <a:t>deutschen</a:t>
            </a:r>
            <a:r>
              <a:rPr lang="de-DE" altLang="de-DE" sz="1800" dirty="0"/>
              <a:t>“) </a:t>
            </a:r>
            <a:br>
              <a:rPr lang="de-DE" altLang="de-DE" sz="1800" dirty="0"/>
            </a:br>
            <a:r>
              <a:rPr lang="de-DE" altLang="de-DE" sz="1800" b="1" dirty="0" smtClean="0">
                <a:solidFill>
                  <a:srgbClr val="00B0F0"/>
                </a:solidFill>
              </a:rPr>
              <a:t>Erbländern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bei (daher inklusive Böhmen und Mähren sowie </a:t>
            </a:r>
            <a:r>
              <a:rPr lang="de-DE" altLang="de-DE" sz="1800" dirty="0" err="1"/>
              <a:t>Krain</a:t>
            </a:r>
            <a:r>
              <a:rPr lang="de-DE" altLang="de-DE" sz="1800" dirty="0"/>
              <a:t> und Triest); </a:t>
            </a:r>
            <a:br>
              <a:rPr lang="de-DE" altLang="de-DE" sz="1800" dirty="0"/>
            </a:br>
            <a:r>
              <a:rPr lang="de-DE" altLang="de-DE" sz="1800" dirty="0"/>
              <a:t>ähnliches gilt für Preußen (exkl. Posen und Ostpreußen). </a:t>
            </a:r>
            <a:endParaRPr lang="de-AT" altLang="de-DE" sz="18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B0F0"/>
                </a:solidFill>
              </a:rPr>
              <a:t>Deutscher Bund / </a:t>
            </a:r>
            <a:r>
              <a:rPr lang="de-AT" altLang="de-DE" sz="1800" b="1" dirty="0" smtClean="0">
                <a:solidFill>
                  <a:srgbClr val="00B0F0"/>
                </a:solidFill>
              </a:rPr>
              <a:t>„Verfassung“</a:t>
            </a:r>
            <a:r>
              <a:rPr lang="de-AT" altLang="de-DE" sz="1800" b="1" i="1" dirty="0" smtClean="0">
                <a:solidFill>
                  <a:srgbClr val="00B0F0"/>
                </a:solidFill>
              </a:rPr>
              <a:t> </a:t>
            </a:r>
            <a:r>
              <a:rPr lang="de-AT" altLang="de-DE" sz="1800" b="1" i="1" dirty="0"/>
              <a:t/>
            </a:r>
            <a:br>
              <a:rPr lang="de-AT" altLang="de-DE" sz="1800" b="1" i="1" dirty="0"/>
            </a:br>
            <a:r>
              <a:rPr lang="de-DE" altLang="de-DE" sz="1800" dirty="0"/>
              <a:t>Neuordnung Deutschlands als Deutscher Bund auf Wiener Kongress </a:t>
            </a:r>
            <a:br>
              <a:rPr lang="de-DE" altLang="de-DE" sz="1800" dirty="0"/>
            </a:br>
            <a:r>
              <a:rPr lang="de-DE" altLang="de-DE" sz="1800" dirty="0">
                <a:solidFill>
                  <a:srgbClr val="00B0F0"/>
                </a:solidFill>
              </a:rPr>
              <a:t>keine Restauration des </a:t>
            </a:r>
            <a:r>
              <a:rPr lang="de-DE" altLang="de-DE" sz="1800" dirty="0"/>
              <a:t>alten </a:t>
            </a:r>
            <a:r>
              <a:rPr lang="de-DE" altLang="de-DE" sz="1800" dirty="0">
                <a:solidFill>
                  <a:srgbClr val="00B0F0"/>
                </a:solidFill>
              </a:rPr>
              <a:t>Reichs</a:t>
            </a:r>
            <a:r>
              <a:rPr lang="de-DE" altLang="de-DE" sz="1800" dirty="0"/>
              <a:t>, Ausdehnung der Konzeption des </a:t>
            </a:r>
            <a:br>
              <a:rPr lang="de-DE" altLang="de-DE" sz="1800" dirty="0"/>
            </a:br>
            <a:r>
              <a:rPr lang="de-DE" altLang="de-DE" sz="1800" dirty="0"/>
              <a:t>Rheinbundes auf das ehemalige Römische Reich (in Grenzen von 1801).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Deutschen Bund = </a:t>
            </a:r>
            <a:r>
              <a:rPr lang="de-DE" altLang="de-DE" sz="1800" b="1" dirty="0">
                <a:solidFill>
                  <a:srgbClr val="00B0F0"/>
                </a:solidFill>
              </a:rPr>
              <a:t>Staatenbund</a:t>
            </a:r>
            <a:r>
              <a:rPr lang="de-DE" altLang="de-DE" sz="1800" dirty="0"/>
              <a:t> mit </a:t>
            </a:r>
            <a:r>
              <a:rPr lang="de-DE" altLang="de-DE" sz="1800" b="1" dirty="0"/>
              <a:t>nichtdeutschen Monarchen</a:t>
            </a:r>
            <a:r>
              <a:rPr lang="de-DE" altLang="de-DE" sz="1800" dirty="0"/>
              <a:t> </a:t>
            </a:r>
            <a:br>
              <a:rPr lang="de-DE" altLang="de-DE" sz="1800" dirty="0"/>
            </a:br>
            <a:r>
              <a:rPr lang="de-DE" altLang="de-DE" sz="1800" dirty="0"/>
              <a:t>als Mitglieder an Dänemark: Holstein; Großbritannien: Hannover bis 1837; </a:t>
            </a:r>
            <a:br>
              <a:rPr lang="de-DE" altLang="de-DE" sz="1800" dirty="0"/>
            </a:br>
            <a:r>
              <a:rPr lang="de-DE" altLang="de-DE" sz="1800" dirty="0"/>
              <a:t>Niederlande: Luxemburg.</a:t>
            </a:r>
          </a:p>
        </p:txBody>
      </p:sp>
    </p:spTree>
    <p:extLst>
      <p:ext uri="{BB962C8B-B14F-4D97-AF65-F5344CB8AC3E}">
        <p14:creationId xmlns:p14="http://schemas.microsoft.com/office/powerpoint/2010/main" val="40740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rtDeutscherBund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0"/>
            <a:ext cx="7704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1154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Narrow" pitchFamily="34" charset="0"/>
              </a:rPr>
              <a:t>Dänemark: </a:t>
            </a:r>
            <a:br>
              <a:rPr lang="de-DE" altLang="de-DE" sz="1800">
                <a:latin typeface="Arial Narrow" pitchFamily="34" charset="0"/>
              </a:rPr>
            </a:br>
            <a:r>
              <a:rPr lang="de-DE" altLang="de-DE" sz="1800">
                <a:latin typeface="Arial Narrow" pitchFamily="34" charset="0"/>
              </a:rPr>
              <a:t>Holstein</a:t>
            </a:r>
            <a:endParaRPr lang="de-AT" altLang="de-DE" sz="1800">
              <a:latin typeface="Arial Narrow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1114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Narrow" pitchFamily="34" charset="0"/>
              </a:rPr>
              <a:t>Groß-</a:t>
            </a:r>
            <a:br>
              <a:rPr lang="de-DE" altLang="de-DE" sz="1800">
                <a:latin typeface="Arial Narrow" pitchFamily="34" charset="0"/>
              </a:rPr>
            </a:br>
            <a:r>
              <a:rPr lang="de-DE" altLang="de-DE" sz="1800">
                <a:latin typeface="Arial Narrow" pitchFamily="34" charset="0"/>
              </a:rPr>
              <a:t>britannien: </a:t>
            </a:r>
            <a:br>
              <a:rPr lang="de-DE" altLang="de-DE" sz="1800">
                <a:latin typeface="Arial Narrow" pitchFamily="34" charset="0"/>
              </a:rPr>
            </a:br>
            <a:r>
              <a:rPr lang="de-DE" altLang="de-DE" sz="1800">
                <a:latin typeface="Arial Narrow" pitchFamily="34" charset="0"/>
              </a:rPr>
              <a:t>Hannover</a:t>
            </a:r>
            <a:endParaRPr lang="de-AT" altLang="de-DE" sz="1800">
              <a:latin typeface="Arial Narrow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2781300"/>
            <a:ext cx="1249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Narrow" pitchFamily="34" charset="0"/>
              </a:rPr>
              <a:t>Niederlande:</a:t>
            </a:r>
            <a:br>
              <a:rPr lang="de-DE" altLang="de-DE" sz="1800">
                <a:latin typeface="Arial Narrow" pitchFamily="34" charset="0"/>
              </a:rPr>
            </a:br>
            <a:r>
              <a:rPr lang="de-DE" altLang="de-DE" sz="1800">
                <a:latin typeface="Arial Narrow" pitchFamily="34" charset="0"/>
              </a:rPr>
              <a:t>Luxemburg</a:t>
            </a:r>
            <a:endParaRPr lang="de-AT" altLang="de-DE" sz="1800">
              <a:latin typeface="Arial Narrow" pitchFamily="34" charset="0"/>
            </a:endParaRP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971550" y="620713"/>
            <a:ext cx="2447925" cy="504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 flipV="1">
            <a:off x="1116013" y="1773238"/>
            <a:ext cx="1943100" cy="431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V="1">
            <a:off x="1116013" y="3141663"/>
            <a:ext cx="1368425" cy="1428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9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eutscher_B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59928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Line 6"/>
          <p:cNvSpPr>
            <a:spLocks noChangeShapeType="1"/>
          </p:cNvSpPr>
          <p:nvPr/>
        </p:nvSpPr>
        <p:spPr bwMode="auto">
          <a:xfrm flipV="1">
            <a:off x="5221288" y="908050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4860925" y="1196975"/>
            <a:ext cx="16557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flipV="1">
            <a:off x="4860925" y="1484313"/>
            <a:ext cx="17272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V="1">
            <a:off x="5653088" y="4292600"/>
            <a:ext cx="10795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5580063" y="4005263"/>
            <a:ext cx="11525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V="1">
            <a:off x="5868988" y="3716338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V="1">
            <a:off x="5148263" y="55895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V="1">
            <a:off x="5076825" y="5300663"/>
            <a:ext cx="287338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4572000" y="6021388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4572000" y="6237288"/>
            <a:ext cx="936625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4860925" y="1989138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4932363" y="1773238"/>
            <a:ext cx="7191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5148263" y="1628775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4787900" y="2276475"/>
            <a:ext cx="7191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5292725" y="1412875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5437188" y="1125538"/>
            <a:ext cx="5762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58689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9172" name="Line 23"/>
          <p:cNvSpPr>
            <a:spLocks noChangeShapeType="1"/>
          </p:cNvSpPr>
          <p:nvPr/>
        </p:nvSpPr>
        <p:spPr bwMode="auto">
          <a:xfrm>
            <a:off x="6229350" y="1125538"/>
            <a:ext cx="2873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6372225" y="378936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6156325" y="39338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5940425" y="4076700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5724525" y="4292600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5148263" y="51577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5005388" y="55165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5005388" y="5949950"/>
            <a:ext cx="35877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4860925" y="6237288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4716463" y="6453188"/>
            <a:ext cx="144462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flipH="1" flipV="1">
            <a:off x="5508625" y="45085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6732588" y="836613"/>
            <a:ext cx="24114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Erwerbungen </a:t>
            </a:r>
            <a:br>
              <a:rPr lang="de-DE" altLang="de-DE" sz="1800" dirty="0"/>
            </a:br>
            <a:r>
              <a:rPr lang="de-DE" altLang="de-DE" sz="1800" dirty="0">
                <a:solidFill>
                  <a:srgbClr val="00B0F0"/>
                </a:solidFill>
              </a:rPr>
              <a:t>Preußens</a:t>
            </a:r>
            <a:r>
              <a:rPr lang="de-DE" altLang="de-DE" sz="1800" dirty="0"/>
              <a:t> </a:t>
            </a:r>
            <a:br>
              <a:rPr lang="de-DE" altLang="de-DE" sz="1800" dirty="0"/>
            </a:br>
            <a:r>
              <a:rPr lang="de-DE" altLang="de-DE" sz="1800" dirty="0"/>
              <a:t>aus den polnischen </a:t>
            </a:r>
            <a:br>
              <a:rPr lang="de-DE" altLang="de-DE" sz="1800" dirty="0"/>
            </a:br>
            <a:r>
              <a:rPr lang="de-DE" altLang="de-DE" sz="1800" dirty="0"/>
              <a:t>Teilungen +</a:t>
            </a:r>
            <a:br>
              <a:rPr lang="de-DE" altLang="de-DE" sz="1800" dirty="0"/>
            </a:br>
            <a:r>
              <a:rPr lang="de-DE" altLang="de-DE" sz="1800" dirty="0"/>
              <a:t>Ostpreußen</a:t>
            </a:r>
            <a:endParaRPr lang="de-AT" altLang="de-DE" sz="1800" dirty="0"/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6732588" y="3644900"/>
            <a:ext cx="241141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Erwerbungen </a:t>
            </a:r>
            <a:br>
              <a:rPr lang="de-DE" altLang="de-DE" sz="1800" dirty="0"/>
            </a:br>
            <a:r>
              <a:rPr lang="de-DE" altLang="de-DE" sz="1800" dirty="0">
                <a:solidFill>
                  <a:srgbClr val="00B0F0"/>
                </a:solidFill>
              </a:rPr>
              <a:t>Österreichs</a:t>
            </a:r>
            <a:r>
              <a:rPr lang="de-DE" altLang="de-DE" sz="1800" dirty="0"/>
              <a:t> </a:t>
            </a:r>
            <a:br>
              <a:rPr lang="de-DE" altLang="de-DE" sz="1800" dirty="0"/>
            </a:br>
            <a:r>
              <a:rPr lang="de-DE" altLang="de-DE" sz="1800" dirty="0"/>
              <a:t>aus den polnischen </a:t>
            </a:r>
            <a:br>
              <a:rPr lang="de-DE" altLang="de-DE" sz="1800" dirty="0"/>
            </a:br>
            <a:r>
              <a:rPr lang="de-DE" altLang="de-DE" sz="1800" dirty="0"/>
              <a:t>Teilungen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Ungarn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Lombardo-</a:t>
            </a:r>
            <a:br>
              <a:rPr lang="de-DE" altLang="de-DE" sz="1800" dirty="0"/>
            </a:br>
            <a:r>
              <a:rPr lang="de-DE" altLang="de-DE" sz="1800" dirty="0"/>
              <a:t>Venetien </a:t>
            </a:r>
            <a:endParaRPr lang="de-AT" altLang="de-DE" sz="1800" dirty="0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>
            <a:off x="2124075" y="6308725"/>
            <a:ext cx="792163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>
            <a:off x="2051050" y="6021388"/>
            <a:ext cx="122555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2339975" y="6669088"/>
            <a:ext cx="504825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>
            <a:off x="2339975" y="6021388"/>
            <a:ext cx="122555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2411413" y="5805488"/>
            <a:ext cx="504825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3059113" y="6237288"/>
            <a:ext cx="4333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3276600" y="6165850"/>
            <a:ext cx="4333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>
            <a:off x="3419475" y="6092825"/>
            <a:ext cx="4333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>
            <a:off x="3492500" y="5949950"/>
            <a:ext cx="4333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3563938" y="5805488"/>
            <a:ext cx="4333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2916238" y="5805488"/>
            <a:ext cx="935037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 flipH="1">
            <a:off x="2987675" y="5949950"/>
            <a:ext cx="935038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 flipH="1">
            <a:off x="2627313" y="6308725"/>
            <a:ext cx="504825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H="1">
            <a:off x="2411413" y="6308725"/>
            <a:ext cx="504825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H="1">
            <a:off x="2339975" y="6092825"/>
            <a:ext cx="504825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 flipH="1">
            <a:off x="2195513" y="5876925"/>
            <a:ext cx="504825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6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 animBg="1"/>
      <p:bldP spid="91160" grpId="0" animBg="1"/>
      <p:bldP spid="91161" grpId="0" animBg="1"/>
      <p:bldP spid="91162" grpId="0" animBg="1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/>
      <p:bldP spid="91171" grpId="0" build="allAtOnce"/>
      <p:bldP spid="91172" grpId="0" animBg="1"/>
      <p:bldP spid="91173" grpId="0" animBg="1"/>
      <p:bldP spid="91174" grpId="0" animBg="1"/>
      <p:bldP spid="91175" grpId="0" animBg="1"/>
      <p:bldP spid="91176" grpId="0" animBg="1"/>
      <p:bldP spid="91177" grpId="0" animBg="1"/>
      <p:bldP spid="91178" grpId="0" animBg="1"/>
      <p:bldP spid="91179" grpId="0" animBg="1"/>
      <p:bldP spid="91180" grpId="0" animBg="1"/>
      <p:bldP spid="91181" grpId="0" animBg="1"/>
      <p:bldP spid="91182" grpId="0" animBg="1"/>
      <p:bldP spid="91183" grpId="0" animBg="1"/>
      <p:bldP spid="91184" grpId="0" animBg="1"/>
      <p:bldP spid="91185" grpId="0" animBg="1"/>
      <p:bldP spid="91186" grpId="0" animBg="1"/>
      <p:bldP spid="911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" y="476250"/>
            <a:ext cx="8820150" cy="561657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2000" dirty="0" smtClean="0"/>
              <a:t>	</a:t>
            </a:r>
            <a:r>
              <a:rPr lang="de-DE" altLang="de-DE" sz="2000" b="1" dirty="0" smtClean="0">
                <a:solidFill>
                  <a:srgbClr val="00B0F0"/>
                </a:solidFill>
              </a:rPr>
              <a:t>Rechtsgrundlagen</a:t>
            </a:r>
            <a:r>
              <a:rPr lang="de-DE" altLang="de-DE" sz="2000" b="1" dirty="0" smtClean="0"/>
              <a:t> </a:t>
            </a:r>
            <a:r>
              <a:rPr lang="de-DE" altLang="de-DE" sz="2000" b="1" dirty="0" smtClean="0">
                <a:solidFill>
                  <a:srgbClr val="00B0F0"/>
                </a:solidFill>
              </a:rPr>
              <a:t>Deutschen Bundes</a:t>
            </a:r>
            <a:r>
              <a:rPr lang="de-DE" altLang="de-DE" sz="2000" dirty="0" smtClean="0">
                <a:solidFill>
                  <a:srgbClr val="00B0F0"/>
                </a:solidFill>
              </a:rPr>
              <a:t> </a:t>
            </a:r>
            <a:r>
              <a:rPr lang="de-DE" altLang="de-DE" sz="2000" dirty="0" smtClean="0"/>
              <a:t>= (völkerrechtliche) Verträge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e-DE" altLang="de-DE" sz="1800" dirty="0" smtClean="0"/>
              <a:t>	</a:t>
            </a:r>
            <a:r>
              <a:rPr lang="de-DE" altLang="de-DE" sz="1800" dirty="0" smtClean="0">
                <a:solidFill>
                  <a:srgbClr val="00B0F0"/>
                </a:solidFill>
              </a:rPr>
              <a:t>1815</a:t>
            </a:r>
            <a:r>
              <a:rPr lang="de-DE" altLang="de-DE" sz="1800" b="1" dirty="0" smtClean="0">
                <a:solidFill>
                  <a:srgbClr val="00B0F0"/>
                </a:solidFill>
              </a:rPr>
              <a:t> Deutsche Bundesakte </a:t>
            </a:r>
            <a:r>
              <a:rPr lang="de-DE" altLang="de-DE" sz="1800" dirty="0" smtClean="0"/>
              <a:t>und </a:t>
            </a:r>
            <a:r>
              <a:rPr lang="de-DE" altLang="de-DE" sz="1800" dirty="0" smtClean="0">
                <a:solidFill>
                  <a:srgbClr val="00B0F0"/>
                </a:solidFill>
              </a:rPr>
              <a:t>1820 </a:t>
            </a:r>
            <a:r>
              <a:rPr lang="de-DE" altLang="de-DE" sz="1800" b="1" dirty="0" smtClean="0">
                <a:solidFill>
                  <a:srgbClr val="00B0F0"/>
                </a:solidFill>
              </a:rPr>
              <a:t>Wiener Schlussakte</a:t>
            </a:r>
            <a:r>
              <a:rPr lang="de-DE" altLang="de-DE" sz="1800" b="1" dirty="0" smtClean="0"/>
              <a:t>:</a:t>
            </a:r>
            <a:endParaRPr lang="de-DE" altLang="de-DE" sz="1800" dirty="0" smtClean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1800" b="1" dirty="0" smtClean="0"/>
              <a:t>	</a:t>
            </a:r>
            <a:r>
              <a:rPr lang="de-DE" altLang="de-DE" sz="1800" b="1" dirty="0" smtClean="0">
                <a:solidFill>
                  <a:srgbClr val="00B0F0"/>
                </a:solidFill>
              </a:rPr>
              <a:t>Mitglieder Staaten</a:t>
            </a:r>
            <a:r>
              <a:rPr lang="de-DE" altLang="de-DE" sz="1800" dirty="0" smtClean="0">
                <a:solidFill>
                  <a:srgbClr val="00B0F0"/>
                </a:solidFill>
              </a:rPr>
              <a:t> </a:t>
            </a:r>
            <a:r>
              <a:rPr lang="de-DE" altLang="de-DE" sz="1800" dirty="0" smtClean="0"/>
              <a:t>(nicht Staatsbürger) </a:t>
            </a:r>
            <a:r>
              <a:rPr lang="de-DE" altLang="de-DE" sz="1800" dirty="0" smtClean="0">
                <a:sym typeface="Wingdings" pitchFamily="2" charset="2"/>
              </a:rPr>
              <a:t></a:t>
            </a:r>
            <a:r>
              <a:rPr lang="de-DE" altLang="de-DE" sz="1800" dirty="0" smtClean="0"/>
              <a:t> keine Volksvertretung (Parlament), </a:t>
            </a:r>
            <a:br>
              <a:rPr lang="de-DE" altLang="de-DE" sz="1800" dirty="0" smtClean="0"/>
            </a:br>
            <a:r>
              <a:rPr lang="de-DE" altLang="de-DE" sz="1800" dirty="0" smtClean="0"/>
              <a:t>kein Höchstgericht, keine direkte Geltung von Bundesrecht (</a:t>
            </a:r>
            <a:r>
              <a:rPr lang="de-DE" altLang="de-DE" sz="1800" dirty="0" smtClean="0">
                <a:sym typeface="Wingdings" pitchFamily="2" charset="2"/>
              </a:rPr>
              <a:t></a:t>
            </a:r>
            <a:r>
              <a:rPr lang="de-DE" altLang="de-DE" sz="1800" dirty="0" smtClean="0"/>
              <a:t> Transformation), keine einheitliche Rechtsordnung, kein gemeinsames Wirtschaftsgebiet (Zollvereine </a:t>
            </a:r>
            <a:r>
              <a:rPr lang="de-DE" altLang="de-DE" sz="1800" dirty="0" smtClean="0">
                <a:sym typeface="Wingdings" pitchFamily="2" charset="2"/>
              </a:rPr>
              <a:t> </a:t>
            </a:r>
            <a:r>
              <a:rPr lang="de-DE" altLang="de-DE" sz="1800" dirty="0" smtClean="0"/>
              <a:t>1834 Deutscher Zollverein; Führung Preußen, ohne Österreich).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 smtClean="0"/>
              <a:t>	</a:t>
            </a:r>
            <a:r>
              <a:rPr lang="de-DE" altLang="de-DE" sz="1800" b="1" dirty="0" smtClean="0"/>
              <a:t>Sicherung der Bundeszwecke</a:t>
            </a:r>
            <a:r>
              <a:rPr lang="de-DE" altLang="de-DE" sz="1800" dirty="0" smtClean="0"/>
              <a:t>: </a:t>
            </a:r>
            <a:r>
              <a:rPr lang="de-DE" altLang="de-DE" sz="1800" dirty="0" smtClean="0">
                <a:solidFill>
                  <a:srgbClr val="00B0F0"/>
                </a:solidFill>
              </a:rPr>
              <a:t>Bundesexekution</a:t>
            </a:r>
            <a:r>
              <a:rPr lang="de-DE" altLang="de-DE" sz="1800" dirty="0" smtClean="0"/>
              <a:t> und </a:t>
            </a:r>
            <a:r>
              <a:rPr lang="de-DE" altLang="de-DE" sz="1800" dirty="0" smtClean="0">
                <a:solidFill>
                  <a:srgbClr val="00B0F0"/>
                </a:solidFill>
              </a:rPr>
              <a:t>Bundesintervention</a:t>
            </a:r>
            <a:r>
              <a:rPr lang="de-DE" altLang="de-DE" sz="1800" dirty="0" smtClean="0"/>
              <a:t> auf Anordnung der </a:t>
            </a:r>
            <a:r>
              <a:rPr lang="de-DE" altLang="de-DE" sz="1800" b="1" dirty="0" smtClean="0">
                <a:solidFill>
                  <a:srgbClr val="00B0F0"/>
                </a:solidFill>
              </a:rPr>
              <a:t>Bundesversammlung</a:t>
            </a:r>
            <a:r>
              <a:rPr lang="de-DE" altLang="de-DE" sz="1800" dirty="0" smtClean="0">
                <a:solidFill>
                  <a:srgbClr val="00B0F0"/>
                </a:solidFill>
              </a:rPr>
              <a:t> </a:t>
            </a:r>
            <a:r>
              <a:rPr lang="de-DE" altLang="de-DE" sz="1800" dirty="0" smtClean="0"/>
              <a:t>in Frankfurt (Versammlung der </a:t>
            </a:r>
            <a:r>
              <a:rPr lang="de-DE" altLang="de-DE" sz="1800" dirty="0" smtClean="0">
                <a:solidFill>
                  <a:srgbClr val="00B0F0"/>
                </a:solidFill>
              </a:rPr>
              <a:t>Regierungsvertreter</a:t>
            </a:r>
            <a:r>
              <a:rPr lang="de-DE" altLang="de-DE" sz="1800" dirty="0" smtClean="0"/>
              <a:t> mit gewichtetem Stimmrecht; Exekutivorgan = engerer Rat, nur </a:t>
            </a:r>
            <a:r>
              <a:rPr lang="de-DE" altLang="de-DE" sz="1800" dirty="0" err="1" smtClean="0"/>
              <a:t>zT</a:t>
            </a:r>
            <a:r>
              <a:rPr lang="de-DE" altLang="de-DE" sz="1800" dirty="0" smtClean="0"/>
              <a:t> Einzelstimmen).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 smtClean="0"/>
              <a:t>	Politische Konzeption des Deutschen Bundes: </a:t>
            </a:r>
            <a:br>
              <a:rPr lang="de-DE" altLang="de-DE" sz="1800" dirty="0" smtClean="0"/>
            </a:br>
            <a:r>
              <a:rPr lang="de-DE" altLang="de-DE" sz="1800" b="1" dirty="0" smtClean="0">
                <a:solidFill>
                  <a:srgbClr val="00B0F0"/>
                </a:solidFill>
              </a:rPr>
              <a:t>Bewahrung</a:t>
            </a:r>
            <a:r>
              <a:rPr lang="de-DE" altLang="de-DE" sz="1800" b="1" dirty="0" smtClean="0"/>
              <a:t> des Monarchischen Prinzips</a:t>
            </a:r>
            <a:r>
              <a:rPr lang="de-DE" altLang="de-DE" sz="1800" dirty="0" smtClean="0"/>
              <a:t> ─ Beschränkungen allenfalls </a:t>
            </a:r>
            <a:br>
              <a:rPr lang="de-DE" altLang="de-DE" sz="1800" dirty="0" smtClean="0"/>
            </a:br>
            <a:r>
              <a:rPr lang="de-DE" altLang="de-DE" sz="1800" dirty="0" smtClean="0"/>
              <a:t>durch Landstände (Art. 13 DBA 1815 bzw. Art. 57 </a:t>
            </a:r>
            <a:r>
              <a:rPr lang="de-DE" altLang="de-DE" sz="1800" dirty="0" err="1" smtClean="0"/>
              <a:t>WSA</a:t>
            </a:r>
            <a:r>
              <a:rPr lang="de-DE" altLang="de-DE" sz="1800" dirty="0" smtClean="0"/>
              <a:t> 1820) zulässig.</a:t>
            </a:r>
          </a:p>
        </p:txBody>
      </p:sp>
    </p:spTree>
    <p:extLst>
      <p:ext uri="{BB962C8B-B14F-4D97-AF65-F5344CB8AC3E}">
        <p14:creationId xmlns:p14="http://schemas.microsoft.com/office/powerpoint/2010/main" val="40342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5288" y="417513"/>
            <a:ext cx="86233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B0F0"/>
                </a:solidFill>
              </a:rPr>
              <a:t>Verfassungssituation</a:t>
            </a:r>
            <a:r>
              <a:rPr lang="de-AT" altLang="de-DE" sz="1800" b="1" dirty="0"/>
              <a:t> in den </a:t>
            </a:r>
            <a:r>
              <a:rPr lang="de-AT" altLang="de-DE" sz="1800" b="1" dirty="0">
                <a:solidFill>
                  <a:srgbClr val="00B0F0"/>
                </a:solidFill>
              </a:rPr>
              <a:t>Einzelstaaten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AutoNum type="alphaLcParenR"/>
            </a:pPr>
            <a:r>
              <a:rPr lang="de-DE" altLang="de-DE" sz="1800" i="1" dirty="0">
                <a:solidFill>
                  <a:srgbClr val="00B0F0"/>
                </a:solidFill>
              </a:rPr>
              <a:t>süddeutsche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Staaten (Bayern, Württemberg, Baden): </a:t>
            </a:r>
            <a:br>
              <a:rPr lang="de-DE" altLang="de-DE" sz="1800" dirty="0"/>
            </a:br>
            <a:r>
              <a:rPr lang="de-DE" altLang="de-DE" sz="1800" dirty="0"/>
              <a:t>    </a:t>
            </a:r>
            <a:r>
              <a:rPr lang="de-DE" altLang="de-DE" sz="1800" b="1" dirty="0">
                <a:solidFill>
                  <a:srgbClr val="00B0F0"/>
                </a:solidFill>
              </a:rPr>
              <a:t>frühkonstitutionelle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b="1" dirty="0"/>
              <a:t>Monarchien</a:t>
            </a:r>
            <a:r>
              <a:rPr lang="de-DE" altLang="de-DE" sz="1800" dirty="0"/>
              <a:t> (Beschränkung des Monarchen durch </a:t>
            </a:r>
            <a:br>
              <a:rPr lang="de-DE" altLang="de-DE" sz="1800" dirty="0"/>
            </a:br>
            <a:r>
              <a:rPr lang="de-DE" altLang="de-DE" sz="1800" dirty="0"/>
              <a:t>    Stände und gewählte Abgeordneten (Parlament) sowie durch individuelle </a:t>
            </a:r>
            <a:br>
              <a:rPr lang="de-DE" altLang="de-DE" sz="1800" dirty="0"/>
            </a:br>
            <a:r>
              <a:rPr lang="de-DE" altLang="de-DE" sz="1800" dirty="0"/>
              <a:t>    Grundrechte (gegen staatliche Eingriffe in Privatsphäre);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AutoNum type="alphaLcParenR"/>
            </a:pPr>
            <a:r>
              <a:rPr lang="de-DE" altLang="de-DE" sz="1800" i="1" dirty="0">
                <a:solidFill>
                  <a:srgbClr val="00B0F0"/>
                </a:solidFill>
              </a:rPr>
              <a:t>andere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Staaten: </a:t>
            </a:r>
            <a:r>
              <a:rPr lang="de-DE" altLang="de-DE" sz="1800" b="1" dirty="0">
                <a:solidFill>
                  <a:srgbClr val="00B0F0"/>
                </a:solidFill>
              </a:rPr>
              <a:t>landständische</a:t>
            </a:r>
            <a:r>
              <a:rPr lang="de-DE" altLang="de-DE" sz="1800" b="1" dirty="0"/>
              <a:t> Verfassungen</a:t>
            </a:r>
            <a:r>
              <a:rPr lang="de-DE" altLang="de-DE" sz="1800" dirty="0"/>
              <a:t>  (Art. 13 DBA) ─ </a:t>
            </a:r>
            <a:br>
              <a:rPr lang="de-DE" altLang="de-DE" sz="1800" dirty="0"/>
            </a:br>
            <a:r>
              <a:rPr lang="de-DE" altLang="de-DE" sz="1800" dirty="0"/>
              <a:t>    </a:t>
            </a:r>
            <a:r>
              <a:rPr lang="de-DE" altLang="de-DE" sz="1800" dirty="0">
                <a:solidFill>
                  <a:srgbClr val="00B0F0"/>
                </a:solidFill>
              </a:rPr>
              <a:t>teils </a:t>
            </a:r>
            <a:r>
              <a:rPr lang="de-DE" altLang="de-DE" sz="1800" b="1" dirty="0">
                <a:solidFill>
                  <a:srgbClr val="00B0F0"/>
                </a:solidFill>
              </a:rPr>
              <a:t>altständisch</a:t>
            </a:r>
            <a:r>
              <a:rPr lang="de-DE" altLang="de-DE" sz="1800" dirty="0"/>
              <a:t>: in Österreich Landstände existent, aber Absolutismus </a:t>
            </a:r>
            <a:br>
              <a:rPr lang="de-DE" altLang="de-DE" sz="1800" dirty="0"/>
            </a:br>
            <a:r>
              <a:rPr lang="de-DE" altLang="de-DE" sz="1800" dirty="0"/>
              <a:t>    (teils Verfassungen im formellen Sinn; Stabilitätspolitik);</a:t>
            </a:r>
            <a:r>
              <a:rPr lang="de-DE" altLang="de-DE" sz="1800" b="1" dirty="0"/>
              <a:t> </a:t>
            </a:r>
            <a:br>
              <a:rPr lang="de-DE" altLang="de-DE" sz="1800" b="1" dirty="0"/>
            </a:br>
            <a:r>
              <a:rPr lang="de-DE" altLang="de-DE" sz="1800" b="1" dirty="0"/>
              <a:t>    </a:t>
            </a:r>
            <a:r>
              <a:rPr lang="de-DE" altLang="de-DE" sz="1800" dirty="0"/>
              <a:t>Preußen ähnlich (aber generell Provinzialverfassungen im formellen Sinn); </a:t>
            </a:r>
            <a:br>
              <a:rPr lang="de-DE" altLang="de-DE" sz="1800" dirty="0"/>
            </a:br>
            <a:r>
              <a:rPr lang="de-DE" altLang="de-DE" sz="1800" dirty="0"/>
              <a:t>    </a:t>
            </a:r>
            <a:r>
              <a:rPr lang="de-DE" altLang="de-DE" sz="1800" dirty="0">
                <a:solidFill>
                  <a:srgbClr val="00B0F0"/>
                </a:solidFill>
              </a:rPr>
              <a:t>teils </a:t>
            </a:r>
            <a:r>
              <a:rPr lang="de-DE" altLang="de-DE" sz="1800" b="1" dirty="0">
                <a:solidFill>
                  <a:srgbClr val="00B0F0"/>
                </a:solidFill>
              </a:rPr>
              <a:t>neuständisch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beschränkte Monarchien </a:t>
            </a:r>
            <a:br>
              <a:rPr lang="de-DE" altLang="de-DE" sz="1800" dirty="0"/>
            </a:br>
            <a:r>
              <a:rPr lang="de-DE" altLang="de-DE" sz="1800" dirty="0"/>
              <a:t>    (Ergänzung der Landstände durch gewählte Vertreter);</a:t>
            </a:r>
            <a:r>
              <a:rPr lang="de-DE" altLang="de-DE" sz="1800" b="1" dirty="0"/>
              <a:t>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AutoNum type="alphaLcParenR"/>
            </a:pPr>
            <a:r>
              <a:rPr lang="de-DE" altLang="de-DE" sz="1800" i="1" dirty="0">
                <a:solidFill>
                  <a:srgbClr val="00B0F0"/>
                </a:solidFill>
              </a:rPr>
              <a:t>Stadtrepubliken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(3 Hansestädte + Frankfurt/Main / Bundesversammlung)</a:t>
            </a:r>
            <a:br>
              <a:rPr lang="de-DE" altLang="de-DE" sz="1800" dirty="0"/>
            </a:br>
            <a:r>
              <a:rPr lang="de-DE" altLang="de-DE" sz="1800" dirty="0"/>
              <a:t>    (ähnlich einzelne schweizerische Kantone – andere eher Aristokratien).</a:t>
            </a:r>
          </a:p>
        </p:txBody>
      </p:sp>
    </p:spTree>
    <p:extLst>
      <p:ext uri="{BB962C8B-B14F-4D97-AF65-F5344CB8AC3E}">
        <p14:creationId xmlns:p14="http://schemas.microsoft.com/office/powerpoint/2010/main" val="2033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288" y="103983"/>
            <a:ext cx="8748712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B0F0"/>
                </a:solidFill>
              </a:rPr>
              <a:t>Tendenzen</a:t>
            </a:r>
            <a:r>
              <a:rPr lang="de-DE" altLang="de-DE" sz="1800" b="1" dirty="0"/>
              <a:t> der </a:t>
            </a:r>
            <a:r>
              <a:rPr lang="de-DE" altLang="de-DE" sz="1800" b="1" dirty="0">
                <a:solidFill>
                  <a:srgbClr val="00B0F0"/>
                </a:solidFill>
              </a:rPr>
              <a:t>Verfassungsentwicklung</a:t>
            </a:r>
            <a:r>
              <a:rPr lang="de-DE" altLang="de-DE" sz="1800" b="1" i="1" dirty="0"/>
              <a:t> </a:t>
            </a:r>
            <a:r>
              <a:rPr lang="de-DE" altLang="de-DE" sz="1800" b="1" dirty="0"/>
              <a:t>im Vormärz</a:t>
            </a:r>
            <a:endParaRPr lang="de-AT" altLang="de-DE" sz="1800" b="1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B0F0"/>
                </a:solidFill>
              </a:rPr>
              <a:t>Nach 1815 </a:t>
            </a:r>
            <a:r>
              <a:rPr lang="de-DE" altLang="de-DE" sz="1800" dirty="0"/>
              <a:t>vereinzelt, </a:t>
            </a:r>
            <a:r>
              <a:rPr lang="de-DE" altLang="de-DE" sz="1800" dirty="0">
                <a:solidFill>
                  <a:srgbClr val="00B0F0"/>
                </a:solidFill>
              </a:rPr>
              <a:t>zunehmend</a:t>
            </a:r>
            <a:r>
              <a:rPr lang="de-DE" altLang="de-DE" sz="1800" dirty="0"/>
              <a:t> </a:t>
            </a:r>
            <a:r>
              <a:rPr lang="de-DE" altLang="de-DE" sz="1800" b="1" dirty="0"/>
              <a:t>ab 1830 </a:t>
            </a:r>
            <a:r>
              <a:rPr lang="de-DE" altLang="de-DE" sz="1800" dirty="0"/>
              <a:t>(Juli-Revolution) </a:t>
            </a:r>
            <a:br>
              <a:rPr lang="de-DE" altLang="de-DE" sz="1800" dirty="0"/>
            </a:b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Hinwendung der Staaten zu </a:t>
            </a:r>
            <a:r>
              <a:rPr lang="de-DE" altLang="de-DE" sz="1800" b="1" dirty="0">
                <a:solidFill>
                  <a:srgbClr val="00B0F0"/>
                </a:solidFill>
              </a:rPr>
              <a:t>konstitutionellen Regierungssystemen</a:t>
            </a:r>
            <a:r>
              <a:rPr lang="de-DE" altLang="de-DE" sz="1800" b="1" dirty="0"/>
              <a:t>:</a:t>
            </a:r>
            <a:r>
              <a:rPr lang="de-DE" altLang="de-DE" sz="1800" dirty="0"/>
              <a:t> </a:t>
            </a:r>
            <a:br>
              <a:rPr lang="de-DE" altLang="de-DE" sz="1800" dirty="0"/>
            </a:br>
            <a:r>
              <a:rPr lang="de-DE" altLang="de-DE" sz="1800" dirty="0"/>
              <a:t>    Ausbau der </a:t>
            </a:r>
            <a:r>
              <a:rPr lang="de-DE" altLang="de-DE" sz="1800" dirty="0">
                <a:solidFill>
                  <a:srgbClr val="00B0F0"/>
                </a:solidFill>
              </a:rPr>
              <a:t>Volkssouveränität</a:t>
            </a:r>
            <a:r>
              <a:rPr lang="de-DE" altLang="de-DE" sz="1800" dirty="0"/>
              <a:t>  durch </a:t>
            </a:r>
            <a:r>
              <a:rPr lang="de-DE" altLang="de-DE" sz="1800" dirty="0">
                <a:solidFill>
                  <a:srgbClr val="00B0F0"/>
                </a:solidFill>
              </a:rPr>
              <a:t>Grundrechte</a:t>
            </a:r>
            <a:r>
              <a:rPr lang="de-DE" altLang="de-DE" sz="1800" dirty="0"/>
              <a:t> und gewählte </a:t>
            </a:r>
            <a:r>
              <a:rPr lang="de-DE" altLang="de-DE" sz="1800" dirty="0">
                <a:solidFill>
                  <a:srgbClr val="00B0F0"/>
                </a:solidFill>
              </a:rPr>
              <a:t>Parlamente</a:t>
            </a:r>
            <a:r>
              <a:rPr lang="de-DE" altLang="de-DE" sz="1800" dirty="0"/>
              <a:t>, </a:t>
            </a:r>
            <a:br>
              <a:rPr lang="de-DE" altLang="de-DE" sz="1800" dirty="0"/>
            </a:br>
            <a:r>
              <a:rPr lang="de-DE" altLang="de-DE" sz="1800" dirty="0"/>
              <a:t>    aber keine gewählten Monarchen (so Frankreich 1830 oder Belgien 1831).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/>
              <a:t>Unter Führung </a:t>
            </a:r>
            <a:r>
              <a:rPr lang="de-DE" altLang="de-DE" sz="1800" dirty="0">
                <a:solidFill>
                  <a:srgbClr val="00B0F0"/>
                </a:solidFill>
              </a:rPr>
              <a:t>Österreichs und Preußens </a:t>
            </a:r>
            <a:r>
              <a:rPr lang="de-DE" altLang="de-DE" sz="1800" b="1" dirty="0">
                <a:solidFill>
                  <a:srgbClr val="00B0F0"/>
                </a:solidFill>
              </a:rPr>
              <a:t>Reaktionen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der Bundesversammlung</a:t>
            </a:r>
            <a:br>
              <a:rPr lang="de-DE" altLang="de-DE" sz="1800" dirty="0"/>
            </a:br>
            <a:r>
              <a:rPr lang="de-DE" altLang="de-DE" sz="1800" dirty="0"/>
              <a:t>gegen politischen Ideen, welche das Monarchische Prinzip gefährden: </a:t>
            </a:r>
            <a:br>
              <a:rPr lang="de-DE" altLang="de-DE" sz="1800" dirty="0"/>
            </a:br>
            <a:r>
              <a:rPr lang="de-DE" altLang="de-DE" sz="1800" dirty="0"/>
              <a:t>Liberalismus, Demokratismus und Nationalismus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Maßnahmen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B0F0"/>
                </a:solidFill>
              </a:rPr>
              <a:t>1819: Karlsbader Beschlüsse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1800" dirty="0" smtClean="0"/>
              <a:t>Beschränkung </a:t>
            </a:r>
            <a:r>
              <a:rPr lang="de-DE" altLang="de-DE" sz="1800" dirty="0"/>
              <a:t>von </a:t>
            </a:r>
            <a:r>
              <a:rPr lang="de-DE" altLang="de-DE" sz="1800" dirty="0" smtClean="0"/>
              <a:t>Grundrechten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     </a:t>
            </a:r>
            <a:r>
              <a:rPr lang="de-DE" altLang="de-DE" sz="1800" dirty="0" smtClean="0"/>
              <a:t>(Zensur), </a:t>
            </a:r>
            <a:r>
              <a:rPr lang="de-DE" altLang="de-DE" sz="1800" dirty="0"/>
              <a:t>Beschränkung der Freizügigkeit, vor allem der Studenten </a:t>
            </a:r>
            <a:br>
              <a:rPr lang="de-DE" altLang="de-DE" sz="1800" dirty="0"/>
            </a:br>
            <a:r>
              <a:rPr lang="de-DE" altLang="de-DE" sz="1800" dirty="0"/>
              <a:t>         (Burschenschaften): Überwachung / Verfolgung </a:t>
            </a:r>
            <a:r>
              <a:rPr lang="de-DE" altLang="de-DE" sz="1800" dirty="0" smtClean="0"/>
              <a:t>von „Demagogen“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b="1" dirty="0">
                <a:solidFill>
                  <a:srgbClr val="00B0F0"/>
                </a:solidFill>
              </a:rPr>
              <a:t>1833</a:t>
            </a:r>
            <a:r>
              <a:rPr lang="de-DE" altLang="de-DE" sz="1800" dirty="0"/>
              <a:t>: nach </a:t>
            </a:r>
            <a:r>
              <a:rPr lang="de-DE" altLang="de-DE" sz="1800" b="1" dirty="0">
                <a:solidFill>
                  <a:srgbClr val="00B0F0"/>
                </a:solidFill>
              </a:rPr>
              <a:t>Hambacher Fest</a:t>
            </a:r>
            <a:r>
              <a:rPr lang="de-DE" altLang="de-DE" sz="1800" dirty="0">
                <a:solidFill>
                  <a:srgbClr val="00B0F0"/>
                </a:solidFill>
              </a:rPr>
              <a:t> </a:t>
            </a:r>
            <a:r>
              <a:rPr lang="de-DE" altLang="de-DE" sz="1800" dirty="0"/>
              <a:t>(1832 Massendemonstration für Grundrechte, </a:t>
            </a:r>
            <a:br>
              <a:rPr lang="de-DE" altLang="de-DE" sz="1800" dirty="0"/>
            </a:br>
            <a:r>
              <a:rPr lang="de-DE" altLang="de-DE" sz="1800" dirty="0"/>
              <a:t>          politische Partizipation und nationale Einheit);  </a:t>
            </a:r>
            <a:br>
              <a:rPr lang="de-DE" altLang="de-DE" sz="1800" dirty="0"/>
            </a:br>
            <a:r>
              <a:rPr lang="de-DE" altLang="de-DE" sz="1800" dirty="0"/>
              <a:t>          </a:t>
            </a:r>
            <a:r>
              <a:rPr lang="de-DE" altLang="de-DE" sz="1800" dirty="0">
                <a:sym typeface="Wingdings" pitchFamily="2" charset="2"/>
              </a:rPr>
              <a:t> </a:t>
            </a:r>
            <a:r>
              <a:rPr lang="de-DE" altLang="de-DE" sz="1800" dirty="0"/>
              <a:t>Verstärkung restaurativer Maßnahmen; ebenso nach</a:t>
            </a:r>
            <a:br>
              <a:rPr lang="de-DE" altLang="de-DE" sz="1800" dirty="0"/>
            </a:br>
            <a:r>
              <a:rPr lang="de-DE" altLang="de-DE" sz="1800" b="1" dirty="0">
                <a:solidFill>
                  <a:srgbClr val="00B0F0"/>
                </a:solidFill>
              </a:rPr>
              <a:t>1834</a:t>
            </a:r>
            <a:r>
              <a:rPr lang="de-DE" altLang="de-DE" sz="1800" dirty="0">
                <a:solidFill>
                  <a:srgbClr val="00B0F0"/>
                </a:solidFill>
              </a:rPr>
              <a:t>: </a:t>
            </a:r>
            <a:r>
              <a:rPr lang="de-DE" altLang="de-DE" sz="1800" b="1" dirty="0">
                <a:solidFill>
                  <a:srgbClr val="00B0F0"/>
                </a:solidFill>
              </a:rPr>
              <a:t>Frankfurter Wachesturm</a:t>
            </a:r>
            <a:r>
              <a:rPr lang="de-DE" altLang="de-DE" sz="1800" b="1" dirty="0"/>
              <a:t>: </a:t>
            </a:r>
            <a:r>
              <a:rPr lang="de-DE" altLang="de-DE" sz="1800" dirty="0"/>
              <a:t>Bundeszentraluntersuchungskommission (Mainz</a:t>
            </a:r>
            <a:r>
              <a:rPr lang="de-DE" altLang="de-DE" sz="1800" dirty="0" smtClean="0"/>
              <a:t>)</a:t>
            </a:r>
          </a:p>
          <a:p>
            <a:pPr>
              <a:lnSpc>
                <a:spcPct val="125000"/>
              </a:lnSpc>
              <a:spcAft>
                <a:spcPct val="20000"/>
              </a:spcAft>
              <a:buNone/>
            </a:pPr>
            <a:r>
              <a:rPr lang="de-DE" altLang="de-DE" sz="1800" b="1" dirty="0">
                <a:solidFill>
                  <a:srgbClr val="00B0F0"/>
                </a:solidFill>
              </a:rPr>
              <a:t>Mitte</a:t>
            </a:r>
            <a:r>
              <a:rPr lang="de-DE" altLang="de-DE" sz="1800" b="1" dirty="0"/>
              <a:t> </a:t>
            </a:r>
            <a:r>
              <a:rPr lang="de-DE" altLang="de-DE" sz="1800" dirty="0"/>
              <a:t>der</a:t>
            </a:r>
            <a:r>
              <a:rPr lang="de-DE" altLang="de-DE" sz="1800" b="1" dirty="0"/>
              <a:t> </a:t>
            </a:r>
            <a:r>
              <a:rPr lang="de-DE" altLang="de-DE" sz="1800" b="1" dirty="0">
                <a:solidFill>
                  <a:srgbClr val="00B0F0"/>
                </a:solidFill>
              </a:rPr>
              <a:t>1840er </a:t>
            </a:r>
            <a:r>
              <a:rPr lang="de-DE" altLang="de-DE" sz="1800" dirty="0">
                <a:solidFill>
                  <a:srgbClr val="00B0F0"/>
                </a:solidFill>
              </a:rPr>
              <a:t>Jahre: </a:t>
            </a:r>
            <a:r>
              <a:rPr lang="de-DE" altLang="de-DE" sz="1800" b="1" dirty="0">
                <a:solidFill>
                  <a:srgbClr val="00B0F0"/>
                </a:solidFill>
              </a:rPr>
              <a:t>Anzeichen</a:t>
            </a:r>
            <a:r>
              <a:rPr lang="de-DE" altLang="de-DE" sz="1800" dirty="0">
                <a:solidFill>
                  <a:srgbClr val="00B0F0"/>
                </a:solidFill>
              </a:rPr>
              <a:t> für </a:t>
            </a:r>
            <a:r>
              <a:rPr lang="de-DE" altLang="de-DE" sz="1800" dirty="0"/>
              <a:t>einen politischen Umbruch: „</a:t>
            </a:r>
            <a:r>
              <a:rPr lang="de-DE" altLang="de-DE" sz="1800" b="1" dirty="0">
                <a:solidFill>
                  <a:srgbClr val="00B0F0"/>
                </a:solidFill>
              </a:rPr>
              <a:t>Revolution</a:t>
            </a:r>
            <a:r>
              <a:rPr lang="de-DE" altLang="de-DE" sz="1800" dirty="0" smtClean="0"/>
              <a:t>“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0812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5288" y="404750"/>
            <a:ext cx="8661345" cy="5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Rechtsvereinheitlichung</a:t>
            </a:r>
            <a:r>
              <a:rPr lang="de-DE" altLang="de-DE" sz="1800" dirty="0">
                <a:solidFill>
                  <a:srgbClr val="0070C0"/>
                </a:solidFill>
              </a:rPr>
              <a:t> </a:t>
            </a:r>
            <a:r>
              <a:rPr lang="de-DE" altLang="de-DE" sz="1800" dirty="0" smtClean="0"/>
              <a:t>im Verband des Österreichischen Monarchie</a:t>
            </a:r>
            <a:endParaRPr lang="de-DE" altLang="de-DE" sz="1800" dirty="0"/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e-AT" altLang="de-DE" sz="1800" dirty="0"/>
              <a:t>Zeitgleich mit den Staatsreformen</a:t>
            </a:r>
            <a:r>
              <a:rPr lang="de-AT" altLang="de-DE" sz="1800" b="1" dirty="0"/>
              <a:t>: </a:t>
            </a:r>
            <a:r>
              <a:rPr lang="de-AT" altLang="de-DE" sz="1800" b="1" dirty="0" smtClean="0"/>
              <a:t>Vereinheitlichung </a:t>
            </a:r>
            <a:r>
              <a:rPr lang="de-AT" altLang="de-DE" sz="1800" b="1" dirty="0"/>
              <a:t>des </a:t>
            </a:r>
            <a:r>
              <a:rPr lang="de-AT" altLang="de-DE" sz="1800" b="1" dirty="0">
                <a:solidFill>
                  <a:srgbClr val="0070C0"/>
                </a:solidFill>
              </a:rPr>
              <a:t>Justizrechts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Anknüpfung  an Rechtsvereinheitlichungsprojekte einzelner Länder (bis 17. Jh.), </a:t>
            </a:r>
            <a:br>
              <a:rPr lang="de-AT" altLang="de-DE" sz="1800" dirty="0"/>
            </a:br>
            <a:r>
              <a:rPr lang="de-AT" altLang="de-DE" sz="1800" dirty="0"/>
              <a:t>etwa Projekt einer Landesordnung für Österreich unter der Enns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im 17./18. Jh. Einzelgesetze: z.B.</a:t>
            </a:r>
            <a:br>
              <a:rPr lang="de-AT" altLang="de-DE" sz="1800" dirty="0"/>
            </a:br>
            <a:r>
              <a:rPr lang="de-AT" altLang="de-DE" sz="1800" dirty="0"/>
              <a:t>    auf dem Gebiet des Strafrechts 1656 Landgerichtsordnung für Niederösterreich, </a:t>
            </a:r>
            <a:br>
              <a:rPr lang="de-AT" altLang="de-DE" sz="1800" dirty="0"/>
            </a:br>
            <a:r>
              <a:rPr lang="de-AT" altLang="de-DE" sz="1800" dirty="0"/>
              <a:t>    auf dem Gebiet des Privatrechts 1679 </a:t>
            </a:r>
            <a:r>
              <a:rPr lang="de-AT" altLang="de-DE" sz="1800" dirty="0" err="1"/>
              <a:t>Tractatus</a:t>
            </a:r>
            <a:r>
              <a:rPr lang="de-AT" altLang="de-DE" sz="1800" dirty="0"/>
              <a:t> de </a:t>
            </a:r>
            <a:r>
              <a:rPr lang="de-AT" altLang="de-DE" sz="1800" dirty="0" err="1"/>
              <a:t>juribus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incorporalibus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für mehrere Länder.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1751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Reform der grundherrschaftlichen </a:t>
            </a:r>
            <a:r>
              <a:rPr lang="de-AT" altLang="de-DE" sz="1800" b="1" dirty="0" err="1">
                <a:solidFill>
                  <a:srgbClr val="0070C0"/>
                </a:solidFill>
              </a:rPr>
              <a:t>jura</a:t>
            </a:r>
            <a:r>
              <a:rPr lang="de-AT" altLang="de-DE" sz="1800" b="1" dirty="0">
                <a:solidFill>
                  <a:srgbClr val="0070C0"/>
                </a:solidFill>
              </a:rPr>
              <a:t> </a:t>
            </a:r>
            <a:r>
              <a:rPr lang="de-AT" altLang="de-DE" sz="1800" b="1" dirty="0" err="1">
                <a:solidFill>
                  <a:srgbClr val="0070C0"/>
                </a:solidFill>
              </a:rPr>
              <a:t>incorporalia</a:t>
            </a:r>
            <a:r>
              <a:rPr lang="de-AT" altLang="de-DE" sz="1800" dirty="0"/>
              <a:t>: </a:t>
            </a:r>
            <a:br>
              <a:rPr lang="de-AT" altLang="de-DE" sz="1800" dirty="0"/>
            </a:br>
            <a:r>
              <a:rPr lang="de-AT" altLang="de-DE" sz="1800" dirty="0"/>
              <a:t>         Einsetzung einer juristischen Expertenkommission in Wien.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1751</a:t>
            </a:r>
            <a:r>
              <a:rPr lang="de-AT" altLang="de-DE" sz="1800" dirty="0"/>
              <a:t> gleichzeitig in Prag andere Kommission: </a:t>
            </a:r>
            <a:br>
              <a:rPr lang="de-AT" altLang="de-DE" sz="1800" dirty="0"/>
            </a:br>
            <a:r>
              <a:rPr lang="de-AT" altLang="de-DE" sz="1800" dirty="0"/>
              <a:t>         Projekt </a:t>
            </a:r>
            <a:r>
              <a:rPr lang="de-AT" altLang="de-DE" sz="1800" b="1" dirty="0">
                <a:solidFill>
                  <a:srgbClr val="0070C0"/>
                </a:solidFill>
              </a:rPr>
              <a:t>Strafrecht</a:t>
            </a:r>
            <a:r>
              <a:rPr lang="de-AT" altLang="de-DE" sz="1800" b="1" dirty="0"/>
              <a:t>sangleichung:</a:t>
            </a:r>
            <a:r>
              <a:rPr lang="de-AT" altLang="de-DE" sz="1800" dirty="0"/>
              <a:t> ausgehend von </a:t>
            </a:r>
            <a:br>
              <a:rPr lang="de-AT" altLang="de-DE" sz="1800" dirty="0"/>
            </a:br>
            <a:r>
              <a:rPr lang="de-AT" altLang="de-DE" sz="1800" dirty="0"/>
              <a:t>         Landgerichtsordnung für Niederösterreich (1656 </a:t>
            </a:r>
            <a:r>
              <a:rPr lang="de-AT" altLang="de-DE" sz="1800" dirty="0" smtClean="0"/>
              <a:t>= sog. </a:t>
            </a:r>
            <a:r>
              <a:rPr lang="de-AT" altLang="de-DE" sz="1800" dirty="0" err="1" smtClean="0"/>
              <a:t>Ferdinandea</a:t>
            </a:r>
            <a:r>
              <a:rPr lang="de-AT" altLang="de-DE" sz="1800" dirty="0"/>
              <a:t>) und  </a:t>
            </a:r>
            <a:br>
              <a:rPr lang="de-AT" altLang="de-DE" sz="1800" dirty="0"/>
            </a:br>
            <a:r>
              <a:rPr lang="de-AT" altLang="de-DE" sz="1800" dirty="0"/>
              <a:t>         Halsgerichtsordnung für Böhmen und Mähren (1707 = </a:t>
            </a:r>
            <a:r>
              <a:rPr lang="de-AT" altLang="de-DE" sz="1800" dirty="0" smtClean="0"/>
              <a:t>sog. Josefina</a:t>
            </a:r>
            <a:r>
              <a:rPr lang="de-AT" altLang="de-DE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777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1800" i="1" smtClean="0"/>
              <a:t>Christian Neschwara / Universität Wien</a:t>
            </a:r>
            <a:br>
              <a:rPr lang="de-DE" altLang="de-DE" sz="1800" i="1" smtClean="0"/>
            </a:br>
            <a:r>
              <a:rPr lang="de-DE" altLang="de-DE" sz="2000" b="1" smtClean="0"/>
              <a:t/>
            </a:r>
            <a:br>
              <a:rPr lang="de-DE" altLang="de-DE" sz="2000" b="1" smtClean="0"/>
            </a:br>
            <a:r>
              <a:rPr lang="de-DE" altLang="de-DE" sz="2000" b="1" smtClean="0"/>
              <a:t>Rechts- und Verfassungsgeschichte in Mitteleuopa</a:t>
            </a:r>
            <a:r>
              <a:rPr lang="de-DE" altLang="de-DE" sz="2000" smtClean="0"/>
              <a:t> </a:t>
            </a:r>
            <a:br>
              <a:rPr lang="de-DE" altLang="de-DE" sz="2000" smtClean="0"/>
            </a:br>
            <a:r>
              <a:rPr lang="de-DE" altLang="de-DE" sz="2000" smtClean="0"/>
              <a:t>(Schwerpunkt Österreich)</a:t>
            </a:r>
            <a:endParaRPr lang="de-AT" altLang="de-DE" sz="2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886200"/>
            <a:ext cx="8496300" cy="2351088"/>
          </a:xfrm>
        </p:spPr>
        <p:txBody>
          <a:bodyPr/>
          <a:lstStyle/>
          <a:p>
            <a:pPr marL="609600" indent="-609600" eaLnBrk="1" hangingPunct="1"/>
            <a:r>
              <a:rPr lang="de-DE" altLang="de-DE" sz="1800" b="1" dirty="0" smtClean="0"/>
              <a:t>Block IV, 24. März 2016</a:t>
            </a:r>
            <a:br>
              <a:rPr lang="de-DE" altLang="de-DE" sz="1800" b="1" dirty="0" smtClean="0"/>
            </a:br>
            <a:r>
              <a:rPr lang="de-DE" altLang="de-DE" sz="1800" dirty="0" smtClean="0"/>
              <a:t> </a:t>
            </a:r>
            <a:br>
              <a:rPr lang="de-DE" altLang="de-DE" sz="1800" dirty="0" smtClean="0"/>
            </a:br>
            <a:r>
              <a:rPr lang="de-DE" altLang="de-DE" sz="1800" dirty="0" smtClean="0"/>
              <a:t>Verfassungsentwicklung in der Republik Österreichischen seit 1920:</a:t>
            </a:r>
            <a:br>
              <a:rPr lang="de-DE" altLang="de-DE" sz="1800" dirty="0" smtClean="0"/>
            </a:br>
            <a:r>
              <a:rPr lang="de-DE" altLang="de-DE" sz="1800" dirty="0" smtClean="0"/>
              <a:t>Die „Erste“ Republik 1920/33</a:t>
            </a:r>
          </a:p>
          <a:p>
            <a:pPr marL="609600" indent="-609600" eaLnBrk="1" hangingPunct="1"/>
            <a:r>
              <a:rPr lang="de-DE" altLang="de-DE" sz="1800" dirty="0" smtClean="0"/>
              <a:t>Der Autoritäre Ständestaat 1934/38</a:t>
            </a:r>
          </a:p>
          <a:p>
            <a:pPr marL="609600" indent="-609600" eaLnBrk="1" hangingPunct="1"/>
            <a:r>
              <a:rPr lang="de-DE" altLang="de-DE" sz="1800" dirty="0" smtClean="0"/>
              <a:t>Österreich als Bestandteil des Deutschen Reiches 1938/45</a:t>
            </a:r>
          </a:p>
          <a:p>
            <a:pPr marL="609600" indent="-609600" eaLnBrk="1" hangingPunct="1"/>
            <a:r>
              <a:rPr lang="de-DE" altLang="de-DE" sz="1800" dirty="0" smtClean="0"/>
              <a:t>Fremdkontrollierte „Zweite“ Republik 1945/55</a:t>
            </a:r>
          </a:p>
        </p:txBody>
      </p:sp>
    </p:spTree>
    <p:extLst>
      <p:ext uri="{BB962C8B-B14F-4D97-AF65-F5344CB8AC3E}">
        <p14:creationId xmlns:p14="http://schemas.microsoft.com/office/powerpoint/2010/main" val="1820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8313" y="476250"/>
            <a:ext cx="8392041" cy="612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None/>
              <a:defRPr/>
            </a:pPr>
            <a:r>
              <a:rPr lang="de-DE" altLang="de-DE" sz="2000" dirty="0"/>
              <a:t>Rechtsvereinheitlichung (Schwerpunkt Privatrecht</a:t>
            </a:r>
            <a:r>
              <a:rPr lang="de-DE" altLang="de-DE" sz="2000" dirty="0" smtClean="0"/>
              <a:t>), Ende 18. </a:t>
            </a:r>
            <a:r>
              <a:rPr lang="de-DE" altLang="de-DE" sz="2000" dirty="0" err="1" smtClean="0"/>
              <a:t>Jh</a:t>
            </a:r>
            <a:r>
              <a:rPr lang="de-DE" altLang="de-DE" sz="2000" dirty="0" smtClean="0"/>
              <a:t> − 1812</a:t>
            </a:r>
            <a:endParaRPr lang="de-DE" altLang="de-DE" sz="2000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DE" altLang="de-DE" sz="2000" b="1" u="sng" dirty="0" smtClean="0">
                <a:solidFill>
                  <a:srgbClr val="0070C0"/>
                </a:solidFill>
                <a:latin typeface="+mj-lt"/>
              </a:rPr>
              <a:t>Kodifikationen</a:t>
            </a:r>
            <a:r>
              <a:rPr lang="de-DE" altLang="de-DE" sz="2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altLang="de-DE" sz="2000" b="1" dirty="0" smtClean="0">
                <a:latin typeface="+mj-lt"/>
              </a:rPr>
              <a:t>/ </a:t>
            </a:r>
            <a:r>
              <a:rPr lang="de-DE" altLang="de-DE" sz="2000" b="1" u="sng" dirty="0" smtClean="0">
                <a:latin typeface="+mj-lt"/>
              </a:rPr>
              <a:t>Projekte</a:t>
            </a:r>
            <a:r>
              <a:rPr lang="de-DE" altLang="de-DE" sz="2000" b="1" i="1" dirty="0" smtClean="0">
                <a:latin typeface="+mj-lt"/>
              </a:rPr>
              <a:t/>
            </a:r>
            <a:br>
              <a:rPr lang="de-DE" altLang="de-DE" sz="2000" b="1" i="1" dirty="0" smtClean="0">
                <a:latin typeface="+mj-lt"/>
              </a:rPr>
            </a:br>
            <a:r>
              <a:rPr lang="de-DE" altLang="de-DE" sz="2000" b="1" i="1" dirty="0" smtClean="0">
                <a:solidFill>
                  <a:srgbClr val="0070C0"/>
                </a:solidFill>
                <a:latin typeface="+mj-lt"/>
              </a:rPr>
              <a:t>Codex</a:t>
            </a:r>
            <a:r>
              <a:rPr lang="de-DE" altLang="de-DE" sz="2000" b="1" i="1" dirty="0" smtClean="0">
                <a:latin typeface="+mj-lt"/>
              </a:rPr>
              <a:t> </a:t>
            </a:r>
            <a:r>
              <a:rPr lang="de-DE" altLang="de-DE" sz="2000" b="1" i="1" dirty="0" err="1" smtClean="0">
                <a:latin typeface="+mj-lt"/>
              </a:rPr>
              <a:t>Theresianus</a:t>
            </a:r>
            <a:r>
              <a:rPr lang="de-DE" altLang="de-DE" sz="2000" b="1" i="1" dirty="0" smtClean="0">
                <a:latin typeface="+mj-lt"/>
              </a:rPr>
              <a:t> / </a:t>
            </a:r>
            <a:r>
              <a:rPr lang="de-DE" altLang="de-DE" sz="2000" dirty="0" smtClean="0">
                <a:solidFill>
                  <a:srgbClr val="0070C0"/>
                </a:solidFill>
                <a:latin typeface="+mj-lt"/>
              </a:rPr>
              <a:t>Zivilrecht</a:t>
            </a:r>
            <a:r>
              <a:rPr lang="de-DE" altLang="de-DE" sz="2000" b="1" i="1" dirty="0" smtClean="0">
                <a:latin typeface="+mj-lt"/>
              </a:rPr>
              <a:t>: </a:t>
            </a:r>
            <a:r>
              <a:rPr lang="de-DE" altLang="de-DE" sz="2000" i="1" dirty="0" smtClean="0">
                <a:latin typeface="+mj-lt"/>
              </a:rPr>
              <a:t>Entwurf 1766 scheitert 1770 </a:t>
            </a:r>
            <a:br>
              <a:rPr lang="de-DE" altLang="de-DE" sz="2000" i="1" dirty="0" smtClean="0">
                <a:latin typeface="+mj-lt"/>
              </a:rPr>
            </a:br>
            <a:r>
              <a:rPr lang="de-DE" altLang="de-DE" sz="2000" b="1" i="1" dirty="0" err="1" smtClean="0">
                <a:solidFill>
                  <a:srgbClr val="0070C0"/>
                </a:solidFill>
                <a:latin typeface="+mj-lt"/>
              </a:rPr>
              <a:t>Constitutio</a:t>
            </a:r>
            <a:r>
              <a:rPr lang="de-DE" altLang="de-DE" sz="2000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altLang="de-DE" sz="2000" b="1" i="1" dirty="0" err="1" smtClean="0">
                <a:latin typeface="+mj-lt"/>
              </a:rPr>
              <a:t>Criminalis</a:t>
            </a:r>
            <a:r>
              <a:rPr lang="de-DE" altLang="de-DE" sz="2000" b="1" i="1" dirty="0" smtClean="0">
                <a:latin typeface="+mj-lt"/>
              </a:rPr>
              <a:t> </a:t>
            </a:r>
            <a:r>
              <a:rPr lang="de-DE" altLang="de-DE" sz="2000" b="1" i="1" dirty="0" err="1" smtClean="0">
                <a:latin typeface="+mj-lt"/>
              </a:rPr>
              <a:t>Theresiana</a:t>
            </a:r>
            <a:r>
              <a:rPr lang="de-DE" altLang="de-DE" sz="2000" b="1" i="1" dirty="0" smtClean="0">
                <a:latin typeface="+mj-lt"/>
              </a:rPr>
              <a:t> </a:t>
            </a:r>
            <a:r>
              <a:rPr lang="de-DE" altLang="de-DE" sz="2000" b="1" dirty="0" smtClean="0">
                <a:latin typeface="+mj-lt"/>
              </a:rPr>
              <a:t>/ </a:t>
            </a:r>
            <a:r>
              <a:rPr lang="de-DE" altLang="de-DE" sz="2000" dirty="0" smtClean="0">
                <a:solidFill>
                  <a:srgbClr val="0070C0"/>
                </a:solidFill>
                <a:latin typeface="+mj-lt"/>
              </a:rPr>
              <a:t>Strafrecht</a:t>
            </a:r>
            <a:r>
              <a:rPr lang="de-DE" altLang="de-DE" sz="2000" b="1" dirty="0" smtClean="0">
                <a:latin typeface="+mj-lt"/>
              </a:rPr>
              <a:t>: </a:t>
            </a:r>
            <a:r>
              <a:rPr lang="de-DE" altLang="de-DE" sz="2000" dirty="0" smtClean="0">
                <a:latin typeface="+mj-lt"/>
              </a:rPr>
              <a:t>1768 in Geltung</a:t>
            </a:r>
            <a:br>
              <a:rPr lang="de-DE" altLang="de-DE" sz="2000" dirty="0" smtClean="0">
                <a:latin typeface="+mj-lt"/>
              </a:rPr>
            </a:br>
            <a:r>
              <a:rPr lang="de-DE" altLang="de-DE" sz="2000" b="1" i="1" dirty="0" smtClean="0">
                <a:latin typeface="+mj-lt"/>
              </a:rPr>
              <a:t>Allgemeine </a:t>
            </a:r>
            <a:r>
              <a:rPr lang="de-DE" altLang="de-DE" sz="2000" b="1" i="1" dirty="0" smtClean="0">
                <a:solidFill>
                  <a:srgbClr val="0070C0"/>
                </a:solidFill>
                <a:latin typeface="+mj-lt"/>
              </a:rPr>
              <a:t>Gerichtsordnung</a:t>
            </a:r>
            <a:r>
              <a:rPr lang="de-DE" altLang="de-DE" sz="2000" b="1" i="1" dirty="0" smtClean="0">
                <a:latin typeface="+mj-lt"/>
              </a:rPr>
              <a:t> </a:t>
            </a:r>
            <a:r>
              <a:rPr lang="de-DE" altLang="de-DE" sz="2000" b="1" dirty="0" smtClean="0">
                <a:latin typeface="+mj-lt"/>
              </a:rPr>
              <a:t>/ </a:t>
            </a:r>
            <a:r>
              <a:rPr lang="de-DE" altLang="de-DE" sz="2000" dirty="0" smtClean="0">
                <a:solidFill>
                  <a:srgbClr val="0070C0"/>
                </a:solidFill>
                <a:latin typeface="+mj-lt"/>
              </a:rPr>
              <a:t>Zivilprozessrecht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 </a:t>
            </a:r>
            <a:r>
              <a:rPr lang="de-DE" altLang="de-DE" sz="2000" b="1" dirty="0" smtClean="0"/>
              <a:t>: </a:t>
            </a:r>
            <a:r>
              <a:rPr lang="de-DE" altLang="de-DE" sz="1800" dirty="0" smtClean="0"/>
              <a:t>1781 in Geltung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  <a:defRPr/>
            </a:pPr>
            <a:r>
              <a:rPr lang="de-AT" altLang="de-DE" sz="1800" b="1" dirty="0" smtClean="0">
                <a:solidFill>
                  <a:srgbClr val="0070C0"/>
                </a:solidFill>
              </a:rPr>
              <a:t>1752</a:t>
            </a:r>
            <a:r>
              <a:rPr lang="de-AT" altLang="de-DE" sz="1800" dirty="0" smtClean="0">
                <a:solidFill>
                  <a:srgbClr val="0070C0"/>
                </a:solidFill>
              </a:rPr>
              <a:t> </a:t>
            </a:r>
            <a:r>
              <a:rPr lang="de-AT" altLang="de-DE" sz="1800" dirty="0" smtClean="0"/>
              <a:t>anonyme </a:t>
            </a:r>
            <a:r>
              <a:rPr lang="de-AT" altLang="de-DE" sz="1800" dirty="0" smtClean="0">
                <a:solidFill>
                  <a:srgbClr val="0070C0"/>
                </a:solidFill>
              </a:rPr>
              <a:t>Denkschrift</a:t>
            </a:r>
            <a:r>
              <a:rPr lang="de-AT" altLang="de-DE" sz="1800" dirty="0" smtClean="0"/>
              <a:t>:  gesamtstaatliche Vereinheitlichung der </a:t>
            </a:r>
            <a:br>
              <a:rPr lang="de-AT" altLang="de-DE" sz="1800" dirty="0" smtClean="0"/>
            </a:br>
            <a:r>
              <a:rPr lang="de-AT" altLang="de-DE" sz="1800" dirty="0" smtClean="0"/>
              <a:t>Privatrechtspflege mit</a:t>
            </a:r>
            <a:r>
              <a:rPr lang="de-DE" altLang="de-DE" sz="1800" b="1" dirty="0" smtClean="0"/>
              <a:t> </a:t>
            </a:r>
            <a:r>
              <a:rPr lang="de-AT" altLang="de-DE" sz="1800" dirty="0" smtClean="0"/>
              <a:t>„allgemeiner“ Gerichtsordnung und „gleichem“ Landrecht.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800" b="1" dirty="0" smtClean="0">
                <a:solidFill>
                  <a:srgbClr val="0070C0"/>
                </a:solidFill>
              </a:rPr>
              <a:t>1753</a:t>
            </a:r>
            <a:r>
              <a:rPr lang="de-AT" altLang="de-DE" sz="1800" dirty="0" smtClean="0">
                <a:solidFill>
                  <a:srgbClr val="0070C0"/>
                </a:solidFill>
              </a:rPr>
              <a:t> </a:t>
            </a:r>
            <a:r>
              <a:rPr lang="de-AT" altLang="de-DE" sz="1800" dirty="0" smtClean="0"/>
              <a:t>auf Anregung der Obersten Justizstelle Juristenkommission eingesetzt: </a:t>
            </a:r>
            <a:br>
              <a:rPr lang="de-AT" altLang="de-DE" sz="1800" dirty="0" smtClean="0"/>
            </a:br>
            <a:r>
              <a:rPr lang="de-AT" altLang="de-DE" sz="1800" dirty="0" smtClean="0"/>
              <a:t>Experten für die einzelnen Rechtsgebiete der Habsburgermonarchie, </a:t>
            </a:r>
            <a:br>
              <a:rPr lang="de-AT" altLang="de-DE" sz="1800" dirty="0" smtClean="0"/>
            </a:br>
            <a:r>
              <a:rPr lang="de-AT" altLang="de-DE" sz="1800" dirty="0" smtClean="0">
                <a:latin typeface="Arial Narrow" pitchFamily="34" charset="0"/>
              </a:rPr>
              <a:t>Böhmen–Mähren–Schlesien, Nieder- / Oberösterreich, Innerösterreich, Tirol mit Vorlanden</a:t>
            </a:r>
            <a:r>
              <a:rPr lang="de-AT" altLang="de-DE" sz="1800" dirty="0" smtClean="0"/>
              <a:t>; </a:t>
            </a:r>
            <a:br>
              <a:rPr lang="de-AT" altLang="de-DE" sz="1800" dirty="0" smtClean="0"/>
            </a:br>
            <a:r>
              <a:rPr lang="de-AT" altLang="de-DE" sz="1800" dirty="0" smtClean="0">
                <a:sym typeface="Wingdings" pitchFamily="2" charset="2"/>
              </a:rPr>
              <a:t> </a:t>
            </a:r>
            <a:r>
              <a:rPr lang="de-AT" altLang="de-DE" sz="1800" dirty="0" smtClean="0"/>
              <a:t>Auftrag zur Ausarbeitung eines gesamtstaatlichen </a:t>
            </a:r>
            <a:r>
              <a:rPr lang="de-AT" altLang="de-DE" sz="1800" i="1" dirty="0" smtClean="0"/>
              <a:t>Codex </a:t>
            </a:r>
            <a:r>
              <a:rPr lang="de-AT" altLang="de-DE" sz="1800" i="1" dirty="0" err="1" smtClean="0"/>
              <a:t>civilis</a:t>
            </a:r>
            <a:r>
              <a:rPr lang="de-AT" altLang="de-DE" sz="1800" i="1" dirty="0" smtClean="0"/>
              <a:t> </a:t>
            </a:r>
            <a:r>
              <a:rPr lang="de-AT" altLang="de-DE" sz="1800" dirty="0" smtClean="0"/>
              <a:t>auf </a:t>
            </a:r>
            <a:br>
              <a:rPr lang="de-AT" altLang="de-DE" sz="1800" dirty="0" smtClean="0"/>
            </a:br>
            <a:r>
              <a:rPr lang="de-AT" altLang="de-DE" sz="1800" dirty="0" smtClean="0"/>
              <a:t>Grundlage der Landesrechte = </a:t>
            </a:r>
            <a:r>
              <a:rPr lang="de-AT" altLang="de-DE" sz="1800" dirty="0" smtClean="0">
                <a:solidFill>
                  <a:srgbClr val="0070C0"/>
                </a:solidFill>
              </a:rPr>
              <a:t>Kompilations-Kommission</a:t>
            </a:r>
            <a:r>
              <a:rPr lang="de-AT" altLang="de-DE" sz="1800" dirty="0" smtClean="0"/>
              <a:t>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800" b="1" dirty="0" smtClean="0"/>
              <a:t>1753</a:t>
            </a:r>
            <a:r>
              <a:rPr lang="de-AT" altLang="de-DE" sz="1800" dirty="0" smtClean="0"/>
              <a:t> nach </a:t>
            </a:r>
            <a:r>
              <a:rPr lang="de-AT" altLang="de-DE" sz="1800" dirty="0" err="1" smtClean="0">
                <a:solidFill>
                  <a:srgbClr val="0070C0"/>
                </a:solidFill>
              </a:rPr>
              <a:t>Brünn</a:t>
            </a:r>
            <a:r>
              <a:rPr lang="de-AT" altLang="de-DE" sz="1800" dirty="0" smtClean="0">
                <a:solidFill>
                  <a:srgbClr val="0070C0"/>
                </a:solidFill>
              </a:rPr>
              <a:t> </a:t>
            </a:r>
            <a:r>
              <a:rPr lang="de-AT" altLang="de-DE" sz="1800" dirty="0" smtClean="0"/>
              <a:t>verlegt </a:t>
            </a:r>
            <a:br>
              <a:rPr lang="de-AT" altLang="de-DE" sz="1800" dirty="0" smtClean="0"/>
            </a:br>
            <a:r>
              <a:rPr lang="de-AT" altLang="de-DE" sz="1800" b="1" dirty="0" smtClean="0">
                <a:solidFill>
                  <a:srgbClr val="0070C0"/>
                </a:solidFill>
              </a:rPr>
              <a:t>1755</a:t>
            </a:r>
            <a:r>
              <a:rPr lang="de-AT" altLang="de-DE" sz="1800" dirty="0" smtClean="0">
                <a:solidFill>
                  <a:srgbClr val="0070C0"/>
                </a:solidFill>
              </a:rPr>
              <a:t> Entwurf</a:t>
            </a:r>
            <a:r>
              <a:rPr lang="de-AT" altLang="de-DE" sz="1800" dirty="0" smtClean="0"/>
              <a:t> des ersten von vier geplanten Teilen eines </a:t>
            </a:r>
            <a:r>
              <a:rPr lang="de-AT" altLang="de-DE" sz="1800" i="1" dirty="0" smtClean="0"/>
              <a:t>Codex</a:t>
            </a:r>
            <a:r>
              <a:rPr lang="de-AT" altLang="de-DE" sz="1800" dirty="0" smtClean="0"/>
              <a:t> </a:t>
            </a:r>
            <a:r>
              <a:rPr lang="de-AT" altLang="de-DE" sz="1800" i="1" dirty="0" err="1" smtClean="0"/>
              <a:t>Theresianus</a:t>
            </a:r>
            <a:r>
              <a:rPr lang="de-AT" altLang="de-DE" sz="1800" dirty="0" smtClean="0"/>
              <a:t>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de-AT" altLang="de-DE" sz="1800" dirty="0" smtClean="0"/>
              <a:t>Massive </a:t>
            </a:r>
            <a:r>
              <a:rPr lang="de-AT" altLang="de-DE" sz="1800" dirty="0" smtClean="0">
                <a:solidFill>
                  <a:srgbClr val="0070C0"/>
                </a:solidFill>
              </a:rPr>
              <a:t>Kritik</a:t>
            </a:r>
            <a:r>
              <a:rPr lang="de-AT" altLang="de-DE" sz="1800" dirty="0" smtClean="0"/>
              <a:t> durch Hofstellen in Wien </a:t>
            </a:r>
            <a:r>
              <a:rPr lang="de-AT" altLang="de-DE" sz="1800" dirty="0" smtClean="0">
                <a:sym typeface="Wingdings" pitchFamily="2" charset="2"/>
              </a:rPr>
              <a:t></a:t>
            </a:r>
            <a:br>
              <a:rPr lang="de-AT" altLang="de-DE" sz="1800" dirty="0" smtClean="0">
                <a:sym typeface="Wingdings" pitchFamily="2" charset="2"/>
              </a:rPr>
            </a:br>
            <a:r>
              <a:rPr lang="de-AT" altLang="de-DE" sz="1800" dirty="0" smtClean="0">
                <a:sym typeface="Wingdings" pitchFamily="2" charset="2"/>
              </a:rPr>
              <a:t>Prüfung </a:t>
            </a:r>
            <a:r>
              <a:rPr lang="de-AT" altLang="de-DE" sz="1800" dirty="0" smtClean="0"/>
              <a:t>durch neue Kommission = </a:t>
            </a:r>
            <a:r>
              <a:rPr lang="de-AT" altLang="de-DE" sz="1800" dirty="0" smtClean="0">
                <a:solidFill>
                  <a:srgbClr val="0070C0"/>
                </a:solidFill>
              </a:rPr>
              <a:t>Revisionskommission</a:t>
            </a:r>
            <a:r>
              <a:rPr lang="de-AT" altLang="de-DE" sz="1800" dirty="0" smtClean="0"/>
              <a:t> in Wien. </a:t>
            </a:r>
          </a:p>
        </p:txBody>
      </p:sp>
    </p:spTree>
    <p:extLst>
      <p:ext uri="{BB962C8B-B14F-4D97-AF65-F5344CB8AC3E}">
        <p14:creationId xmlns:p14="http://schemas.microsoft.com/office/powerpoint/2010/main" val="30671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25450" y="388938"/>
            <a:ext cx="8385175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/>
              <a:t>Weiterer </a:t>
            </a:r>
            <a:r>
              <a:rPr lang="de-DE" altLang="de-DE" sz="1800" b="1" dirty="0">
                <a:solidFill>
                  <a:srgbClr val="0070C0"/>
                </a:solidFill>
              </a:rPr>
              <a:t>Verlauf</a:t>
            </a:r>
            <a:r>
              <a:rPr lang="de-DE" altLang="de-DE" sz="1800" b="1" dirty="0"/>
              <a:t> der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Kodifikationsarbeiten</a:t>
            </a:r>
            <a:r>
              <a:rPr lang="de-DE" altLang="de-DE" sz="1800" b="1" dirty="0" smtClean="0"/>
              <a:t> </a:t>
            </a:r>
            <a:r>
              <a:rPr lang="de-DE" altLang="de-DE" sz="1800" b="1" dirty="0"/>
              <a:t>i</a:t>
            </a:r>
            <a:r>
              <a:rPr lang="de-DE" altLang="de-DE" sz="1800" b="1" dirty="0" smtClean="0"/>
              <a:t>m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Zivilrecht</a:t>
            </a:r>
            <a:endParaRPr lang="de-AT" altLang="de-DE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1756</a:t>
            </a:r>
            <a:r>
              <a:rPr lang="de-AT" altLang="de-DE" sz="1800" dirty="0"/>
              <a:t> Auflösung der Brünner Kommission, </a:t>
            </a:r>
            <a:br>
              <a:rPr lang="de-AT" altLang="de-DE" sz="1800" dirty="0"/>
            </a:br>
            <a:r>
              <a:rPr lang="de-AT" altLang="de-DE" sz="1800" dirty="0"/>
              <a:t>Revisionskommission in Wien = einzige </a:t>
            </a:r>
            <a:r>
              <a:rPr lang="de-AT" altLang="de-DE" sz="1800" dirty="0">
                <a:solidFill>
                  <a:srgbClr val="0070C0"/>
                </a:solidFill>
              </a:rPr>
              <a:t>Gesetzgebungskommission</a:t>
            </a:r>
            <a:r>
              <a:rPr lang="de-AT" altLang="de-DE" sz="1800" dirty="0"/>
              <a:t>: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dirty="0"/>
              <a:t>Auftrag zu Entwurf eines </a:t>
            </a:r>
            <a:r>
              <a:rPr lang="de-AT" altLang="de-DE" sz="1800" dirty="0">
                <a:solidFill>
                  <a:srgbClr val="0070C0"/>
                </a:solidFill>
              </a:rPr>
              <a:t>Kriminalkodex</a:t>
            </a:r>
            <a:r>
              <a:rPr lang="de-AT" altLang="de-DE" sz="1800" dirty="0"/>
              <a:t> + Codex </a:t>
            </a:r>
            <a:r>
              <a:rPr lang="de-AT" altLang="de-DE" sz="1800" dirty="0" err="1"/>
              <a:t>civilis</a:t>
            </a:r>
            <a:r>
              <a:rPr lang="de-AT" altLang="de-DE" sz="1800" dirty="0"/>
              <a:t>:</a:t>
            </a:r>
            <a:br>
              <a:rPr lang="de-AT" altLang="de-DE" sz="1800" dirty="0"/>
            </a:br>
            <a:r>
              <a:rPr lang="de-AT" altLang="de-DE" sz="1800" dirty="0"/>
              <a:t>Übernahme der Referenten aus der Brünner Kommission:  </a:t>
            </a:r>
            <a:br>
              <a:rPr lang="de-AT" altLang="de-DE" sz="1800" dirty="0"/>
            </a:br>
            <a:r>
              <a:rPr lang="de-AT" altLang="de-DE" sz="1800" dirty="0"/>
              <a:t>(Josef </a:t>
            </a:r>
            <a:r>
              <a:rPr lang="de-AT" altLang="de-DE" sz="1800" dirty="0" err="1"/>
              <a:t>Azzoni</a:t>
            </a:r>
            <a:r>
              <a:rPr lang="de-AT" altLang="de-DE" sz="1800" dirty="0"/>
              <a:t> / Böhmen und Josef Ferdinand Holger / NÖ):</a:t>
            </a:r>
            <a:br>
              <a:rPr lang="de-AT" altLang="de-DE" sz="1800" dirty="0"/>
            </a:br>
            <a:r>
              <a:rPr lang="de-AT" altLang="de-DE" sz="1800" dirty="0">
                <a:sym typeface="Wingdings" pitchFamily="2" charset="2"/>
              </a:rPr>
              <a:t> Privatrechtskodex Vorrang; </a:t>
            </a:r>
            <a:r>
              <a:rPr lang="de-AT" altLang="de-DE" sz="1800" dirty="0"/>
              <a:t>Strafrechtsangleichung </a:t>
            </a:r>
            <a:r>
              <a:rPr lang="de-AT" altLang="de-DE" sz="1800" dirty="0" smtClean="0">
                <a:solidFill>
                  <a:srgbClr val="0070C0"/>
                </a:solidFill>
              </a:rPr>
              <a:t>Stillstand</a:t>
            </a:r>
            <a:r>
              <a:rPr lang="de-AT" altLang="de-DE" sz="1800" dirty="0" smtClean="0"/>
              <a:t> bis 1758.</a:t>
            </a:r>
            <a:endParaRPr lang="de-DE" altLang="de-DE" sz="1800" b="1" dirty="0"/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1759</a:t>
            </a:r>
            <a:r>
              <a:rPr lang="de-AT" altLang="de-DE" sz="1800" dirty="0">
                <a:solidFill>
                  <a:srgbClr val="0070C0"/>
                </a:solidFill>
              </a:rPr>
              <a:t> Reaktivierung </a:t>
            </a:r>
            <a:r>
              <a:rPr lang="de-AT" altLang="de-DE" sz="1800" dirty="0"/>
              <a:t>der Kriminalkommission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1761 </a:t>
            </a:r>
            <a:br>
              <a:rPr lang="de-AT" altLang="de-DE" sz="1800" dirty="0"/>
            </a:br>
            <a:r>
              <a:rPr lang="de-AT" altLang="de-DE" sz="1800" dirty="0"/>
              <a:t>         Entwurf </a:t>
            </a:r>
            <a:r>
              <a:rPr lang="de-AT" altLang="de-DE" sz="1800" i="1" dirty="0" err="1">
                <a:solidFill>
                  <a:srgbClr val="0070C0"/>
                </a:solidFill>
              </a:rPr>
              <a:t>Constitutio</a:t>
            </a:r>
            <a:r>
              <a:rPr lang="de-AT" altLang="de-DE" sz="1800" i="1" dirty="0">
                <a:solidFill>
                  <a:srgbClr val="0070C0"/>
                </a:solidFill>
              </a:rPr>
              <a:t> </a:t>
            </a:r>
            <a:r>
              <a:rPr lang="de-AT" altLang="de-DE" sz="1800" i="1" dirty="0" err="1">
                <a:solidFill>
                  <a:srgbClr val="0070C0"/>
                </a:solidFill>
              </a:rPr>
              <a:t>Criminalis</a:t>
            </a:r>
            <a:r>
              <a:rPr lang="de-AT" altLang="de-DE" sz="1800" i="1" dirty="0">
                <a:solidFill>
                  <a:srgbClr val="0070C0"/>
                </a:solidFill>
              </a:rPr>
              <a:t>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 Revision (Bedenken des Staatsrats).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1766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revidierter Entwurf des </a:t>
            </a:r>
            <a:r>
              <a:rPr lang="de-AT" altLang="de-DE" sz="1800" i="1" dirty="0"/>
              <a:t>Codex </a:t>
            </a:r>
            <a:r>
              <a:rPr lang="de-AT" altLang="de-DE" sz="1800" i="1" dirty="0" err="1" smtClean="0"/>
              <a:t>criminalis</a:t>
            </a:r>
            <a:r>
              <a:rPr lang="de-AT" altLang="de-DE" sz="1800" i="1" dirty="0"/>
              <a:t>; </a:t>
            </a:r>
            <a:br>
              <a:rPr lang="de-AT" altLang="de-DE" sz="1800" i="1" dirty="0"/>
            </a:br>
            <a:r>
              <a:rPr lang="de-AT" altLang="de-DE" sz="1800" i="1" dirty="0"/>
              <a:t>         </a:t>
            </a:r>
            <a:r>
              <a:rPr lang="de-AT" altLang="de-DE" sz="1800" dirty="0"/>
              <a:t>Entwurf des</a:t>
            </a:r>
            <a:r>
              <a:rPr lang="de-AT" altLang="de-DE" sz="1800" i="1" dirty="0"/>
              <a:t> </a:t>
            </a:r>
            <a:r>
              <a:rPr lang="de-AT" altLang="de-DE" sz="1800" i="1" dirty="0">
                <a:solidFill>
                  <a:srgbClr val="0070C0"/>
                </a:solidFill>
              </a:rPr>
              <a:t>Codex </a:t>
            </a:r>
            <a:r>
              <a:rPr lang="de-AT" altLang="de-DE" sz="1800" i="1" dirty="0" err="1">
                <a:solidFill>
                  <a:srgbClr val="0070C0"/>
                </a:solidFill>
              </a:rPr>
              <a:t>civilis</a:t>
            </a:r>
            <a:r>
              <a:rPr lang="de-AT" altLang="de-DE" sz="1800" i="1" dirty="0">
                <a:solidFill>
                  <a:srgbClr val="0070C0"/>
                </a:solidFill>
              </a:rPr>
              <a:t>  </a:t>
            </a:r>
            <a:r>
              <a:rPr lang="de-AT" altLang="de-DE" sz="1800" dirty="0"/>
              <a:t>vor der Endredaktion ohne Gerichtsordnung </a:t>
            </a:r>
            <a:br>
              <a:rPr lang="de-AT" altLang="de-DE" sz="1800" dirty="0"/>
            </a:br>
            <a:r>
              <a:rPr lang="de-AT" altLang="de-DE" sz="1800" dirty="0"/>
              <a:t>         (= 4. Teil 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separate</a:t>
            </a:r>
            <a:r>
              <a:rPr lang="de-AT" altLang="de-DE" sz="1800" dirty="0"/>
              <a:t> Allgemeine </a:t>
            </a:r>
            <a:r>
              <a:rPr lang="de-AT" altLang="de-DE" sz="1800" dirty="0">
                <a:solidFill>
                  <a:srgbClr val="0070C0"/>
                </a:solidFill>
              </a:rPr>
              <a:t>Gerichtsordnung</a:t>
            </a:r>
            <a:r>
              <a:rPr lang="de-AT" altLang="de-DE" sz="1800" dirty="0"/>
              <a:t>: </a:t>
            </a:r>
            <a:r>
              <a:rPr lang="de-AT" altLang="de-DE" sz="1800" dirty="0">
                <a:solidFill>
                  <a:srgbClr val="0070C0"/>
                </a:solidFill>
              </a:rPr>
              <a:t>1781</a:t>
            </a:r>
            <a:r>
              <a:rPr lang="de-AT" altLang="de-DE" sz="1800" dirty="0"/>
              <a:t> in Kraft). 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1768</a:t>
            </a:r>
            <a:r>
              <a:rPr lang="de-AT" altLang="de-DE" sz="1800" dirty="0"/>
              <a:t> Kriminalkodex (mit Inquisitionsverfahren und Folter </a:t>
            </a:r>
            <a:r>
              <a:rPr lang="de-AT" altLang="de-DE" sz="2000" dirty="0">
                <a:latin typeface="Calibri" pitchFamily="34" charset="0"/>
              </a:rPr>
              <a:t>≠</a:t>
            </a:r>
            <a:r>
              <a:rPr lang="de-AT" altLang="de-DE" sz="1800" dirty="0"/>
              <a:t> Geist der Aufklärung)</a:t>
            </a:r>
            <a:br>
              <a:rPr lang="de-AT" altLang="de-DE" sz="1800" dirty="0"/>
            </a:br>
            <a:r>
              <a:rPr lang="de-AT" altLang="de-DE" sz="1800" dirty="0"/>
              <a:t>       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sanktioniert = </a:t>
            </a:r>
            <a:r>
              <a:rPr lang="de-AT" altLang="de-DE" sz="1800" i="1" dirty="0" err="1">
                <a:solidFill>
                  <a:srgbClr val="0070C0"/>
                </a:solidFill>
              </a:rPr>
              <a:t>Constitutio</a:t>
            </a:r>
            <a:r>
              <a:rPr lang="de-AT" altLang="de-DE" sz="1800" i="1" dirty="0">
                <a:solidFill>
                  <a:srgbClr val="0070C0"/>
                </a:solidFill>
              </a:rPr>
              <a:t> </a:t>
            </a:r>
            <a:r>
              <a:rPr lang="de-AT" altLang="de-DE" sz="1800" i="1" dirty="0" err="1">
                <a:solidFill>
                  <a:srgbClr val="0070C0"/>
                </a:solidFill>
              </a:rPr>
              <a:t>Criminalis</a:t>
            </a:r>
            <a:r>
              <a:rPr lang="de-AT" altLang="de-DE" sz="1800" i="1" dirty="0">
                <a:solidFill>
                  <a:srgbClr val="0070C0"/>
                </a:solidFill>
              </a:rPr>
              <a:t> </a:t>
            </a:r>
            <a:r>
              <a:rPr lang="de-AT" altLang="de-DE" sz="1800" i="1" dirty="0"/>
              <a:t>(</a:t>
            </a:r>
            <a:r>
              <a:rPr lang="de-AT" altLang="de-DE" sz="1800" i="1" dirty="0" err="1"/>
              <a:t>Theresiana</a:t>
            </a:r>
            <a:r>
              <a:rPr lang="de-AT" altLang="de-DE" sz="1800" i="1" dirty="0"/>
              <a:t>),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       1769 in Geltung für die Erbländer.</a:t>
            </a:r>
          </a:p>
        </p:txBody>
      </p:sp>
    </p:spTree>
    <p:extLst>
      <p:ext uri="{BB962C8B-B14F-4D97-AF65-F5344CB8AC3E}">
        <p14:creationId xmlns:p14="http://schemas.microsoft.com/office/powerpoint/2010/main" val="14764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48367" y="332656"/>
            <a:ext cx="8528360" cy="59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1770</a:t>
            </a:r>
            <a:r>
              <a:rPr lang="de-AT" altLang="de-DE" sz="1800" b="1" dirty="0"/>
              <a:t> </a:t>
            </a:r>
            <a:r>
              <a:rPr lang="de-AT" altLang="de-DE" sz="1800" b="1" dirty="0">
                <a:solidFill>
                  <a:srgbClr val="0070C0"/>
                </a:solidFill>
              </a:rPr>
              <a:t>Zivilkodex</a:t>
            </a:r>
            <a:r>
              <a:rPr lang="de-AT" altLang="de-DE" sz="1800" dirty="0"/>
              <a:t> bei Überprüfung (Revision) im </a:t>
            </a:r>
            <a:r>
              <a:rPr lang="de-AT" altLang="de-DE" sz="1800" dirty="0">
                <a:solidFill>
                  <a:srgbClr val="0070C0"/>
                </a:solidFill>
              </a:rPr>
              <a:t>Staatsrat</a:t>
            </a:r>
            <a:r>
              <a:rPr lang="de-AT" altLang="de-DE" sz="1800" dirty="0"/>
              <a:t> einhellige </a:t>
            </a:r>
            <a:r>
              <a:rPr lang="de-AT" altLang="de-DE" sz="1800" dirty="0">
                <a:solidFill>
                  <a:srgbClr val="0070C0"/>
                </a:solidFill>
              </a:rPr>
              <a:t>Ablehnung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400" dirty="0"/>
              <a:t>      (Konzeption als Gesetz und Lehrbuch, mehr als 8000 Bestimmungen)</a:t>
            </a:r>
            <a:br>
              <a:rPr lang="de-AT" altLang="de-DE" sz="1400" dirty="0"/>
            </a:br>
            <a:r>
              <a:rPr lang="de-AT" altLang="de-DE" sz="1400" dirty="0"/>
              <a:t>      ab </a:t>
            </a:r>
            <a:r>
              <a:rPr lang="de-AT" altLang="de-DE" sz="1400" b="1" dirty="0"/>
              <a:t>1771</a:t>
            </a:r>
            <a:r>
              <a:rPr lang="de-AT" altLang="de-DE" sz="1400" dirty="0"/>
              <a:t> Kürzung und Umarbeitung nach Richtlinien des Staatsrates: </a:t>
            </a:r>
            <a:br>
              <a:rPr lang="de-AT" altLang="de-DE" sz="1400" dirty="0"/>
            </a:br>
            <a:r>
              <a:rPr lang="de-AT" altLang="de-DE" sz="1400" dirty="0"/>
              <a:t>      Lösung vom römisch-gemeinen Recht sowie vom Provinzialrecht;</a:t>
            </a:r>
            <a:br>
              <a:rPr lang="de-AT" altLang="de-DE" sz="1400" dirty="0"/>
            </a:br>
            <a:r>
              <a:rPr lang="de-AT" altLang="de-DE" sz="1400" dirty="0"/>
              <a:t>      Vernunftrecht als Grundlage.</a:t>
            </a:r>
            <a:br>
              <a:rPr lang="de-AT" altLang="de-DE" sz="1400" dirty="0"/>
            </a:br>
            <a:r>
              <a:rPr lang="de-AT" altLang="de-DE" sz="1400" dirty="0"/>
              <a:t>      </a:t>
            </a:r>
            <a:r>
              <a:rPr lang="de-AT" altLang="de-DE" sz="1400" b="1" dirty="0"/>
              <a:t>1773</a:t>
            </a:r>
            <a:r>
              <a:rPr lang="de-AT" altLang="de-DE" sz="1400" dirty="0"/>
              <a:t> Überarbeitung des Zivilrechtsentwurfs weitgehend abgeschlossen;</a:t>
            </a:r>
            <a:br>
              <a:rPr lang="de-AT" altLang="de-DE" sz="1400" dirty="0"/>
            </a:br>
            <a:r>
              <a:rPr lang="de-AT" altLang="de-DE" sz="1400" dirty="0"/>
              <a:t>      </a:t>
            </a:r>
            <a:r>
              <a:rPr lang="de-AT" altLang="de-DE" sz="1400" b="1" dirty="0"/>
              <a:t>1774</a:t>
            </a:r>
            <a:r>
              <a:rPr lang="de-AT" altLang="de-DE" sz="1400" dirty="0"/>
              <a:t> Einstellung der Revision.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1772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Beginn der </a:t>
            </a:r>
            <a:r>
              <a:rPr lang="de-AT" altLang="de-DE" sz="1800" dirty="0">
                <a:solidFill>
                  <a:srgbClr val="0070C0"/>
                </a:solidFill>
              </a:rPr>
              <a:t>Ausarbeitung</a:t>
            </a:r>
            <a:r>
              <a:rPr lang="de-AT" altLang="de-DE" sz="1800" dirty="0"/>
              <a:t> einer Allgemeinen </a:t>
            </a:r>
            <a:r>
              <a:rPr lang="de-AT" altLang="de-DE" sz="1800" b="1" dirty="0">
                <a:solidFill>
                  <a:srgbClr val="0070C0"/>
                </a:solidFill>
              </a:rPr>
              <a:t>Gerichtsordnung</a:t>
            </a:r>
            <a:r>
              <a:rPr lang="de-AT" altLang="de-DE" sz="1800" dirty="0"/>
              <a:t>.</a:t>
            </a:r>
            <a:br>
              <a:rPr lang="de-AT" altLang="de-DE" sz="1800" dirty="0"/>
            </a:br>
            <a:r>
              <a:rPr lang="de-AT" altLang="de-DE" sz="1800" dirty="0"/>
              <a:t>      </a:t>
            </a:r>
            <a:r>
              <a:rPr lang="de-AT" altLang="de-DE" sz="1400" b="1" dirty="0"/>
              <a:t>1776</a:t>
            </a:r>
            <a:r>
              <a:rPr lang="de-AT" altLang="de-DE" sz="1400" dirty="0"/>
              <a:t> Ausarbeitung der Gerichtsordnung abgeschlossen, aber erst</a:t>
            </a:r>
            <a:br>
              <a:rPr lang="de-AT" altLang="de-DE" sz="1400" dirty="0"/>
            </a:br>
            <a:r>
              <a:rPr lang="de-AT" altLang="de-DE" sz="1800" dirty="0"/>
              <a:t>      </a:t>
            </a:r>
            <a:r>
              <a:rPr lang="de-AT" altLang="de-DE" sz="1800" b="1" dirty="0">
                <a:solidFill>
                  <a:srgbClr val="0070C0"/>
                </a:solidFill>
              </a:rPr>
              <a:t>1781</a:t>
            </a:r>
            <a:r>
              <a:rPr lang="de-AT" altLang="de-DE" sz="1800" dirty="0">
                <a:solidFill>
                  <a:srgbClr val="0070C0"/>
                </a:solidFill>
              </a:rPr>
              <a:t>  Kundmachung</a:t>
            </a:r>
            <a:r>
              <a:rPr lang="de-AT" altLang="de-DE" sz="1800" dirty="0">
                <a:sym typeface="Wingdings" pitchFamily="2" charset="2"/>
              </a:rPr>
              <a:t></a:t>
            </a:r>
            <a:r>
              <a:rPr lang="de-AT" altLang="de-DE" sz="1800" dirty="0"/>
              <a:t> Kodifikation des </a:t>
            </a:r>
            <a:r>
              <a:rPr lang="de-AT" altLang="de-DE" sz="1800" b="1" dirty="0"/>
              <a:t>Zivilprozessrechts</a:t>
            </a:r>
            <a:r>
              <a:rPr lang="de-AT" altLang="de-DE" sz="1800" dirty="0"/>
              <a:t> für die Erbländer.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1781</a:t>
            </a:r>
            <a:r>
              <a:rPr lang="de-AT" altLang="de-DE" sz="1800" b="1" dirty="0"/>
              <a:t> </a:t>
            </a:r>
            <a:r>
              <a:rPr lang="de-AT" altLang="de-DE" sz="1800" dirty="0"/>
              <a:t>Beginn der </a:t>
            </a:r>
            <a:r>
              <a:rPr lang="de-AT" altLang="de-DE" sz="1800" dirty="0">
                <a:solidFill>
                  <a:srgbClr val="0070C0"/>
                </a:solidFill>
              </a:rPr>
              <a:t>Revision</a:t>
            </a:r>
            <a:r>
              <a:rPr lang="de-AT" altLang="de-DE" sz="1800" dirty="0"/>
              <a:t> des (</a:t>
            </a:r>
            <a:r>
              <a:rPr lang="de-AT" altLang="de-DE" sz="1800" dirty="0" err="1"/>
              <a:t>theresianischen</a:t>
            </a:r>
            <a:r>
              <a:rPr lang="de-AT" altLang="de-DE" sz="1800" dirty="0"/>
              <a:t>) </a:t>
            </a:r>
            <a:r>
              <a:rPr lang="de-AT" altLang="de-DE" sz="1800" b="1" dirty="0">
                <a:solidFill>
                  <a:srgbClr val="0070C0"/>
                </a:solidFill>
              </a:rPr>
              <a:t>Strafrecht</a:t>
            </a:r>
            <a:r>
              <a:rPr lang="de-AT" altLang="de-DE" sz="1800" b="1" dirty="0"/>
              <a:t>skodex </a:t>
            </a:r>
            <a:r>
              <a:rPr lang="de-AT" altLang="de-DE" sz="1800" dirty="0"/>
              <a:t>(1768)</a:t>
            </a:r>
            <a:br>
              <a:rPr lang="de-AT" altLang="de-DE" sz="1800" dirty="0"/>
            </a:br>
            <a:r>
              <a:rPr lang="de-AT" altLang="de-DE" sz="1800" b="1" dirty="0"/>
              <a:t>       </a:t>
            </a:r>
            <a:r>
              <a:rPr lang="de-AT" altLang="de-DE" sz="1600" dirty="0"/>
              <a:t>(</a:t>
            </a:r>
            <a:r>
              <a:rPr lang="de-AT" altLang="de-DE" sz="1600" dirty="0">
                <a:latin typeface="Arial Narrow" pitchFamily="34" charset="0"/>
              </a:rPr>
              <a:t>schon </a:t>
            </a:r>
            <a:r>
              <a:rPr lang="de-AT" altLang="de-DE" sz="1600" b="1" dirty="0">
                <a:latin typeface="Arial Narrow" pitchFamily="34" charset="0"/>
              </a:rPr>
              <a:t>1776 Aufhebung der Folter </a:t>
            </a:r>
            <a:r>
              <a:rPr lang="de-AT" altLang="de-DE" sz="1600" dirty="0">
                <a:latin typeface="Arial Narrow" pitchFamily="34" charset="0"/>
              </a:rPr>
              <a:t>[Gutachten Sonnenfels]</a:t>
            </a:r>
            <a:r>
              <a:rPr lang="de-AT" altLang="de-DE" sz="1600" b="1" dirty="0">
                <a:latin typeface="Arial Narrow" pitchFamily="34" charset="0"/>
              </a:rPr>
              <a:t> </a:t>
            </a:r>
            <a:r>
              <a:rPr lang="de-AT" altLang="de-DE" sz="1600" dirty="0">
                <a:latin typeface="Arial Narrow" pitchFamily="34" charset="0"/>
              </a:rPr>
              <a:t>und </a:t>
            </a:r>
            <a:r>
              <a:rPr lang="de-AT" altLang="de-DE" sz="1600" b="1" dirty="0">
                <a:latin typeface="Arial Narrow" pitchFamily="34" charset="0"/>
              </a:rPr>
              <a:t>Einschränkung der Todesstrafe</a:t>
            </a:r>
            <a:r>
              <a:rPr lang="de-AT" altLang="de-DE" sz="1600" dirty="0"/>
              <a:t>): </a:t>
            </a:r>
            <a:br>
              <a:rPr lang="de-AT" altLang="de-DE" sz="1600" dirty="0"/>
            </a:br>
            <a:r>
              <a:rPr lang="de-AT" altLang="de-DE" sz="1600" dirty="0"/>
              <a:t>        </a:t>
            </a:r>
            <a:r>
              <a:rPr lang="de-AT" altLang="de-DE" sz="1800" dirty="0">
                <a:solidFill>
                  <a:srgbClr val="0070C0"/>
                </a:solidFill>
              </a:rPr>
              <a:t>Neues Strafgesetzbuch </a:t>
            </a:r>
            <a:r>
              <a:rPr lang="de-AT" altLang="de-DE" sz="1800" dirty="0"/>
              <a:t>in 2 Teilen: </a:t>
            </a:r>
            <a:br>
              <a:rPr lang="de-AT" altLang="de-DE" sz="1800" dirty="0"/>
            </a:br>
            <a:r>
              <a:rPr lang="de-AT" altLang="de-DE" sz="1800" dirty="0"/>
              <a:t>       gerichtlich strafbare Verbrechen und schwere Polizeiübertretungen</a:t>
            </a:r>
            <a:br>
              <a:rPr lang="de-AT" altLang="de-DE" sz="1800" dirty="0"/>
            </a:br>
            <a:r>
              <a:rPr lang="de-AT" altLang="de-DE" sz="1800" dirty="0"/>
              <a:t>       jeweils inklusive Verfahrensrecht: Voraussetzung = 3gliedriger Instanzenzug</a:t>
            </a:r>
            <a:br>
              <a:rPr lang="de-AT" altLang="de-DE" sz="1800" dirty="0"/>
            </a:br>
            <a:r>
              <a:rPr lang="de-AT" altLang="de-DE" sz="1800" dirty="0"/>
              <a:t>      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>
                <a:solidFill>
                  <a:srgbClr val="0070C0"/>
                </a:solidFill>
                <a:sym typeface="Wingdings" pitchFamily="2" charset="2"/>
              </a:rPr>
              <a:t>Verzögerung</a:t>
            </a:r>
            <a:r>
              <a:rPr lang="de-AT" altLang="de-DE" sz="1800" dirty="0">
                <a:sym typeface="Wingdings" pitchFamily="2" charset="2"/>
              </a:rPr>
              <a:t> des Inkrafttretens</a:t>
            </a:r>
            <a:r>
              <a:rPr lang="de-AT" altLang="de-DE" sz="1800" dirty="0" smtClean="0">
                <a:sym typeface="Wingdings" pitchFamily="2" charset="2"/>
              </a:rPr>
              <a:t>.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ct val="20000"/>
              </a:spcAft>
              <a:buNone/>
            </a:pPr>
            <a:r>
              <a:rPr lang="de-AT" altLang="de-DE" sz="1800" dirty="0" smtClean="0"/>
              <a:t>       </a:t>
            </a:r>
            <a:r>
              <a:rPr lang="de-AT" altLang="de-DE" sz="1800" dirty="0" err="1" smtClean="0"/>
              <a:t>zugl</a:t>
            </a:r>
            <a:r>
              <a:rPr lang="de-AT" altLang="de-DE" sz="1800" dirty="0" smtClean="0"/>
              <a:t>. Wiederaufnahme </a:t>
            </a:r>
            <a:r>
              <a:rPr lang="de-AT" altLang="de-DE" sz="1800" dirty="0"/>
              <a:t>der </a:t>
            </a:r>
            <a:r>
              <a:rPr lang="de-AT" altLang="de-DE" sz="1800" dirty="0" smtClean="0">
                <a:solidFill>
                  <a:srgbClr val="0070C0"/>
                </a:solidFill>
              </a:rPr>
              <a:t>Arbeiten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am </a:t>
            </a:r>
            <a:r>
              <a:rPr lang="de-AT" altLang="de-DE" sz="1800" b="1" dirty="0">
                <a:solidFill>
                  <a:srgbClr val="0070C0"/>
                </a:solidFill>
              </a:rPr>
              <a:t>Zivilrechtskodex</a:t>
            </a:r>
            <a:endParaRPr lang="de-AT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9428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850" y="404813"/>
            <a:ext cx="86423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1781</a:t>
            </a:r>
            <a:r>
              <a:rPr lang="de-AT" altLang="de-DE" sz="1800" b="1" dirty="0"/>
              <a:t> </a:t>
            </a:r>
            <a:r>
              <a:rPr lang="de-AT" altLang="de-DE" sz="1800" dirty="0"/>
              <a:t>Wiederaufnahme der </a:t>
            </a:r>
            <a:r>
              <a:rPr lang="de-AT" altLang="de-DE" sz="1800" dirty="0">
                <a:solidFill>
                  <a:srgbClr val="0070C0"/>
                </a:solidFill>
              </a:rPr>
              <a:t>Kodifikationsarbeiten</a:t>
            </a:r>
            <a:r>
              <a:rPr lang="de-AT" altLang="de-DE" sz="1800" dirty="0"/>
              <a:t> am </a:t>
            </a:r>
            <a:r>
              <a:rPr lang="de-AT" altLang="de-DE" sz="1800" b="1" dirty="0" smtClean="0">
                <a:solidFill>
                  <a:srgbClr val="0070C0"/>
                </a:solidFill>
              </a:rPr>
              <a:t>Zivilrechtskodex:</a:t>
            </a:r>
            <a:r>
              <a:rPr lang="de-AT" altLang="de-DE" sz="1800" b="1" dirty="0" smtClean="0"/>
              <a:t> 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   </a:t>
            </a:r>
            <a:r>
              <a:rPr lang="de-AT" altLang="de-DE" sz="1800" b="1" dirty="0">
                <a:solidFill>
                  <a:srgbClr val="0070C0"/>
                </a:solidFill>
              </a:rPr>
              <a:t>1783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b="1" i="1" dirty="0">
                <a:solidFill>
                  <a:srgbClr val="0070C0"/>
                </a:solidFill>
              </a:rPr>
              <a:t>Ehepatent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(Verstaatlichung des Eherechts);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AT" altLang="de-DE" sz="1800" dirty="0">
                <a:sym typeface="Wingdings" pitchFamily="2" charset="2"/>
              </a:rPr>
              <a:t>        </a:t>
            </a:r>
            <a:r>
              <a:rPr lang="de-AT" altLang="de-DE" sz="1800" b="1" dirty="0">
                <a:solidFill>
                  <a:srgbClr val="0070C0"/>
                </a:solidFill>
              </a:rPr>
              <a:t>1786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b="1" i="1" dirty="0">
                <a:solidFill>
                  <a:srgbClr val="0070C0"/>
                </a:solidFill>
              </a:rPr>
              <a:t>Erbfolgepatent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= erste gesamtstaatliche – in Geltung auf Erbländer  </a:t>
            </a:r>
            <a:br>
              <a:rPr lang="de-AT" altLang="de-DE" sz="1800" dirty="0"/>
            </a:br>
            <a:r>
              <a:rPr lang="de-AT" altLang="de-DE" sz="1800" dirty="0"/>
              <a:t>                 beschränkte – Kodifikation im Bereich des Zivilrechts aus dem 3. Teil des </a:t>
            </a:r>
            <a:br>
              <a:rPr lang="de-AT" altLang="de-DE" sz="1800" dirty="0"/>
            </a:br>
            <a:r>
              <a:rPr lang="de-AT" altLang="de-DE" sz="1800" dirty="0"/>
              <a:t>                 Entwurfs zum Bürgerlichen Gesetzbuch);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>        </a:t>
            </a:r>
            <a:r>
              <a:rPr lang="de-AT" altLang="de-DE" sz="1800" b="1" dirty="0">
                <a:sym typeface="Wingdings" pitchFamily="2" charset="2"/>
              </a:rPr>
              <a:t> </a:t>
            </a:r>
            <a:r>
              <a:rPr lang="de-AT" altLang="de-DE" sz="1800" b="1" dirty="0">
                <a:solidFill>
                  <a:srgbClr val="0070C0"/>
                </a:solidFill>
              </a:rPr>
              <a:t>1786</a:t>
            </a:r>
            <a:r>
              <a:rPr lang="de-AT" altLang="de-DE" sz="1800" dirty="0"/>
              <a:t> Kundmachung des </a:t>
            </a:r>
            <a:r>
              <a:rPr lang="de-AT" altLang="de-DE" sz="1800" b="1" i="1" dirty="0">
                <a:solidFill>
                  <a:srgbClr val="0070C0"/>
                </a:solidFill>
              </a:rPr>
              <a:t>1. Teils des Bürgerlichen Gesetzbuchs</a:t>
            </a: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                 (</a:t>
            </a:r>
            <a:r>
              <a:rPr lang="de-AT" altLang="de-DE" sz="1800" i="1" dirty="0"/>
              <a:t>Personenrecht</a:t>
            </a:r>
            <a:r>
              <a:rPr lang="de-AT" altLang="de-DE" sz="1800" dirty="0"/>
              <a:t> inklusive </a:t>
            </a:r>
            <a:r>
              <a:rPr lang="de-AT" altLang="de-DE" sz="1800" i="1" dirty="0"/>
              <a:t>Eherecht</a:t>
            </a:r>
            <a:r>
              <a:rPr lang="de-AT" altLang="de-DE" sz="1800" dirty="0"/>
              <a:t> und </a:t>
            </a:r>
            <a:r>
              <a:rPr lang="de-AT" altLang="de-DE" sz="1800" i="1" dirty="0"/>
              <a:t>Ehegüterrecht</a:t>
            </a:r>
            <a:r>
              <a:rPr lang="de-AT" altLang="de-DE" sz="1800" dirty="0"/>
              <a:t>): </a:t>
            </a:r>
            <a:br>
              <a:rPr lang="de-AT" altLang="de-DE" sz="1800" dirty="0"/>
            </a:br>
            <a:r>
              <a:rPr lang="de-AT" altLang="de-DE" sz="1800" dirty="0"/>
              <a:t>                 danach Einstellung der Arbeiten an der Zivilrechtskodifikation</a:t>
            </a:r>
            <a:br>
              <a:rPr lang="de-AT" altLang="de-DE" sz="1800" dirty="0"/>
            </a:br>
            <a:r>
              <a:rPr lang="de-AT" altLang="de-DE" sz="1800" dirty="0"/>
              <a:t>                 (Abschlussarbeiten an den Strafrechtskodifikationen Vorrang).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b="1" dirty="0"/>
              <a:t/>
            </a:r>
            <a:br>
              <a:rPr lang="de-AT" altLang="de-DE" sz="1800" b="1" dirty="0"/>
            </a:br>
            <a:r>
              <a:rPr lang="de-AT" altLang="de-DE" sz="1800" b="1" dirty="0">
                <a:solidFill>
                  <a:srgbClr val="0070C0"/>
                </a:solidFill>
              </a:rPr>
              <a:t>1787</a:t>
            </a:r>
            <a:r>
              <a:rPr lang="de-AT" altLang="de-DE" sz="1800" dirty="0"/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Kundmachung</a:t>
            </a:r>
            <a:r>
              <a:rPr lang="de-AT" altLang="de-DE" sz="1800" dirty="0"/>
              <a:t> des </a:t>
            </a:r>
            <a:r>
              <a:rPr lang="de-AT" altLang="de-DE" sz="1800" b="1" i="1" dirty="0">
                <a:solidFill>
                  <a:srgbClr val="0070C0"/>
                </a:solidFill>
              </a:rPr>
              <a:t>Strafgesetzes</a:t>
            </a:r>
            <a:r>
              <a:rPr lang="de-AT" altLang="de-DE" sz="1800" dirty="0"/>
              <a:t> sowie der Vorschriften für das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1788</a:t>
            </a:r>
            <a:r>
              <a:rPr lang="de-AT" altLang="de-DE" sz="1800" dirty="0"/>
              <a:t> Verfahren bei Polizeiverbrechen; Erlass einer </a:t>
            </a:r>
            <a:r>
              <a:rPr lang="de-AT" altLang="de-DE" sz="1800" b="1" i="1" dirty="0">
                <a:solidFill>
                  <a:srgbClr val="0070C0"/>
                </a:solidFill>
              </a:rPr>
              <a:t>Kriminalgerichtsordnung</a:t>
            </a:r>
            <a:r>
              <a:rPr lang="de-AT" altLang="de-DE" sz="1800" dirty="0"/>
              <a:t>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AT" altLang="de-DE" sz="1800" dirty="0"/>
              <a:t/>
            </a:r>
            <a:br>
              <a:rPr lang="de-AT" altLang="de-DE" sz="1800" dirty="0"/>
            </a:br>
            <a:r>
              <a:rPr lang="de-AT" altLang="de-DE" sz="1800" dirty="0"/>
              <a:t>Nach </a:t>
            </a:r>
            <a:r>
              <a:rPr lang="de-AT" altLang="de-DE" sz="1800" b="1" dirty="0"/>
              <a:t>Tod Josef II.</a:t>
            </a:r>
            <a:r>
              <a:rPr lang="de-AT" altLang="de-DE" sz="1800" dirty="0"/>
              <a:t> unter </a:t>
            </a:r>
            <a:r>
              <a:rPr lang="de-AT" altLang="de-DE" sz="1800" b="1" dirty="0">
                <a:solidFill>
                  <a:srgbClr val="0070C0"/>
                </a:solidFill>
              </a:rPr>
              <a:t>Leopold II. </a:t>
            </a:r>
            <a:r>
              <a:rPr lang="de-AT" altLang="de-DE" sz="1800" dirty="0"/>
              <a:t>Abbau der </a:t>
            </a:r>
            <a:r>
              <a:rPr lang="de-AT" altLang="de-DE" sz="1800" dirty="0" err="1"/>
              <a:t>josefinischen</a:t>
            </a:r>
            <a:r>
              <a:rPr lang="de-AT" altLang="de-DE" sz="1800" dirty="0"/>
              <a:t> Errungenschaften: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1790</a:t>
            </a:r>
            <a:r>
              <a:rPr lang="de-AT" altLang="de-DE" sz="1800" dirty="0">
                <a:solidFill>
                  <a:srgbClr val="0070C0"/>
                </a:solidFill>
              </a:rPr>
              <a:t> Auflösung  </a:t>
            </a:r>
            <a:r>
              <a:rPr lang="de-AT" altLang="de-DE" sz="1800" dirty="0"/>
              <a:t>der </a:t>
            </a:r>
            <a:r>
              <a:rPr lang="de-AT" altLang="de-DE" sz="1800" dirty="0">
                <a:solidFill>
                  <a:srgbClr val="0070C0"/>
                </a:solidFill>
              </a:rPr>
              <a:t>Kompilationskommission</a:t>
            </a:r>
            <a:r>
              <a:rPr lang="de-AT" altLang="de-DE" sz="1800" dirty="0"/>
              <a:t>; </a:t>
            </a:r>
            <a:r>
              <a:rPr lang="de-AT" altLang="de-DE" sz="1800" dirty="0" smtClean="0"/>
              <a:t>neue Gesetzgebungs-</a:t>
            </a:r>
            <a:br>
              <a:rPr lang="de-AT" altLang="de-DE" sz="1800" dirty="0" smtClean="0"/>
            </a:br>
            <a:r>
              <a:rPr lang="de-AT" altLang="de-DE" sz="1800" dirty="0" smtClean="0"/>
              <a:t>        Hofkommission</a:t>
            </a:r>
            <a:r>
              <a:rPr lang="de-AT" altLang="de-DE" sz="1800" dirty="0"/>
              <a:t>: </a:t>
            </a:r>
            <a:r>
              <a:rPr lang="de-AT" altLang="de-DE" sz="1800" dirty="0">
                <a:solidFill>
                  <a:srgbClr val="0070C0"/>
                </a:solidFill>
              </a:rPr>
              <a:t>Evaluierung</a:t>
            </a:r>
            <a:r>
              <a:rPr lang="de-AT" altLang="de-DE" sz="1800" dirty="0"/>
              <a:t> der  </a:t>
            </a:r>
            <a:r>
              <a:rPr lang="de-AT" altLang="de-DE" sz="1800" dirty="0" err="1"/>
              <a:t>josefinischen</a:t>
            </a:r>
            <a:r>
              <a:rPr lang="de-AT" altLang="de-DE" sz="1800" dirty="0"/>
              <a:t> Gesetzbücher. </a:t>
            </a:r>
          </a:p>
        </p:txBody>
      </p:sp>
    </p:spTree>
    <p:extLst>
      <p:ext uri="{BB962C8B-B14F-4D97-AF65-F5344CB8AC3E}">
        <p14:creationId xmlns:p14="http://schemas.microsoft.com/office/powerpoint/2010/main" val="36559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367433"/>
            <a:ext cx="8477001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Galizische 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Kodifikationen </a:t>
            </a:r>
            <a:r>
              <a:rPr lang="de-DE" altLang="de-DE" sz="1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Strafgesetz 1803 und </a:t>
            </a:r>
            <a:r>
              <a:rPr lang="de-DE" altLang="de-DE" sz="18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ABGB</a:t>
            </a:r>
            <a:r>
              <a:rPr lang="de-DE" altLang="de-DE" sz="1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1811</a:t>
            </a:r>
            <a:endParaRPr lang="de-AT" altLang="de-DE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de-AT" altLang="de-DE" sz="1800" b="1" dirty="0">
                <a:solidFill>
                  <a:srgbClr val="0070C0"/>
                </a:solidFill>
              </a:rPr>
              <a:t>1792</a:t>
            </a:r>
            <a:r>
              <a:rPr lang="de-AT" altLang="de-DE" sz="1800" dirty="0"/>
              <a:t> unter Franz II. Beginn der </a:t>
            </a:r>
            <a:r>
              <a:rPr lang="de-AT" altLang="de-DE" sz="1800" dirty="0">
                <a:solidFill>
                  <a:srgbClr val="0070C0"/>
                </a:solidFill>
              </a:rPr>
              <a:t>Revision</a:t>
            </a:r>
            <a:r>
              <a:rPr lang="de-AT" altLang="de-DE" sz="1800" dirty="0"/>
              <a:t> der </a:t>
            </a:r>
            <a:r>
              <a:rPr lang="de-AT" altLang="de-DE" sz="1800" dirty="0" err="1"/>
              <a:t>josefinischen</a:t>
            </a:r>
            <a:r>
              <a:rPr lang="de-AT" altLang="de-DE" sz="1800" dirty="0"/>
              <a:t> Kodifikationen – </a:t>
            </a:r>
            <a:br>
              <a:rPr lang="de-AT" altLang="de-DE" sz="1800" dirty="0"/>
            </a:br>
            <a:r>
              <a:rPr lang="de-AT" altLang="de-DE" sz="1800" dirty="0"/>
              <a:t>         Leitung Karl Anton Martini und Franz Georg </a:t>
            </a:r>
            <a:r>
              <a:rPr lang="de-AT" altLang="de-DE" sz="1800" dirty="0" err="1"/>
              <a:t>Keeß</a:t>
            </a:r>
            <a:r>
              <a:rPr lang="de-AT" altLang="de-DE" sz="1800" dirty="0"/>
              <a:t> als Referenten.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1796</a:t>
            </a:r>
            <a:r>
              <a:rPr lang="de-AT" altLang="de-DE" sz="1800" dirty="0"/>
              <a:t> Kundmachung der Entwürfe zur </a:t>
            </a:r>
            <a:r>
              <a:rPr lang="de-AT" altLang="de-DE" sz="1800" b="1" dirty="0" err="1">
                <a:solidFill>
                  <a:srgbClr val="0070C0"/>
                </a:solidFill>
              </a:rPr>
              <a:t>Gerichtsordung</a:t>
            </a:r>
            <a:r>
              <a:rPr lang="de-AT" altLang="de-DE" sz="1800" dirty="0"/>
              <a:t> und zum </a:t>
            </a:r>
            <a:r>
              <a:rPr lang="de-AT" altLang="de-DE" sz="1800" b="1" dirty="0">
                <a:solidFill>
                  <a:srgbClr val="0070C0"/>
                </a:solidFill>
              </a:rPr>
              <a:t>Strafgesetz</a:t>
            </a:r>
            <a:r>
              <a:rPr lang="de-AT" altLang="de-DE" sz="1800" dirty="0"/>
              <a:t> </a:t>
            </a:r>
            <a:br>
              <a:rPr lang="de-AT" altLang="de-DE" sz="1800" dirty="0"/>
            </a:br>
            <a:r>
              <a:rPr lang="de-AT" altLang="de-DE" sz="1800" dirty="0"/>
              <a:t>         in </a:t>
            </a:r>
            <a:r>
              <a:rPr lang="de-AT" altLang="de-DE" sz="1800" dirty="0">
                <a:solidFill>
                  <a:srgbClr val="0070C0"/>
                </a:solidFill>
              </a:rPr>
              <a:t>Westgalizien</a:t>
            </a:r>
            <a:r>
              <a:rPr lang="de-AT" altLang="de-DE" sz="1800" dirty="0"/>
              <a:t> (1795 erworben)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1797</a:t>
            </a:r>
            <a:r>
              <a:rPr lang="de-AT" altLang="de-DE" sz="1800" dirty="0"/>
              <a:t> Entwurf des </a:t>
            </a:r>
            <a:r>
              <a:rPr lang="de-AT" altLang="de-DE" sz="1800" b="1" dirty="0">
                <a:solidFill>
                  <a:srgbClr val="0070C0"/>
                </a:solidFill>
              </a:rPr>
              <a:t>Bürgerlichen Gesetzbuches</a:t>
            </a:r>
            <a:r>
              <a:rPr lang="de-AT" altLang="de-DE" sz="1800" dirty="0">
                <a:solidFill>
                  <a:srgbClr val="0070C0"/>
                </a:solidFill>
              </a:rPr>
              <a:t> </a:t>
            </a:r>
            <a:r>
              <a:rPr lang="de-AT" altLang="de-DE" sz="1800" dirty="0"/>
              <a:t>in </a:t>
            </a:r>
            <a:r>
              <a:rPr lang="de-AT" altLang="de-DE" sz="1800" dirty="0">
                <a:solidFill>
                  <a:srgbClr val="0070C0"/>
                </a:solidFill>
              </a:rPr>
              <a:t>Westgalizien</a:t>
            </a:r>
            <a:r>
              <a:rPr lang="de-AT" altLang="de-DE" sz="1800" dirty="0"/>
              <a:t> und 1798 auf 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         Ostgalizien-Bukowina </a:t>
            </a:r>
            <a:r>
              <a:rPr lang="de-AT" altLang="de-DE" sz="1800" dirty="0"/>
              <a:t>erstreckt. </a:t>
            </a:r>
            <a:r>
              <a:rPr lang="de-DE" altLang="de-DE" sz="1800" dirty="0"/>
              <a:t>Galizisches BGB = erste vollständige </a:t>
            </a:r>
            <a:br>
              <a:rPr lang="de-DE" altLang="de-DE" sz="1800" dirty="0"/>
            </a:br>
            <a:r>
              <a:rPr lang="de-DE" altLang="de-DE" sz="1800" dirty="0"/>
              <a:t>         Privatrechtskodifikation = Entwurf eines Bürgerlichen Gesetzbuches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de-AT" altLang="de-DE" sz="1800" dirty="0" smtClean="0"/>
              <a:t>Auf </a:t>
            </a:r>
            <a:r>
              <a:rPr lang="de-AT" altLang="de-DE" sz="1800" dirty="0"/>
              <a:t>Grundlage der galizischen Kodifikationen Fortsetzung der </a:t>
            </a:r>
            <a:r>
              <a:rPr lang="de-AT" altLang="de-DE" sz="1800" dirty="0" smtClean="0"/>
              <a:t>Revisionsarbeiten:</a:t>
            </a:r>
            <a:br>
              <a:rPr lang="de-AT" altLang="de-DE" sz="1800" dirty="0" smtClean="0"/>
            </a:br>
            <a:r>
              <a:rPr lang="de-AT" altLang="de-DE" sz="1800" b="1" dirty="0" smtClean="0">
                <a:solidFill>
                  <a:srgbClr val="0070C0"/>
                </a:solidFill>
              </a:rPr>
              <a:t>1803</a:t>
            </a:r>
            <a:r>
              <a:rPr lang="de-AT" altLang="de-DE" sz="1800" dirty="0" smtClean="0">
                <a:solidFill>
                  <a:srgbClr val="0070C0"/>
                </a:solidFill>
              </a:rPr>
              <a:t> </a:t>
            </a:r>
            <a:r>
              <a:rPr lang="de-AT" altLang="de-DE" sz="1800" dirty="0">
                <a:solidFill>
                  <a:srgbClr val="0070C0"/>
                </a:solidFill>
              </a:rPr>
              <a:t>Kundmachung </a:t>
            </a:r>
            <a:r>
              <a:rPr lang="de-AT" altLang="de-DE" sz="1800" dirty="0"/>
              <a:t>eines neuen </a:t>
            </a:r>
            <a:r>
              <a:rPr lang="de-AT" altLang="de-DE" sz="1800" b="1" dirty="0">
                <a:solidFill>
                  <a:srgbClr val="0070C0"/>
                </a:solidFill>
              </a:rPr>
              <a:t>Strafgesetzes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de-DE" altLang="de-DE" sz="1800" b="1" dirty="0" smtClean="0">
                <a:solidFill>
                  <a:srgbClr val="0070C0"/>
                </a:solidFill>
              </a:rPr>
              <a:t>ab 1801 </a:t>
            </a:r>
            <a:r>
              <a:rPr lang="de-DE" altLang="de-DE" sz="1800" b="1" dirty="0">
                <a:solidFill>
                  <a:srgbClr val="0070C0"/>
                </a:solidFill>
              </a:rPr>
              <a:t>Endredaktion </a:t>
            </a:r>
            <a:r>
              <a:rPr lang="de-DE" altLang="de-DE" sz="1800" b="1" dirty="0"/>
              <a:t>des </a:t>
            </a:r>
            <a:r>
              <a:rPr lang="de-DE" altLang="de-DE" sz="1800" b="1" dirty="0" err="1" smtClean="0">
                <a:solidFill>
                  <a:srgbClr val="0070C0"/>
                </a:solidFill>
              </a:rPr>
              <a:t>ABGB</a:t>
            </a:r>
            <a:r>
              <a:rPr lang="de-DE" altLang="de-DE" sz="1800" b="1" dirty="0" smtClean="0">
                <a:solidFill>
                  <a:srgbClr val="0070C0"/>
                </a:solidFill>
              </a:rPr>
              <a:t>: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Redaktor </a:t>
            </a:r>
            <a:r>
              <a:rPr lang="de-AT" altLang="de-DE" sz="1800" dirty="0"/>
              <a:t>Franz </a:t>
            </a:r>
            <a:r>
              <a:rPr lang="de-AT" altLang="de-DE" sz="1800" dirty="0" err="1">
                <a:solidFill>
                  <a:srgbClr val="0070C0"/>
                </a:solidFill>
              </a:rPr>
              <a:t>Zeiller</a:t>
            </a:r>
            <a:r>
              <a:rPr lang="de-AT" altLang="de-DE" sz="1800" dirty="0"/>
              <a:t> (Schüler von Martini)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1806 Revision </a:t>
            </a:r>
            <a:r>
              <a:rPr lang="de-AT" altLang="de-DE" sz="1800" dirty="0"/>
              <a:t>durch Ausschuss der Gesetzgebungskommission </a:t>
            </a:r>
            <a:br>
              <a:rPr lang="de-AT" altLang="de-DE" sz="1800" dirty="0"/>
            </a:br>
            <a:r>
              <a:rPr lang="de-AT" altLang="de-DE" sz="1800" dirty="0"/>
              <a:t>         (1808 Entwurf für Kundmachungspatent liegt vor </a:t>
            </a:r>
            <a:r>
              <a:rPr lang="de-AT" altLang="de-DE" sz="1800" dirty="0">
                <a:sym typeface="Wingdings" pitchFamily="2" charset="2"/>
              </a:rPr>
              <a:t> K</a:t>
            </a:r>
            <a:r>
              <a:rPr lang="de-AT" altLang="de-DE" sz="1800" dirty="0"/>
              <a:t>ritik des Staatsrates)</a:t>
            </a:r>
            <a:br>
              <a:rPr lang="de-AT" altLang="de-DE" sz="1800" dirty="0"/>
            </a:br>
            <a:r>
              <a:rPr lang="de-AT" altLang="de-DE" sz="1800" dirty="0">
                <a:solidFill>
                  <a:srgbClr val="0070C0"/>
                </a:solidFill>
              </a:rPr>
              <a:t>1809 Superrevision</a:t>
            </a:r>
            <a:r>
              <a:rPr lang="de-AT" altLang="de-DE" sz="1800" dirty="0"/>
              <a:t>, Anfang 1810 abgeschlossen ; </a:t>
            </a:r>
            <a:br>
              <a:rPr lang="de-AT" altLang="de-DE" sz="1800" dirty="0"/>
            </a:br>
            <a:r>
              <a:rPr lang="de-AT" altLang="de-DE" sz="1800" dirty="0"/>
              <a:t>         (1810 Sanktion des Entwurfs, ausgenommen Darlehensvertrag wegen  </a:t>
            </a:r>
            <a:br>
              <a:rPr lang="de-AT" altLang="de-DE" sz="1800" dirty="0"/>
            </a:br>
            <a:r>
              <a:rPr lang="de-AT" altLang="de-DE" sz="1800" dirty="0"/>
              <a:t>         inflationärer Lage des Staates </a:t>
            </a:r>
            <a:r>
              <a:rPr lang="de-AT" altLang="de-DE" sz="1800" dirty="0">
                <a:sym typeface="Wingdings" pitchFamily="2" charset="2"/>
              </a:rPr>
              <a:t> </a:t>
            </a:r>
            <a:r>
              <a:rPr lang="de-AT" altLang="de-DE" sz="1800" dirty="0"/>
              <a:t>ergänzende Beratungen) </a:t>
            </a:r>
            <a:br>
              <a:rPr lang="de-AT" altLang="de-DE" sz="1800" dirty="0"/>
            </a:br>
            <a:r>
              <a:rPr lang="de-AT" altLang="de-DE" sz="1800" b="1" dirty="0">
                <a:solidFill>
                  <a:srgbClr val="0070C0"/>
                </a:solidFill>
              </a:rPr>
              <a:t>1811</a:t>
            </a:r>
            <a:r>
              <a:rPr lang="de-AT" altLang="de-DE" sz="1800" dirty="0"/>
              <a:t> zum 1. Juni </a:t>
            </a:r>
            <a:r>
              <a:rPr lang="de-AT" altLang="de-DE" sz="1800" b="1" dirty="0">
                <a:solidFill>
                  <a:srgbClr val="0070C0"/>
                </a:solidFill>
              </a:rPr>
              <a:t>Kundmachung</a:t>
            </a:r>
            <a:r>
              <a:rPr lang="de-AT" altLang="de-DE" sz="1800" dirty="0"/>
              <a:t> der Endfassung in Buchform; </a:t>
            </a:r>
            <a:r>
              <a:rPr lang="de-AT" altLang="de-DE" sz="1800" b="1" dirty="0">
                <a:solidFill>
                  <a:srgbClr val="0070C0"/>
                </a:solidFill>
              </a:rPr>
              <a:t>1812</a:t>
            </a:r>
            <a:r>
              <a:rPr lang="de-AT" altLang="de-DE" sz="1800" dirty="0">
                <a:solidFill>
                  <a:srgbClr val="0070C0"/>
                </a:solidFill>
              </a:rPr>
              <a:t> in Kraft</a:t>
            </a:r>
            <a:r>
              <a:rPr lang="de-AT" altLang="de-DE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09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1196975"/>
            <a:ext cx="100457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feld 1"/>
          <p:cNvSpPr txBox="1">
            <a:spLocks noChangeArrowheads="1"/>
          </p:cNvSpPr>
          <p:nvPr/>
        </p:nvSpPr>
        <p:spPr bwMode="auto">
          <a:xfrm>
            <a:off x="2033588" y="333375"/>
            <a:ext cx="565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Ablauf der Arbeiten an der Zivilrechtskodifikation </a:t>
            </a:r>
            <a:r>
              <a:rPr lang="de-DE" altLang="de-DE" sz="1800"/>
              <a:t/>
            </a:r>
            <a:br>
              <a:rPr lang="de-DE" altLang="de-DE" sz="1800"/>
            </a:br>
            <a:r>
              <a:rPr lang="de-DE" altLang="de-DE" sz="1800"/>
              <a:t>vom Codex Thesianus bis zum ABGB </a:t>
            </a:r>
          </a:p>
        </p:txBody>
      </p:sp>
      <p:sp>
        <p:nvSpPr>
          <p:cNvPr id="43013" name="Rechteck 1"/>
          <p:cNvSpPr>
            <a:spLocks noChangeArrowheads="1"/>
          </p:cNvSpPr>
          <p:nvPr/>
        </p:nvSpPr>
        <p:spPr bwMode="auto">
          <a:xfrm>
            <a:off x="323850" y="5516563"/>
            <a:ext cx="871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Narrow" pitchFamily="34" charset="0"/>
              </a:rPr>
              <a:t>Historie kodifikace občanského práva do vydání ABGB, in: L. Vojáček / K. Schelle / J. Tauchen (Ed.), Vývoj soukromého práva na území českých zemí (= Spisy Právnické Fakulty Masarykovy Univerzity v Brně 426, Brno: Masarykova univerzita 2012), 195-254 (</a:t>
            </a:r>
            <a:r>
              <a:rPr lang="de-DE" altLang="de-DE" sz="1800" i="1">
                <a:latin typeface="Arial Narrow" pitchFamily="34" charset="0"/>
              </a:rPr>
              <a:t>Christian Neschwara</a:t>
            </a:r>
            <a:r>
              <a:rPr lang="de-DE" altLang="de-DE" sz="1800">
                <a:latin typeface="Arial Narrow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12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44035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0"/>
            <a:ext cx="4298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feld 1"/>
          <p:cNvSpPr txBox="1">
            <a:spLocks noChangeArrowheads="1"/>
          </p:cNvSpPr>
          <p:nvPr/>
        </p:nvSpPr>
        <p:spPr bwMode="auto">
          <a:xfrm>
            <a:off x="0" y="5732463"/>
            <a:ext cx="233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 Narrow" pitchFamily="34" charset="0"/>
              </a:rPr>
              <a:t>Weitere </a:t>
            </a:r>
            <a:r>
              <a:rPr lang="de-DE" altLang="de-DE" sz="1800" dirty="0">
                <a:solidFill>
                  <a:srgbClr val="0070C0"/>
                </a:solidFill>
                <a:latin typeface="Arial Narrow" pitchFamily="34" charset="0"/>
              </a:rPr>
              <a:t>Übersetzungen</a:t>
            </a:r>
            <a:r>
              <a:rPr lang="de-DE" altLang="de-DE" sz="1800" dirty="0">
                <a:latin typeface="Arial Narrow" pitchFamily="34" charset="0"/>
              </a:rPr>
              <a:t>: </a:t>
            </a:r>
            <a:br>
              <a:rPr lang="de-DE" altLang="de-DE" sz="1800" dirty="0">
                <a:latin typeface="Arial Narrow" pitchFamily="34" charset="0"/>
              </a:rPr>
            </a:br>
            <a:r>
              <a:rPr lang="de-DE" altLang="de-DE" sz="1800" dirty="0">
                <a:latin typeface="Arial Narrow" pitchFamily="34" charset="0"/>
              </a:rPr>
              <a:t>1811/12: Polnisch, Latein;</a:t>
            </a:r>
            <a:br>
              <a:rPr lang="de-DE" altLang="de-DE" sz="1800" dirty="0">
                <a:latin typeface="Arial Narrow" pitchFamily="34" charset="0"/>
              </a:rPr>
            </a:br>
            <a:r>
              <a:rPr lang="de-DE" altLang="de-DE" sz="1800" dirty="0">
                <a:latin typeface="Arial Narrow" pitchFamily="34" charset="0"/>
              </a:rPr>
              <a:t>1815/23: Italienisch.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03625" y="116632"/>
            <a:ext cx="4320480" cy="1368152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41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SCI0349"/>
          <p:cNvPicPr>
            <a:picLocks noChangeAspect="1" noChangeArrowheads="1"/>
          </p:cNvPicPr>
          <p:nvPr/>
        </p:nvPicPr>
        <p:blipFill>
          <a:blip r:embed="rId2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657225"/>
            <a:ext cx="10044113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feld 2"/>
          <p:cNvSpPr txBox="1">
            <a:spLocks noChangeArrowheads="1"/>
          </p:cNvSpPr>
          <p:nvPr/>
        </p:nvSpPr>
        <p:spPr bwMode="auto">
          <a:xfrm>
            <a:off x="3097213" y="1331913"/>
            <a:ext cx="808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  <a:t>Böhmen</a:t>
            </a:r>
          </a:p>
        </p:txBody>
      </p:sp>
      <p:sp>
        <p:nvSpPr>
          <p:cNvPr id="45060" name="Textfeld 6"/>
          <p:cNvSpPr txBox="1">
            <a:spLocks noChangeArrowheads="1"/>
          </p:cNvSpPr>
          <p:nvPr/>
        </p:nvSpPr>
        <p:spPr bwMode="auto">
          <a:xfrm>
            <a:off x="3808845" y="1680369"/>
            <a:ext cx="752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  <a:t>Mähren</a:t>
            </a:r>
          </a:p>
        </p:txBody>
      </p:sp>
      <p:sp>
        <p:nvSpPr>
          <p:cNvPr id="45061" name="Textfeld 7"/>
          <p:cNvSpPr txBox="1">
            <a:spLocks noChangeArrowheads="1"/>
          </p:cNvSpPr>
          <p:nvPr/>
        </p:nvSpPr>
        <p:spPr bwMode="auto">
          <a:xfrm>
            <a:off x="5308600" y="1500188"/>
            <a:ext cx="1116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  <a:t>G a l i z i e n</a:t>
            </a:r>
          </a:p>
        </p:txBody>
      </p:sp>
      <p:sp>
        <p:nvSpPr>
          <p:cNvPr id="45062" name="Textfeld 8"/>
          <p:cNvSpPr txBox="1">
            <a:spLocks noChangeArrowheads="1"/>
          </p:cNvSpPr>
          <p:nvPr/>
        </p:nvSpPr>
        <p:spPr bwMode="auto">
          <a:xfrm>
            <a:off x="2636043" y="2725737"/>
            <a:ext cx="771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70C0"/>
                </a:solidFill>
                <a:latin typeface="Arial Narrow" pitchFamily="34" charset="0"/>
              </a:rPr>
              <a:t>Kärnten</a:t>
            </a:r>
          </a:p>
        </p:txBody>
      </p:sp>
      <p:sp>
        <p:nvSpPr>
          <p:cNvPr id="45063" name="Textfeld 9"/>
          <p:cNvSpPr txBox="1">
            <a:spLocks noChangeArrowheads="1"/>
          </p:cNvSpPr>
          <p:nvPr/>
        </p:nvSpPr>
        <p:spPr bwMode="auto">
          <a:xfrm>
            <a:off x="1979613" y="23304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70C0"/>
                </a:solidFill>
                <a:latin typeface="Arial Narrow" pitchFamily="34" charset="0"/>
              </a:rPr>
              <a:t>     T i r o l</a:t>
            </a:r>
            <a:br>
              <a:rPr lang="de-DE" altLang="de-DE" sz="1600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de-DE" altLang="de-DE" sz="1600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16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1600" dirty="0" err="1" smtClean="0">
                <a:solidFill>
                  <a:srgbClr val="0070C0"/>
                </a:solidFill>
                <a:latin typeface="Arial Narrow" pitchFamily="34" charset="0"/>
              </a:rPr>
              <a:t>Vbg</a:t>
            </a:r>
            <a:endParaRPr lang="de-DE" altLang="de-DE" sz="1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5064" name="Textfeld 10"/>
          <p:cNvSpPr txBox="1">
            <a:spLocks noChangeArrowheads="1"/>
          </p:cNvSpPr>
          <p:nvPr/>
        </p:nvSpPr>
        <p:spPr bwMode="auto">
          <a:xfrm>
            <a:off x="2700338" y="1849438"/>
            <a:ext cx="642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70C0"/>
                </a:solidFill>
                <a:latin typeface="Arial Narrow" pitchFamily="34" charset="0"/>
              </a:rPr>
              <a:t>Salz</a:t>
            </a:r>
            <a:br>
              <a:rPr lang="de-DE" altLang="de-DE" sz="1600">
                <a:solidFill>
                  <a:srgbClr val="0070C0"/>
                </a:solidFill>
                <a:latin typeface="Arial Narrow" pitchFamily="34" charset="0"/>
              </a:rPr>
            </a:br>
            <a:r>
              <a:rPr lang="de-DE" altLang="de-DE" sz="1600">
                <a:solidFill>
                  <a:srgbClr val="0070C0"/>
                </a:solidFill>
                <a:latin typeface="Arial Narrow" pitchFamily="34" charset="0"/>
              </a:rPr>
              <a:t>burg</a:t>
            </a:r>
          </a:p>
        </p:txBody>
      </p:sp>
      <p:sp>
        <p:nvSpPr>
          <p:cNvPr id="45065" name="Textfeld 11"/>
          <p:cNvSpPr txBox="1">
            <a:spLocks noChangeArrowheads="1"/>
          </p:cNvSpPr>
          <p:nvPr/>
        </p:nvSpPr>
        <p:spPr bwMode="auto">
          <a:xfrm>
            <a:off x="3470275" y="2376488"/>
            <a:ext cx="67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 err="1">
                <a:solidFill>
                  <a:srgbClr val="00B0F0"/>
                </a:solidFill>
                <a:latin typeface="Arial Narrow" pitchFamily="34" charset="0"/>
              </a:rPr>
              <a:t>Steier</a:t>
            </a:r>
            <a: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  <a:t>-</a:t>
            </a:r>
            <a:r>
              <a:rPr lang="de-DE" altLang="de-DE" sz="1600" dirty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de-DE" altLang="de-DE" sz="1600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de-DE" altLang="de-DE" sz="1600" dirty="0" err="1">
                <a:solidFill>
                  <a:srgbClr val="0070C0"/>
                </a:solidFill>
                <a:latin typeface="Arial Narrow" pitchFamily="34" charset="0"/>
              </a:rPr>
              <a:t>mark</a:t>
            </a:r>
            <a:endParaRPr lang="de-DE" altLang="de-DE" sz="16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5066" name="Textfeld 12"/>
          <p:cNvSpPr txBox="1">
            <a:spLocks noChangeArrowheads="1"/>
          </p:cNvSpPr>
          <p:nvPr/>
        </p:nvSpPr>
        <p:spPr bwMode="auto">
          <a:xfrm>
            <a:off x="3470275" y="2940050"/>
            <a:ext cx="576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 err="1">
                <a:solidFill>
                  <a:srgbClr val="00B0F0"/>
                </a:solidFill>
                <a:latin typeface="Arial Narrow" pitchFamily="34" charset="0"/>
              </a:rPr>
              <a:t>Krain</a:t>
            </a:r>
            <a:endParaRPr lang="de-DE" altLang="de-DE" sz="16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45067" name="Textfeld 13"/>
          <p:cNvSpPr txBox="1">
            <a:spLocks noChangeArrowheads="1"/>
          </p:cNvSpPr>
          <p:nvPr/>
        </p:nvSpPr>
        <p:spPr bwMode="auto">
          <a:xfrm>
            <a:off x="3221038" y="1846263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  <a:t>Ober-/</a:t>
            </a:r>
            <a:b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de-DE" altLang="de-DE" sz="1600" dirty="0" err="1">
                <a:solidFill>
                  <a:srgbClr val="00B0F0"/>
                </a:solidFill>
                <a:latin typeface="Arial Narrow" pitchFamily="34" charset="0"/>
              </a:rPr>
              <a:t>Niederösterr</a:t>
            </a:r>
            <a:endParaRPr lang="de-DE" altLang="de-DE" sz="16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45068" name="Textfeld 14"/>
          <p:cNvSpPr txBox="1">
            <a:spLocks noChangeArrowheads="1"/>
          </p:cNvSpPr>
          <p:nvPr/>
        </p:nvSpPr>
        <p:spPr bwMode="auto">
          <a:xfrm>
            <a:off x="4595813" y="2614613"/>
            <a:ext cx="1728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70C0"/>
                </a:solidFill>
                <a:latin typeface="Arial Narrow" pitchFamily="34" charset="0"/>
              </a:rPr>
              <a:t>U n  g  a  r  n</a:t>
            </a:r>
          </a:p>
        </p:txBody>
      </p:sp>
      <p:sp>
        <p:nvSpPr>
          <p:cNvPr id="45069" name="Textfeld 15"/>
          <p:cNvSpPr txBox="1">
            <a:spLocks noChangeArrowheads="1"/>
          </p:cNvSpPr>
          <p:nvPr/>
        </p:nvSpPr>
        <p:spPr bwMode="auto">
          <a:xfrm>
            <a:off x="6407150" y="2068513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 err="1">
                <a:solidFill>
                  <a:srgbClr val="00B0F0"/>
                </a:solidFill>
                <a:latin typeface="Arial Narrow" pitchFamily="34" charset="0"/>
              </a:rPr>
              <a:t>Buko</a:t>
            </a:r>
            <a: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de-DE" altLang="de-DE" sz="1600" dirty="0">
                <a:solidFill>
                  <a:srgbClr val="00B0F0"/>
                </a:solidFill>
                <a:latin typeface="Arial Narrow" pitchFamily="34" charset="0"/>
              </a:rPr>
            </a:br>
            <a:r>
              <a:rPr lang="de-DE" altLang="de-DE" sz="1600" dirty="0" err="1">
                <a:solidFill>
                  <a:srgbClr val="00B0F0"/>
                </a:solidFill>
                <a:latin typeface="Arial Narrow" pitchFamily="34" charset="0"/>
              </a:rPr>
              <a:t>wina</a:t>
            </a:r>
            <a:endParaRPr lang="de-DE" altLang="de-DE" sz="16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45070" name="Textfeld 16"/>
          <p:cNvSpPr txBox="1">
            <a:spLocks noChangeArrowheads="1"/>
          </p:cNvSpPr>
          <p:nvPr/>
        </p:nvSpPr>
        <p:spPr bwMode="auto">
          <a:xfrm>
            <a:off x="1914210" y="2401242"/>
            <a:ext cx="130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err="1" smtClean="0">
                <a:solidFill>
                  <a:srgbClr val="0070C0"/>
                </a:solidFill>
                <a:latin typeface="Arial Narrow" pitchFamily="34" charset="0"/>
              </a:rPr>
              <a:t>FL</a:t>
            </a:r>
            <a:endParaRPr lang="de-DE" altLang="de-DE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5071" name="Textfeld 14"/>
          <p:cNvSpPr txBox="1">
            <a:spLocks noChangeArrowheads="1"/>
          </p:cNvSpPr>
          <p:nvPr/>
        </p:nvSpPr>
        <p:spPr bwMode="auto">
          <a:xfrm>
            <a:off x="1385888" y="3005138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70C0"/>
                </a:solidFill>
                <a:latin typeface="Arial Narrow" pitchFamily="34" charset="0"/>
              </a:rPr>
              <a:t>         Lombardo-</a:t>
            </a:r>
            <a:br>
              <a:rPr lang="de-DE" altLang="de-DE" sz="1600" b="1">
                <a:solidFill>
                  <a:srgbClr val="0070C0"/>
                </a:solidFill>
                <a:latin typeface="Arial Narrow" pitchFamily="34" charset="0"/>
              </a:rPr>
            </a:br>
            <a:r>
              <a:rPr lang="de-DE" altLang="de-DE" sz="1600" b="1">
                <a:solidFill>
                  <a:srgbClr val="0070C0"/>
                </a:solidFill>
                <a:latin typeface="Arial Narrow" pitchFamily="34" charset="0"/>
              </a:rPr>
              <a:t> 	Venzien</a:t>
            </a:r>
          </a:p>
        </p:txBody>
      </p:sp>
      <p:sp>
        <p:nvSpPr>
          <p:cNvPr id="45072" name="Textfeld 15"/>
          <p:cNvSpPr txBox="1">
            <a:spLocks noChangeArrowheads="1"/>
          </p:cNvSpPr>
          <p:nvPr/>
        </p:nvSpPr>
        <p:spPr bwMode="auto">
          <a:xfrm>
            <a:off x="3179763" y="3160713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70C0"/>
                </a:solidFill>
                <a:latin typeface="Arial Narrow" pitchFamily="34" charset="0"/>
              </a:rPr>
              <a:t>Görz</a:t>
            </a:r>
            <a:br>
              <a:rPr lang="de-DE" altLang="de-DE" sz="1600">
                <a:solidFill>
                  <a:srgbClr val="0070C0"/>
                </a:solidFill>
                <a:latin typeface="Arial Narrow" pitchFamily="34" charset="0"/>
              </a:rPr>
            </a:br>
            <a:r>
              <a:rPr lang="de-DE" altLang="de-DE" sz="1600">
                <a:solidFill>
                  <a:srgbClr val="0070C0"/>
                </a:solidFill>
                <a:latin typeface="Arial Narrow" pitchFamily="34" charset="0"/>
              </a:rPr>
              <a:t>Istrien</a:t>
            </a:r>
          </a:p>
        </p:txBody>
      </p:sp>
      <p:sp>
        <p:nvSpPr>
          <p:cNvPr id="45073" name="Textfeld 10"/>
          <p:cNvSpPr txBox="1">
            <a:spLocks noChangeArrowheads="1"/>
          </p:cNvSpPr>
          <p:nvPr/>
        </p:nvSpPr>
        <p:spPr bwMode="auto">
          <a:xfrm>
            <a:off x="4499992" y="1367631"/>
            <a:ext cx="7350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 err="1">
                <a:solidFill>
                  <a:srgbClr val="0070C0"/>
                </a:solidFill>
                <a:latin typeface="Arial Narrow" pitchFamily="34" charset="0"/>
              </a:rPr>
              <a:t>Schle-</a:t>
            </a:r>
            <a:r>
              <a:rPr lang="de-DE" altLang="de-DE" sz="1600" dirty="0" err="1">
                <a:solidFill>
                  <a:srgbClr val="00B0F0"/>
                </a:solidFill>
                <a:latin typeface="Arial Narrow" pitchFamily="34" charset="0"/>
              </a:rPr>
              <a:t>sien</a:t>
            </a:r>
            <a:endParaRPr lang="de-DE" altLang="de-DE" sz="1600" dirty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e1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63373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11188" y="333375"/>
            <a:ext cx="835183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Österreichische Monarchie</a:t>
            </a:r>
            <a:r>
              <a:rPr lang="de-DE" altLang="de-DE" sz="1800"/>
              <a:t> </a:t>
            </a:r>
            <a:br>
              <a:rPr lang="de-DE" altLang="de-DE" sz="1800"/>
            </a:br>
            <a:r>
              <a:rPr lang="de-DE" altLang="de-DE" sz="1800"/>
              <a:t>zerfällt (Dismembration) ohne Rechtsnachfolger: </a:t>
            </a:r>
            <a:br>
              <a:rPr lang="de-DE" altLang="de-DE" sz="1800"/>
            </a:br>
            <a:r>
              <a:rPr lang="de-DE" altLang="de-DE" sz="1800"/>
              <a:t>Entstehung neuer Staaten: Tschechoslowakei und Deutschösterreich; </a:t>
            </a:r>
            <a:br>
              <a:rPr lang="de-DE" altLang="de-DE" sz="1800"/>
            </a:br>
            <a:r>
              <a:rPr lang="de-DE" altLang="de-DE" sz="1800"/>
              <a:t>Randgebiete fallen an bestehende Staaten Italien, Rumänien </a:t>
            </a:r>
            <a:br>
              <a:rPr lang="de-DE" altLang="de-DE" sz="1800"/>
            </a:br>
            <a:r>
              <a:rPr lang="de-DE" altLang="de-DE" sz="1800"/>
              <a:t>bzw. an neue Staaten (Polen, SHS-Staat)</a:t>
            </a:r>
            <a:br>
              <a:rPr lang="de-DE" altLang="de-DE" sz="1800"/>
            </a:br>
            <a:r>
              <a:rPr lang="de-DE" altLang="de-DE" sz="1800"/>
              <a:t>= formelle Diskontinuität</a:t>
            </a:r>
          </a:p>
        </p:txBody>
      </p:sp>
    </p:spTree>
    <p:extLst>
      <p:ext uri="{BB962C8B-B14F-4D97-AF65-F5344CB8AC3E}">
        <p14:creationId xmlns:p14="http://schemas.microsoft.com/office/powerpoint/2010/main" val="32138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oesta.gv.at/Images/2008/9/14/1920167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1153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0243" name="Picture 3" descr="http://images.derstandard.at/2010/06/04/127152005220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53292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4663" y="908050"/>
            <a:ext cx="622300" cy="1571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67175" y="836613"/>
            <a:ext cx="979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 Narrow" pitchFamily="34" charset="0"/>
              </a:rPr>
              <a:t>POLEN</a:t>
            </a:r>
            <a:endParaRPr lang="de-AT" altLang="de-DE" sz="1400" b="1">
              <a:latin typeface="Arial Narrow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2909359">
            <a:off x="5165725" y="139541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 Narrow" pitchFamily="34" charset="0"/>
              </a:rPr>
              <a:t>RUSSLAND</a:t>
            </a:r>
            <a:endParaRPr lang="de-AT" altLang="de-DE" sz="1400" b="1">
              <a:latin typeface="Arial Narrow" pitchFamily="34" charset="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539750" y="5229225"/>
            <a:ext cx="79517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Ungarische Monarchie </a:t>
            </a:r>
            <a:br>
              <a:rPr lang="de-DE" altLang="de-DE" sz="1800" b="1"/>
            </a:br>
            <a:r>
              <a:rPr lang="de-DE" altLang="de-DE" sz="1800"/>
              <a:t>Restriktion bei staatlicher Kontinuität </a:t>
            </a:r>
            <a:r>
              <a:rPr lang="de-DE" altLang="de-DE" sz="1800">
                <a:sym typeface="Wingdings" pitchFamily="2" charset="2"/>
              </a:rPr>
              <a:t> </a:t>
            </a:r>
            <a:r>
              <a:rPr lang="de-DE" altLang="de-DE" sz="1800"/>
              <a:t>Randgebiete an bestehende </a:t>
            </a:r>
            <a:br>
              <a:rPr lang="de-DE" altLang="de-DE" sz="1800"/>
            </a:br>
            <a:r>
              <a:rPr lang="de-DE" altLang="de-DE" sz="1800"/>
              <a:t>Staaten: Rumänien, Serbien bzw. an </a:t>
            </a:r>
            <a:br>
              <a:rPr lang="de-DE" altLang="de-DE" sz="1800"/>
            </a:br>
            <a:r>
              <a:rPr lang="de-DE" altLang="de-DE" sz="1800"/>
              <a:t>neue Staaten: Tschechoslowakei, Deutschösterreich, Polen, SHS-Staat).</a:t>
            </a:r>
            <a:r>
              <a:rPr lang="de-AT" altLang="de-DE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-1714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AT" altLang="de-DE" sz="1800" smtClean="0"/>
              <a:t/>
            </a:r>
            <a:br>
              <a:rPr lang="de-AT" altLang="de-DE" sz="1800" smtClean="0"/>
            </a:br>
            <a:r>
              <a:rPr lang="de-AT" altLang="de-DE" sz="1800" b="1" smtClean="0"/>
              <a:t>Österreichisch-ungarischen Monarchie Ende 1918</a:t>
            </a:r>
          </a:p>
        </p:txBody>
      </p:sp>
      <p:pic>
        <p:nvPicPr>
          <p:cNvPr id="11267" name="Picture 4" descr="http://www.cee-portal.at/Bilderordner/Maps/Oestrreich-Ungarn-1815-191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5628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9438" y="5592763"/>
            <a:ext cx="81232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800" b="1"/>
              <a:t>Räumliche Dimension</a:t>
            </a:r>
            <a:r>
              <a:rPr lang="de-DE" altLang="de-DE" sz="1800"/>
              <a:t> =	vor 1918 differenziert in Verbindung mit  </a:t>
            </a:r>
            <a:br>
              <a:rPr lang="de-DE" altLang="de-DE" sz="1800"/>
            </a:br>
            <a:r>
              <a:rPr lang="de-DE" altLang="de-DE" sz="1800"/>
              <a:t>wechselnden </a:t>
            </a:r>
            <a:r>
              <a:rPr lang="de-DE" altLang="de-DE" sz="1800" b="1"/>
              <a:t>verfassungsrechtlichen Grundlagen (</a:t>
            </a:r>
            <a:r>
              <a:rPr lang="de-DE" altLang="de-DE" sz="1800"/>
              <a:t>ohne bzw. mit Ungarn): </a:t>
            </a:r>
            <a:br>
              <a:rPr lang="de-DE" altLang="de-DE" sz="1800"/>
            </a:br>
            <a:r>
              <a:rPr lang="de-DE" altLang="de-DE" sz="1800"/>
              <a:t>größte Ausdehnung 1859 (66000 km</a:t>
            </a:r>
            <a:r>
              <a:rPr lang="de-DE" altLang="de-DE" sz="1800" baseline="30000"/>
              <a:t>2</a:t>
            </a:r>
            <a:r>
              <a:rPr lang="de-DE" altLang="de-DE" sz="1800"/>
              <a:t>, 35 Mio EW)</a:t>
            </a:r>
          </a:p>
        </p:txBody>
      </p:sp>
    </p:spTree>
    <p:extLst>
      <p:ext uri="{BB962C8B-B14F-4D97-AF65-F5344CB8AC3E}">
        <p14:creationId xmlns:p14="http://schemas.microsoft.com/office/powerpoint/2010/main" val="17096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036050" cy="619311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Aft>
                <a:spcPct val="20000"/>
              </a:spcAft>
              <a:buNone/>
            </a:pPr>
            <a:r>
              <a:rPr lang="de-DE" altLang="de-DE" sz="1800" b="1" dirty="0" smtClean="0"/>
              <a:t>	Gesamtmonarchie Österreich-Ungarn:</a:t>
            </a:r>
            <a:br>
              <a:rPr lang="de-DE" altLang="de-DE" sz="1800" b="1" dirty="0" smtClean="0"/>
            </a:br>
            <a:r>
              <a:rPr lang="de-DE" altLang="de-DE" sz="1800" dirty="0" smtClean="0"/>
              <a:t>verfassungsrechtliche Grundlage = „Ausgleich“ 1867</a:t>
            </a:r>
            <a:br>
              <a:rPr lang="de-DE" altLang="de-DE" sz="1800" dirty="0" smtClean="0"/>
            </a:br>
            <a:r>
              <a:rPr lang="de-DE" altLang="de-DE" sz="1800" dirty="0" smtClean="0">
                <a:sym typeface="Wingdings" pitchFamily="2" charset="2"/>
              </a:rPr>
              <a:t> </a:t>
            </a:r>
            <a:r>
              <a:rPr lang="de-DE" altLang="de-DE" sz="1800" dirty="0" smtClean="0">
                <a:solidFill>
                  <a:srgbClr val="0070C0"/>
                </a:solidFill>
                <a:sym typeface="Wingdings" pitchFamily="2" charset="2"/>
              </a:rPr>
              <a:t>2 Staaten </a:t>
            </a:r>
            <a:r>
              <a:rPr lang="de-DE" altLang="de-DE" sz="1800" dirty="0" smtClean="0">
                <a:sym typeface="Wingdings" pitchFamily="2" charset="2"/>
              </a:rPr>
              <a:t>in </a:t>
            </a:r>
            <a:r>
              <a:rPr lang="de-DE" altLang="de-DE" sz="1800" dirty="0" smtClean="0">
                <a:solidFill>
                  <a:srgbClr val="0070C0"/>
                </a:solidFill>
                <a:sym typeface="Wingdings" pitchFamily="2" charset="2"/>
              </a:rPr>
              <a:t>1 Monarchie</a:t>
            </a:r>
            <a:r>
              <a:rPr lang="de-DE" altLang="de-DE" sz="1800" dirty="0" smtClean="0">
                <a:sym typeface="Wingdings" pitchFamily="2" charset="2"/>
              </a:rPr>
              <a:t>, verbunden durch </a:t>
            </a:r>
            <a:r>
              <a:rPr lang="de-DE" altLang="de-DE" sz="1800" dirty="0">
                <a:solidFill>
                  <a:srgbClr val="0070C0"/>
                </a:solidFill>
                <a:sym typeface="Wingdings" pitchFamily="2" charset="2"/>
              </a:rPr>
              <a:t>gemeinsame </a:t>
            </a:r>
            <a:r>
              <a:rPr lang="de-DE" altLang="de-DE" sz="1800" dirty="0" smtClean="0">
                <a:sym typeface="Wingdings" pitchFamily="2" charset="2"/>
              </a:rPr>
              <a:t/>
            </a:r>
            <a:br>
              <a:rPr lang="de-DE" altLang="de-DE" sz="1800" dirty="0" smtClean="0">
                <a:sym typeface="Wingdings" pitchFamily="2" charset="2"/>
              </a:rPr>
            </a:br>
            <a:r>
              <a:rPr lang="de-DE" altLang="de-DE" sz="1800" dirty="0" smtClean="0">
                <a:sym typeface="Wingdings" pitchFamily="2" charset="2"/>
              </a:rPr>
              <a:t>    </a:t>
            </a:r>
            <a:r>
              <a:rPr lang="de-DE" altLang="de-DE" sz="1800" dirty="0" smtClean="0">
                <a:solidFill>
                  <a:srgbClr val="0070C0"/>
                </a:solidFill>
                <a:sym typeface="Wingdings" pitchFamily="2" charset="2"/>
              </a:rPr>
              <a:t>Angelegenheiten </a:t>
            </a:r>
            <a:r>
              <a:rPr lang="de-DE" altLang="de-DE" sz="1800" dirty="0" smtClean="0">
                <a:sym typeface="Wingdings" pitchFamily="2" charset="2"/>
              </a:rPr>
              <a:t>und </a:t>
            </a:r>
            <a:r>
              <a:rPr lang="de-DE" altLang="de-DE" sz="1800" dirty="0" smtClean="0">
                <a:solidFill>
                  <a:srgbClr val="0070C0"/>
                </a:solidFill>
                <a:sym typeface="Wingdings" pitchFamily="2" charset="2"/>
              </a:rPr>
              <a:t>Einrichtungen</a:t>
            </a:r>
            <a:r>
              <a:rPr lang="de-DE" altLang="de-DE" sz="1800" dirty="0" smtClean="0">
                <a:sym typeface="Wingdings" pitchFamily="2" charset="2"/>
              </a:rPr>
              <a:t> (Monarch, Parlamentsdelegationen, Minister; Heer) </a:t>
            </a:r>
            <a:br>
              <a:rPr lang="de-DE" altLang="de-DE" sz="1800" dirty="0" smtClean="0">
                <a:sym typeface="Wingdings" pitchFamily="2" charset="2"/>
              </a:rPr>
            </a:br>
            <a:r>
              <a:rPr lang="de-DE" altLang="de-DE" sz="1800" dirty="0" smtClean="0">
                <a:sym typeface="Wingdings" pitchFamily="2" charset="2"/>
              </a:rPr>
              <a:t>     = Realunion;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dynastische Grundlage = einheitliche Thronfolge („Pragmatische Sanktion“ 1713)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 smtClean="0"/>
              <a:t>	</a:t>
            </a:r>
            <a:r>
              <a:rPr lang="de-DE" altLang="de-DE" sz="1800" dirty="0" smtClean="0">
                <a:solidFill>
                  <a:srgbClr val="0070C0"/>
                </a:solidFill>
              </a:rPr>
              <a:t>ab Mitte Oktober 1918: Zerfall </a:t>
            </a:r>
            <a:r>
              <a:rPr lang="de-DE" altLang="de-DE" sz="1800" dirty="0" smtClean="0"/>
              <a:t>der Gesamtmonarchie</a:t>
            </a:r>
            <a:br>
              <a:rPr lang="de-DE" altLang="de-DE" sz="1800" dirty="0" smtClean="0"/>
            </a:br>
            <a:r>
              <a:rPr lang="de-DE" altLang="de-DE" sz="1800" dirty="0" smtClean="0"/>
              <a:t>− 20. 10.: 	Ungarn kündigt den Ausgleich Realunion </a:t>
            </a:r>
            <a:r>
              <a:rPr lang="de-DE" altLang="de-DE" sz="1800" dirty="0" smtClean="0">
                <a:sym typeface="Wingdings" pitchFamily="2" charset="2"/>
              </a:rPr>
              <a:t> </a:t>
            </a:r>
            <a:r>
              <a:rPr lang="de-DE" altLang="de-DE" sz="1800" dirty="0" smtClean="0"/>
              <a:t>Personalunion;  </a:t>
            </a:r>
            <a:br>
              <a:rPr lang="de-DE" altLang="de-DE" sz="1800" dirty="0" smtClean="0"/>
            </a:br>
            <a:r>
              <a:rPr lang="de-DE" altLang="de-DE" sz="1800" dirty="0" smtClean="0"/>
              <a:t>− 11. / 13. 11.: 	Verzichtserklärungen des Kaisers </a:t>
            </a:r>
            <a:r>
              <a:rPr lang="de-DE" altLang="de-DE" sz="1800" dirty="0" smtClean="0">
                <a:sym typeface="Wingdings" pitchFamily="2" charset="2"/>
              </a:rPr>
              <a:t> Wegfall der </a:t>
            </a:r>
            <a:r>
              <a:rPr lang="de-DE" altLang="de-DE" sz="1800" dirty="0" smtClean="0"/>
              <a:t>dynastischen Klammer  		(Pragmatische Sanktion) = Ende der beiden Monarchien.</a:t>
            </a:r>
          </a:p>
          <a:p>
            <a:pPr eaLnBrk="1" hangingPunct="1">
              <a:lnSpc>
                <a:spcPct val="125000"/>
              </a:lnSpc>
              <a:spcAft>
                <a:spcPct val="20000"/>
              </a:spcAft>
              <a:buFontTx/>
              <a:buNone/>
            </a:pPr>
            <a:r>
              <a:rPr lang="de-DE" altLang="de-DE" sz="1800" dirty="0" smtClean="0"/>
              <a:t> 	 		</a:t>
            </a:r>
            <a:r>
              <a:rPr lang="de-DE" altLang="de-DE" sz="1400" dirty="0" smtClean="0"/>
              <a:t>Pragmatische Sanktion: alle habsburgischen Länder seit 1713 zu einer </a:t>
            </a:r>
            <a:br>
              <a:rPr lang="de-DE" altLang="de-DE" sz="1400" dirty="0" smtClean="0"/>
            </a:br>
            <a:r>
              <a:rPr lang="de-DE" altLang="de-DE" sz="1400" dirty="0" smtClean="0"/>
              <a:t> 		</a:t>
            </a:r>
            <a:r>
              <a:rPr lang="de-DE" altLang="de-DE" sz="1400" dirty="0" smtClean="0">
                <a:solidFill>
                  <a:srgbClr val="0070C0"/>
                </a:solidFill>
              </a:rPr>
              <a:t>unteilbaren / untrennbarer Einheit </a:t>
            </a:r>
            <a:r>
              <a:rPr lang="de-DE" altLang="de-DE" sz="1400" dirty="0" smtClean="0"/>
              <a:t>verbunden. </a:t>
            </a:r>
            <a:br>
              <a:rPr lang="de-DE" altLang="de-DE" sz="1400" dirty="0" smtClean="0"/>
            </a:br>
            <a:r>
              <a:rPr lang="de-DE" altLang="de-DE" sz="1400" dirty="0" smtClean="0"/>
              <a:t> 		Pragmatische Sanktion = Ausgangspunkt für die </a:t>
            </a:r>
            <a:br>
              <a:rPr lang="de-DE" altLang="de-DE" sz="1400" dirty="0" smtClean="0"/>
            </a:br>
            <a:r>
              <a:rPr lang="de-DE" altLang="de-DE" sz="1400" dirty="0" smtClean="0"/>
              <a:t> 		</a:t>
            </a:r>
            <a:r>
              <a:rPr lang="de-DE" altLang="de-DE" sz="1400" dirty="0" smtClean="0">
                <a:solidFill>
                  <a:srgbClr val="0070C0"/>
                </a:solidFill>
              </a:rPr>
              <a:t>Umwandlung</a:t>
            </a:r>
            <a:r>
              <a:rPr lang="de-DE" altLang="de-DE" sz="1400" dirty="0" smtClean="0"/>
              <a:t> der habsburgischen </a:t>
            </a:r>
            <a:r>
              <a:rPr lang="de-DE" altLang="de-DE" sz="1400" dirty="0" smtClean="0">
                <a:solidFill>
                  <a:srgbClr val="0070C0"/>
                </a:solidFill>
              </a:rPr>
              <a:t>Länderverbindungen</a:t>
            </a:r>
            <a:r>
              <a:rPr lang="de-DE" altLang="de-DE" sz="1400" dirty="0" smtClean="0"/>
              <a:t> des </a:t>
            </a:r>
            <a:br>
              <a:rPr lang="de-DE" altLang="de-DE" sz="1400" dirty="0" smtClean="0"/>
            </a:br>
            <a:r>
              <a:rPr lang="de-DE" altLang="de-DE" sz="1400" dirty="0" smtClean="0"/>
              <a:t> 		Mittelalters (MA) und der Frühneuzeit (</a:t>
            </a:r>
            <a:r>
              <a:rPr lang="de-DE" altLang="de-DE" sz="1400" dirty="0" err="1" smtClean="0"/>
              <a:t>FrühNZ</a:t>
            </a:r>
            <a:r>
              <a:rPr lang="de-DE" altLang="de-DE" sz="1400" dirty="0" smtClean="0"/>
              <a:t>)</a:t>
            </a:r>
            <a:br>
              <a:rPr lang="de-DE" altLang="de-DE" sz="1400" dirty="0" smtClean="0"/>
            </a:br>
            <a:r>
              <a:rPr lang="de-DE" altLang="de-DE" sz="1400" dirty="0" smtClean="0"/>
              <a:t> 		</a:t>
            </a:r>
            <a:r>
              <a:rPr lang="de-DE" altLang="de-DE" sz="1400" dirty="0" smtClean="0">
                <a:solidFill>
                  <a:srgbClr val="0070C0"/>
                </a:solidFill>
              </a:rPr>
              <a:t>zu</a:t>
            </a:r>
            <a:r>
              <a:rPr lang="de-DE" altLang="de-DE" sz="1400" dirty="0" smtClean="0"/>
              <a:t> einem </a:t>
            </a:r>
            <a:r>
              <a:rPr lang="de-DE" altLang="de-DE" sz="1400" dirty="0" smtClean="0">
                <a:solidFill>
                  <a:srgbClr val="0070C0"/>
                </a:solidFill>
              </a:rPr>
              <a:t>Einheitsstaat</a:t>
            </a:r>
            <a:r>
              <a:rPr lang="de-DE" altLang="de-DE" sz="1400" dirty="0" smtClean="0"/>
              <a:t>: von Mitte 18. Jahrhundert (Jh.) an </a:t>
            </a:r>
            <a:br>
              <a:rPr lang="de-DE" altLang="de-DE" sz="1400" dirty="0" smtClean="0"/>
            </a:br>
            <a:r>
              <a:rPr lang="de-DE" altLang="de-DE" sz="1400" dirty="0" smtClean="0"/>
              <a:t> 		durch Reformen </a:t>
            </a:r>
            <a:r>
              <a:rPr lang="de-DE" altLang="de-DE" sz="1400" dirty="0" smtClean="0">
                <a:solidFill>
                  <a:srgbClr val="0070C0"/>
                </a:solidFill>
              </a:rPr>
              <a:t>unter Maria Theresia und Josef II.: 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 smtClean="0"/>
              <a:t> 		Ergebnis = Schaffung einer staatlichen Grundstruktur bis 1848. </a:t>
            </a:r>
          </a:p>
        </p:txBody>
      </p:sp>
    </p:spTree>
    <p:extLst>
      <p:ext uri="{BB962C8B-B14F-4D97-AF65-F5344CB8AC3E}">
        <p14:creationId xmlns:p14="http://schemas.microsoft.com/office/powerpoint/2010/main" val="33027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Bildschirmpräsentation (4:3)</PresentationFormat>
  <Paragraphs>228</Paragraphs>
  <Slides>47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9" baseType="lpstr">
      <vt:lpstr>Larissa</vt:lpstr>
      <vt:lpstr>Acrobat Document</vt:lpstr>
      <vt:lpstr>Christian Neschwara / Universität Wien  Rechts- und Verfassungsgeschichte in Mitteleuopa  (Schwerpunkt Österreich)</vt:lpstr>
      <vt:lpstr>Christian Neschwara / Universität Wien  Rechts- und Verfassungsgeschichte in Mitteleuopa  (Schwerpunkt Österreich)</vt:lpstr>
      <vt:lpstr>Christian Neschwara / Universität Wien  Rechts- und Verfassungsgeschichte in Mitteleuopa  (Schwerpunkt Österreich)</vt:lpstr>
      <vt:lpstr>Christian Neschwara / Universität Wien  Rechts- und Verfassungsgeschichte in Mitteleuopa  (Schwerpunkt Österreich)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Habsburgermonarchie zusammengesetzt aus  verschiedenen Ländergruppen </vt:lpstr>
      <vt:lpstr>PowerPoint-Präsentation</vt:lpstr>
      <vt:lpstr>Heiratspolitik und Erbfolge:  1477 Burgund und 1516 Spanien und seine Kolonien Teile des Habsburgerreiches:  später sagte man, im Reich Kaiser Karls V. ging die Sonne nicht unter.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Ländergruppe aus den Teilungen Polens im 18. Jh.</vt:lpstr>
      <vt:lpstr>PowerPoint-Präsentation</vt:lpstr>
      <vt:lpstr>PowerPoint-Präsentation</vt:lpstr>
      <vt:lpstr>PowerPoint-Präsentation</vt:lpstr>
      <vt:lpstr>PowerPoint-Präsentation</vt:lpstr>
      <vt:lpstr> Verfassungsentwicklung im mitteleuropäischen Raum im Vormärz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Neschwara / Universität Wien  Rechts- und Verfassungsgeschichte in Mitteleuopa  (Schwerpunkt Österreich)</dc:title>
  <dc:creator>Christian Neschwara</dc:creator>
  <cp:lastModifiedBy>Christian Neschwara</cp:lastModifiedBy>
  <cp:revision>21</cp:revision>
  <dcterms:created xsi:type="dcterms:W3CDTF">2016-02-17T13:16:52Z</dcterms:created>
  <dcterms:modified xsi:type="dcterms:W3CDTF">2016-03-16T10:39:33Z</dcterms:modified>
</cp:coreProperties>
</file>