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563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59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0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867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79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31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62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742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480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839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13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CD52-6A8D-4606-A125-00E121BB5DE1}" type="datetimeFigureOut">
              <a:rPr lang="de-AT" smtClean="0"/>
              <a:t>11.03.2016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B866-990F-4E1F-B84A-5C6B8F98F1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500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8/89/%C3%96sterreich-Ungarn_Kriegsflagge_1915.sv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6/61/Verzichtserkl%C3%A4rung_Karl_I._11.11.1918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3/3c/Ausrufung_der_Republik_Deutsch%C3%B6sterreich_1918_Parlamentsrampe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d/df/B-VG_Ausstellun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f/fd/Austria_Hungary_ethnic_de.sv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1800" i="1" smtClean="0"/>
              <a:t>Christian Neschwara / Universität Wien</a:t>
            </a:r>
            <a:br>
              <a:rPr lang="de-DE" altLang="de-DE" sz="1800" i="1" smtClean="0"/>
            </a:br>
            <a:r>
              <a:rPr lang="de-DE" altLang="de-DE" sz="2000" b="1" smtClean="0"/>
              <a:t/>
            </a:r>
            <a:br>
              <a:rPr lang="de-DE" altLang="de-DE" sz="2000" b="1" smtClean="0"/>
            </a:br>
            <a:r>
              <a:rPr lang="de-DE" altLang="de-DE" sz="2000" b="1" smtClean="0"/>
              <a:t>Rechts- und Verfassungsgeschichte in Mitteleuopa</a:t>
            </a:r>
            <a:r>
              <a:rPr lang="de-DE" altLang="de-DE" sz="2000" smtClean="0"/>
              <a:t> </a:t>
            </a:r>
            <a:br>
              <a:rPr lang="de-DE" altLang="de-DE" sz="2000" smtClean="0"/>
            </a:br>
            <a:r>
              <a:rPr lang="de-DE" altLang="de-DE" sz="2000" smtClean="0"/>
              <a:t>(Schwerpunkt Österreich)</a:t>
            </a:r>
            <a:endParaRPr lang="de-AT" altLang="de-DE" sz="2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de-DE" altLang="de-DE" sz="1800" b="1" dirty="0" smtClean="0"/>
              <a:t>Block III </a:t>
            </a:r>
            <a:r>
              <a:rPr lang="de-DE" altLang="de-DE" sz="1800" b="1" dirty="0" smtClean="0"/>
              <a:t>23. März 2016</a:t>
            </a:r>
            <a:r>
              <a:rPr lang="de-DE" altLang="de-DE" sz="1800" b="1" dirty="0" smtClean="0"/>
              <a:t/>
            </a:r>
            <a:br>
              <a:rPr lang="de-DE" altLang="de-DE" sz="1800" b="1" dirty="0" smtClean="0"/>
            </a:b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smtClean="0"/>
              <a:t>Verfassungsentwicklungen bis 1918 </a:t>
            </a:r>
            <a:r>
              <a:rPr lang="de-DE" altLang="de-DE" sz="1800" dirty="0" smtClean="0"/>
              <a:t>−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de-DE" altLang="de-DE" sz="1800" dirty="0" smtClean="0"/>
              <a:t>Entwicklungen auf dem Gebiet des </a:t>
            </a:r>
            <a:r>
              <a:rPr lang="de-DE" altLang="de-DE" sz="1800" dirty="0" smtClean="0"/>
              <a:t>Privatrechts im 19. Jh.</a:t>
            </a:r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876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Nd9GcSW9MEREjJj11HkrtzPdB304Q8l3v71P-D4QUO92EM7882hPGll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2400885_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24188"/>
            <a:ext cx="5148262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feld 1"/>
          <p:cNvSpPr txBox="1">
            <a:spLocks noChangeArrowheads="1"/>
          </p:cNvSpPr>
          <p:nvPr/>
        </p:nvSpPr>
        <p:spPr bwMode="auto">
          <a:xfrm>
            <a:off x="1187450" y="5373688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</a:rPr>
              <a:t>Pult-Deckel</a:t>
            </a:r>
          </a:p>
        </p:txBody>
      </p:sp>
      <p:cxnSp>
        <p:nvCxnSpPr>
          <p:cNvPr id="6" name="Gerade Verbindung 5"/>
          <p:cNvCxnSpPr>
            <a:stCxn id="15364" idx="3"/>
          </p:cNvCxnSpPr>
          <p:nvPr/>
        </p:nvCxnSpPr>
        <p:spPr>
          <a:xfrm flipV="1">
            <a:off x="2552700" y="3573463"/>
            <a:ext cx="506413" cy="1984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15364" idx="3"/>
          </p:cNvCxnSpPr>
          <p:nvPr/>
        </p:nvCxnSpPr>
        <p:spPr>
          <a:xfrm flipV="1">
            <a:off x="2552700" y="4805363"/>
            <a:ext cx="2676525" cy="752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62994" y="236152"/>
            <a:ext cx="8289449" cy="36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None/>
            </a:pPr>
            <a:r>
              <a:rPr lang="de-AT" altLang="de-DE" sz="1800" dirty="0"/>
              <a:t>Umfassende </a:t>
            </a:r>
            <a:r>
              <a:rPr lang="de-AT" altLang="de-DE" sz="1800" b="1" dirty="0">
                <a:solidFill>
                  <a:schemeClr val="accent1"/>
                </a:solidFill>
              </a:rPr>
              <a:t>verfassungsrechtliche Lösungen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 smtClean="0">
                <a:solidFill>
                  <a:schemeClr val="accent1"/>
                </a:solidFill>
              </a:rPr>
              <a:t>für das Nationalitätenproblem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– Schaffung </a:t>
            </a:r>
            <a:r>
              <a:rPr lang="de-AT" altLang="de-DE" sz="1800" dirty="0">
                <a:solidFill>
                  <a:schemeClr val="accent1"/>
                </a:solidFill>
              </a:rPr>
              <a:t>autonomer </a:t>
            </a:r>
            <a:r>
              <a:rPr lang="de-AT" altLang="de-DE" sz="1800" b="1" dirty="0">
                <a:solidFill>
                  <a:schemeClr val="accent1"/>
                </a:solidFill>
              </a:rPr>
              <a:t>nationaler Kreise </a:t>
            </a:r>
            <a:r>
              <a:rPr lang="de-AT" altLang="de-DE" sz="1800" b="1" dirty="0"/>
              <a:t>in multinationalen Ländern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(wie 1848/49 im </a:t>
            </a:r>
            <a:r>
              <a:rPr lang="de-AT" altLang="de-DE" sz="1800" dirty="0" err="1"/>
              <a:t>Kremsierer</a:t>
            </a:r>
            <a:r>
              <a:rPr lang="de-AT" altLang="de-DE" sz="1800" dirty="0"/>
              <a:t> Entwurf, oder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b="1" dirty="0"/>
              <a:t>Schaffung </a:t>
            </a:r>
            <a:r>
              <a:rPr lang="de-AT" altLang="de-DE" sz="1800" b="1" dirty="0">
                <a:solidFill>
                  <a:schemeClr val="accent1"/>
                </a:solidFill>
              </a:rPr>
              <a:t>neuer Länder</a:t>
            </a:r>
            <a:r>
              <a:rPr lang="de-AT" altLang="de-DE" sz="1800" dirty="0"/>
              <a:t>, gebildet aus dem geschlossenen Siedlungsgebiet </a:t>
            </a:r>
            <a:br>
              <a:rPr lang="de-AT" altLang="de-DE" sz="1800" dirty="0"/>
            </a:br>
            <a:r>
              <a:rPr lang="de-AT" altLang="de-DE" sz="1800" dirty="0"/>
              <a:t>    der einzelnen </a:t>
            </a:r>
            <a:r>
              <a:rPr lang="de-AT" altLang="de-DE" sz="1800" dirty="0" smtClean="0"/>
              <a:t>Nationalitäten (</a:t>
            </a:r>
            <a:r>
              <a:rPr lang="de-AT" altLang="de-DE" sz="1800" dirty="0" smtClean="0">
                <a:sym typeface="Wingdings" panose="05000000000000000000" pitchFamily="2" charset="2"/>
              </a:rPr>
              <a:t> </a:t>
            </a:r>
            <a:r>
              <a:rPr lang="de-AT" altLang="de-DE" sz="1800" dirty="0" smtClean="0"/>
              <a:t>„USA“: Plan 1906 / </a:t>
            </a:r>
            <a:r>
              <a:rPr lang="de-AT" altLang="de-DE" sz="1800" dirty="0" err="1" smtClean="0"/>
              <a:t>Popovici</a:t>
            </a:r>
            <a:r>
              <a:rPr lang="de-AT" altLang="de-DE" sz="1800" dirty="0" smtClean="0"/>
              <a:t>) 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dirty="0"/>
              <a:t> </a:t>
            </a:r>
            <a:r>
              <a:rPr lang="de-AT" altLang="de-DE" sz="1800" dirty="0" smtClean="0"/>
              <a:t>   USA = Vereinigte Staaten von (Groß-)Österreich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b="1" dirty="0" err="1">
                <a:solidFill>
                  <a:schemeClr val="accent1"/>
                </a:solidFill>
              </a:rPr>
              <a:t>Trialismus</a:t>
            </a:r>
            <a:r>
              <a:rPr lang="de-AT" altLang="de-DE" sz="1800" dirty="0" err="1">
                <a:solidFill>
                  <a:schemeClr val="accent1"/>
                </a:solidFill>
              </a:rPr>
              <a:t>projekte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/>
              <a:t>(Verselbständigung der Tschechen oder Südslawen </a:t>
            </a:r>
            <a:br>
              <a:rPr lang="de-AT" altLang="de-DE" sz="1800" dirty="0"/>
            </a:br>
            <a:r>
              <a:rPr lang="de-AT" altLang="de-DE" sz="1800" dirty="0"/>
              <a:t>    in eigenem Staat wie Ungarn seit Ausgleich von 1867)</a:t>
            </a:r>
            <a:br>
              <a:rPr lang="de-AT" altLang="de-DE" sz="1800" dirty="0"/>
            </a:br>
            <a:r>
              <a:rPr lang="de-AT" altLang="de-DE" sz="1800" dirty="0"/>
              <a:t>scheitern am Nationalitätenkonflikt im Reichsrat (für Verfassungsänderungen </a:t>
            </a:r>
            <a:br>
              <a:rPr lang="de-AT" altLang="de-DE" sz="1800" dirty="0"/>
            </a:br>
            <a:r>
              <a:rPr lang="de-AT" altLang="de-DE" sz="1800" dirty="0"/>
              <a:t>qualifizierten Mehrheit erforderlich) bzw. an der Zustimmung Ungarns.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11188" y="3860800"/>
            <a:ext cx="7993062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/>
              <a:t> </a:t>
            </a:r>
            <a:r>
              <a:rPr lang="de-AT" altLang="de-DE" sz="1600" b="1" dirty="0"/>
              <a:t>Artikel 19. Staatsgrundgesetz</a:t>
            </a:r>
            <a:r>
              <a:rPr lang="de-AT" altLang="de-DE" sz="1600" dirty="0"/>
              <a:t> </a:t>
            </a:r>
            <a:r>
              <a:rPr lang="de-AT" altLang="de-DE" sz="1600" b="1" dirty="0"/>
              <a:t>über die allgemeinen Rechte der Staatsbürger:</a:t>
            </a:r>
            <a:r>
              <a:rPr lang="de-AT" altLang="de-DE" sz="1600" dirty="0"/>
              <a:t> </a:t>
            </a:r>
            <a:endParaRPr lang="de-AT" altLang="de-DE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/>
              <a:t>„</a:t>
            </a:r>
            <a:r>
              <a:rPr lang="de-AT" altLang="de-DE" sz="1600" dirty="0">
                <a:solidFill>
                  <a:schemeClr val="accent1"/>
                </a:solidFill>
              </a:rPr>
              <a:t>Alle Volksstämme </a:t>
            </a:r>
            <a:r>
              <a:rPr lang="de-AT" altLang="de-DE" sz="1600" dirty="0"/>
              <a:t>des Staates sind </a:t>
            </a:r>
            <a:r>
              <a:rPr lang="de-AT" altLang="de-DE" sz="1600" dirty="0">
                <a:solidFill>
                  <a:schemeClr val="accent1"/>
                </a:solidFill>
              </a:rPr>
              <a:t>gleichberechtigt</a:t>
            </a:r>
            <a:r>
              <a:rPr lang="de-AT" altLang="de-DE" sz="1600" dirty="0"/>
              <a:t>, und jeder Volksstamm hat ein </a:t>
            </a:r>
            <a:br>
              <a:rPr lang="de-AT" altLang="de-DE" sz="1600" dirty="0"/>
            </a:br>
            <a:r>
              <a:rPr lang="de-AT" altLang="de-DE" sz="1600" dirty="0"/>
              <a:t>unverletzliches </a:t>
            </a:r>
            <a:r>
              <a:rPr lang="de-AT" altLang="de-DE" sz="1600" dirty="0">
                <a:solidFill>
                  <a:schemeClr val="accent1"/>
                </a:solidFill>
              </a:rPr>
              <a:t>Recht auf </a:t>
            </a:r>
            <a:r>
              <a:rPr lang="de-AT" altLang="de-DE" sz="1600" dirty="0"/>
              <a:t>Wahrung und Pflege seiner </a:t>
            </a:r>
            <a:r>
              <a:rPr lang="de-AT" altLang="de-DE" sz="1600" dirty="0">
                <a:solidFill>
                  <a:schemeClr val="accent1"/>
                </a:solidFill>
              </a:rPr>
              <a:t>Nationalität</a:t>
            </a:r>
            <a:r>
              <a:rPr lang="de-AT" altLang="de-DE" sz="1600" dirty="0"/>
              <a:t> und </a:t>
            </a:r>
            <a:r>
              <a:rPr lang="de-AT" altLang="de-DE" sz="1600" dirty="0">
                <a:solidFill>
                  <a:schemeClr val="accent1"/>
                </a:solidFill>
              </a:rPr>
              <a:t>Sprache</a:t>
            </a:r>
            <a:r>
              <a:rPr lang="de-AT" altLang="de-DE" sz="16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/>
              <a:t>Die Gleichberechtigung aller landesüblichen Sprachen </a:t>
            </a:r>
            <a:r>
              <a:rPr lang="de-AT" altLang="de-DE" sz="1600" dirty="0">
                <a:solidFill>
                  <a:schemeClr val="accent1"/>
                </a:solidFill>
              </a:rPr>
              <a:t>in Schule, Amt und öffentlichem </a:t>
            </a:r>
            <a:r>
              <a:rPr lang="de-AT" altLang="de-DE" sz="1600" dirty="0">
                <a:solidFill>
                  <a:srgbClr val="FF0000"/>
                </a:solidFill>
              </a:rPr>
              <a:t/>
            </a:r>
            <a:br>
              <a:rPr lang="de-AT" altLang="de-DE" sz="1600" dirty="0">
                <a:solidFill>
                  <a:srgbClr val="FF0000"/>
                </a:solidFill>
              </a:rPr>
            </a:br>
            <a:r>
              <a:rPr lang="de-AT" altLang="de-DE" sz="1600" dirty="0">
                <a:solidFill>
                  <a:schemeClr val="accent1"/>
                </a:solidFill>
              </a:rPr>
              <a:t>Leben</a:t>
            </a:r>
            <a:r>
              <a:rPr lang="de-AT" altLang="de-DE" sz="1600" dirty="0"/>
              <a:t> wird vom Staate anerkannt.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>
                <a:solidFill>
                  <a:schemeClr val="accent1"/>
                </a:solidFill>
              </a:rPr>
              <a:t>In</a:t>
            </a:r>
            <a:r>
              <a:rPr lang="de-AT" altLang="de-DE" sz="1600" dirty="0">
                <a:solidFill>
                  <a:srgbClr val="FF0000"/>
                </a:solidFill>
              </a:rPr>
              <a:t> </a:t>
            </a:r>
            <a:r>
              <a:rPr lang="de-AT" altLang="de-DE" sz="1600" dirty="0"/>
              <a:t>den</a:t>
            </a:r>
            <a:r>
              <a:rPr lang="de-AT" altLang="de-DE" sz="1600" dirty="0">
                <a:solidFill>
                  <a:srgbClr val="FF0000"/>
                </a:solidFill>
              </a:rPr>
              <a:t> </a:t>
            </a:r>
            <a:r>
              <a:rPr lang="de-AT" altLang="de-DE" sz="1600" dirty="0">
                <a:solidFill>
                  <a:schemeClr val="accent1"/>
                </a:solidFill>
              </a:rPr>
              <a:t>Ländern, in welchen mehrere Volksstämme </a:t>
            </a:r>
            <a:r>
              <a:rPr lang="de-AT" altLang="de-DE" sz="1600" dirty="0"/>
              <a:t>wohnen, sollen die öffentlichen </a:t>
            </a:r>
            <a:br>
              <a:rPr lang="de-AT" altLang="de-DE" sz="1600" dirty="0"/>
            </a:br>
            <a:r>
              <a:rPr lang="de-AT" altLang="de-DE" sz="1600" dirty="0"/>
              <a:t>Unterrichtsanstalten derart eingerichtet sein, </a:t>
            </a:r>
            <a:r>
              <a:rPr lang="de-AT" altLang="de-DE" sz="1600" dirty="0" err="1"/>
              <a:t>daß</a:t>
            </a:r>
            <a:r>
              <a:rPr lang="de-AT" altLang="de-DE" sz="1600" dirty="0"/>
              <a:t> ohne Anwendung eines Zwanges </a:t>
            </a:r>
            <a:br>
              <a:rPr lang="de-AT" altLang="de-DE" sz="1600" dirty="0"/>
            </a:br>
            <a:r>
              <a:rPr lang="de-AT" altLang="de-DE" sz="1600" dirty="0"/>
              <a:t>zur Erlernung einer zweiten Landessprache</a:t>
            </a:r>
            <a:r>
              <a:rPr lang="de-AT" altLang="de-DE" sz="1600" dirty="0">
                <a:solidFill>
                  <a:srgbClr val="FF0000"/>
                </a:solidFill>
              </a:rPr>
              <a:t> </a:t>
            </a:r>
            <a:r>
              <a:rPr lang="de-AT" altLang="de-DE" sz="1600" dirty="0">
                <a:solidFill>
                  <a:schemeClr val="accent1"/>
                </a:solidFill>
              </a:rPr>
              <a:t>jeder dieser Volksstämme </a:t>
            </a:r>
            <a:r>
              <a:rPr lang="de-AT" altLang="de-DE" sz="1600" dirty="0"/>
              <a:t>die </a:t>
            </a:r>
            <a:br>
              <a:rPr lang="de-AT" altLang="de-DE" sz="1600" dirty="0"/>
            </a:br>
            <a:r>
              <a:rPr lang="de-AT" altLang="de-DE" sz="1600" dirty="0"/>
              <a:t>erforderlichen Mittel zur </a:t>
            </a:r>
            <a:r>
              <a:rPr lang="de-AT" altLang="de-DE" sz="1600" dirty="0">
                <a:solidFill>
                  <a:schemeClr val="accent1"/>
                </a:solidFill>
              </a:rPr>
              <a:t>Ausbildung in seiner Sprache </a:t>
            </a:r>
            <a:r>
              <a:rPr lang="de-AT" altLang="de-DE" sz="1600" dirty="0"/>
              <a:t>erhält.“</a:t>
            </a:r>
          </a:p>
        </p:txBody>
      </p:sp>
    </p:spTree>
    <p:extLst>
      <p:ext uri="{BB962C8B-B14F-4D97-AF65-F5344CB8AC3E}">
        <p14:creationId xmlns:p14="http://schemas.microsoft.com/office/powerpoint/2010/main" val="23492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457" y="620688"/>
            <a:ext cx="882403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31754" y="5805264"/>
            <a:ext cx="2160240" cy="9079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Baskerville Old Face" panose="02020602080505020303" pitchFamily="18" charset="0"/>
              </a:rPr>
              <a:t>Das föderative </a:t>
            </a:r>
            <a:r>
              <a:rPr lang="de-DE" dirty="0" smtClean="0">
                <a:latin typeface="Baskerville Old Face" panose="02020602080505020303" pitchFamily="18" charset="0"/>
              </a:rPr>
              <a:t/>
            </a:r>
            <a:br>
              <a:rPr lang="de-DE" dirty="0" smtClean="0">
                <a:latin typeface="Baskerville Old Face" panose="02020602080505020303" pitchFamily="18" charset="0"/>
              </a:rPr>
            </a:br>
            <a:r>
              <a:rPr lang="de-DE" sz="1500" cap="all" dirty="0" err="1" smtClean="0">
                <a:latin typeface="Baskerville Old Face" panose="02020602080505020303" pitchFamily="18" charset="0"/>
              </a:rPr>
              <a:t>Gross</a:t>
            </a:r>
            <a:r>
              <a:rPr lang="de-DE" sz="1500" cap="all" dirty="0" smtClean="0">
                <a:latin typeface="Baskerville Old Face" panose="02020602080505020303" pitchFamily="18" charset="0"/>
              </a:rPr>
              <a:t>-Österreich</a:t>
            </a:r>
          </a:p>
          <a:p>
            <a:pPr algn="ctr"/>
            <a:r>
              <a:rPr lang="de-DE" sz="1200" dirty="0" smtClean="0">
                <a:latin typeface="Baskerville Old Face" panose="02020602080505020303" pitchFamily="18" charset="0"/>
              </a:rPr>
              <a:t>aufgrund der Nationalitäten-Abgrenzung graphisch skizziert</a:t>
            </a:r>
            <a:endParaRPr lang="de-DE" sz="1200" dirty="0">
              <a:latin typeface="Baskerville Old Face" panose="02020602080505020303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333" y="116632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Projekt: Die </a:t>
            </a:r>
            <a:r>
              <a:rPr lang="de-DE" b="1" dirty="0" smtClean="0">
                <a:solidFill>
                  <a:schemeClr val="accent1"/>
                </a:solidFill>
              </a:rPr>
              <a:t>Vereinigten Staaten </a:t>
            </a:r>
            <a:r>
              <a:rPr lang="de-DE" dirty="0" smtClean="0">
                <a:solidFill>
                  <a:schemeClr val="accent1"/>
                </a:solidFill>
              </a:rPr>
              <a:t>von Groß-Österreich </a:t>
            </a:r>
            <a:r>
              <a:rPr lang="de-DE" i="1" dirty="0" smtClean="0"/>
              <a:t>Aurel </a:t>
            </a:r>
            <a:r>
              <a:rPr lang="de-DE" i="1" dirty="0" err="1" smtClean="0"/>
              <a:t>Popovici</a:t>
            </a:r>
            <a:r>
              <a:rPr lang="de-DE" i="1" dirty="0" smtClean="0"/>
              <a:t> </a:t>
            </a:r>
            <a:r>
              <a:rPr lang="de-DE" dirty="0" smtClean="0"/>
              <a:t>(Leipzig 1906)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3275856" y="2132856"/>
            <a:ext cx="43204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827584" y="2279581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27584" y="227958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7081" y="2094915"/>
            <a:ext cx="81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Brünn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7926" y="404664"/>
            <a:ext cx="868521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Für Regierung bleibt nur der Weg, die Verfassung, </a:t>
            </a:r>
            <a:r>
              <a:rPr lang="de-AT" altLang="de-DE" sz="1800" b="1" dirty="0">
                <a:solidFill>
                  <a:srgbClr val="0070C0"/>
                </a:solidFill>
              </a:rPr>
              <a:t>Art. 19 Staatsgrundgesetz </a:t>
            </a:r>
            <a:r>
              <a:rPr lang="de-AT" altLang="de-DE" sz="1800" b="1" dirty="0"/>
              <a:t>/ </a:t>
            </a:r>
            <a:br>
              <a:rPr lang="de-AT" altLang="de-DE" sz="1800" b="1" dirty="0"/>
            </a:br>
            <a:r>
              <a:rPr lang="de-AT" altLang="de-DE" sz="1800" b="1" dirty="0"/>
              <a:t>allgemeine Rechte der Staatsbürger</a:t>
            </a:r>
            <a:r>
              <a:rPr lang="de-AT" altLang="de-DE" sz="1800" dirty="0"/>
              <a:t>, Gleichbehandlung aller Nationalitäten,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schrittweise</a:t>
            </a:r>
            <a:r>
              <a:rPr lang="de-AT" altLang="de-DE" sz="1800" dirty="0"/>
              <a:t> zu </a:t>
            </a:r>
            <a:r>
              <a:rPr lang="de-AT" altLang="de-DE" sz="1800" b="1" dirty="0">
                <a:solidFill>
                  <a:srgbClr val="0070C0"/>
                </a:solidFill>
              </a:rPr>
              <a:t>verwirklichen</a:t>
            </a:r>
            <a:r>
              <a:rPr lang="de-AT" altLang="de-DE" sz="1800" dirty="0"/>
              <a:t>, insbesondere in Bezug auf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Amts</a:t>
            </a:r>
            <a:r>
              <a:rPr lang="de-AT" altLang="de-DE" sz="1800" b="1" dirty="0">
                <a:solidFill>
                  <a:srgbClr val="0070C0"/>
                </a:solidFill>
              </a:rPr>
              <a:t>sprache</a:t>
            </a:r>
            <a:r>
              <a:rPr lang="de-AT" altLang="de-DE" sz="1800" dirty="0"/>
              <a:t> und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b="1" dirty="0">
                <a:solidFill>
                  <a:srgbClr val="0070C0"/>
                </a:solidFill>
              </a:rPr>
              <a:t>Schul</a:t>
            </a:r>
            <a:r>
              <a:rPr lang="de-AT" altLang="de-DE" sz="1800" dirty="0">
                <a:solidFill>
                  <a:srgbClr val="0070C0"/>
                </a:solidFill>
              </a:rPr>
              <a:t>politik</a:t>
            </a:r>
            <a:r>
              <a:rPr lang="de-AT" altLang="de-DE" sz="1800" dirty="0"/>
              <a:t> (Unterrichtssprache, Auswahl Lehrer, Lehrinhalte und Lehrmittel).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Positive Beiträge zur Lösung des Nationalitätenproblems auch von den </a:t>
            </a:r>
            <a:br>
              <a:rPr lang="de-AT" altLang="de-DE" sz="1800" dirty="0"/>
            </a:br>
            <a:r>
              <a:rPr lang="de-AT" altLang="de-DE" sz="1800" dirty="0"/>
              <a:t>Gerichtshöfen des öffentlichen Rechts, </a:t>
            </a:r>
            <a:r>
              <a:rPr lang="de-AT" altLang="de-DE" sz="1800" b="1" dirty="0" err="1"/>
              <a:t>VwGH</a:t>
            </a:r>
            <a:r>
              <a:rPr lang="de-AT" altLang="de-DE" sz="1800" b="1" dirty="0"/>
              <a:t> und Reichsgericht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Konkretisierung</a:t>
            </a:r>
            <a:r>
              <a:rPr lang="de-AT" altLang="de-DE" sz="1800" dirty="0"/>
              <a:t> des </a:t>
            </a:r>
            <a:r>
              <a:rPr lang="de-AT" altLang="de-DE" sz="1800" dirty="0">
                <a:solidFill>
                  <a:srgbClr val="0070C0"/>
                </a:solidFill>
              </a:rPr>
              <a:t>Grundsatzes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rgbClr val="0070C0"/>
                </a:solidFill>
              </a:rPr>
              <a:t>Gleichbehandlung</a:t>
            </a:r>
            <a:r>
              <a:rPr lang="de-AT" altLang="de-DE" sz="1800" dirty="0"/>
              <a:t> der Nationalitäten.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Besonders</a:t>
            </a:r>
            <a:r>
              <a:rPr lang="de-AT" altLang="de-DE" sz="1800" dirty="0"/>
              <a:t> tangiert vom Nationalitätenproblem = </a:t>
            </a:r>
            <a:r>
              <a:rPr lang="de-AT" altLang="de-DE" sz="1800" b="1" dirty="0"/>
              <a:t>Ausgestaltung des </a:t>
            </a:r>
            <a:r>
              <a:rPr lang="de-AT" altLang="de-DE" sz="1800" b="1" dirty="0">
                <a:solidFill>
                  <a:srgbClr val="0070C0"/>
                </a:solidFill>
              </a:rPr>
              <a:t>Wahlrechts</a:t>
            </a:r>
            <a:r>
              <a:rPr lang="de-AT" altLang="de-DE" sz="1800" dirty="0"/>
              <a:t>, </a:t>
            </a:r>
            <a:br>
              <a:rPr lang="de-AT" altLang="de-DE" sz="1800" dirty="0"/>
            </a:br>
            <a:r>
              <a:rPr lang="de-AT" altLang="de-DE" sz="1800" dirty="0"/>
              <a:t>möglichst genaue </a:t>
            </a:r>
            <a:r>
              <a:rPr lang="de-AT" altLang="de-DE" sz="1800" dirty="0">
                <a:solidFill>
                  <a:srgbClr val="0070C0"/>
                </a:solidFill>
              </a:rPr>
              <a:t>territoriale Trennung </a:t>
            </a:r>
            <a:r>
              <a:rPr lang="de-AT" altLang="de-DE" sz="1800" dirty="0"/>
              <a:t>der Nationalitäten nach Sprachengrenze </a:t>
            </a:r>
            <a:br>
              <a:rPr lang="de-AT" altLang="de-DE" sz="1800" dirty="0"/>
            </a:br>
            <a:r>
              <a:rPr lang="de-AT" altLang="de-DE" sz="1800" dirty="0"/>
              <a:t>(</a:t>
            </a:r>
            <a:r>
              <a:rPr lang="de-AT" altLang="de-DE" sz="1800" dirty="0">
                <a:solidFill>
                  <a:srgbClr val="0070C0"/>
                </a:solidFill>
              </a:rPr>
              <a:t>Probleme</a:t>
            </a:r>
            <a:r>
              <a:rPr lang="de-AT" altLang="de-DE" sz="1800" dirty="0"/>
              <a:t> in gemischten Siedlungsgebieten oder Sprachinseln), aufgrund des </a:t>
            </a:r>
            <a:br>
              <a:rPr lang="de-AT" altLang="de-DE" sz="1800" dirty="0"/>
            </a:br>
            <a:r>
              <a:rPr lang="de-AT" altLang="de-DE" sz="1800" dirty="0"/>
              <a:t>Mehrheitswahlrechts </a:t>
            </a:r>
            <a:r>
              <a:rPr lang="de-AT" altLang="de-DE" sz="1800" dirty="0">
                <a:solidFill>
                  <a:srgbClr val="0070C0"/>
                </a:solidFill>
              </a:rPr>
              <a:t>Majorisierung</a:t>
            </a:r>
            <a:r>
              <a:rPr lang="de-AT" altLang="de-DE" sz="1800" dirty="0"/>
              <a:t> von Minderheiten möglich.</a:t>
            </a:r>
          </a:p>
        </p:txBody>
      </p:sp>
    </p:spTree>
    <p:extLst>
      <p:ext uri="{BB962C8B-B14F-4D97-AF65-F5344CB8AC3E}">
        <p14:creationId xmlns:p14="http://schemas.microsoft.com/office/powerpoint/2010/main" val="14032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87515"/>
              </p:ext>
            </p:extLst>
          </p:nvPr>
        </p:nvGraphicFramePr>
        <p:xfrm>
          <a:off x="-1116013" y="-603250"/>
          <a:ext cx="10260013" cy="725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20050" imgH="5667375" progId="AcroExch.Document.7">
                  <p:embed/>
                </p:oleObj>
              </mc:Choice>
              <mc:Fallback>
                <p:oleObj name="Acrobat Document" r:id="rId3" imgW="8020050" imgH="56673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013" y="-603250"/>
                        <a:ext cx="10260013" cy="725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95536" y="7647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Territoriale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0070C0"/>
                </a:solidFill>
              </a:rPr>
              <a:t>Trennung</a:t>
            </a:r>
            <a:r>
              <a:rPr lang="de-DE" b="1" dirty="0" smtClean="0"/>
              <a:t> </a:t>
            </a:r>
            <a:r>
              <a:rPr lang="de-DE" dirty="0" smtClean="0"/>
              <a:t>der Nationalitäten: </a:t>
            </a:r>
            <a:r>
              <a:rPr lang="de-DE" dirty="0" smtClean="0">
                <a:solidFill>
                  <a:srgbClr val="0070C0"/>
                </a:solidFill>
              </a:rPr>
              <a:t>Böhmen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5770973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Alternative: Personelle Trennung</a:t>
            </a:r>
            <a:r>
              <a:rPr lang="de-DE" b="1" dirty="0" smtClean="0"/>
              <a:t> </a:t>
            </a:r>
            <a:r>
              <a:rPr lang="de-DE" dirty="0" smtClean="0"/>
              <a:t>der Nationalitäten: </a:t>
            </a:r>
            <a:br>
              <a:rPr lang="de-DE" dirty="0" smtClean="0"/>
            </a:b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195736" y="60479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Mähren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9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288" y="404813"/>
            <a:ext cx="8496300" cy="596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Mährischer Ausgleich 1905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Neuer Lösungsansatz: </a:t>
            </a:r>
            <a:r>
              <a:rPr lang="de-AT" altLang="de-DE" sz="1800" dirty="0">
                <a:solidFill>
                  <a:srgbClr val="0070C0"/>
                </a:solidFill>
              </a:rPr>
              <a:t>Kompromiss</a:t>
            </a:r>
            <a:r>
              <a:rPr lang="de-AT" altLang="de-DE" sz="1800" dirty="0"/>
              <a:t> (in Schulpolitik und) Wahlrecht </a:t>
            </a:r>
            <a:br>
              <a:rPr lang="de-AT" altLang="de-DE" sz="1800" dirty="0"/>
            </a:br>
            <a:r>
              <a:rPr lang="de-AT" altLang="de-DE" sz="1800" dirty="0"/>
              <a:t>zwischen Deutschen und Tschechen: Anstelle territorialer Trennung der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Wähler</a:t>
            </a:r>
            <a:r>
              <a:rPr lang="de-AT" altLang="de-DE" sz="1800" dirty="0"/>
              <a:t> bei der Ausübung des Wahlrechts durch Wahlkreiseinteilung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personelle Trennung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durch Anlage von </a:t>
            </a:r>
            <a:r>
              <a:rPr lang="de-AT" altLang="de-DE" sz="1800" b="1" dirty="0">
                <a:solidFill>
                  <a:srgbClr val="0070C0"/>
                </a:solidFill>
              </a:rPr>
              <a:t>zwei </a:t>
            </a:r>
            <a:r>
              <a:rPr lang="de-AT" altLang="de-DE" sz="1800" b="1" dirty="0" smtClean="0">
                <a:solidFill>
                  <a:srgbClr val="0070C0"/>
                </a:solidFill>
              </a:rPr>
              <a:t>Wählerverzeichnissen</a:t>
            </a:r>
            <a:br>
              <a:rPr lang="de-AT" altLang="de-DE" sz="1800" b="1" dirty="0" smtClean="0">
                <a:solidFill>
                  <a:srgbClr val="0070C0"/>
                </a:solidFill>
              </a:rPr>
            </a:br>
            <a:r>
              <a:rPr lang="de-AT" altLang="de-DE" sz="1800" b="1" dirty="0" smtClean="0">
                <a:solidFill>
                  <a:srgbClr val="0070C0"/>
                </a:solidFill>
              </a:rPr>
              <a:t>(„nationale Kataster“</a:t>
            </a:r>
            <a:r>
              <a:rPr lang="de-AT" altLang="de-DE" sz="1800" dirty="0" smtClean="0"/>
              <a:t>, </a:t>
            </a:r>
            <a:r>
              <a:rPr lang="de-AT" altLang="de-DE" sz="1800" dirty="0"/>
              <a:t>eines </a:t>
            </a:r>
            <a:r>
              <a:rPr lang="de-AT" altLang="de-DE" sz="1800" dirty="0" smtClean="0"/>
              <a:t>für </a:t>
            </a:r>
            <a:r>
              <a:rPr lang="de-AT" altLang="de-DE" sz="1800" dirty="0"/>
              <a:t>die deutschen Landesbürger und ein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zweites </a:t>
            </a:r>
            <a:r>
              <a:rPr lang="de-AT" altLang="de-DE" sz="1800" dirty="0"/>
              <a:t>für die tschechischen </a:t>
            </a:r>
            <a:r>
              <a:rPr lang="de-AT" altLang="de-DE" sz="1800" dirty="0" smtClean="0">
                <a:sym typeface="Wingdings" pitchFamily="2" charset="2"/>
              </a:rPr>
              <a:t> </a:t>
            </a:r>
            <a:r>
              <a:rPr lang="de-AT" altLang="de-DE" sz="1800" dirty="0"/>
              <a:t>Landesgebiet zweimal in Wahlkreise eingeteilt, </a:t>
            </a:r>
            <a:br>
              <a:rPr lang="de-AT" altLang="de-DE" sz="1800" dirty="0"/>
            </a:br>
            <a:r>
              <a:rPr lang="de-AT" altLang="de-DE" sz="1800" dirty="0"/>
              <a:t>einmal – adäquat zur Bevölkerungszahl – in tschechische Wahlkreise, und </a:t>
            </a:r>
            <a:br>
              <a:rPr lang="de-AT" altLang="de-DE" sz="1800" dirty="0"/>
            </a:br>
            <a:r>
              <a:rPr lang="de-AT" altLang="de-DE" sz="1800" dirty="0" err="1"/>
              <a:t>vice</a:t>
            </a:r>
            <a:r>
              <a:rPr lang="de-AT" altLang="de-DE" sz="1800" dirty="0"/>
              <a:t> </a:t>
            </a:r>
            <a:r>
              <a:rPr lang="de-AT" altLang="de-DE" sz="1800" dirty="0" err="1"/>
              <a:t>versa</a:t>
            </a:r>
            <a:r>
              <a:rPr lang="de-AT" altLang="de-DE" sz="1800" dirty="0"/>
              <a:t> ein zweites Mal in deutsche </a:t>
            </a: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Gewähr, dass beide Volksgruppen entsprechend personeller Stärke im Landtag vertreten.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Nach Mährischem </a:t>
            </a:r>
            <a:r>
              <a:rPr lang="de-AT" altLang="de-DE" sz="1800" dirty="0">
                <a:solidFill>
                  <a:srgbClr val="0070C0"/>
                </a:solidFill>
              </a:rPr>
              <a:t>Modell</a:t>
            </a:r>
            <a:r>
              <a:rPr lang="de-AT" altLang="de-DE" sz="1800" dirty="0"/>
              <a:t> wird nach Nationalität getrennt gewählt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beide Nationalitäten im Landtag und im Landesausschuss paritätisch vertreten.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„</a:t>
            </a:r>
            <a:r>
              <a:rPr lang="de-AT" altLang="de-DE" sz="1800" b="1" dirty="0">
                <a:solidFill>
                  <a:srgbClr val="0070C0"/>
                </a:solidFill>
              </a:rPr>
              <a:t>Nationale Kataster“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AT" altLang="de-DE" sz="1800" dirty="0" smtClean="0"/>
              <a:t>für andere multinationale </a:t>
            </a:r>
            <a:r>
              <a:rPr lang="de-AT" altLang="de-DE" sz="1800" dirty="0"/>
              <a:t>Länder </a:t>
            </a:r>
            <a:r>
              <a:rPr lang="de-AT" altLang="de-DE" sz="1800" dirty="0" err="1"/>
              <a:t>Cisleithaniens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1910</a:t>
            </a:r>
            <a:r>
              <a:rPr lang="de-AT" altLang="de-DE" sz="1800" dirty="0"/>
              <a:t> auf die viersprachige </a:t>
            </a:r>
            <a:r>
              <a:rPr lang="de-AT" altLang="de-DE" sz="1800" dirty="0">
                <a:solidFill>
                  <a:srgbClr val="0070C0"/>
                </a:solidFill>
              </a:rPr>
              <a:t>Bukowina</a:t>
            </a:r>
            <a:r>
              <a:rPr lang="de-AT" altLang="de-DE" sz="1800" dirty="0"/>
              <a:t> und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1914</a:t>
            </a:r>
            <a:r>
              <a:rPr lang="de-AT" altLang="de-DE" sz="1800" dirty="0"/>
              <a:t> auf das dreisprachige </a:t>
            </a:r>
            <a:r>
              <a:rPr lang="de-AT" altLang="de-DE" sz="1800" dirty="0">
                <a:solidFill>
                  <a:srgbClr val="0070C0"/>
                </a:solidFill>
              </a:rPr>
              <a:t>Galizien</a:t>
            </a:r>
            <a:r>
              <a:rPr lang="de-AT" altLang="de-DE" sz="1800" dirty="0"/>
              <a:t> übertragen, es sollte vor allem auch in  </a:t>
            </a:r>
            <a:br>
              <a:rPr lang="de-AT" altLang="de-DE" sz="1800" dirty="0"/>
            </a:br>
            <a:r>
              <a:rPr lang="de-AT" altLang="de-DE" sz="1800" dirty="0" smtClean="0"/>
              <a:t>–  </a:t>
            </a:r>
            <a:r>
              <a:rPr lang="de-AT" altLang="de-DE" sz="1800" dirty="0" smtClean="0">
                <a:solidFill>
                  <a:srgbClr val="0070C0"/>
                </a:solidFill>
              </a:rPr>
              <a:t>Böhmen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eingeführt (</a:t>
            </a:r>
            <a:r>
              <a:rPr lang="de-AT" altLang="de-DE" sz="1800" dirty="0">
                <a:solidFill>
                  <a:srgbClr val="0070C0"/>
                </a:solidFill>
              </a:rPr>
              <a:t>Nationalitätenkonflikt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1913</a:t>
            </a:r>
            <a:r>
              <a:rPr lang="de-AT" altLang="de-DE" sz="1800" dirty="0"/>
              <a:t> Höhepunkt).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19886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ma-wahlkreise1905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9144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5589588"/>
            <a:ext cx="3059113" cy="360362"/>
          </a:xfrm>
          <a:prstGeom prst="rect">
            <a:avLst/>
          </a:prstGeom>
          <a:solidFill>
            <a:srgbClr val="E9E3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38422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7544" y="404664"/>
            <a:ext cx="83375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Auflösung und Ende </a:t>
            </a:r>
            <a:r>
              <a:rPr lang="de-DE" altLang="de-DE" sz="1800" b="1" dirty="0"/>
              <a:t>der Österreichisch-Ungarischen </a:t>
            </a:r>
            <a:r>
              <a:rPr lang="de-DE" altLang="de-DE" sz="1800" b="1" dirty="0">
                <a:solidFill>
                  <a:srgbClr val="0070C0"/>
                </a:solidFill>
              </a:rPr>
              <a:t>Monarchie</a:t>
            </a:r>
            <a:endParaRPr lang="de-AT" altLang="de-DE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Mit der </a:t>
            </a:r>
            <a:r>
              <a:rPr lang="de-AT" altLang="de-DE" sz="1800" b="1" dirty="0"/>
              <a:t>Hypothek</a:t>
            </a:r>
            <a:r>
              <a:rPr lang="de-AT" altLang="de-DE" sz="1800" dirty="0"/>
              <a:t> des </a:t>
            </a:r>
            <a:r>
              <a:rPr lang="de-AT" altLang="de-DE" sz="1800" dirty="0">
                <a:solidFill>
                  <a:srgbClr val="0070C0"/>
                </a:solidFill>
              </a:rPr>
              <a:t>ungelösten </a:t>
            </a:r>
            <a:r>
              <a:rPr lang="de-AT" altLang="de-DE" sz="1800" b="1" dirty="0">
                <a:solidFill>
                  <a:srgbClr val="0070C0"/>
                </a:solidFill>
              </a:rPr>
              <a:t>Nationalitätenproblems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belastet, treten </a:t>
            </a:r>
            <a:br>
              <a:rPr lang="de-AT" altLang="de-DE" sz="1800" dirty="0"/>
            </a:br>
            <a:r>
              <a:rPr lang="de-AT" altLang="de-DE" sz="1800" dirty="0"/>
              <a:t>Österreich und Ungarn 1914 in den Krieg ein, für den das Nationalitätenproblem </a:t>
            </a:r>
            <a:br>
              <a:rPr lang="de-AT" altLang="de-DE" sz="1800" dirty="0"/>
            </a:br>
            <a:r>
              <a:rPr lang="de-AT" altLang="de-DE" sz="1800" dirty="0"/>
              <a:t>selbst den Anstoß gegeben hat, </a:t>
            </a:r>
            <a:r>
              <a:rPr lang="de-AT" altLang="de-DE" sz="1800" dirty="0" smtClean="0"/>
              <a:t>nachdem der </a:t>
            </a:r>
            <a:r>
              <a:rPr lang="de-AT" altLang="de-DE" sz="1800" dirty="0"/>
              <a:t>österreichische </a:t>
            </a:r>
            <a:r>
              <a:rPr lang="de-AT" altLang="de-DE" sz="1800" dirty="0">
                <a:solidFill>
                  <a:srgbClr val="0070C0"/>
                </a:solidFill>
              </a:rPr>
              <a:t>Thronfolger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am 28. Juni 1914 von serbischen Nationalisten </a:t>
            </a:r>
            <a:r>
              <a:rPr lang="de-AT" altLang="de-DE" sz="1800" dirty="0">
                <a:solidFill>
                  <a:srgbClr val="0070C0"/>
                </a:solidFill>
              </a:rPr>
              <a:t>in Sarajewo ermordet </a:t>
            </a:r>
            <a:r>
              <a:rPr lang="de-AT" altLang="de-DE" sz="1800" dirty="0" smtClean="0"/>
              <a:t>wurde.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Der Grund für die </a:t>
            </a:r>
            <a:r>
              <a:rPr lang="de-AT" altLang="de-DE" sz="1800" b="1" dirty="0">
                <a:solidFill>
                  <a:srgbClr val="0070C0"/>
                </a:solidFill>
              </a:rPr>
              <a:t>Ausweitung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dieses </a:t>
            </a:r>
            <a:r>
              <a:rPr lang="de-AT" altLang="de-DE" sz="1800" b="1" dirty="0">
                <a:solidFill>
                  <a:srgbClr val="0070C0"/>
                </a:solidFill>
              </a:rPr>
              <a:t>Präventivkrieges</a:t>
            </a:r>
            <a:r>
              <a:rPr lang="de-AT" altLang="de-DE" sz="1800" dirty="0"/>
              <a:t> zu einem </a:t>
            </a:r>
            <a:br>
              <a:rPr lang="de-AT" altLang="de-DE" sz="1800" dirty="0"/>
            </a:br>
            <a:r>
              <a:rPr lang="de-AT" altLang="de-DE" sz="1800" dirty="0"/>
              <a:t>Weltkrieg lag an der </a:t>
            </a:r>
            <a:r>
              <a:rPr lang="de-AT" altLang="de-DE" sz="1800" dirty="0">
                <a:solidFill>
                  <a:srgbClr val="0070C0"/>
                </a:solidFill>
              </a:rPr>
              <a:t>Einbindung der Großmächte </a:t>
            </a:r>
            <a:r>
              <a:rPr lang="de-AT" altLang="de-DE" sz="1800" dirty="0"/>
              <a:t>Europas in </a:t>
            </a:r>
            <a:br>
              <a:rPr lang="de-AT" altLang="de-DE" sz="1800" dirty="0"/>
            </a:br>
            <a:r>
              <a:rPr lang="de-AT" altLang="de-DE" sz="1800" b="1" dirty="0"/>
              <a:t>Bündnissysteme</a:t>
            </a:r>
            <a:r>
              <a:rPr lang="de-AT" altLang="de-DE" sz="1800" dirty="0"/>
              <a:t>, durch deren Automatik nach und nach alle </a:t>
            </a:r>
            <a:br>
              <a:rPr lang="de-AT" altLang="de-DE" sz="1800" dirty="0"/>
            </a:br>
            <a:r>
              <a:rPr lang="de-AT" altLang="de-DE" sz="1800" dirty="0"/>
              <a:t>beteiligten Staaten in den Konflikt hineingezogen wurden: An der Seite </a:t>
            </a:r>
            <a:br>
              <a:rPr lang="de-AT" altLang="de-DE" sz="1800" dirty="0"/>
            </a:br>
            <a:r>
              <a:rPr lang="de-AT" altLang="de-DE" sz="1800" dirty="0"/>
              <a:t>Österreich-Ungarns standen das Deutsche Reich und das </a:t>
            </a:r>
            <a:br>
              <a:rPr lang="de-AT" altLang="de-DE" sz="1800" dirty="0"/>
            </a:br>
            <a:r>
              <a:rPr lang="de-AT" altLang="de-DE" sz="1800" dirty="0"/>
              <a:t>Osmanische Reich sowie Bulgarien als sogenannte </a:t>
            </a:r>
            <a:r>
              <a:rPr lang="de-AT" altLang="de-DE" sz="1800" b="1" dirty="0">
                <a:solidFill>
                  <a:srgbClr val="0070C0"/>
                </a:solidFill>
              </a:rPr>
              <a:t>Mittelmächte</a:t>
            </a:r>
            <a:r>
              <a:rPr lang="de-AT" altLang="de-DE" sz="1800" dirty="0"/>
              <a:t>,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eingeschlossen von den Gegnern der sogenannten </a:t>
            </a:r>
            <a:r>
              <a:rPr lang="de-AT" altLang="de-DE" sz="1800" b="1" dirty="0">
                <a:solidFill>
                  <a:srgbClr val="0070C0"/>
                </a:solidFill>
              </a:rPr>
              <a:t>Entente</a:t>
            </a:r>
            <a:r>
              <a:rPr lang="de-AT" altLang="de-DE" sz="1800" dirty="0"/>
              <a:t>, nämlich </a:t>
            </a:r>
            <a:br>
              <a:rPr lang="de-AT" altLang="de-DE" sz="1800" dirty="0"/>
            </a:br>
            <a:r>
              <a:rPr lang="de-AT" altLang="de-DE" sz="1800" dirty="0"/>
              <a:t>Frankreich und Großbritannien sowie bis 1917 Russland, </a:t>
            </a:r>
            <a:br>
              <a:rPr lang="de-AT" altLang="de-DE" sz="1800" dirty="0"/>
            </a:br>
            <a:r>
              <a:rPr lang="de-AT" altLang="de-DE" sz="1800" dirty="0"/>
              <a:t>Serbien und Montenegro; ab 1915 Italien, ab 1916 Rumänien,  </a:t>
            </a:r>
            <a:br>
              <a:rPr lang="de-AT" altLang="de-DE" sz="1800" dirty="0"/>
            </a:br>
            <a:r>
              <a:rPr lang="de-AT" altLang="de-DE" sz="1800" dirty="0"/>
              <a:t>ab 1917 Griechenland und vor allem die USA.</a:t>
            </a:r>
          </a:p>
        </p:txBody>
      </p:sp>
    </p:spTree>
    <p:extLst>
      <p:ext uri="{BB962C8B-B14F-4D97-AF65-F5344CB8AC3E}">
        <p14:creationId xmlns:p14="http://schemas.microsoft.com/office/powerpoint/2010/main" val="24787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kronenbitter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-361950"/>
            <a:ext cx="11287126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576263"/>
            <a:ext cx="861695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Angesichts des </a:t>
            </a:r>
            <a:r>
              <a:rPr lang="de-AT" altLang="de-DE" sz="1800" b="1" dirty="0"/>
              <a:t>Kriegszustandes</a:t>
            </a:r>
            <a:r>
              <a:rPr lang="de-AT" altLang="de-DE" sz="1800" dirty="0"/>
              <a:t> wird für die Einzelstaaten und die </a:t>
            </a:r>
            <a:br>
              <a:rPr lang="de-AT" altLang="de-DE" sz="1800" dirty="0"/>
            </a:br>
            <a:r>
              <a:rPr lang="de-AT" altLang="de-DE" sz="1800" dirty="0"/>
              <a:t>Gesamtmonarchie </a:t>
            </a:r>
            <a:r>
              <a:rPr lang="de-AT" altLang="de-DE" sz="1800" b="1" dirty="0">
                <a:solidFill>
                  <a:srgbClr val="0070C0"/>
                </a:solidFill>
              </a:rPr>
              <a:t>1915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eine </a:t>
            </a:r>
            <a:r>
              <a:rPr lang="de-AT" altLang="de-DE" sz="1800" dirty="0">
                <a:solidFill>
                  <a:srgbClr val="0070C0"/>
                </a:solidFill>
              </a:rPr>
              <a:t>neue </a:t>
            </a:r>
            <a:r>
              <a:rPr lang="de-AT" altLang="de-DE" sz="1800" b="1" dirty="0">
                <a:solidFill>
                  <a:srgbClr val="0070C0"/>
                </a:solidFill>
              </a:rPr>
              <a:t>Staatssymbolik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kreiert: insbesondere </a:t>
            </a:r>
            <a:br>
              <a:rPr lang="de-AT" altLang="de-DE" sz="1800" dirty="0"/>
            </a:br>
            <a:r>
              <a:rPr lang="de-AT" altLang="de-DE" sz="1800" dirty="0"/>
              <a:t>wird </a:t>
            </a:r>
            <a:r>
              <a:rPr lang="de-AT" altLang="de-DE" sz="1800" dirty="0">
                <a:solidFill>
                  <a:srgbClr val="0070C0"/>
                </a:solidFill>
              </a:rPr>
              <a:t>für</a:t>
            </a:r>
            <a:r>
              <a:rPr lang="de-AT" altLang="de-DE" sz="1800" dirty="0"/>
              <a:t> den </a:t>
            </a:r>
            <a:r>
              <a:rPr lang="de-AT" altLang="de-DE" sz="1800" dirty="0" err="1">
                <a:solidFill>
                  <a:srgbClr val="0070C0"/>
                </a:solidFill>
              </a:rPr>
              <a:t>cileithanischen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Staat</a:t>
            </a:r>
            <a:r>
              <a:rPr lang="de-AT" altLang="de-DE" sz="1800" dirty="0"/>
              <a:t> die </a:t>
            </a:r>
            <a:r>
              <a:rPr lang="de-AT" altLang="de-DE" sz="1800" dirty="0">
                <a:solidFill>
                  <a:srgbClr val="0070C0"/>
                </a:solidFill>
              </a:rPr>
              <a:t>amtliche Bezeichnung </a:t>
            </a:r>
            <a:r>
              <a:rPr lang="de-AT" altLang="de-DE" sz="1800" b="1" dirty="0">
                <a:solidFill>
                  <a:srgbClr val="0070C0"/>
                </a:solidFill>
              </a:rPr>
              <a:t>Österreich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eingeführt, </a:t>
            </a:r>
            <a:br>
              <a:rPr lang="de-AT" altLang="de-DE" sz="1800" dirty="0"/>
            </a:br>
            <a:r>
              <a:rPr lang="de-AT" altLang="de-DE" sz="1800" dirty="0"/>
              <a:t>womit die in der politischen Praxis entsprochen wird, welche schon bald </a:t>
            </a:r>
            <a:br>
              <a:rPr lang="de-AT" altLang="de-DE" sz="1800" dirty="0"/>
            </a:br>
            <a:r>
              <a:rPr lang="de-AT" altLang="de-DE" sz="1800" dirty="0"/>
              <a:t>nach 1867 den Österreich-Begriff auf </a:t>
            </a:r>
            <a:r>
              <a:rPr lang="de-AT" altLang="de-DE" sz="1800" dirty="0" err="1"/>
              <a:t>Cisleithanien</a:t>
            </a:r>
            <a:r>
              <a:rPr lang="de-AT" altLang="de-DE" sz="1800" dirty="0"/>
              <a:t> reduziert.</a:t>
            </a:r>
          </a:p>
        </p:txBody>
      </p:sp>
      <p:pic>
        <p:nvPicPr>
          <p:cNvPr id="17411" name="Picture 3" descr="Datei:Österreich-Ungarn Kriegsflagge 1915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41613"/>
            <a:ext cx="4703762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79838" y="5876925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Kriegsflagge</a:t>
            </a:r>
            <a:endParaRPr lang="de-AT" altLang="de-DE" sz="1800"/>
          </a:p>
        </p:txBody>
      </p:sp>
    </p:spTree>
    <p:extLst>
      <p:ext uri="{BB962C8B-B14F-4D97-AF65-F5344CB8AC3E}">
        <p14:creationId xmlns:p14="http://schemas.microsoft.com/office/powerpoint/2010/main" val="23683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410307"/>
            <a:ext cx="8659358" cy="5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Durchführung</a:t>
            </a:r>
            <a:r>
              <a:rPr lang="de-DE" altLang="de-DE" sz="1800" b="1" dirty="0"/>
              <a:t> der </a:t>
            </a:r>
            <a:r>
              <a:rPr lang="de-DE" altLang="de-DE" sz="1800" b="1" dirty="0">
                <a:solidFill>
                  <a:srgbClr val="0070C0"/>
                </a:solidFill>
              </a:rPr>
              <a:t>Verfassung</a:t>
            </a:r>
            <a:r>
              <a:rPr lang="de-DE" altLang="de-DE" sz="1800" b="1" dirty="0"/>
              <a:t> 1867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Anders als 1849: </a:t>
            </a:r>
            <a:r>
              <a:rPr lang="de-DE" altLang="de-DE" sz="1800" b="1" dirty="0" smtClean="0"/>
              <a:t>Parlament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steht für den Ausbau der Verfassung zur </a:t>
            </a:r>
            <a:r>
              <a:rPr lang="de-DE" altLang="de-DE" sz="1800" dirty="0" smtClean="0"/>
              <a:t>Verfügung </a:t>
            </a:r>
            <a:br>
              <a:rPr lang="de-DE" altLang="de-DE" sz="1800" dirty="0" smtClean="0"/>
            </a:br>
            <a:r>
              <a:rPr lang="de-DE" altLang="de-DE" sz="1800" dirty="0" smtClean="0">
                <a:sym typeface="Wingdings" panose="05000000000000000000" pitchFamily="2" charset="2"/>
              </a:rPr>
              <a:t>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1868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Aufhebung der gemischten </a:t>
            </a:r>
            <a:r>
              <a:rPr lang="de-DE" altLang="de-DE" sz="1800" dirty="0" smtClean="0"/>
              <a:t>Bezirksämter: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>
                <a:sym typeface="Wingdings" pitchFamily="2" charset="2"/>
              </a:rPr>
              <a:t> </a:t>
            </a:r>
            <a:r>
              <a:rPr lang="de-DE" altLang="de-DE" sz="1800" dirty="0" smtClean="0">
                <a:sym typeface="Wingdings" pitchFamily="2" charset="2"/>
              </a:rPr>
              <a:t>  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Gewaltenteilung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in </a:t>
            </a:r>
            <a:r>
              <a:rPr lang="de-DE" altLang="de-DE" sz="1800" dirty="0">
                <a:solidFill>
                  <a:srgbClr val="0070C0"/>
                </a:solidFill>
              </a:rPr>
              <a:t>1. Instanz </a:t>
            </a:r>
            <a:r>
              <a:rPr lang="de-DE" altLang="de-DE" sz="1800" dirty="0"/>
              <a:t>Bezirksgerichte + Bezirkshauptmannschaften.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 smtClean="0">
                <a:sym typeface="Wingdings" panose="05000000000000000000" pitchFamily="2" charset="2"/>
              </a:rPr>
              <a:t>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1868 </a:t>
            </a:r>
            <a:r>
              <a:rPr lang="de-DE" altLang="de-DE" sz="1800" b="1" dirty="0">
                <a:solidFill>
                  <a:srgbClr val="0070C0"/>
                </a:solidFill>
              </a:rPr>
              <a:t>/ 1874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b="1" dirty="0"/>
              <a:t>Abbau des Konkordats 1855</a:t>
            </a:r>
            <a:r>
              <a:rPr lang="de-DE" altLang="de-DE" sz="1800" dirty="0"/>
              <a:t> im innerstaatlichen Bereich </a:t>
            </a:r>
            <a:br>
              <a:rPr lang="de-DE" altLang="de-DE" sz="1800" dirty="0"/>
            </a:br>
            <a:r>
              <a:rPr lang="de-DE" altLang="de-DE" sz="1800" dirty="0" smtClean="0">
                <a:sym typeface="Wingdings" pitchFamily="2" charset="2"/>
              </a:rPr>
              <a:t>    </a:t>
            </a:r>
            <a:r>
              <a:rPr lang="de-DE" altLang="de-DE" sz="1800" dirty="0" smtClean="0"/>
              <a:t>„</a:t>
            </a:r>
            <a:r>
              <a:rPr lang="de-DE" altLang="de-DE" sz="1800" b="1" dirty="0">
                <a:solidFill>
                  <a:srgbClr val="0070C0"/>
                </a:solidFill>
              </a:rPr>
              <a:t>Laisierung</a:t>
            </a:r>
            <a:r>
              <a:rPr lang="de-DE" altLang="de-DE" sz="1800" dirty="0"/>
              <a:t>“ des Staates, vor allem: Wiederherstellung staatlicher Jurisdiktion </a:t>
            </a:r>
            <a:br>
              <a:rPr lang="de-DE" altLang="de-DE" sz="1800" dirty="0"/>
            </a:br>
            <a:r>
              <a:rPr lang="de-DE" altLang="de-DE" sz="1800" dirty="0"/>
              <a:t>    im Eherecht für Katholiken: </a:t>
            </a:r>
            <a:r>
              <a:rPr lang="de-DE" altLang="de-DE" sz="1800" dirty="0">
                <a:solidFill>
                  <a:srgbClr val="0070C0"/>
                </a:solidFill>
              </a:rPr>
              <a:t>Trennung Staat – Kirche </a:t>
            </a:r>
            <a:r>
              <a:rPr lang="de-DE" altLang="de-DE" sz="1800" dirty="0"/>
              <a:t>anders als in Preußen </a:t>
            </a:r>
            <a:br>
              <a:rPr lang="de-DE" altLang="de-DE" sz="1800" dirty="0"/>
            </a:br>
            <a:r>
              <a:rPr lang="de-DE" altLang="de-DE" sz="1800" dirty="0"/>
              <a:t>    ohne Konflikte (1870 völkerrechtliche Kündigung des Konkordats).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 smtClean="0">
                <a:sym typeface="Wingdings" panose="05000000000000000000" pitchFamily="2" charset="2"/>
              </a:rPr>
              <a:t>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Ab 1868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konsequenter </a:t>
            </a:r>
            <a:r>
              <a:rPr lang="de-DE" altLang="de-DE" sz="1800" b="1" dirty="0">
                <a:solidFill>
                  <a:srgbClr val="0070C0"/>
                </a:solidFill>
              </a:rPr>
              <a:t>Ausbau der Grundrechte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durch Gesetzgebung und </a:t>
            </a:r>
            <a:br>
              <a:rPr lang="de-DE" altLang="de-DE" sz="1800" dirty="0"/>
            </a:br>
            <a:r>
              <a:rPr lang="de-DE" altLang="de-DE" sz="1800" dirty="0" smtClean="0"/>
              <a:t>   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1869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mit Einrichtung des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Reichsgerichtes:</a:t>
            </a: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smtClean="0"/>
              <a:t>    </a:t>
            </a:r>
            <a:r>
              <a:rPr lang="de-DE" altLang="de-DE" sz="1800" dirty="0" smtClean="0">
                <a:solidFill>
                  <a:srgbClr val="0070C0"/>
                </a:solidFill>
              </a:rPr>
              <a:t>Grundrechte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subjektive öffentliche Rechte</a:t>
            </a:r>
            <a:r>
              <a:rPr lang="de-DE" altLang="de-DE" sz="1800" dirty="0"/>
              <a:t>. </a:t>
            </a:r>
            <a:br>
              <a:rPr lang="de-DE" altLang="de-DE" sz="1800" dirty="0"/>
            </a:br>
            <a:r>
              <a:rPr lang="de-DE" altLang="de-DE" sz="1800" dirty="0" smtClean="0"/>
              <a:t>    Erkenntnisse </a:t>
            </a:r>
            <a:r>
              <a:rPr lang="de-DE" altLang="de-DE" sz="1800" dirty="0"/>
              <a:t>des Reichsgerichts in Grundrechtssachen nur </a:t>
            </a:r>
            <a:r>
              <a:rPr lang="de-DE" altLang="de-DE" sz="1800" dirty="0">
                <a:solidFill>
                  <a:srgbClr val="0070C0"/>
                </a:solidFill>
              </a:rPr>
              <a:t>deklaratorisch</a:t>
            </a:r>
            <a:r>
              <a:rPr lang="de-DE" altLang="de-DE" sz="1800" dirty="0"/>
              <a:t>, von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   Verwaltungsbehörden </a:t>
            </a:r>
            <a:r>
              <a:rPr lang="de-DE" altLang="de-DE" sz="1800" dirty="0"/>
              <a:t>aber respektiert = </a:t>
            </a:r>
            <a:r>
              <a:rPr lang="de-DE" altLang="de-DE" sz="1800" dirty="0" err="1" smtClean="0"/>
              <a:t>Kontrechtskontrolle</a:t>
            </a:r>
            <a:r>
              <a:rPr lang="de-DE" altLang="de-DE" sz="1800" dirty="0" smtClean="0"/>
              <a:t> weitgehend </a:t>
            </a:r>
            <a:r>
              <a:rPr lang="de-DE" altLang="de-DE" sz="1800" dirty="0"/>
              <a:t>effektiv.</a:t>
            </a:r>
            <a:br>
              <a:rPr lang="de-DE" altLang="de-DE" sz="1800" dirty="0"/>
            </a:br>
            <a:r>
              <a:rPr lang="de-DE" altLang="de-DE" sz="1800" dirty="0"/>
              <a:t> </a:t>
            </a:r>
            <a:r>
              <a:rPr lang="de-DE" altLang="de-DE" sz="1800" dirty="0" smtClean="0"/>
              <a:t>   Reichsgericht </a:t>
            </a:r>
            <a:r>
              <a:rPr lang="de-DE" altLang="de-DE" sz="1800" dirty="0"/>
              <a:t>anerkennt einen </a:t>
            </a:r>
            <a:r>
              <a:rPr lang="de-DE" altLang="de-DE" sz="1800" dirty="0">
                <a:solidFill>
                  <a:srgbClr val="0070C0"/>
                </a:solidFill>
              </a:rPr>
              <a:t>Teil der Grundrechte </a:t>
            </a:r>
            <a:r>
              <a:rPr lang="de-DE" altLang="de-DE" sz="1800" dirty="0"/>
              <a:t>als </a:t>
            </a:r>
            <a:r>
              <a:rPr lang="de-DE" altLang="de-DE" sz="1800" b="1" dirty="0">
                <a:solidFill>
                  <a:srgbClr val="0070C0"/>
                </a:solidFill>
              </a:rPr>
              <a:t>Menschenrechte</a:t>
            </a:r>
            <a:r>
              <a:rPr lang="de-DE" alt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5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468313" y="476250"/>
            <a:ext cx="8327921" cy="63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In </a:t>
            </a:r>
            <a:r>
              <a:rPr lang="de-AT" altLang="de-DE" sz="1800" b="1" dirty="0" err="1">
                <a:solidFill>
                  <a:srgbClr val="0070C0"/>
                </a:solidFill>
              </a:rPr>
              <a:t>Cisleithanien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nach </a:t>
            </a:r>
            <a:r>
              <a:rPr lang="de-AT" altLang="de-DE" sz="1800" dirty="0" smtClean="0"/>
              <a:t>Kriegsausbruch </a:t>
            </a:r>
            <a:br>
              <a:rPr lang="de-AT" altLang="de-DE" sz="1800" dirty="0" smtClean="0"/>
            </a:br>
            <a:r>
              <a:rPr lang="de-AT" altLang="de-DE" sz="1800" b="1" dirty="0" smtClean="0">
                <a:solidFill>
                  <a:srgbClr val="0070C0"/>
                </a:solidFill>
              </a:rPr>
              <a:t>1914</a:t>
            </a:r>
            <a:r>
              <a:rPr lang="de-AT" altLang="de-DE" sz="1800" dirty="0" smtClean="0">
                <a:solidFill>
                  <a:srgbClr val="0070C0"/>
                </a:solidFill>
              </a:rPr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Abbau</a:t>
            </a:r>
            <a:r>
              <a:rPr lang="de-AT" altLang="de-DE" sz="1800" b="1" dirty="0"/>
              <a:t> des </a:t>
            </a:r>
            <a:r>
              <a:rPr lang="de-AT" altLang="de-DE" sz="1800" b="1" dirty="0">
                <a:solidFill>
                  <a:srgbClr val="0070C0"/>
                </a:solidFill>
              </a:rPr>
              <a:t>Konstitutionalismus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– durch die Anwendung des </a:t>
            </a:r>
            <a:r>
              <a:rPr lang="de-AT" altLang="de-DE" sz="1800" dirty="0">
                <a:solidFill>
                  <a:srgbClr val="0070C0"/>
                </a:solidFill>
              </a:rPr>
              <a:t>Notverordnungsrechts</a:t>
            </a:r>
            <a:r>
              <a:rPr lang="de-AT" altLang="de-DE" sz="1800" dirty="0"/>
              <a:t> und</a:t>
            </a:r>
            <a:br>
              <a:rPr lang="de-AT" altLang="de-DE" sz="1800" dirty="0"/>
            </a:br>
            <a:r>
              <a:rPr lang="de-AT" altLang="de-DE" sz="1800" dirty="0"/>
              <a:t>– durch die Schaffung eines </a:t>
            </a:r>
            <a:r>
              <a:rPr lang="de-AT" altLang="de-DE" sz="1800" b="1" dirty="0" err="1">
                <a:solidFill>
                  <a:srgbClr val="0070C0"/>
                </a:solidFill>
              </a:rPr>
              <a:t>Kriegswirtschaftsverordnungrechts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mittels kaiserlicher Notverordnung Ermächtigung der Minister zum Erlass von </a:t>
            </a:r>
            <a:br>
              <a:rPr lang="de-AT" altLang="de-DE" sz="1800" dirty="0"/>
            </a:br>
            <a:r>
              <a:rPr lang="de-AT" altLang="de-DE" sz="1800" dirty="0"/>
              <a:t>   Maßnahmen zur Lenkung der Wirtschaft während des Krieges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  (Versorgung der Bevölkerung und Sicherstellung der Rüstung);</a:t>
            </a:r>
            <a:br>
              <a:rPr lang="de-AT" altLang="de-DE" sz="1800" dirty="0"/>
            </a:br>
            <a:r>
              <a:rPr lang="de-AT" altLang="de-DE" sz="1800" dirty="0"/>
              <a:t>   nach Tod von Franz Josef (1916) Einberufung des Reichsrats </a:t>
            </a:r>
            <a:br>
              <a:rPr lang="de-AT" altLang="de-DE" sz="1800" dirty="0"/>
            </a:br>
            <a:r>
              <a:rPr lang="de-AT" altLang="de-DE" sz="1800" dirty="0"/>
              <a:t>   1917 </a:t>
            </a:r>
            <a:r>
              <a:rPr lang="de-AT" altLang="de-DE" sz="1800" dirty="0">
                <a:sym typeface="Wingdings" pitchFamily="2" charset="2"/>
              </a:rPr>
              <a:t> Vorlage aller Notverordnungen: Beschluss des 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   K</a:t>
            </a:r>
            <a:r>
              <a:rPr lang="de-AT" altLang="de-DE" sz="1800" dirty="0"/>
              <a:t>riegswirtschaftliche Ermächtigungsgesetzes (</a:t>
            </a:r>
            <a:r>
              <a:rPr lang="de-AT" altLang="de-DE" sz="1800" dirty="0" err="1"/>
              <a:t>KWEG</a:t>
            </a:r>
            <a:r>
              <a:rPr lang="de-AT" altLang="de-DE" sz="1800" dirty="0"/>
              <a:t> 1917).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Ferner nach Ausbruch </a:t>
            </a:r>
            <a:r>
              <a:rPr lang="de-AT" altLang="de-DE" sz="1800" b="1" dirty="0">
                <a:solidFill>
                  <a:srgbClr val="0070C0"/>
                </a:solidFill>
              </a:rPr>
              <a:t>Einschränkungen</a:t>
            </a:r>
            <a:r>
              <a:rPr lang="de-AT" altLang="de-DE" sz="1800" b="1" dirty="0"/>
              <a:t> des </a:t>
            </a:r>
            <a:r>
              <a:rPr lang="de-AT" altLang="de-DE" sz="1800" b="1" dirty="0">
                <a:solidFill>
                  <a:srgbClr val="0070C0"/>
                </a:solidFill>
              </a:rPr>
              <a:t>Rechtsstaates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Suspension</a:t>
            </a:r>
            <a:r>
              <a:rPr lang="de-AT" altLang="de-DE" sz="1800" dirty="0"/>
              <a:t> von </a:t>
            </a:r>
            <a:r>
              <a:rPr lang="de-AT" altLang="de-DE" sz="1800" dirty="0">
                <a:solidFill>
                  <a:srgbClr val="0070C0"/>
                </a:solidFill>
              </a:rPr>
              <a:t>Grundrechten</a:t>
            </a:r>
            <a:r>
              <a:rPr lang="de-AT" altLang="de-DE" sz="1800" dirty="0"/>
              <a:t>,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Einstellung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rgbClr val="0070C0"/>
                </a:solidFill>
              </a:rPr>
              <a:t>Geschworenengerichtsbarkeit</a:t>
            </a:r>
            <a:r>
              <a:rPr lang="de-AT" altLang="de-DE" sz="1800" dirty="0"/>
              <a:t>,</a:t>
            </a:r>
            <a:br>
              <a:rPr lang="de-AT" altLang="de-DE" sz="1800" dirty="0"/>
            </a:br>
            <a:r>
              <a:rPr lang="de-AT" altLang="de-DE" sz="1800" dirty="0"/>
              <a:t>   </a:t>
            </a:r>
            <a:r>
              <a:rPr lang="de-AT" altLang="de-DE" sz="1800" dirty="0">
                <a:solidFill>
                  <a:srgbClr val="0070C0"/>
                </a:solidFill>
              </a:rPr>
              <a:t>Ausweitung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rgbClr val="0070C0"/>
                </a:solidFill>
              </a:rPr>
              <a:t>Militärgerichtsbarkeit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Keine Wahlen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zu den Landtagen und zum Reichsrat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Mandate der Abgeordneten per Gesetz verlängert bis Ende 1918.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7842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2896" y="524519"/>
            <a:ext cx="8708538" cy="56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1917</a:t>
            </a:r>
            <a:r>
              <a:rPr lang="de-AT" altLang="de-DE" sz="1800" dirty="0">
                <a:solidFill>
                  <a:srgbClr val="0070C0"/>
                </a:solidFill>
              </a:rPr>
              <a:t> Wiedereinberufung </a:t>
            </a:r>
            <a:r>
              <a:rPr lang="de-AT" altLang="de-DE" sz="1800" dirty="0"/>
              <a:t>des </a:t>
            </a:r>
            <a:r>
              <a:rPr lang="de-AT" altLang="de-DE" sz="1800" dirty="0">
                <a:solidFill>
                  <a:srgbClr val="0070C0"/>
                </a:solidFill>
              </a:rPr>
              <a:t>Reichsrats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</a:t>
            </a:r>
            <a:r>
              <a:rPr lang="de-AT" altLang="de-DE" sz="1800" b="1" dirty="0"/>
              <a:t>Stärkung</a:t>
            </a:r>
            <a:r>
              <a:rPr lang="de-AT" altLang="de-DE" sz="1800" dirty="0"/>
              <a:t> des </a:t>
            </a:r>
            <a:r>
              <a:rPr lang="de-AT" altLang="de-DE" sz="1800" b="1" dirty="0"/>
              <a:t>Parlaments</a:t>
            </a:r>
            <a:r>
              <a:rPr lang="de-AT" altLang="de-DE" sz="1800" dirty="0"/>
              <a:t> und </a:t>
            </a:r>
            <a:r>
              <a:rPr lang="de-AT" altLang="de-DE" sz="1800" dirty="0">
                <a:solidFill>
                  <a:srgbClr val="0070C0"/>
                </a:solidFill>
              </a:rPr>
              <a:t>Schwächung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rgbClr val="0070C0"/>
                </a:solidFill>
              </a:rPr>
              <a:t>Exekutive</a:t>
            </a:r>
            <a:r>
              <a:rPr lang="de-AT" altLang="de-DE" sz="1800" dirty="0"/>
              <a:t>; </a:t>
            </a:r>
            <a:br>
              <a:rPr lang="de-AT" altLang="de-DE" sz="1800" dirty="0"/>
            </a:br>
            <a:r>
              <a:rPr lang="de-AT" altLang="de-DE" sz="1800" dirty="0"/>
              <a:t>Heeresführung unter Druck des Deutschen Reiches (1917: Separatfriedensplan); </a:t>
            </a:r>
            <a:br>
              <a:rPr lang="de-AT" altLang="de-DE" sz="1800" dirty="0"/>
            </a:br>
            <a:r>
              <a:rPr lang="de-AT" altLang="de-DE" sz="1800" dirty="0"/>
              <a:t>Abkühlung des Verhältnisses zu Ungarn.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Ab 1917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zeichnet sich der </a:t>
            </a:r>
            <a:r>
              <a:rPr lang="de-AT" altLang="de-DE" sz="1800" b="1" dirty="0">
                <a:solidFill>
                  <a:srgbClr val="0070C0"/>
                </a:solidFill>
              </a:rPr>
              <a:t>wirtschaftliche Zusammenbruch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ab, </a:t>
            </a:r>
            <a:br>
              <a:rPr lang="de-AT" altLang="de-DE" sz="1800" dirty="0"/>
            </a:br>
            <a:r>
              <a:rPr lang="de-AT" altLang="de-DE" sz="1800" dirty="0"/>
              <a:t>Hungersnöte, Rohstoffknappheit, Energiemangel, Massenstreiks;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gleichzeitig </a:t>
            </a:r>
            <a:r>
              <a:rPr lang="de-AT" altLang="de-DE" sz="1800" b="1" dirty="0">
                <a:solidFill>
                  <a:srgbClr val="0070C0"/>
                </a:solidFill>
              </a:rPr>
              <a:t>Sezessionsabsichten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einzelner Nationalitäten:</a:t>
            </a:r>
            <a:br>
              <a:rPr lang="de-AT" altLang="de-DE" sz="1800" dirty="0"/>
            </a:br>
            <a:r>
              <a:rPr lang="de-AT" altLang="de-DE" sz="1800" dirty="0"/>
              <a:t>– 1915 Exilregierung der </a:t>
            </a:r>
            <a:r>
              <a:rPr lang="de-AT" altLang="de-DE" sz="1800" dirty="0">
                <a:solidFill>
                  <a:srgbClr val="0070C0"/>
                </a:solidFill>
              </a:rPr>
              <a:t>Südslawen</a:t>
            </a:r>
            <a:r>
              <a:rPr lang="de-AT" altLang="de-DE" sz="1800" dirty="0"/>
              <a:t> </a:t>
            </a:r>
            <a:r>
              <a:rPr lang="de-AT" altLang="de-DE" sz="1800" dirty="0" smtClean="0"/>
              <a:t>/ London</a:t>
            </a:r>
            <a:r>
              <a:rPr lang="de-AT" altLang="de-DE" sz="1800" dirty="0"/>
              <a:t>;</a:t>
            </a:r>
            <a:br>
              <a:rPr lang="de-AT" altLang="de-DE" sz="1800" dirty="0"/>
            </a:br>
            <a:r>
              <a:rPr lang="de-AT" altLang="de-DE" sz="1800" dirty="0"/>
              <a:t>– 1916 Exilregierung der </a:t>
            </a:r>
            <a:r>
              <a:rPr lang="de-AT" altLang="de-DE" sz="1800" dirty="0">
                <a:solidFill>
                  <a:srgbClr val="0070C0"/>
                </a:solidFill>
              </a:rPr>
              <a:t>Tschechen</a:t>
            </a:r>
            <a:r>
              <a:rPr lang="de-AT" altLang="de-DE" sz="1800" dirty="0"/>
              <a:t> </a:t>
            </a:r>
            <a:r>
              <a:rPr lang="de-AT" altLang="de-DE" sz="1800" dirty="0" smtClean="0"/>
              <a:t>/ Paris (Thomas G. </a:t>
            </a:r>
            <a:r>
              <a:rPr lang="de-AT" altLang="de-DE" sz="1800" dirty="0" smtClean="0">
                <a:solidFill>
                  <a:srgbClr val="0070C0"/>
                </a:solidFill>
              </a:rPr>
              <a:t>Masaryk</a:t>
            </a:r>
            <a:r>
              <a:rPr lang="de-AT" altLang="de-DE" sz="1800" dirty="0" smtClean="0"/>
              <a:t> – Eduard </a:t>
            </a:r>
            <a:r>
              <a:rPr lang="de-AT" altLang="de-DE" sz="1800" dirty="0" err="1" smtClean="0"/>
              <a:t>Bene</a:t>
            </a:r>
            <a:r>
              <a:rPr lang="de-AT" alt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de-AT" altLang="de-DE" sz="1800" dirty="0" smtClean="0"/>
              <a:t>).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Die </a:t>
            </a:r>
            <a:r>
              <a:rPr lang="de-AT" altLang="de-DE" sz="1800" b="1" dirty="0">
                <a:solidFill>
                  <a:srgbClr val="0070C0"/>
                </a:solidFill>
              </a:rPr>
              <a:t>Zielsetzung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ist in beiden Fällen jeweils gleich: nämlich </a:t>
            </a:r>
            <a:br>
              <a:rPr lang="de-AT" altLang="de-DE" sz="1800" dirty="0"/>
            </a:br>
            <a:r>
              <a:rPr lang="de-AT" altLang="de-DE" sz="1800" dirty="0"/>
              <a:t>Zerschlagung der Monarchie und </a:t>
            </a:r>
            <a:r>
              <a:rPr lang="de-AT" altLang="de-DE" sz="1800" b="1" dirty="0">
                <a:solidFill>
                  <a:srgbClr val="0070C0"/>
                </a:solidFill>
              </a:rPr>
              <a:t>Gründung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selbständiger Nationalstaaten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Frage der </a:t>
            </a:r>
            <a:r>
              <a:rPr lang="de-AT" altLang="de-DE" sz="1800" b="1" dirty="0">
                <a:solidFill>
                  <a:srgbClr val="0070C0"/>
                </a:solidFill>
              </a:rPr>
              <a:t>Zukunft der Monarchie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mit Einberufung des Reichsrats 1917 </a:t>
            </a:r>
            <a:br>
              <a:rPr lang="de-AT" altLang="de-DE" sz="1800" dirty="0"/>
            </a:br>
            <a:r>
              <a:rPr lang="de-AT" altLang="de-DE" sz="1800" dirty="0"/>
              <a:t>auf die innenpolitische Ebene verlagert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</a:rPr>
              <a:t>Verfassungsdiskussionen</a:t>
            </a:r>
            <a:r>
              <a:rPr lang="de-AT" altLang="de-DE" sz="1800" b="1" dirty="0"/>
              <a:t>: </a:t>
            </a:r>
            <a:br>
              <a:rPr lang="de-AT" altLang="de-DE" sz="1800" b="1" dirty="0"/>
            </a:br>
            <a:r>
              <a:rPr lang="de-AT" altLang="de-DE" sz="1800" dirty="0"/>
              <a:t>Bildung nationaler Teilstaaten im Verband eines Bundesstaates, </a:t>
            </a:r>
            <a:br>
              <a:rPr lang="de-AT" altLang="de-DE" sz="1800" dirty="0"/>
            </a:br>
            <a:r>
              <a:rPr lang="de-AT" altLang="de-DE" sz="1800" dirty="0"/>
              <a:t>also Fortbestand der Monarchie in modifizierter Form.</a:t>
            </a:r>
          </a:p>
        </p:txBody>
      </p:sp>
    </p:spTree>
    <p:extLst>
      <p:ext uri="{BB962C8B-B14F-4D97-AF65-F5344CB8AC3E}">
        <p14:creationId xmlns:p14="http://schemas.microsoft.com/office/powerpoint/2010/main" val="11946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5536" y="451917"/>
            <a:ext cx="8524513" cy="56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Alliierte</a:t>
            </a:r>
            <a:r>
              <a:rPr lang="de-AT" altLang="de-DE" sz="1800" dirty="0"/>
              <a:t> nach </a:t>
            </a:r>
            <a:r>
              <a:rPr lang="de-AT" altLang="de-DE" sz="1800" b="1" dirty="0"/>
              <a:t>Kriegseintritt </a:t>
            </a:r>
            <a:r>
              <a:rPr lang="de-AT" altLang="de-DE" sz="1800" dirty="0"/>
              <a:t>der</a:t>
            </a:r>
            <a:r>
              <a:rPr lang="de-AT" altLang="de-DE" sz="1800" b="1" dirty="0"/>
              <a:t> USA </a:t>
            </a:r>
            <a:r>
              <a:rPr lang="de-AT" altLang="de-DE" sz="1800" dirty="0">
                <a:solidFill>
                  <a:srgbClr val="0070C0"/>
                </a:solidFill>
              </a:rPr>
              <a:t>1917: </a:t>
            </a:r>
            <a:r>
              <a:rPr lang="de-AT" altLang="de-DE" sz="1800" b="1" dirty="0">
                <a:solidFill>
                  <a:srgbClr val="0070C0"/>
                </a:solidFill>
              </a:rPr>
              <a:t>Kriegsziele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orientiert am </a:t>
            </a:r>
            <a:r>
              <a:rPr lang="de-AT" altLang="de-DE" sz="1800" dirty="0">
                <a:solidFill>
                  <a:srgbClr val="0070C0"/>
                </a:solidFill>
              </a:rPr>
              <a:t>14-Punkte</a:t>
            </a:r>
            <a:r>
              <a:rPr lang="de-AT" altLang="de-DE" sz="1800" dirty="0"/>
              <a:t>-</a:t>
            </a:r>
            <a:br>
              <a:rPr lang="de-AT" altLang="de-DE" sz="1800" dirty="0"/>
            </a:br>
            <a:r>
              <a:rPr lang="de-AT" altLang="de-DE" sz="1800" dirty="0"/>
              <a:t>Programm Woodrow </a:t>
            </a:r>
            <a:r>
              <a:rPr lang="de-AT" altLang="de-DE" sz="1800" dirty="0">
                <a:solidFill>
                  <a:srgbClr val="0070C0"/>
                </a:solidFill>
              </a:rPr>
              <a:t>Wilsons</a:t>
            </a:r>
            <a:r>
              <a:rPr lang="de-AT" altLang="de-DE" sz="1800" dirty="0"/>
              <a:t> (Autonomie der Nationalitäten Österreich-Ungarns;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ab Sommer 1918 </a:t>
            </a:r>
            <a:r>
              <a:rPr lang="de-AT" altLang="de-DE" sz="1800" dirty="0"/>
              <a:t>mit  Eintritt der tschechischen Exilregierung mit regulären </a:t>
            </a:r>
            <a:br>
              <a:rPr lang="de-AT" altLang="de-DE" sz="1800" dirty="0"/>
            </a:br>
            <a:r>
              <a:rPr lang="de-AT" altLang="de-DE" sz="1800" dirty="0"/>
              <a:t>Truppen in den Krieg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</a:rPr>
              <a:t>Kriegsziele: </a:t>
            </a:r>
            <a:r>
              <a:rPr lang="de-AT" altLang="de-DE" sz="1800" b="1" dirty="0">
                <a:solidFill>
                  <a:srgbClr val="0070C0"/>
                </a:solidFill>
              </a:rPr>
              <a:t>Zerschlagung Österreich-Ungarns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und </a:t>
            </a:r>
            <a:br>
              <a:rPr lang="de-AT" altLang="de-DE" sz="1800" dirty="0"/>
            </a:br>
            <a:r>
              <a:rPr lang="de-AT" altLang="de-DE" sz="1800" dirty="0"/>
              <a:t>Errichtung selbständiger Nationalstaaten.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Im</a:t>
            </a:r>
            <a:r>
              <a:rPr lang="de-AT" altLang="de-DE" sz="1800" b="1" dirty="0">
                <a:solidFill>
                  <a:srgbClr val="0070C0"/>
                </a:solidFill>
              </a:rPr>
              <a:t> Reichsrat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Mitte 1918</a:t>
            </a:r>
            <a:r>
              <a:rPr lang="de-AT" altLang="de-DE" sz="1800" dirty="0"/>
              <a:t>: Perspektive der </a:t>
            </a:r>
            <a:r>
              <a:rPr lang="de-AT" altLang="de-DE" sz="1800" dirty="0">
                <a:solidFill>
                  <a:srgbClr val="0070C0"/>
                </a:solidFill>
              </a:rPr>
              <a:t>slawischen Exilbewegungen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setzt sich durch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Slowenen, Polen und Tschechen verlassen den Reichsrat; </a:t>
            </a:r>
            <a:br>
              <a:rPr lang="de-AT" altLang="de-DE" sz="1800" dirty="0"/>
            </a:br>
            <a:r>
              <a:rPr lang="de-AT" altLang="de-DE" sz="1800" dirty="0"/>
              <a:t>Abgeordnetenhaus = nur mehr ein </a:t>
            </a:r>
            <a:r>
              <a:rPr lang="de-AT" altLang="de-DE" sz="1800" b="1" dirty="0"/>
              <a:t>Parlament der Deutschen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4. Oktober 1918</a:t>
            </a:r>
            <a:r>
              <a:rPr lang="de-AT" altLang="de-DE" sz="1800" dirty="0">
                <a:solidFill>
                  <a:srgbClr val="0070C0"/>
                </a:solidFill>
              </a:rPr>
              <a:t>: </a:t>
            </a:r>
            <a:r>
              <a:rPr lang="de-AT" altLang="de-DE" sz="1800" b="1" dirty="0">
                <a:solidFill>
                  <a:srgbClr val="0070C0"/>
                </a:solidFill>
              </a:rPr>
              <a:t>Waffenstillstandsangebot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Österreich-Ungarn </a:t>
            </a:r>
            <a:r>
              <a:rPr lang="de-AT" altLang="de-DE" sz="1800" dirty="0">
                <a:solidFill>
                  <a:srgbClr val="0070C0"/>
                </a:solidFill>
              </a:rPr>
              <a:t>auf Basis </a:t>
            </a:r>
            <a:r>
              <a:rPr lang="de-AT" altLang="de-DE" sz="1800" dirty="0"/>
              <a:t>der </a:t>
            </a:r>
            <a:br>
              <a:rPr lang="de-AT" altLang="de-DE" sz="1800" dirty="0"/>
            </a:br>
            <a:r>
              <a:rPr lang="de-AT" altLang="de-DE" sz="1800" dirty="0"/>
              <a:t>1</a:t>
            </a:r>
            <a:r>
              <a:rPr lang="de-AT" altLang="de-DE" sz="1800" dirty="0">
                <a:solidFill>
                  <a:srgbClr val="0070C0"/>
                </a:solidFill>
              </a:rPr>
              <a:t>4-Punkte</a:t>
            </a:r>
            <a:r>
              <a:rPr lang="de-AT" altLang="de-DE" sz="1800" dirty="0"/>
              <a:t> von Wilson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Bildung von „Nationalräten“ durch die betroffenen </a:t>
            </a:r>
            <a:br>
              <a:rPr lang="de-AT" altLang="de-DE" sz="1800" dirty="0"/>
            </a:br>
            <a:r>
              <a:rPr lang="de-AT" altLang="de-DE" sz="1800" dirty="0"/>
              <a:t>Nationalitäten Österreichs–Ungarns: Gründung selbständiger Staaten.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16. Oktober 1918</a:t>
            </a:r>
            <a:r>
              <a:rPr lang="de-AT" altLang="de-DE" sz="1800" dirty="0">
                <a:solidFill>
                  <a:srgbClr val="0070C0"/>
                </a:solidFill>
              </a:rPr>
              <a:t>: Kaiserliches „</a:t>
            </a:r>
            <a:r>
              <a:rPr lang="de-AT" altLang="de-DE" sz="1800" b="1" dirty="0">
                <a:solidFill>
                  <a:srgbClr val="0070C0"/>
                </a:solidFill>
              </a:rPr>
              <a:t>Manifest</a:t>
            </a:r>
            <a:r>
              <a:rPr lang="de-AT" altLang="de-DE" sz="1800" dirty="0"/>
              <a:t>“ = Anordnung des Monarchen zur </a:t>
            </a:r>
            <a:br>
              <a:rPr lang="de-AT" altLang="de-DE" sz="1800" dirty="0"/>
            </a:br>
            <a:r>
              <a:rPr lang="de-AT" altLang="de-DE" sz="1800" dirty="0"/>
              <a:t>„Vorbereitung“ einer </a:t>
            </a:r>
            <a:r>
              <a:rPr lang="de-AT" altLang="de-DE" sz="1800" dirty="0">
                <a:solidFill>
                  <a:srgbClr val="0070C0"/>
                </a:solidFill>
              </a:rPr>
              <a:t>Verfassungsänderung</a:t>
            </a:r>
            <a:r>
              <a:rPr lang="de-AT" altLang="de-DE" sz="1800" dirty="0"/>
              <a:t> unter Beiziehung der Reichsrats-</a:t>
            </a:r>
            <a:br>
              <a:rPr lang="de-AT" altLang="de-DE" sz="1800" dirty="0"/>
            </a:br>
            <a:r>
              <a:rPr lang="de-AT" altLang="de-DE" sz="1800" dirty="0"/>
              <a:t>abgeordneten jeder Nation“ als „Nationalräte“; Ziel: </a:t>
            </a:r>
            <a:r>
              <a:rPr lang="de-AT" altLang="de-DE" sz="1800" dirty="0">
                <a:solidFill>
                  <a:srgbClr val="0070C0"/>
                </a:solidFill>
              </a:rPr>
              <a:t>Umbau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Österreichs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„</a:t>
            </a:r>
            <a:r>
              <a:rPr lang="de-AT" altLang="de-DE" sz="1800" dirty="0">
                <a:solidFill>
                  <a:srgbClr val="0070C0"/>
                </a:solidFill>
              </a:rPr>
              <a:t>zu</a:t>
            </a:r>
            <a:r>
              <a:rPr lang="de-AT" altLang="de-DE" sz="1800" dirty="0"/>
              <a:t> einem </a:t>
            </a:r>
            <a:r>
              <a:rPr lang="de-AT" altLang="de-DE" sz="1800" b="1" dirty="0">
                <a:solidFill>
                  <a:srgbClr val="0070C0"/>
                </a:solidFill>
              </a:rPr>
              <a:t>Bundesstaate</a:t>
            </a:r>
            <a:r>
              <a:rPr lang="de-AT" altLang="de-DE" sz="1800" b="1" dirty="0"/>
              <a:t>“ </a:t>
            </a:r>
            <a:r>
              <a:rPr lang="de-AT" altLang="de-DE" sz="1800" b="1" dirty="0">
                <a:solidFill>
                  <a:srgbClr val="0070C0"/>
                </a:solidFill>
              </a:rPr>
              <a:t>der Nationalitäten</a:t>
            </a:r>
            <a:r>
              <a:rPr lang="de-AT" alt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6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288" y="476672"/>
            <a:ext cx="8905002" cy="514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Nationalräte</a:t>
            </a:r>
            <a:r>
              <a:rPr lang="de-AT" altLang="de-DE" sz="1800" dirty="0"/>
              <a:t> bilden sich mit dem </a:t>
            </a:r>
            <a:r>
              <a:rPr lang="de-AT" altLang="de-DE" sz="1800" b="1" dirty="0">
                <a:solidFill>
                  <a:srgbClr val="0070C0"/>
                </a:solidFill>
              </a:rPr>
              <a:t>Ziel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der </a:t>
            </a:r>
            <a:r>
              <a:rPr lang="de-AT" altLang="de-DE" sz="1800" dirty="0">
                <a:solidFill>
                  <a:srgbClr val="0070C0"/>
                </a:solidFill>
              </a:rPr>
              <a:t>Gründung </a:t>
            </a:r>
            <a:r>
              <a:rPr lang="de-AT" altLang="de-DE" sz="1800" b="1" dirty="0">
                <a:solidFill>
                  <a:srgbClr val="0070C0"/>
                </a:solidFill>
              </a:rPr>
              <a:t>neuer Staaten </a:t>
            </a:r>
            <a:r>
              <a:rPr lang="de-AT" altLang="de-DE" sz="1800" dirty="0">
                <a:solidFill>
                  <a:srgbClr val="0070C0"/>
                </a:solidFill>
              </a:rPr>
              <a:t/>
            </a:r>
            <a:br>
              <a:rPr lang="de-AT" altLang="de-DE" sz="1800" dirty="0">
                <a:solidFill>
                  <a:srgbClr val="0070C0"/>
                </a:solidFill>
              </a:rPr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A</a:t>
            </a:r>
            <a:r>
              <a:rPr lang="de-AT" altLang="de-DE" sz="1800" b="1" dirty="0">
                <a:solidFill>
                  <a:srgbClr val="0070C0"/>
                </a:solidFill>
              </a:rPr>
              <a:t>uflösung</a:t>
            </a:r>
            <a:r>
              <a:rPr lang="de-AT" altLang="de-DE" sz="1800" b="1" dirty="0"/>
              <a:t> des </a:t>
            </a:r>
            <a:r>
              <a:rPr lang="de-AT" altLang="de-DE" sz="1800" b="1" dirty="0" err="1"/>
              <a:t>cisleithanischen</a:t>
            </a:r>
            <a:r>
              <a:rPr lang="de-AT" altLang="de-DE" sz="1800" b="1" dirty="0"/>
              <a:t> Staates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>
                <a:solidFill>
                  <a:srgbClr val="0070C0"/>
                </a:solidFill>
              </a:rPr>
              <a:t>Manifest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des Kaisers = ist </a:t>
            </a:r>
            <a:r>
              <a:rPr lang="de-AT" altLang="de-DE" sz="1800" dirty="0">
                <a:solidFill>
                  <a:srgbClr val="0070C0"/>
                </a:solidFill>
              </a:rPr>
              <a:t>politische Utopie</a:t>
            </a:r>
            <a:r>
              <a:rPr lang="de-AT" altLang="de-DE" sz="1800" dirty="0"/>
              <a:t>: dem Reichsrat gehören außer den </a:t>
            </a:r>
            <a:br>
              <a:rPr lang="de-AT" altLang="de-DE" sz="1800" dirty="0"/>
            </a:br>
            <a:r>
              <a:rPr lang="de-AT" altLang="de-DE" sz="1800" dirty="0"/>
              <a:t>Deutschen nur wenige Vertreter andere Nationalitäten an. Seit </a:t>
            </a:r>
            <a:r>
              <a:rPr lang="de-AT" altLang="de-DE" sz="1800" b="1" dirty="0">
                <a:solidFill>
                  <a:srgbClr val="0070C0"/>
                </a:solidFill>
              </a:rPr>
              <a:t>Anfang Oktober</a:t>
            </a:r>
            <a:r>
              <a:rPr lang="de-AT" altLang="de-DE" sz="1800" dirty="0"/>
              <a:t>: </a:t>
            </a:r>
            <a:endParaRPr lang="de-AT" altLang="de-DE" sz="1800" dirty="0" smtClean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 smtClean="0"/>
              <a:t>+ in </a:t>
            </a:r>
            <a:r>
              <a:rPr lang="de-AT" altLang="de-DE" sz="1800" b="1" dirty="0"/>
              <a:t>Prag</a:t>
            </a:r>
            <a:r>
              <a:rPr lang="de-AT" altLang="de-DE" sz="1800" dirty="0"/>
              <a:t> </a:t>
            </a:r>
            <a:r>
              <a:rPr lang="de-AT" altLang="de-DE" sz="1800" b="1" dirty="0" smtClean="0">
                <a:solidFill>
                  <a:srgbClr val="0070C0"/>
                </a:solidFill>
              </a:rPr>
              <a:t>Nationalausschuss</a:t>
            </a:r>
            <a:r>
              <a:rPr lang="de-AT" altLang="de-DE" sz="1800" dirty="0" smtClean="0">
                <a:solidFill>
                  <a:srgbClr val="0070C0"/>
                </a:solidFill>
              </a:rPr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der Tschechen </a:t>
            </a:r>
            <a:r>
              <a:rPr lang="de-AT" altLang="de-DE" sz="1800" dirty="0" err="1"/>
              <a:t>Cisleithaniens</a:t>
            </a:r>
            <a:r>
              <a:rPr lang="de-AT" altLang="de-DE" sz="1800" dirty="0"/>
              <a:t> und </a:t>
            </a:r>
            <a:br>
              <a:rPr lang="de-AT" altLang="de-DE" sz="1800" dirty="0"/>
            </a:br>
            <a:r>
              <a:rPr lang="de-AT" altLang="de-DE" sz="1800" dirty="0" smtClean="0"/>
              <a:t>    der Slowaken </a:t>
            </a:r>
            <a:r>
              <a:rPr lang="de-AT" altLang="de-DE" sz="1800" dirty="0"/>
              <a:t>Ungarns als </a:t>
            </a:r>
            <a:r>
              <a:rPr lang="de-AT" altLang="de-DE" sz="1800" dirty="0">
                <a:solidFill>
                  <a:srgbClr val="0070C0"/>
                </a:solidFill>
              </a:rPr>
              <a:t>Regierung</a:t>
            </a:r>
            <a:r>
              <a:rPr lang="de-AT" altLang="de-DE" sz="1800" dirty="0"/>
              <a:t> des künftigen </a:t>
            </a:r>
            <a:r>
              <a:rPr lang="de-AT" altLang="de-DE" sz="1800" dirty="0" err="1">
                <a:solidFill>
                  <a:srgbClr val="0070C0"/>
                </a:solidFill>
              </a:rPr>
              <a:t>tschechslowakischen</a:t>
            </a:r>
            <a:r>
              <a:rPr lang="de-AT" altLang="de-DE" sz="1800" dirty="0">
                <a:solidFill>
                  <a:srgbClr val="0070C0"/>
                </a:solidFill>
              </a:rPr>
              <a:t> Staates</a:t>
            </a:r>
            <a:r>
              <a:rPr lang="de-AT" altLang="de-DE" sz="1800" dirty="0"/>
              <a:t>;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 smtClean="0"/>
              <a:t>+ in </a:t>
            </a:r>
            <a:r>
              <a:rPr lang="de-AT" altLang="de-DE" sz="1800" b="1" dirty="0"/>
              <a:t>Agram/Zagreb</a:t>
            </a:r>
            <a:r>
              <a:rPr lang="de-AT" altLang="de-DE" sz="1800" dirty="0"/>
              <a:t> </a:t>
            </a:r>
            <a:r>
              <a:rPr lang="de-AT" altLang="de-DE" sz="1800" b="1" dirty="0" smtClean="0">
                <a:solidFill>
                  <a:srgbClr val="0070C0"/>
                </a:solidFill>
              </a:rPr>
              <a:t>Nationalausschuss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der </a:t>
            </a:r>
            <a:r>
              <a:rPr lang="de-AT" altLang="de-DE" sz="1800" dirty="0" smtClean="0">
                <a:solidFill>
                  <a:srgbClr val="0070C0"/>
                </a:solidFill>
              </a:rPr>
              <a:t>Slowenen</a:t>
            </a:r>
            <a:r>
              <a:rPr lang="de-AT" altLang="de-DE" sz="1800" dirty="0" smtClean="0"/>
              <a:t> </a:t>
            </a:r>
            <a:r>
              <a:rPr lang="de-AT" altLang="de-DE" sz="1800" dirty="0" err="1"/>
              <a:t>Cisleithaniens</a:t>
            </a:r>
            <a:r>
              <a:rPr lang="de-AT" altLang="de-DE" sz="1800" dirty="0"/>
              <a:t> sowie der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   </a:t>
            </a:r>
            <a:r>
              <a:rPr lang="de-AT" altLang="de-DE" sz="1800" dirty="0" smtClean="0">
                <a:solidFill>
                  <a:srgbClr val="0070C0"/>
                </a:solidFill>
              </a:rPr>
              <a:t>Serben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und </a:t>
            </a:r>
            <a:r>
              <a:rPr lang="de-AT" altLang="de-DE" sz="1800" dirty="0">
                <a:solidFill>
                  <a:srgbClr val="0070C0"/>
                </a:solidFill>
              </a:rPr>
              <a:t>Kroaten</a:t>
            </a:r>
            <a:r>
              <a:rPr lang="de-AT" altLang="de-DE" sz="1800" dirty="0"/>
              <a:t> Ungarns zur </a:t>
            </a:r>
            <a:r>
              <a:rPr lang="de-AT" altLang="de-DE" sz="1800" dirty="0" smtClean="0"/>
              <a:t>Gründung </a:t>
            </a:r>
            <a:r>
              <a:rPr lang="de-AT" altLang="de-DE" sz="1800" dirty="0"/>
              <a:t>eines </a:t>
            </a:r>
            <a:r>
              <a:rPr lang="de-AT" altLang="de-DE" sz="1800" dirty="0">
                <a:solidFill>
                  <a:srgbClr val="0070C0"/>
                </a:solidFill>
              </a:rPr>
              <a:t>südslawischen Staates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/>
              <a:t>+ </a:t>
            </a:r>
            <a:r>
              <a:rPr lang="de-AT" altLang="de-DE" sz="1800" b="1" dirty="0" smtClean="0"/>
              <a:t>In </a:t>
            </a:r>
            <a:r>
              <a:rPr lang="de-AT" altLang="de-DE" sz="1800" b="1" dirty="0"/>
              <a:t>Warschau</a:t>
            </a:r>
            <a:r>
              <a:rPr lang="de-AT" altLang="de-DE" sz="1800" dirty="0"/>
              <a:t> Im russischen Teilungsgebiet </a:t>
            </a:r>
            <a:r>
              <a:rPr lang="de-AT" altLang="de-DE" sz="1800" dirty="0" smtClean="0"/>
              <a:t>Polens wird </a:t>
            </a:r>
            <a:r>
              <a:rPr lang="de-AT" altLang="de-DE" sz="1800" dirty="0"/>
              <a:t>die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   Gründung </a:t>
            </a:r>
            <a:r>
              <a:rPr lang="de-AT" altLang="de-DE" sz="1800" dirty="0"/>
              <a:t>eines </a:t>
            </a:r>
            <a:r>
              <a:rPr lang="de-AT" altLang="de-DE" sz="1800" dirty="0">
                <a:solidFill>
                  <a:srgbClr val="0070C0"/>
                </a:solidFill>
              </a:rPr>
              <a:t>neuen polnischen Staates </a:t>
            </a:r>
            <a:r>
              <a:rPr lang="de-AT" altLang="de-DE" sz="1800" dirty="0"/>
              <a:t>proklamiert, </a:t>
            </a:r>
            <a:r>
              <a:rPr lang="de-AT" altLang="de-DE" sz="1800" dirty="0" smtClean="0"/>
              <a:t>dem </a:t>
            </a:r>
            <a:r>
              <a:rPr lang="de-AT" altLang="de-DE" sz="1800" dirty="0"/>
              <a:t>sich die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   </a:t>
            </a:r>
            <a:r>
              <a:rPr lang="de-AT" altLang="de-DE" sz="1800" dirty="0" smtClean="0">
                <a:solidFill>
                  <a:srgbClr val="0070C0"/>
                </a:solidFill>
              </a:rPr>
              <a:t>Polen</a:t>
            </a:r>
            <a:r>
              <a:rPr lang="de-AT" altLang="de-DE" sz="1800" dirty="0" smtClean="0"/>
              <a:t> </a:t>
            </a:r>
            <a:r>
              <a:rPr lang="de-AT" altLang="de-DE" sz="1800" dirty="0" err="1"/>
              <a:t>Cisleithaniens</a:t>
            </a:r>
            <a:r>
              <a:rPr lang="de-AT" altLang="de-DE" sz="1800" dirty="0"/>
              <a:t> </a:t>
            </a:r>
            <a:r>
              <a:rPr lang="de-AT" altLang="de-DE" sz="1800" dirty="0" smtClean="0"/>
              <a:t>anschließen. 	</a:t>
            </a:r>
            <a:r>
              <a:rPr lang="de-AT" altLang="de-DE" sz="1800" b="1" dirty="0" smtClean="0">
                <a:solidFill>
                  <a:srgbClr val="0070C0"/>
                </a:solidFill>
              </a:rPr>
              <a:t>Mitte </a:t>
            </a:r>
            <a:r>
              <a:rPr lang="de-AT" altLang="de-DE" sz="1800" b="1" dirty="0">
                <a:solidFill>
                  <a:srgbClr val="0070C0"/>
                </a:solidFill>
              </a:rPr>
              <a:t>Oktober </a:t>
            </a:r>
            <a:r>
              <a:rPr lang="de-AT" altLang="de-DE" sz="1800" dirty="0"/>
              <a:t>bildet sich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 smtClean="0"/>
              <a:t>+ in </a:t>
            </a:r>
            <a:r>
              <a:rPr lang="de-AT" altLang="de-DE" sz="1800" b="1" dirty="0"/>
              <a:t>Lemberg</a:t>
            </a:r>
            <a:r>
              <a:rPr lang="de-AT" altLang="de-DE" sz="1800" dirty="0"/>
              <a:t>, in der </a:t>
            </a:r>
            <a:r>
              <a:rPr lang="de-AT" altLang="de-DE" sz="1800" dirty="0" err="1"/>
              <a:t>cisleithanischen</a:t>
            </a:r>
            <a:r>
              <a:rPr lang="de-AT" altLang="de-DE" sz="1800" dirty="0"/>
              <a:t> Bukowina, ein </a:t>
            </a:r>
            <a:r>
              <a:rPr lang="de-AT" altLang="de-DE" sz="1800" dirty="0">
                <a:solidFill>
                  <a:srgbClr val="0070C0"/>
                </a:solidFill>
              </a:rPr>
              <a:t>ukrainischer Nationalrat</a:t>
            </a:r>
            <a:r>
              <a:rPr lang="de-AT" altLang="de-DE" sz="1800" dirty="0"/>
              <a:t>, </a:t>
            </a:r>
            <a:br>
              <a:rPr lang="de-AT" altLang="de-DE" sz="1800" dirty="0"/>
            </a:br>
            <a:r>
              <a:rPr lang="de-AT" altLang="de-DE" sz="1800" dirty="0" smtClean="0"/>
              <a:t>   der </a:t>
            </a:r>
            <a:r>
              <a:rPr lang="de-AT" altLang="de-DE" sz="1800" dirty="0"/>
              <a:t>die Gründung eines </a:t>
            </a:r>
            <a:r>
              <a:rPr lang="de-AT" altLang="de-DE" sz="1800" dirty="0">
                <a:solidFill>
                  <a:srgbClr val="0070C0"/>
                </a:solidFill>
              </a:rPr>
              <a:t>eigenen Staates </a:t>
            </a:r>
            <a:r>
              <a:rPr lang="de-AT" altLang="de-DE" sz="1800" dirty="0"/>
              <a:t>betreibt, aber letztlich scheitert.</a:t>
            </a:r>
          </a:p>
        </p:txBody>
      </p:sp>
    </p:spTree>
    <p:extLst>
      <p:ext uri="{BB962C8B-B14F-4D97-AF65-F5344CB8AC3E}">
        <p14:creationId xmlns:p14="http://schemas.microsoft.com/office/powerpoint/2010/main" val="1593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9427" y="300775"/>
            <a:ext cx="8045450" cy="48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Am </a:t>
            </a:r>
            <a:r>
              <a:rPr lang="de-AT" altLang="de-DE" sz="1800" b="1" dirty="0">
                <a:solidFill>
                  <a:srgbClr val="0070C0"/>
                </a:solidFill>
              </a:rPr>
              <a:t>20. Oktober 1918</a:t>
            </a:r>
            <a:r>
              <a:rPr lang="de-AT" altLang="de-DE" sz="1800" dirty="0"/>
              <a:t>: Beantwortung des Waffenstillstandsangebots: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Alliierte fordern</a:t>
            </a:r>
            <a:r>
              <a:rPr lang="de-AT" altLang="de-DE" sz="1800" b="1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Auflösung</a:t>
            </a:r>
            <a:r>
              <a:rPr lang="de-AT" altLang="de-DE" sz="1800" b="1" dirty="0"/>
              <a:t> der </a:t>
            </a:r>
            <a:r>
              <a:rPr lang="de-AT" altLang="de-DE" sz="1800" b="1" dirty="0">
                <a:solidFill>
                  <a:srgbClr val="0070C0"/>
                </a:solidFill>
              </a:rPr>
              <a:t>österreichisch-ungarischen Monarchie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 typeface="Wingdings" pitchFamily="2" charset="2"/>
              <a:buChar char="à"/>
            </a:pPr>
            <a:r>
              <a:rPr lang="de-AT" altLang="de-DE" sz="1800" dirty="0">
                <a:sym typeface="Wingdings" pitchFamily="2" charset="2"/>
              </a:rPr>
              <a:t>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Zusammentritt</a:t>
            </a:r>
            <a:r>
              <a:rPr lang="de-AT" altLang="de-DE" sz="1800" dirty="0">
                <a:sym typeface="Wingdings" pitchFamily="2" charset="2"/>
              </a:rPr>
              <a:t> der</a:t>
            </a:r>
            <a:r>
              <a:rPr lang="de-AT" altLang="de-DE" sz="1800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deutschen Abgeordneten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des </a:t>
            </a:r>
            <a:r>
              <a:rPr lang="de-AT" altLang="de-DE" sz="1800" dirty="0">
                <a:solidFill>
                  <a:srgbClr val="0070C0"/>
                </a:solidFill>
              </a:rPr>
              <a:t>Reichsrats</a:t>
            </a:r>
            <a:r>
              <a:rPr lang="de-AT" altLang="de-DE" sz="1800" dirty="0"/>
              <a:t> in Wien </a:t>
            </a:r>
            <a:br>
              <a:rPr lang="de-AT" altLang="de-DE" sz="1800" dirty="0"/>
            </a:br>
            <a:r>
              <a:rPr lang="de-AT" altLang="de-DE" sz="1800" dirty="0"/>
              <a:t>     </a:t>
            </a:r>
            <a:r>
              <a:rPr lang="de-AT" altLang="de-DE" sz="1800" b="1" dirty="0"/>
              <a:t>am </a:t>
            </a:r>
            <a:r>
              <a:rPr lang="de-AT" altLang="de-DE" sz="1800" b="1" dirty="0">
                <a:solidFill>
                  <a:srgbClr val="0070C0"/>
                </a:solidFill>
              </a:rPr>
              <a:t>21. Oktober als Provisorische Nationalversammlung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für Deutschösterreich als Staat der Deutschen </a:t>
            </a:r>
            <a:r>
              <a:rPr lang="de-AT" altLang="de-DE" sz="1800" dirty="0" err="1"/>
              <a:t>Cisleithaniens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Entstehung</a:t>
            </a:r>
            <a:r>
              <a:rPr lang="de-AT" altLang="de-DE" sz="1800" b="1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neuer Staaten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auf dem Boden der Gesamtmonarchie: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28. Oktober Tschechoslowakische Republik </a:t>
            </a:r>
            <a:r>
              <a:rPr lang="de-AT" altLang="de-DE" sz="1800" dirty="0"/>
              <a:t>und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30. Oktober Deutschösterreich</a:t>
            </a:r>
            <a:r>
              <a:rPr lang="de-AT" altLang="de-DE" sz="1800" dirty="0"/>
              <a:t>; später folgen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11. November </a:t>
            </a:r>
            <a:r>
              <a:rPr lang="de-AT" altLang="de-DE" sz="1800" dirty="0"/>
              <a:t>definitiv </a:t>
            </a:r>
            <a:r>
              <a:rPr lang="de-AT" altLang="de-DE" sz="1800" dirty="0">
                <a:solidFill>
                  <a:srgbClr val="0070C0"/>
                </a:solidFill>
              </a:rPr>
              <a:t>Polen</a:t>
            </a:r>
            <a:r>
              <a:rPr lang="de-AT" altLang="de-DE" sz="1800" dirty="0"/>
              <a:t>,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>
                <a:solidFill>
                  <a:srgbClr val="0070C0"/>
                </a:solidFill>
              </a:rPr>
              <a:t>1</a:t>
            </a:r>
            <a:r>
              <a:rPr lang="de-AT" altLang="de-DE" sz="1800" dirty="0">
                <a:solidFill>
                  <a:srgbClr val="0070C0"/>
                </a:solidFill>
              </a:rPr>
              <a:t>.  Dezember </a:t>
            </a:r>
            <a:r>
              <a:rPr lang="de-AT" altLang="de-DE" sz="1800" dirty="0"/>
              <a:t>ein </a:t>
            </a:r>
            <a:r>
              <a:rPr lang="de-AT" altLang="de-DE" sz="1800" dirty="0" smtClean="0"/>
              <a:t>„</a:t>
            </a:r>
            <a:r>
              <a:rPr lang="de-AT" altLang="de-DE" sz="1800" dirty="0" smtClean="0">
                <a:solidFill>
                  <a:srgbClr val="0070C0"/>
                </a:solidFill>
              </a:rPr>
              <a:t>jugoslawischer“</a:t>
            </a:r>
            <a:r>
              <a:rPr lang="de-AT" altLang="de-DE" sz="1800" dirty="0" smtClean="0"/>
              <a:t> </a:t>
            </a:r>
            <a:r>
              <a:rPr lang="de-AT" altLang="de-DE" sz="1800" dirty="0" smtClean="0">
                <a:solidFill>
                  <a:srgbClr val="0070C0"/>
                </a:solidFill>
              </a:rPr>
              <a:t>Staat</a:t>
            </a:r>
            <a:r>
              <a:rPr lang="de-AT" altLang="de-DE" sz="1800" dirty="0" smtClean="0"/>
              <a:t> der Serben, Kroaten und Slowenen.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Kaiserliches Manifest vom 16. Oktober 1918 </a:t>
            </a:r>
            <a:r>
              <a:rPr lang="de-AT" altLang="de-DE" sz="1800" dirty="0"/>
              <a:t>= nicht staatserhaltend;</a:t>
            </a:r>
            <a:br>
              <a:rPr lang="de-AT" altLang="de-DE" sz="1800" dirty="0"/>
            </a:br>
            <a:r>
              <a:rPr lang="de-AT" altLang="de-DE" sz="1800" dirty="0"/>
              <a:t> = erster </a:t>
            </a:r>
            <a:r>
              <a:rPr lang="de-AT" altLang="de-DE" sz="1800" dirty="0">
                <a:solidFill>
                  <a:srgbClr val="0070C0"/>
                </a:solidFill>
              </a:rPr>
              <a:t>Schritt zur </a:t>
            </a:r>
            <a:r>
              <a:rPr lang="de-AT" altLang="de-DE" sz="1800" b="1" dirty="0">
                <a:solidFill>
                  <a:srgbClr val="0070C0"/>
                </a:solidFill>
              </a:rPr>
              <a:t>Auflösung </a:t>
            </a:r>
            <a:r>
              <a:rPr lang="de-AT" altLang="de-DE" sz="1800" b="1" dirty="0"/>
              <a:t>der Monarchie</a:t>
            </a:r>
            <a:r>
              <a:rPr lang="de-AT" altLang="de-DE" sz="1800" dirty="0"/>
              <a:t>;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Ungarn kündigt </a:t>
            </a:r>
            <a:r>
              <a:rPr lang="de-AT" altLang="de-DE" sz="1800" dirty="0"/>
              <a:t>den </a:t>
            </a:r>
            <a:r>
              <a:rPr lang="de-AT" altLang="de-DE" sz="1800" dirty="0">
                <a:solidFill>
                  <a:srgbClr val="0070C0"/>
                </a:solidFill>
              </a:rPr>
              <a:t>Ausgleich</a:t>
            </a:r>
            <a:r>
              <a:rPr lang="de-AT" altLang="de-DE" sz="1800" dirty="0"/>
              <a:t>: </a:t>
            </a:r>
            <a:r>
              <a:rPr lang="de-AT" altLang="de-DE" sz="1800" dirty="0" smtClean="0"/>
              <a:t>postwendend am </a:t>
            </a:r>
            <a:r>
              <a:rPr lang="de-AT" altLang="de-DE" sz="1800" dirty="0"/>
              <a:t>16. November Republik</a:t>
            </a:r>
          </a:p>
        </p:txBody>
      </p:sp>
    </p:spTree>
    <p:extLst>
      <p:ext uri="{BB962C8B-B14F-4D97-AF65-F5344CB8AC3E}">
        <p14:creationId xmlns:p14="http://schemas.microsoft.com/office/powerpoint/2010/main" val="31562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663" y="332656"/>
            <a:ext cx="8642350" cy="1079971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Auflösung</a:t>
            </a:r>
            <a:r>
              <a:rPr lang="de-AT" altLang="de-DE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der </a:t>
            </a:r>
            <a:r>
              <a:rPr lang="de-AT" altLang="de-DE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cisleithanischen</a:t>
            </a:r>
            <a:r>
              <a:rPr lang="de-AT" alt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Monarchie</a:t>
            </a:r>
            <a:r>
              <a:rPr lang="de-AT" altLang="de-DE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zwei Schritten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Kundmachung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Monarchen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November </a:t>
            </a:r>
            <a:r>
              <a:rPr lang="de-AT" alt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 </a:t>
            </a:r>
            <a:br>
              <a:rPr lang="de-AT" alt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(analoge am 13. November für Ungarn): 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484734"/>
            <a:ext cx="4356100" cy="3600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5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AT" altLang="de-DE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AT" altLang="de-DE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Cisleithanien</a:t>
            </a: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Verzichtserklärung </a:t>
            </a:r>
            <a:b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Entlassung der Minister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– Anerkennung der Staatsform </a:t>
            </a:r>
            <a:b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Deutschösterreichs (Vorlage zu </a:t>
            </a:r>
            <a:b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Gesetz über die Staats- und </a:t>
            </a:r>
            <a:b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Regierungsform: Deutschösterreich</a:t>
            </a:r>
            <a:b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ist eine demokratische Republik</a:t>
            </a:r>
            <a:b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AT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=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Erlöschen</a:t>
            </a:r>
            <a:r>
              <a:rPr lang="de-AT" altLang="de-DE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des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monarchischen  </a:t>
            </a:r>
            <a:b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Elements</a:t>
            </a:r>
            <a:r>
              <a:rPr lang="de-AT" altLang="de-DE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der Verfassung 1867.</a:t>
            </a:r>
          </a:p>
          <a:p>
            <a:pPr lvl="4" eaLnBrk="1" hangingPunct="1"/>
            <a:endParaRPr lang="de-AT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878" name="Picture 6" descr="Datei:Verzichtserklärung Karl I. 11.11.1918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96975"/>
            <a:ext cx="4716462" cy="35734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95288" y="5085184"/>
            <a:ext cx="85710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Anteil</a:t>
            </a:r>
            <a:r>
              <a:rPr lang="de-AT" altLang="de-DE" sz="1800" b="1" dirty="0">
                <a:sym typeface="Wingdings" pitchFamily="2" charset="2"/>
              </a:rPr>
              <a:t> des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Volkes</a:t>
            </a:r>
            <a:r>
              <a:rPr lang="de-AT" altLang="de-DE" sz="1800" dirty="0">
                <a:sym typeface="Wingdings" pitchFamily="2" charset="2"/>
              </a:rPr>
              <a:t> an den Staatsgeschäften gemäß Verfassung 1867: </a:t>
            </a:r>
            <a:r>
              <a:rPr lang="de-AT" altLang="de-DE" sz="1800" dirty="0" smtClean="0">
                <a:sym typeface="Wingdings" pitchFamily="2" charset="2"/>
              </a:rPr>
              <a:t/>
            </a:r>
            <a:br>
              <a:rPr lang="de-AT" altLang="de-DE" sz="1800" dirty="0" smtClean="0">
                <a:sym typeface="Wingdings" pitchFamily="2" charset="2"/>
              </a:rPr>
            </a:br>
            <a:r>
              <a:rPr lang="de-AT" altLang="de-DE" sz="1800" dirty="0" smtClean="0">
                <a:sym typeface="Wingdings" pitchFamily="2" charset="2"/>
              </a:rPr>
              <a:t>Träger </a:t>
            </a:r>
            <a:r>
              <a:rPr lang="de-AT" altLang="de-DE" sz="1800" dirty="0">
                <a:sym typeface="Wingdings" pitchFamily="2" charset="2"/>
              </a:rPr>
              <a:t>= </a:t>
            </a:r>
            <a:r>
              <a:rPr lang="de-AT" altLang="de-DE" sz="1800" dirty="0" smtClean="0">
                <a:sym typeface="Wingdings" pitchFamily="2" charset="2"/>
              </a:rPr>
              <a:t>das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Abgeordnetenhaus  </a:t>
            </a:r>
            <a:r>
              <a:rPr lang="de-AT" altLang="de-DE" sz="1800" b="1" dirty="0" smtClean="0">
                <a:solidFill>
                  <a:srgbClr val="0070C0"/>
                </a:solidFill>
                <a:sym typeface="Wingdings" pitchFamily="2" charset="2"/>
              </a:rPr>
              <a:t>„Selbstauflösung“</a:t>
            </a:r>
            <a:r>
              <a:rPr lang="de-AT" altLang="de-DE" sz="18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de-DE" sz="1800" dirty="0">
                <a:sym typeface="Wingdings" pitchFamily="2" charset="2"/>
              </a:rPr>
              <a:t>am 12. November 1918;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Herrenhaus seit </a:t>
            </a:r>
            <a:r>
              <a:rPr lang="de-AT" altLang="de-DE" sz="1800" dirty="0" smtClean="0">
                <a:sym typeface="Wingdings" pitchFamily="2" charset="2"/>
              </a:rPr>
              <a:t>30</a:t>
            </a:r>
            <a:r>
              <a:rPr lang="de-AT" altLang="de-DE" sz="1800" dirty="0">
                <a:sym typeface="Wingdings" pitchFamily="2" charset="2"/>
              </a:rPr>
              <a:t>. Oktober nicht mehr versammelt. Monarchie Österreich 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geht unter </a:t>
            </a:r>
            <a:r>
              <a:rPr lang="de-AT" altLang="de-DE" sz="1800" dirty="0" err="1">
                <a:sym typeface="Wingdings" pitchFamily="2" charset="2"/>
              </a:rPr>
              <a:t>bewusstem</a:t>
            </a:r>
            <a:r>
              <a:rPr lang="de-AT" altLang="de-DE" sz="1800" dirty="0">
                <a:sym typeface="Wingdings" pitchFamily="2" charset="2"/>
              </a:rPr>
              <a:t> Mitwirken von Monarch und Volksvertretung unter.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292725" y="2997200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5651500" y="3141663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5580063" y="3573463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4859338" y="3644900"/>
            <a:ext cx="5746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0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9" grpId="0"/>
      <p:bldP spid="79880" grpId="0" animBg="1"/>
      <p:bldP spid="79881" grpId="0" animBg="1"/>
      <p:bldP spid="79882" grpId="0" animBg="1"/>
      <p:bldP spid="798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24862" cy="6048375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25000"/>
              </a:lnSpc>
              <a:spcAft>
                <a:spcPct val="20000"/>
              </a:spcAft>
            </a:pP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Rechtsentwicklung / Ausbau </a:t>
            </a:r>
            <a:r>
              <a:rPr lang="de-AT" alt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österreichischen Justizrechts vor 1918</a:t>
            </a:r>
            <a:r>
              <a:rPr lang="de-AT" alt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alt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+ 1867ff.: 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1868 Advokatenordnung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1868 ff Gerichtsorganisationsgesetze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1871 Notariatsordnung, Grundbuchsgesetz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1873 Strafprozessordnung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1895/96 Zivilprozessgesetze 		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1914 Ausgleichsordnung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+ 1914/16 </a:t>
            </a:r>
            <a:r>
              <a:rPr lang="de-DE" alt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ABGB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-Teilnovellen (kriegsbedingt mittels Notverordnungen):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Angleichung an das deutsche BGB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(außer Eherecht: in Österreich keine obligatorische Zivilehe, bis 1938).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1918</a:t>
            </a:r>
            <a:r>
              <a:rPr lang="de-AT" altLang="de-DE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Überleitung</a:t>
            </a:r>
            <a:r>
              <a:rPr lang="de-AT" altLang="de-DE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österreichischen Rechts </a:t>
            </a:r>
            <a:b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Nachfolgestaaten</a:t>
            </a:r>
            <a:r>
              <a:rPr lang="de-AT" altLang="de-DE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österreichischen Monarchie</a:t>
            </a:r>
            <a:b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Deutschösterreich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Überleitung der gesamten Behördenorganisation und </a:t>
            </a:r>
            <a:b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gesamten Rechtsordnung unterhalb des Verfassungsrecht </a:t>
            </a:r>
            <a:b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AT" altLang="de-DE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ABGB</a:t>
            </a:r>
            <a:r>
              <a:rPr lang="de-AT" alt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-Teilnovellen im Rang von Gesetzen in die Rechtsordnung eingegliedert. </a:t>
            </a:r>
          </a:p>
        </p:txBody>
      </p:sp>
    </p:spTree>
    <p:extLst>
      <p:ext uri="{BB962C8B-B14F-4D97-AF65-F5344CB8AC3E}">
        <p14:creationId xmlns:p14="http://schemas.microsoft.com/office/powerpoint/2010/main" val="8264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4288" y="1155700"/>
            <a:ext cx="3492501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DE" altLang="de-DE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de-DE" altLang="de-DE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Tschechoslowakei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Rechtsüberleitung in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Verbindung mit der Staatsgründung; in: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Böhmen, Mähren und Schlesien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ohne </a:t>
            </a:r>
            <a:r>
              <a:rPr lang="de-DE" altLang="de-DE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Teschen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(an Polen);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im </a:t>
            </a:r>
            <a:r>
              <a:rPr lang="de-DE" altLang="de-DE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Hultschin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(1919 vom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Deutschen Reich: anstelle 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BGB 1920 </a:t>
            </a:r>
            <a:r>
              <a:rPr lang="de-DE" altLang="de-DE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ABGB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	in der Slowakei + </a:t>
            </a:r>
            <a:r>
              <a:rPr lang="de-DE" altLang="de-DE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Karpatenrussland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gilt ungarisches Recht</a:t>
            </a:r>
          </a:p>
          <a:p>
            <a:pPr eaLnBrk="1" hangingPunct="1">
              <a:lnSpc>
                <a:spcPct val="80000"/>
              </a:lnSpc>
            </a:pPr>
            <a:endParaRPr lang="de-AT" alt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999" name="Picture 7" descr="Karte_Tschechoslowakei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227138"/>
            <a:ext cx="608488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6142038" y="2090738"/>
            <a:ext cx="360362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2819314" y="2267527"/>
            <a:ext cx="3529013" cy="151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5781675" y="2379663"/>
            <a:ext cx="3348038" cy="15922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2051720" y="3098338"/>
            <a:ext cx="4990430" cy="133877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2123728" y="3284984"/>
            <a:ext cx="6264696" cy="11521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/>
      <p:bldP spid="85000" grpId="0" animBg="1"/>
      <p:bldP spid="85001" grpId="0" animBg="1"/>
      <p:bldP spid="85002" grpId="0" animBg="1"/>
      <p:bldP spid="8500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0813"/>
            <a:ext cx="8229600" cy="4525962"/>
          </a:xfrm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3795" name="Picture 4" descr="DSCI0697"/>
          <p:cNvPicPr>
            <a:picLocks noChangeAspect="1" noChangeArrowheads="1"/>
          </p:cNvPicPr>
          <p:nvPr/>
        </p:nvPicPr>
        <p:blipFill>
          <a:blip r:embed="rId2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713"/>
            <a:ext cx="9540875" cy="76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80975" y="33338"/>
            <a:ext cx="2843213" cy="11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0" y="-155575"/>
            <a:ext cx="3168650" cy="16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Arial Black" pitchFamily="34" charset="0"/>
              </a:rPr>
              <a:t>Geltungsbereich des </a:t>
            </a:r>
            <a:r>
              <a:rPr lang="de-DE" altLang="de-DE" sz="2000" dirty="0" err="1">
                <a:solidFill>
                  <a:srgbClr val="0070C0"/>
                </a:solidFill>
                <a:latin typeface="Arial Black" pitchFamily="34" charset="0"/>
              </a:rPr>
              <a:t>ABGB</a:t>
            </a:r>
            <a:r>
              <a:rPr lang="de-DE" altLang="de-DE" sz="2000" dirty="0">
                <a:solidFill>
                  <a:srgbClr val="0070C0"/>
                </a:solidFill>
                <a:latin typeface="Arial Black" pitchFamily="34" charset="0"/>
              </a:rPr>
              <a:t> nach 1918</a:t>
            </a:r>
            <a:endParaRPr lang="de-AT" altLang="de-DE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4479925" y="4990638"/>
            <a:ext cx="5060950" cy="17399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dirty="0" smtClean="0"/>
              <a:t>Partiell gilt das </a:t>
            </a:r>
            <a:br>
              <a:rPr lang="de-AT" altLang="de-DE" dirty="0" smtClean="0"/>
            </a:br>
            <a:r>
              <a:rPr lang="de-AT" altLang="de-DE" dirty="0" err="1" smtClean="0">
                <a:solidFill>
                  <a:srgbClr val="0070C0"/>
                </a:solidFill>
              </a:rPr>
              <a:t>ABGB</a:t>
            </a:r>
            <a:r>
              <a:rPr lang="de-AT" altLang="de-DE" dirty="0" smtClean="0">
                <a:solidFill>
                  <a:srgbClr val="0070C0"/>
                </a:solidFill>
              </a:rPr>
              <a:t> in Polen </a:t>
            </a:r>
          </a:p>
          <a:p>
            <a:pPr algn="r" eaLnBrk="1" hangingPunct="1">
              <a:defRPr/>
            </a:pPr>
            <a:r>
              <a:rPr lang="de-AT" altLang="de-DE" dirty="0" smtClean="0"/>
              <a:t>(Galizien, Zips und </a:t>
            </a:r>
            <a:r>
              <a:rPr lang="de-AT" altLang="de-DE" dirty="0" err="1" smtClean="0"/>
              <a:t>Arwa</a:t>
            </a:r>
            <a:r>
              <a:rPr lang="de-AT" altLang="de-DE" dirty="0" smtClean="0"/>
              <a:t>), </a:t>
            </a:r>
            <a:br>
              <a:rPr lang="de-AT" altLang="de-DE" dirty="0" smtClean="0"/>
            </a:br>
            <a:r>
              <a:rPr lang="de-AT" altLang="de-DE" dirty="0" smtClean="0">
                <a:solidFill>
                  <a:srgbClr val="0070C0"/>
                </a:solidFill>
              </a:rPr>
              <a:t>Italien</a:t>
            </a:r>
            <a:r>
              <a:rPr lang="de-AT" altLang="de-DE" dirty="0" smtClean="0"/>
              <a:t> (Südtirol bis 1929) und </a:t>
            </a:r>
            <a:br>
              <a:rPr lang="de-AT" altLang="de-DE" dirty="0" smtClean="0"/>
            </a:br>
            <a:r>
              <a:rPr lang="de-AT" altLang="de-DE" dirty="0" smtClean="0">
                <a:solidFill>
                  <a:srgbClr val="0070C0"/>
                </a:solidFill>
              </a:rPr>
              <a:t>Rumänien</a:t>
            </a:r>
            <a:r>
              <a:rPr lang="de-AT" altLang="de-DE" dirty="0" smtClean="0"/>
              <a:t> (Bukowina bis 1938) sowie in </a:t>
            </a:r>
            <a:br>
              <a:rPr lang="de-AT" altLang="de-DE" dirty="0" smtClean="0"/>
            </a:br>
            <a:r>
              <a:rPr lang="de-AT" altLang="de-DE" dirty="0" smtClean="0"/>
              <a:t>unterschiedlichen Textschichten in </a:t>
            </a:r>
            <a:r>
              <a:rPr lang="de-AT" altLang="de-DE" dirty="0" smtClean="0">
                <a:solidFill>
                  <a:srgbClr val="0070C0"/>
                </a:solidFill>
              </a:rPr>
              <a:t>Jugoslawien</a:t>
            </a:r>
            <a:r>
              <a:rPr lang="de-AT" alt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1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8313" y="476671"/>
            <a:ext cx="82169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Gründung Deutschösterreichs</a:t>
            </a:r>
            <a:endParaRPr lang="de-AT" altLang="de-DE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Deutschösterreich</a:t>
            </a:r>
            <a:r>
              <a:rPr lang="de-AT" altLang="de-DE" sz="1800" dirty="0"/>
              <a:t> tritt </a:t>
            </a:r>
            <a:r>
              <a:rPr lang="de-AT" altLang="de-DE" sz="1800" b="1" dirty="0">
                <a:solidFill>
                  <a:srgbClr val="0070C0"/>
                </a:solidFill>
              </a:rPr>
              <a:t>am 30. Oktober 1918</a:t>
            </a:r>
            <a:r>
              <a:rPr lang="de-AT" altLang="de-DE" sz="1800" dirty="0">
                <a:solidFill>
                  <a:srgbClr val="0070C0"/>
                </a:solidFill>
              </a:rPr>
              <a:t> durch</a:t>
            </a:r>
            <a:r>
              <a:rPr lang="de-AT" altLang="de-DE" sz="1800" dirty="0"/>
              <a:t> </a:t>
            </a:r>
            <a:r>
              <a:rPr lang="de-AT" altLang="de-DE" sz="1800" dirty="0" err="1"/>
              <a:t>Beschluss</a:t>
            </a:r>
            <a:r>
              <a:rPr lang="de-AT" altLang="de-DE" sz="1800" dirty="0"/>
              <a:t> der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Provisorischen Nationalversammlung </a:t>
            </a:r>
            <a:r>
              <a:rPr lang="de-AT" altLang="de-DE" sz="1800" b="1" dirty="0"/>
              <a:t>ins Leben</a:t>
            </a:r>
            <a:r>
              <a:rPr lang="de-AT" altLang="de-DE" sz="1800" dirty="0"/>
              <a:t>, in der Absicht, </a:t>
            </a:r>
            <a:br>
              <a:rPr lang="de-AT" altLang="de-DE" sz="1800" dirty="0"/>
            </a:br>
            <a:r>
              <a:rPr lang="de-AT" altLang="de-DE" sz="1800" dirty="0"/>
              <a:t>„die </a:t>
            </a:r>
            <a:r>
              <a:rPr lang="de-AT" altLang="de-DE" sz="1800" dirty="0">
                <a:solidFill>
                  <a:srgbClr val="0070C0"/>
                </a:solidFill>
              </a:rPr>
              <a:t>Staatsgewalt über </a:t>
            </a:r>
            <a:r>
              <a:rPr lang="de-AT" altLang="de-DE" sz="1800" dirty="0"/>
              <a:t>das </a:t>
            </a:r>
            <a:r>
              <a:rPr lang="de-AT" altLang="de-DE" sz="1800" dirty="0">
                <a:solidFill>
                  <a:srgbClr val="0070C0"/>
                </a:solidFill>
              </a:rPr>
              <a:t>deutsche Siedlungsgebiet </a:t>
            </a:r>
            <a:r>
              <a:rPr lang="de-AT" altLang="de-DE" sz="1800" dirty="0"/>
              <a:t>der Österreichischen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Monarchie</a:t>
            </a:r>
            <a:r>
              <a:rPr lang="de-AT" altLang="de-DE" sz="1800" dirty="0"/>
              <a:t> auszuüben“, ohne ihr Rechtsnachfolger zu sein: </a:t>
            </a:r>
            <a:br>
              <a:rPr lang="de-AT" altLang="de-DE" sz="1800" dirty="0"/>
            </a:br>
            <a:r>
              <a:rPr lang="de-AT" altLang="de-DE" sz="1800" dirty="0"/>
              <a:t>Deutschösterreich ist „im Kreise der Staaten … eine Neuerscheinung“.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Die ersten Verfassungsgesetze der Republik stehen </a:t>
            </a:r>
            <a:r>
              <a:rPr lang="de-AT" altLang="de-DE" sz="1800" dirty="0">
                <a:solidFill>
                  <a:srgbClr val="0070C0"/>
                </a:solidFill>
              </a:rPr>
              <a:t>auf</a:t>
            </a:r>
            <a:r>
              <a:rPr lang="de-AT" altLang="de-DE" sz="1800" dirty="0"/>
              <a:t> der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Grundlage</a:t>
            </a:r>
            <a:r>
              <a:rPr lang="de-AT" altLang="de-DE" sz="1800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formeller Diskontinuität</a:t>
            </a:r>
            <a:r>
              <a:rPr lang="de-AT" altLang="de-DE" sz="1800" dirty="0"/>
              <a:t>, </a:t>
            </a:r>
            <a:r>
              <a:rPr lang="de-AT" altLang="de-DE" sz="1800" dirty="0">
                <a:solidFill>
                  <a:srgbClr val="0070C0"/>
                </a:solidFill>
              </a:rPr>
              <a:t>jedoch</a:t>
            </a:r>
            <a:r>
              <a:rPr lang="de-AT" altLang="de-DE" sz="1800" dirty="0"/>
              <a:t> weitgehende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materielle Kontinuität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ihrer Einrichtungen und der Rechtsordnung. 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Staatsgründung</a:t>
            </a:r>
            <a:r>
              <a:rPr lang="de-AT" altLang="de-DE" sz="1800" dirty="0"/>
              <a:t>: am 30. Oktober 1918 </a:t>
            </a:r>
            <a:r>
              <a:rPr lang="de-AT" altLang="de-DE" sz="1800" dirty="0">
                <a:solidFill>
                  <a:srgbClr val="0070C0"/>
                </a:solidFill>
              </a:rPr>
              <a:t>im niederösterreichischen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Landhaus (</a:t>
            </a:r>
            <a:r>
              <a:rPr lang="de-AT" altLang="de-DE" sz="1800" dirty="0">
                <a:solidFill>
                  <a:srgbClr val="0070C0"/>
                </a:solidFill>
              </a:rPr>
              <a:t>Landtag</a:t>
            </a:r>
            <a:r>
              <a:rPr lang="de-AT" altLang="de-DE" sz="1800" dirty="0"/>
              <a:t>) / Wien = Betonung der </a:t>
            </a:r>
            <a:r>
              <a:rPr lang="de-AT" altLang="de-DE" sz="1800" b="1" dirty="0"/>
              <a:t>Diskontinuität</a:t>
            </a:r>
            <a:r>
              <a:rPr lang="de-AT" altLang="de-DE" sz="1800" dirty="0"/>
              <a:t> zum Parlament der </a:t>
            </a:r>
            <a:br>
              <a:rPr lang="de-AT" altLang="de-DE" sz="1800" dirty="0"/>
            </a:br>
            <a:r>
              <a:rPr lang="de-AT" altLang="de-DE" sz="1800" dirty="0"/>
              <a:t>Monarchie (Reichsrat) / Parlamentsgebäude am Ring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28486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6725" y="280305"/>
            <a:ext cx="8661345" cy="55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 smtClean="0"/>
              <a:t>Nach</a:t>
            </a:r>
            <a:r>
              <a:rPr lang="de-DE" altLang="de-DE" sz="1800" b="1" dirty="0" smtClean="0"/>
              <a:t> </a:t>
            </a:r>
            <a:r>
              <a:rPr lang="de-DE" altLang="de-DE" sz="1800" dirty="0" smtClean="0"/>
              <a:t>Einrichtung </a:t>
            </a:r>
            <a:r>
              <a:rPr lang="de-DE" altLang="de-DE" sz="1800" dirty="0"/>
              <a:t>des </a:t>
            </a:r>
            <a:r>
              <a:rPr lang="de-DE" altLang="de-DE" sz="1800" b="1" dirty="0"/>
              <a:t>Reichsgerichts</a:t>
            </a:r>
            <a:r>
              <a:rPr lang="de-DE" altLang="de-DE" sz="1800" dirty="0"/>
              <a:t> als Verfassungsgericht und </a:t>
            </a:r>
            <a:br>
              <a:rPr lang="de-DE" altLang="de-DE" sz="1800" dirty="0"/>
            </a:b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1875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mit Schaffung des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Verwaltungsgerichtshofes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(</a:t>
            </a:r>
            <a:r>
              <a:rPr lang="de-DE" altLang="de-DE" sz="1800" dirty="0" err="1"/>
              <a:t>VwGH</a:t>
            </a:r>
            <a:r>
              <a:rPr lang="de-DE" altLang="de-DE" sz="1800" dirty="0" smtClean="0"/>
              <a:t>):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 smtClean="0"/>
              <a:t>     </a:t>
            </a:r>
            <a:r>
              <a:rPr lang="de-DE" altLang="de-DE" sz="1800" dirty="0" smtClean="0">
                <a:solidFill>
                  <a:srgbClr val="0070C0"/>
                </a:solidFill>
              </a:rPr>
              <a:t>umfassende </a:t>
            </a:r>
            <a:r>
              <a:rPr lang="de-DE" altLang="de-DE" sz="1800" b="1" dirty="0">
                <a:solidFill>
                  <a:srgbClr val="0070C0"/>
                </a:solidFill>
              </a:rPr>
              <a:t>Kontrolle staatlichen Handelns</a:t>
            </a:r>
            <a:r>
              <a:rPr lang="de-DE" altLang="de-DE" sz="1800" dirty="0"/>
              <a:t>:</a:t>
            </a:r>
            <a:br>
              <a:rPr lang="de-DE" altLang="de-DE" sz="1800" dirty="0"/>
            </a:br>
            <a:r>
              <a:rPr lang="de-DE" altLang="de-DE" sz="1800" dirty="0" smtClean="0"/>
              <a:t>     </a:t>
            </a:r>
            <a:r>
              <a:rPr lang="de-DE" altLang="de-DE" sz="1800" dirty="0" smtClean="0">
                <a:solidFill>
                  <a:srgbClr val="0070C0"/>
                </a:solidFill>
              </a:rPr>
              <a:t>Reichsgericht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= auch </a:t>
            </a:r>
            <a:r>
              <a:rPr lang="de-DE" altLang="de-DE" sz="1800" dirty="0">
                <a:solidFill>
                  <a:srgbClr val="0070C0"/>
                </a:solidFill>
              </a:rPr>
              <a:t>Kompetenzschiedsgericht</a:t>
            </a:r>
            <a:r>
              <a:rPr lang="de-DE" altLang="de-DE" sz="1800" dirty="0"/>
              <a:t> (</a:t>
            </a:r>
            <a:r>
              <a:rPr lang="de-DE" altLang="de-DE" sz="1800" dirty="0">
                <a:solidFill>
                  <a:srgbClr val="0070C0"/>
                </a:solidFill>
              </a:rPr>
              <a:t>keine Prüfung </a:t>
            </a:r>
            <a:r>
              <a:rPr lang="de-DE" altLang="de-DE" sz="1800" dirty="0"/>
              <a:t>der </a:t>
            </a:r>
            <a:br>
              <a:rPr lang="de-DE" altLang="de-DE" sz="1800" dirty="0"/>
            </a:br>
            <a:r>
              <a:rPr lang="de-DE" altLang="de-DE" sz="1800" dirty="0" smtClean="0"/>
              <a:t>     Zuständigkeiten </a:t>
            </a:r>
            <a:r>
              <a:rPr lang="de-DE" altLang="de-DE" sz="1800" dirty="0"/>
              <a:t>in der </a:t>
            </a:r>
            <a:r>
              <a:rPr lang="de-DE" altLang="de-DE" sz="1800" dirty="0">
                <a:solidFill>
                  <a:srgbClr val="0070C0"/>
                </a:solidFill>
              </a:rPr>
              <a:t>Gesetzgebung</a:t>
            </a:r>
            <a:r>
              <a:rPr lang="de-DE" altLang="de-DE" sz="1800" dirty="0"/>
              <a:t>);</a:t>
            </a:r>
            <a:br>
              <a:rPr lang="de-DE" altLang="de-DE" sz="1800" dirty="0"/>
            </a:br>
            <a:r>
              <a:rPr lang="de-DE" altLang="de-DE" sz="1800" dirty="0" smtClean="0"/>
              <a:t>     </a:t>
            </a:r>
            <a:r>
              <a:rPr lang="de-DE" altLang="de-DE" sz="1800" dirty="0" err="1" smtClean="0">
                <a:solidFill>
                  <a:srgbClr val="0070C0"/>
                </a:solidFill>
              </a:rPr>
              <a:t>VwGH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prüft Gesetzmäßigkeit des Verwaltungshandels (</a:t>
            </a:r>
            <a:r>
              <a:rPr lang="de-DE" altLang="de-DE" sz="1800" dirty="0">
                <a:solidFill>
                  <a:srgbClr val="0070C0"/>
                </a:solidFill>
              </a:rPr>
              <a:t>Legalitätsprinzip</a:t>
            </a:r>
            <a:r>
              <a:rPr lang="de-DE" altLang="de-DE" sz="1800" dirty="0"/>
              <a:t>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 smtClean="0">
                <a:sym typeface="Wingdings" panose="05000000000000000000" pitchFamily="2" charset="2"/>
              </a:rPr>
              <a:t> </a:t>
            </a:r>
            <a:r>
              <a:rPr lang="de-DE" altLang="de-DE" sz="1800" b="1" dirty="0" smtClean="0"/>
              <a:t>Seit </a:t>
            </a:r>
            <a:r>
              <a:rPr lang="de-DE" altLang="de-DE" sz="1800" b="1" dirty="0">
                <a:solidFill>
                  <a:srgbClr val="0070C0"/>
                </a:solidFill>
              </a:rPr>
              <a:t>1867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von den beiden Häusern des Reichsrats Wahl eines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  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Staatsgerichtshofs</a:t>
            </a:r>
            <a:r>
              <a:rPr lang="de-DE" altLang="de-DE" sz="1800" b="1" dirty="0" smtClean="0"/>
              <a:t> </a:t>
            </a:r>
            <a:r>
              <a:rPr lang="de-DE" altLang="de-DE" sz="1800" dirty="0" smtClean="0"/>
              <a:t>zur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Handhabung der rechtlichen Ministerverantwortlichkeit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    (</a:t>
            </a:r>
            <a:r>
              <a:rPr lang="de-AT" altLang="de-DE" sz="1800" dirty="0">
                <a:solidFill>
                  <a:srgbClr val="0070C0"/>
                </a:solidFill>
              </a:rPr>
              <a:t>Anklage von Ministern </a:t>
            </a:r>
            <a:r>
              <a:rPr lang="de-AT" altLang="de-DE" sz="1800" dirty="0" smtClean="0"/>
              <a:t>auf </a:t>
            </a:r>
            <a:r>
              <a:rPr lang="de-AT" altLang="de-DE" sz="1800" dirty="0"/>
              <a:t>Beschluss eines der beiden Häuser des Reichsrats);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    nie </a:t>
            </a:r>
            <a:r>
              <a:rPr lang="de-AT" altLang="de-DE" sz="1800" dirty="0"/>
              <a:t>angerufen.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 smtClean="0">
                <a:sym typeface="Wingdings" panose="05000000000000000000" pitchFamily="2" charset="2"/>
              </a:rPr>
              <a:t>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1873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Einführung direkter </a:t>
            </a:r>
            <a:r>
              <a:rPr lang="de-DE" altLang="de-DE" sz="1800" b="1" dirty="0">
                <a:solidFill>
                  <a:srgbClr val="0070C0"/>
                </a:solidFill>
              </a:rPr>
              <a:t>Volkswahl</a:t>
            </a:r>
            <a:r>
              <a:rPr lang="de-DE" altLang="de-DE" sz="1800" dirty="0"/>
              <a:t> zum </a:t>
            </a:r>
            <a:r>
              <a:rPr lang="de-DE" altLang="de-DE" sz="1800" b="1" dirty="0">
                <a:solidFill>
                  <a:srgbClr val="0070C0"/>
                </a:solidFill>
              </a:rPr>
              <a:t>Abgeordnetenhaus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(AH)</a:t>
            </a:r>
            <a:br>
              <a:rPr lang="de-DE" altLang="de-DE" sz="1800" dirty="0" smtClean="0"/>
            </a:br>
            <a:r>
              <a:rPr lang="de-DE" altLang="de-DE" sz="1800" dirty="0" smtClean="0"/>
              <a:t>    nach Muster des </a:t>
            </a:r>
            <a:r>
              <a:rPr lang="de-DE" altLang="de-DE" sz="1800" dirty="0"/>
              <a:t>Landtagswahlrechts (= </a:t>
            </a:r>
            <a:r>
              <a:rPr lang="de-DE" altLang="de-DE" sz="1800" b="1" dirty="0">
                <a:solidFill>
                  <a:srgbClr val="0070C0"/>
                </a:solidFill>
              </a:rPr>
              <a:t>Kurien-</a:t>
            </a:r>
            <a:r>
              <a:rPr lang="de-DE" altLang="de-DE" sz="1800" b="1" dirty="0"/>
              <a:t> und </a:t>
            </a:r>
            <a:r>
              <a:rPr lang="de-DE" altLang="de-DE" sz="1800" b="1" dirty="0">
                <a:solidFill>
                  <a:srgbClr val="0070C0"/>
                </a:solidFill>
              </a:rPr>
              <a:t>Zensus</a:t>
            </a:r>
            <a:r>
              <a:rPr lang="de-DE" altLang="de-DE" sz="1800" b="1" dirty="0"/>
              <a:t>wahlrecht</a:t>
            </a:r>
            <a:r>
              <a:rPr lang="de-DE" altLang="de-DE" sz="1800" dirty="0"/>
              <a:t>); </a:t>
            </a:r>
            <a:br>
              <a:rPr lang="de-DE" altLang="de-DE" sz="1800" dirty="0"/>
            </a:br>
            <a:r>
              <a:rPr lang="de-DE" altLang="de-DE" sz="1800" dirty="0" smtClean="0"/>
              <a:t>   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Wahlrechtsreformen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>
                <a:solidFill>
                  <a:srgbClr val="0070C0"/>
                </a:solidFill>
              </a:rPr>
              <a:t>(1882, 1896</a:t>
            </a:r>
            <a:r>
              <a:rPr lang="de-DE" altLang="de-DE" sz="1800" dirty="0" smtClean="0">
                <a:solidFill>
                  <a:srgbClr val="0070C0"/>
                </a:solidFill>
              </a:rPr>
              <a:t>): </a:t>
            </a:r>
            <a:r>
              <a:rPr lang="de-DE" altLang="de-DE" sz="1800" dirty="0" smtClean="0"/>
              <a:t>Ausbau </a:t>
            </a:r>
            <a:r>
              <a:rPr lang="de-DE" altLang="de-DE" sz="1800" dirty="0"/>
              <a:t>der Volksvertretung im </a:t>
            </a:r>
            <a:r>
              <a:rPr lang="de-DE" altLang="de-DE" sz="1800" dirty="0" smtClean="0"/>
              <a:t>AH; </a:t>
            </a:r>
            <a:br>
              <a:rPr lang="de-DE" altLang="de-DE" sz="1800" dirty="0" smtClean="0"/>
            </a:br>
            <a:r>
              <a:rPr lang="de-DE" altLang="de-DE" sz="1800" dirty="0" smtClean="0"/>
              <a:t>    </a:t>
            </a:r>
            <a:r>
              <a:rPr lang="de-DE" altLang="de-DE" sz="1800" dirty="0" smtClean="0">
                <a:solidFill>
                  <a:srgbClr val="0070C0"/>
                </a:solidFill>
              </a:rPr>
              <a:t>1896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Schaffung einer neuen (V.) </a:t>
            </a:r>
            <a:r>
              <a:rPr lang="de-DE" altLang="de-DE" sz="1800" dirty="0">
                <a:solidFill>
                  <a:srgbClr val="0070C0"/>
                </a:solidFill>
              </a:rPr>
              <a:t>allgemeinen Wählerklasse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b="1" dirty="0">
                <a:solidFill>
                  <a:srgbClr val="0070C0"/>
                </a:solidFill>
              </a:rPr>
              <a:t>1907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b="1" dirty="0">
                <a:solidFill>
                  <a:srgbClr val="0070C0"/>
                </a:solidFill>
              </a:rPr>
              <a:t>allgemeines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und </a:t>
            </a:r>
            <a:r>
              <a:rPr lang="de-DE" altLang="de-DE" sz="1800" b="1" dirty="0">
                <a:solidFill>
                  <a:srgbClr val="0070C0"/>
                </a:solidFill>
              </a:rPr>
              <a:t>gleiches</a:t>
            </a:r>
            <a:r>
              <a:rPr lang="de-DE" altLang="de-DE" sz="1800" dirty="0">
                <a:solidFill>
                  <a:srgbClr val="0070C0"/>
                </a:solidFill>
              </a:rPr>
              <a:t> Wahlrecht</a:t>
            </a:r>
            <a:r>
              <a:rPr lang="de-DE" altLang="de-DE" sz="1800" dirty="0"/>
              <a:t> (für Männer).</a:t>
            </a: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20281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5847" y="476672"/>
            <a:ext cx="8166100" cy="556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 err="1">
                <a:solidFill>
                  <a:srgbClr val="0070C0"/>
                </a:solidFill>
              </a:rPr>
              <a:t>Staatsgründungsbeschluss</a:t>
            </a:r>
            <a:r>
              <a:rPr lang="de-AT" altLang="de-DE" sz="1800" dirty="0"/>
              <a:t> der Provisorischen Nationalversammlung (</a:t>
            </a:r>
            <a:r>
              <a:rPr lang="de-AT" altLang="de-DE" sz="1800" dirty="0" err="1"/>
              <a:t>PNV</a:t>
            </a:r>
            <a:r>
              <a:rPr lang="de-AT" altLang="de-DE" sz="1800" dirty="0"/>
              <a:t>)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„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grundlegende Einrichtungen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de-DE" sz="1800" dirty="0">
                <a:sym typeface="Wingdings" pitchFamily="2" charset="2"/>
              </a:rPr>
              <a:t>der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Staatsgewalt</a:t>
            </a:r>
            <a:r>
              <a:rPr lang="de-AT" altLang="de-DE" sz="1800" dirty="0">
                <a:sym typeface="Wingdings" pitchFamily="2" charset="2"/>
              </a:rPr>
              <a:t>“ Deutschösterreichs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Bezeichnung des Staates als Deutschösterreich = neuer Staat;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grundlegende Einrichtungen der Staatsgewalt = keine vollständige Verfassung: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§ 1 Träger der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Souveränität = </a:t>
            </a:r>
            <a:r>
              <a:rPr lang="de-AT" altLang="de-DE" sz="1800" b="1" dirty="0" err="1">
                <a:solidFill>
                  <a:srgbClr val="0070C0"/>
                </a:solidFill>
                <a:sym typeface="Wingdings" pitchFamily="2" charset="2"/>
              </a:rPr>
              <a:t>PNV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de-DE" sz="1800" dirty="0">
                <a:sym typeface="Wingdings" pitchFamily="2" charset="2"/>
              </a:rPr>
              <a:t>= Volksrepräsentation: 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      Betonung des demokratischen Prinzips;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ym typeface="Wingdings" pitchFamily="2" charset="2"/>
              </a:rPr>
              <a:t>§ 2 </a:t>
            </a:r>
            <a:r>
              <a:rPr lang="de-AT" altLang="de-DE" sz="1800" dirty="0" err="1">
                <a:solidFill>
                  <a:srgbClr val="0070C0"/>
                </a:solidFill>
                <a:sym typeface="Wingdings" pitchFamily="2" charset="2"/>
              </a:rPr>
              <a:t>PNV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 =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Gesetzgebung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Regierungs- und Vollzugsgewalt </a:t>
            </a:r>
            <a:r>
              <a:rPr lang="de-AT" altLang="de-DE" sz="1800" dirty="0">
                <a:sym typeface="Wingdings" pitchFamily="2" charset="2"/>
              </a:rPr>
              <a:t>durch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§ 3 </a:t>
            </a:r>
            <a:r>
              <a:rPr lang="de-AT" altLang="de-DE" sz="1800" dirty="0" err="1">
                <a:solidFill>
                  <a:srgbClr val="0070C0"/>
                </a:solidFill>
                <a:sym typeface="Wingdings" pitchFamily="2" charset="2"/>
              </a:rPr>
              <a:t>Ausschuss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 der </a:t>
            </a:r>
            <a:r>
              <a:rPr lang="de-AT" altLang="de-DE" sz="1800" dirty="0" err="1">
                <a:solidFill>
                  <a:srgbClr val="0070C0"/>
                </a:solidFill>
                <a:sym typeface="Wingdings" pitchFamily="2" charset="2"/>
              </a:rPr>
              <a:t>PNV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 =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Staatsrat</a:t>
            </a:r>
            <a:r>
              <a:rPr lang="de-AT" altLang="de-DE" sz="1800" dirty="0">
                <a:sym typeface="Wingdings" pitchFamily="2" charset="2"/>
              </a:rPr>
              <a:t>; Geschäftsführung durch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ym typeface="Wingdings" pitchFamily="2" charset="2"/>
              </a:rPr>
              <a:t>§ 5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Direktorium des Staatsrats </a:t>
            </a:r>
            <a:r>
              <a:rPr lang="de-AT" altLang="de-DE" sz="1800" dirty="0">
                <a:sym typeface="Wingdings" pitchFamily="2" charset="2"/>
              </a:rPr>
              <a:t>= kollektives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Staatsoberhaupt</a:t>
            </a:r>
            <a:r>
              <a:rPr lang="de-AT" altLang="de-DE" sz="1800" dirty="0">
                <a:sym typeface="Wingdings" pitchFamily="2" charset="2"/>
              </a:rPr>
              <a:t> 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       (3 Präsidenten der </a:t>
            </a:r>
            <a:r>
              <a:rPr lang="de-AT" altLang="de-DE" sz="1800" dirty="0" err="1">
                <a:sym typeface="Wingdings" pitchFamily="2" charset="2"/>
              </a:rPr>
              <a:t>PNV</a:t>
            </a:r>
            <a:r>
              <a:rPr lang="de-AT" altLang="de-DE" sz="1800" dirty="0">
                <a:sym typeface="Wingdings" pitchFamily="2" charset="2"/>
              </a:rPr>
              <a:t> + Staatsnotar + Staatskanzler) 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§ 8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Ernennung</a:t>
            </a:r>
            <a:r>
              <a:rPr lang="de-AT" altLang="de-DE" sz="1800" dirty="0">
                <a:sym typeface="Wingdings" pitchFamily="2" charset="2"/>
              </a:rPr>
              <a:t> einer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Staatsregierung</a:t>
            </a:r>
            <a:r>
              <a:rPr lang="de-AT" altLang="de-DE" sz="1800" dirty="0">
                <a:sym typeface="Wingdings" pitchFamily="2" charset="2"/>
              </a:rPr>
              <a:t> als oberste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Exekutive</a:t>
            </a:r>
            <a:r>
              <a:rPr lang="de-AT" altLang="de-DE" sz="1800" dirty="0">
                <a:sym typeface="Wingdings" pitchFamily="2" charset="2"/>
              </a:rPr>
              <a:t> 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ym typeface="Wingdings" pitchFamily="2" charset="2"/>
              </a:rPr>
              <a:t>      (Staatssekretäre):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Leitung Staatskanzler </a:t>
            </a:r>
            <a:r>
              <a:rPr lang="de-AT" altLang="de-DE" sz="1800" dirty="0">
                <a:sym typeface="Wingdings" pitchFamily="2" charset="2"/>
              </a:rPr>
              <a:t>(= Karl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Renner</a:t>
            </a:r>
            <a:r>
              <a:rPr lang="de-AT" altLang="de-DE" sz="1800" dirty="0">
                <a:sym typeface="Wingdings" pitchFamily="2" charset="2"/>
              </a:rPr>
              <a:t>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Organisierung der Staatsgewalt sowie Zuordnung auf </a:t>
            </a:r>
            <a:r>
              <a:rPr lang="de-AT" altLang="de-DE" sz="1800" dirty="0" err="1"/>
              <a:t>PNV</a:t>
            </a:r>
            <a:r>
              <a:rPr lang="de-AT" altLang="de-DE" sz="1800" dirty="0"/>
              <a:t> und von ihr </a:t>
            </a:r>
            <a:br>
              <a:rPr lang="de-AT" altLang="de-DE" sz="1800" dirty="0"/>
            </a:br>
            <a:r>
              <a:rPr lang="de-AT" altLang="de-DE" sz="1800" dirty="0"/>
              <a:t>abgeleitete Organe = </a:t>
            </a:r>
            <a:r>
              <a:rPr lang="de-AT" altLang="de-DE" sz="1800" b="1" dirty="0">
                <a:solidFill>
                  <a:srgbClr val="0070C0"/>
                </a:solidFill>
              </a:rPr>
              <a:t>extrem parlamentarisches</a:t>
            </a:r>
            <a:r>
              <a:rPr lang="de-AT" altLang="de-DE" sz="1800" b="1" dirty="0"/>
              <a:t>,</a:t>
            </a:r>
            <a:br>
              <a:rPr lang="de-AT" altLang="de-DE" sz="1800" b="1" dirty="0"/>
            </a:br>
            <a:r>
              <a:rPr lang="de-AT" altLang="de-DE" sz="1800" b="1" dirty="0">
                <a:solidFill>
                  <a:srgbClr val="0070C0"/>
                </a:solidFill>
              </a:rPr>
              <a:t>Gewalten verbindendes </a:t>
            </a:r>
            <a:r>
              <a:rPr lang="de-AT" altLang="de-DE" sz="1800" b="1" dirty="0"/>
              <a:t>Regierungssystem</a:t>
            </a:r>
            <a:r>
              <a:rPr lang="de-AT" altLang="de-DE" sz="1800" dirty="0"/>
              <a:t>.</a:t>
            </a:r>
            <a:endParaRPr lang="de-AT" altLang="de-DE" sz="1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96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Diem_Abb1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0"/>
            <a:ext cx="5197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5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749" y="476672"/>
            <a:ext cx="7567613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Ausbau</a:t>
            </a:r>
            <a:r>
              <a:rPr lang="de-AT" altLang="de-DE" sz="1800" dirty="0">
                <a:solidFill>
                  <a:srgbClr val="0070C0"/>
                </a:solidFill>
              </a:rPr>
              <a:t> und </a:t>
            </a:r>
            <a:r>
              <a:rPr lang="de-AT" altLang="de-DE" sz="1800" b="1" dirty="0">
                <a:solidFill>
                  <a:srgbClr val="0070C0"/>
                </a:solidFill>
              </a:rPr>
              <a:t>Ergänzung </a:t>
            </a:r>
            <a:r>
              <a:rPr lang="de-AT" altLang="de-DE" sz="1800" b="1" dirty="0"/>
              <a:t>der </a:t>
            </a:r>
            <a:r>
              <a:rPr lang="de-AT" altLang="de-DE" sz="1800" b="1" dirty="0">
                <a:solidFill>
                  <a:srgbClr val="0070C0"/>
                </a:solidFill>
              </a:rPr>
              <a:t>Verfassung</a:t>
            </a:r>
            <a:r>
              <a:rPr lang="de-AT" altLang="de-DE" sz="1800" b="1" dirty="0"/>
              <a:t>sgrundlagen</a:t>
            </a:r>
            <a:r>
              <a:rPr lang="de-AT" altLang="de-DE" sz="1800" dirty="0"/>
              <a:t> (offene Fragen):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Staats- und Regierungsform </a:t>
            </a:r>
            <a:r>
              <a:rPr lang="de-AT" altLang="de-DE" sz="1800" dirty="0"/>
              <a:t>Deutschösterreichs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Verhältnis</a:t>
            </a:r>
            <a:r>
              <a:rPr lang="de-AT" altLang="de-DE" sz="1800" dirty="0"/>
              <a:t> Gesamtstaat  </a:t>
            </a:r>
            <a:r>
              <a:rPr lang="de-AT" altLang="de-DE" sz="1800" dirty="0">
                <a:sym typeface="Symbol" pitchFamily="18" charset="2"/>
              </a:rPr>
              <a:t>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Länder</a:t>
            </a:r>
            <a:r>
              <a:rPr lang="de-AT" altLang="de-DE" sz="1800" dirty="0">
                <a:sym typeface="Symbol" pitchFamily="18" charset="2"/>
              </a:rPr>
              <a:t/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– Umfang und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Grenzen</a:t>
            </a:r>
            <a:r>
              <a:rPr lang="de-AT" altLang="de-DE" sz="1800" dirty="0">
                <a:sym typeface="Symbol" pitchFamily="18" charset="2"/>
              </a:rPr>
              <a:t> des Staatsgebietes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–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Verhältnis zum Deutschen Reich </a:t>
            </a:r>
            <a:r>
              <a:rPr lang="de-AT" altLang="de-DE" sz="1800" dirty="0">
                <a:sym typeface="Symbol" pitchFamily="18" charset="2"/>
              </a:rPr>
              <a:t>(„Republik“).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  <a:sym typeface="Symbol" pitchFamily="18" charset="2"/>
              </a:rPr>
              <a:t>Definitive Entscheidung </a:t>
            </a:r>
            <a:r>
              <a:rPr lang="de-AT" altLang="de-DE" sz="1800" b="1" dirty="0">
                <a:sym typeface="Symbol" pitchFamily="18" charset="2"/>
              </a:rPr>
              <a:t>für </a:t>
            </a:r>
            <a:r>
              <a:rPr lang="de-AT" altLang="de-DE" sz="1800" b="1" dirty="0">
                <a:solidFill>
                  <a:srgbClr val="0070C0"/>
                </a:solidFill>
                <a:sym typeface="Symbol" pitchFamily="18" charset="2"/>
              </a:rPr>
              <a:t>Staatsform</a:t>
            </a:r>
            <a:r>
              <a:rPr lang="de-AT" altLang="de-DE" sz="1800" b="1" dirty="0">
                <a:sym typeface="Symbol" pitchFamily="18" charset="2"/>
              </a:rPr>
              <a:t> Republik</a:t>
            </a:r>
            <a:r>
              <a:rPr lang="de-AT" altLang="de-DE" sz="1800" dirty="0">
                <a:sym typeface="Symbol" pitchFamily="18" charset="2"/>
              </a:rPr>
              <a:t>: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Anstoß =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Abdankung</a:t>
            </a:r>
            <a:r>
              <a:rPr lang="de-AT" altLang="de-DE" sz="1800" dirty="0">
                <a:sym typeface="Symbol" pitchFamily="18" charset="2"/>
              </a:rPr>
              <a:t> des deutschen Kaisers am 9. November 1918: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12. November</a:t>
            </a:r>
            <a:r>
              <a:rPr lang="de-AT" altLang="de-DE" sz="1800" dirty="0">
                <a:sym typeface="Symbol" pitchFamily="18" charset="2"/>
              </a:rPr>
              <a:t>: analoger Akt für </a:t>
            </a:r>
            <a:r>
              <a:rPr lang="de-AT" altLang="de-DE" sz="1800" dirty="0" smtClean="0">
                <a:sym typeface="Symbol" pitchFamily="18" charset="2"/>
              </a:rPr>
              <a:t>Deutschösterreich; zugleich </a:t>
            </a:r>
            <a:r>
              <a:rPr lang="de-AT" altLang="de-DE" sz="1800" dirty="0">
                <a:sym typeface="Symbol" pitchFamily="18" charset="2"/>
              </a:rPr>
              <a:t/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Gesetz über die Staats- und Regierungsform: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„Deutschösterreich ist eine </a:t>
            </a:r>
            <a:r>
              <a:rPr lang="de-AT" altLang="de-DE" sz="1800" b="1" dirty="0">
                <a:solidFill>
                  <a:srgbClr val="0070C0"/>
                </a:solidFill>
                <a:sym typeface="Symbol" pitchFamily="18" charset="2"/>
              </a:rPr>
              <a:t>demokratische Republik</a:t>
            </a:r>
            <a:r>
              <a:rPr lang="de-AT" altLang="de-DE" sz="1800" dirty="0">
                <a:sym typeface="Symbol" pitchFamily="18" charset="2"/>
              </a:rPr>
              <a:t>“ (in Verbindung 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mit Verzichtserklärung des Kaisers vom 11. November 1918 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= </a:t>
            </a:r>
            <a:r>
              <a:rPr lang="de-AT" altLang="de-DE" sz="1800" dirty="0" smtClean="0">
                <a:sym typeface="Symbol" pitchFamily="18" charset="2"/>
              </a:rPr>
              <a:t>Erklärung des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Parlaments gegen monarchisches Prinzip</a:t>
            </a:r>
            <a:r>
              <a:rPr lang="de-AT" altLang="de-DE" sz="1800" dirty="0">
                <a:sym typeface="Symbol" pitchFamily="18" charset="2"/>
              </a:rPr>
              <a:t>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ym typeface="Symbol" pitchFamily="18" charset="2"/>
              </a:rPr>
              <a:t>Gesetz über </a:t>
            </a:r>
            <a:r>
              <a:rPr lang="de-AT" altLang="de-DE" sz="1800" b="1" dirty="0">
                <a:solidFill>
                  <a:srgbClr val="0070C0"/>
                </a:solidFill>
                <a:sym typeface="Symbol" pitchFamily="18" charset="2"/>
              </a:rPr>
              <a:t>Staats- und Regierungsform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de-AT" altLang="de-DE" sz="1800" dirty="0">
                <a:sym typeface="Symbol" pitchFamily="18" charset="2"/>
              </a:rPr>
              <a:t/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Deutschösterreich =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definitiv Republik</a:t>
            </a:r>
            <a:r>
              <a:rPr lang="de-AT" altLang="de-DE" sz="1800" dirty="0">
                <a:sym typeface="Symbol" pitchFamily="18" charset="2"/>
              </a:rPr>
              <a:t>; 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Deutschösterreich =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demokratisch</a:t>
            </a:r>
            <a:r>
              <a:rPr lang="de-AT" altLang="de-DE" sz="1800" dirty="0">
                <a:sym typeface="Symbol" pitchFamily="18" charset="2"/>
              </a:rPr>
              <a:t> = gegen Rätesystem</a:t>
            </a:r>
            <a:br>
              <a:rPr lang="de-AT" altLang="de-DE" sz="1800" dirty="0">
                <a:sym typeface="Symbol" pitchFamily="18" charset="2"/>
              </a:rPr>
            </a:br>
            <a:r>
              <a:rPr lang="de-AT" altLang="de-DE" sz="1800" dirty="0">
                <a:sym typeface="Symbol" pitchFamily="18" charset="2"/>
              </a:rPr>
              <a:t>(wie in Sowjet-Russland oder zeitweise in Ungarn).</a:t>
            </a:r>
          </a:p>
        </p:txBody>
      </p:sp>
    </p:spTree>
    <p:extLst>
      <p:ext uri="{BB962C8B-B14F-4D97-AF65-F5344CB8AC3E}">
        <p14:creationId xmlns:p14="http://schemas.microsoft.com/office/powerpoint/2010/main" val="33986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Folie%2012%20XI%201918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253287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39750" y="5157788"/>
            <a:ext cx="8135938" cy="14636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  <a:sym typeface="Symbol" pitchFamily="18" charset="2"/>
              </a:rPr>
              <a:t>Proklamation</a:t>
            </a:r>
            <a:r>
              <a:rPr lang="de-AT" altLang="de-DE" sz="1800" b="1" dirty="0">
                <a:sym typeface="Symbol" pitchFamily="18" charset="2"/>
              </a:rPr>
              <a:t> der </a:t>
            </a:r>
            <a:r>
              <a:rPr lang="de-AT" altLang="de-DE" sz="1800" b="1" dirty="0">
                <a:solidFill>
                  <a:srgbClr val="0070C0"/>
                </a:solidFill>
                <a:sym typeface="Symbol" pitchFamily="18" charset="2"/>
              </a:rPr>
              <a:t>Republik</a:t>
            </a:r>
            <a:r>
              <a:rPr lang="de-AT" altLang="de-DE" sz="1800" dirty="0">
                <a:sym typeface="Symbol" pitchFamily="18" charset="2"/>
              </a:rPr>
              <a:t>: Massen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kundgebung vor </a:t>
            </a:r>
            <a:r>
              <a:rPr lang="de-AT" altLang="de-DE" sz="1800" dirty="0">
                <a:sym typeface="Symbol" pitchFamily="18" charset="2"/>
              </a:rPr>
              <a:t>dem </a:t>
            </a:r>
            <a:r>
              <a:rPr lang="de-AT" altLang="de-DE" sz="1800" dirty="0">
                <a:solidFill>
                  <a:srgbClr val="0070C0"/>
                </a:solidFill>
                <a:sym typeface="Symbol" pitchFamily="18" charset="2"/>
              </a:rPr>
              <a:t>Parlament</a:t>
            </a:r>
            <a:r>
              <a:rPr lang="de-AT" altLang="de-DE" sz="1800" dirty="0">
                <a:sym typeface="Symbol" pitchFamily="18" charset="2"/>
              </a:rPr>
              <a:t> in Wien (am Ring):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Zusammenstöße</a:t>
            </a:r>
            <a:r>
              <a:rPr lang="de-AT" altLang="de-DE" sz="1800" dirty="0">
                <a:sym typeface="Wingdings" pitchFamily="2" charset="2"/>
              </a:rPr>
              <a:t> der Demonstranten  Einschreiten von Militär:</a:t>
            </a:r>
            <a:br>
              <a:rPr lang="de-AT" altLang="de-DE" sz="1800" dirty="0">
                <a:sym typeface="Wingdings" pitchFamily="2" charset="2"/>
              </a:rPr>
            </a:b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Verletzte</a:t>
            </a:r>
            <a:r>
              <a:rPr lang="de-AT" altLang="de-DE" sz="1800" dirty="0">
                <a:sym typeface="Wingdings" pitchFamily="2" charset="2"/>
              </a:rPr>
              <a:t> und einige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Todesopfer</a:t>
            </a:r>
            <a:r>
              <a:rPr lang="de-AT" altLang="de-DE" sz="1800" dirty="0">
                <a:sym typeface="Wingdings" pitchFamily="2" charset="2"/>
              </a:rPr>
              <a:t> = im politischen </a:t>
            </a:r>
            <a:r>
              <a:rPr lang="de-AT" altLang="de-DE" sz="1800" dirty="0" err="1">
                <a:sym typeface="Wingdings" pitchFamily="2" charset="2"/>
              </a:rPr>
              <a:t>Bewusstsein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12. November </a:t>
            </a:r>
            <a:r>
              <a:rPr lang="de-AT" altLang="de-DE" sz="1800" dirty="0">
                <a:sym typeface="Wingdings" pitchFamily="2" charset="2"/>
              </a:rPr>
              <a:t>=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Staatsfeiertag</a:t>
            </a:r>
            <a:r>
              <a:rPr lang="de-AT" altLang="de-DE" sz="1800" dirty="0">
                <a:sym typeface="Wingdings" pitchFamily="2" charset="2"/>
              </a:rPr>
              <a:t> (nicht der Tag der Staatsgründung!)</a:t>
            </a:r>
          </a:p>
        </p:txBody>
      </p:sp>
    </p:spTree>
    <p:extLst>
      <p:ext uri="{BB962C8B-B14F-4D97-AF65-F5344CB8AC3E}">
        <p14:creationId xmlns:p14="http://schemas.microsoft.com/office/powerpoint/2010/main" val="41191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ttp://upload.wikimedia.org/wikipedia/commons/8/81/Ausrufung_der_Republik_Deutsch%C3%B6sterreich_1918_Blick_auf_Franzens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475"/>
            <a:ext cx="10629900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7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Ausrufung der Republik Deutschösterreich 1918 Parlamentsram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9183688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eutschoesterre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814003" y="0"/>
            <a:ext cx="5061835" cy="216982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Gesetz über Staats- und Regierungsform </a:t>
            </a:r>
            <a:br>
              <a:rPr lang="de-AT" altLang="de-DE" sz="1800" dirty="0">
                <a:latin typeface="Arial Narrow" pitchFamily="34" charset="0"/>
                <a:sym typeface="Symbol" pitchFamily="18" charset="2"/>
              </a:rPr>
            </a:br>
            <a:r>
              <a:rPr lang="de-AT" altLang="de-DE" sz="1800" b="1" dirty="0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Bekenntnis Deutschösterreichs</a:t>
            </a:r>
            <a:r>
              <a:rPr lang="de-AT" altLang="de-DE" sz="1800" dirty="0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als künftiger </a:t>
            </a:r>
            <a:br>
              <a:rPr lang="de-AT" altLang="de-DE" sz="1800" dirty="0">
                <a:latin typeface="Arial Narrow" pitchFamily="34" charset="0"/>
                <a:sym typeface="Symbol" pitchFamily="18" charset="2"/>
              </a:rPr>
            </a:br>
            <a:r>
              <a:rPr lang="de-AT" altLang="de-DE" sz="1800" b="1" dirty="0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Bestandteil</a:t>
            </a:r>
            <a:r>
              <a:rPr lang="de-AT" altLang="de-DE" sz="1800" dirty="0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de-AT" altLang="de-DE" sz="1800" b="1" dirty="0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der</a:t>
            </a:r>
            <a:r>
              <a:rPr lang="de-AT" altLang="de-DE" sz="1800" dirty="0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de-AT" altLang="de-DE" sz="1800" b="1" dirty="0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deutschen „Republik</a:t>
            </a:r>
            <a:r>
              <a:rPr lang="de-AT" altLang="de-DE" sz="1800" b="1" dirty="0">
                <a:latin typeface="Arial Narrow" pitchFamily="34" charset="0"/>
                <a:sym typeface="Symbol" pitchFamily="18" charset="2"/>
              </a:rPr>
              <a:t>“</a:t>
            </a: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 (1919: „Reich“) </a:t>
            </a:r>
            <a:br>
              <a:rPr lang="de-AT" altLang="de-DE" sz="1800" dirty="0">
                <a:latin typeface="Arial Narrow" pitchFamily="34" charset="0"/>
                <a:sym typeface="Symbol" pitchFamily="18" charset="2"/>
              </a:rPr>
            </a:b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= Staatsziel: </a:t>
            </a:r>
            <a:r>
              <a:rPr lang="de-AT" altLang="de-DE" sz="1800" dirty="0">
                <a:latin typeface="Arial Narrow" pitchFamily="34" charset="0"/>
                <a:sym typeface="Wingdings" pitchFamily="2" charset="2"/>
              </a:rPr>
              <a:t>März </a:t>
            </a: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1919 Verhandlungen mit dem </a:t>
            </a:r>
            <a:r>
              <a:rPr lang="de-AT" altLang="de-DE" sz="1800" dirty="0" err="1">
                <a:latin typeface="Arial Narrow" pitchFamily="34" charset="0"/>
                <a:sym typeface="Symbol" pitchFamily="18" charset="2"/>
              </a:rPr>
              <a:t>Dt.Reich</a:t>
            </a: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:</a:t>
            </a:r>
            <a:br>
              <a:rPr lang="de-AT" altLang="de-DE" sz="1800" dirty="0">
                <a:latin typeface="Arial Narrow" pitchFamily="34" charset="0"/>
                <a:sym typeface="Symbol" pitchFamily="18" charset="2"/>
              </a:rPr>
            </a:b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Vertrag Paris-</a:t>
            </a:r>
            <a:r>
              <a:rPr lang="de-AT" altLang="de-DE" sz="1800" dirty="0" err="1">
                <a:latin typeface="Arial Narrow" pitchFamily="34" charset="0"/>
                <a:sym typeface="Symbol" pitchFamily="18" charset="2"/>
              </a:rPr>
              <a:t>St.Germain</a:t>
            </a: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: </a:t>
            </a:r>
            <a:r>
              <a:rPr lang="de-AT" altLang="de-DE" sz="1800" dirty="0" smtClean="0">
                <a:latin typeface="Arial Narrow" pitchFamily="34" charset="0"/>
                <a:sym typeface="Symbol" pitchFamily="18" charset="2"/>
              </a:rPr>
              <a:t>Unabhängigkeitsverpflichtung</a:t>
            </a: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/>
            </a:r>
            <a:br>
              <a:rPr lang="de-AT" altLang="de-DE" sz="1800" dirty="0">
                <a:latin typeface="Arial Narrow" pitchFamily="34" charset="0"/>
                <a:sym typeface="Symbol" pitchFamily="18" charset="2"/>
              </a:rPr>
            </a:br>
            <a:r>
              <a:rPr lang="de-AT" altLang="de-DE" sz="1800" dirty="0">
                <a:latin typeface="Arial Narrow" pitchFamily="34" charset="0"/>
                <a:sym typeface="Symbol" pitchFamily="18" charset="2"/>
              </a:rPr>
              <a:t>= </a:t>
            </a:r>
            <a:r>
              <a:rPr lang="de-AT" altLang="de-DE" sz="1800" dirty="0" err="1">
                <a:solidFill>
                  <a:srgbClr val="0070C0"/>
                </a:solidFill>
                <a:latin typeface="Arial Narrow" pitchFamily="34" charset="0"/>
                <a:sym typeface="Symbol" pitchFamily="18" charset="2"/>
              </a:rPr>
              <a:t>Anschlussverbot</a:t>
            </a:r>
            <a:endParaRPr lang="de-AT" altLang="de-DE" sz="1800" dirty="0">
              <a:solidFill>
                <a:srgbClr val="0070C0"/>
              </a:solidFill>
              <a:latin typeface="Arial Narrow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50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440544"/>
            <a:ext cx="8310993" cy="572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Verhältnis</a:t>
            </a:r>
            <a:r>
              <a:rPr lang="de-AT" altLang="de-DE" sz="1800" b="1" dirty="0"/>
              <a:t> zu den </a:t>
            </a:r>
            <a:r>
              <a:rPr lang="de-AT" altLang="de-DE" sz="1800" b="1" dirty="0">
                <a:solidFill>
                  <a:srgbClr val="0070C0"/>
                </a:solidFill>
              </a:rPr>
              <a:t>Ländern</a:t>
            </a:r>
            <a:r>
              <a:rPr lang="de-AT" altLang="de-DE" sz="1800" b="1" dirty="0"/>
              <a:t> / </a:t>
            </a:r>
            <a:r>
              <a:rPr lang="de-AT" altLang="de-DE" sz="1800" b="1" dirty="0">
                <a:solidFill>
                  <a:srgbClr val="0070C0"/>
                </a:solidFill>
              </a:rPr>
              <a:t>Staatsgebiet</a:t>
            </a:r>
            <a:r>
              <a:rPr lang="de-AT" altLang="de-DE" sz="1800" b="1" dirty="0"/>
              <a:t> Deutschösterreich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Im Zuge der Staatsgründung ausschließlich zentrale Staatsorgane geschaffen, </a:t>
            </a:r>
            <a:br>
              <a:rPr lang="de-AT" altLang="de-DE" sz="1800" dirty="0"/>
            </a:br>
            <a:r>
              <a:rPr lang="de-AT" altLang="de-DE" sz="1800" dirty="0"/>
              <a:t>Nationalversammlung geht davon aus, </a:t>
            </a:r>
            <a:r>
              <a:rPr lang="de-AT" altLang="de-DE" sz="1800" dirty="0" err="1"/>
              <a:t>dass</a:t>
            </a:r>
            <a:r>
              <a:rPr lang="de-AT" altLang="de-DE" sz="1800" dirty="0"/>
              <a:t> Deutschösterreich aus </a:t>
            </a:r>
            <a:br>
              <a:rPr lang="de-AT" altLang="de-DE" sz="1800" dirty="0"/>
            </a:br>
            <a:r>
              <a:rPr lang="de-AT" altLang="de-DE" sz="1800" dirty="0"/>
              <a:t>Ländern bestehe und als dezentralisierter Einheitsstaat konstruiert sein soll: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Übernahme der Staatsgewalt in den Ländern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durch Landesorgane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 smtClean="0">
                <a:sym typeface="Wingdings" pitchFamily="2" charset="2"/>
              </a:rPr>
              <a:t>„</a:t>
            </a:r>
            <a:r>
              <a:rPr lang="de-AT" altLang="de-DE" sz="1800" dirty="0" err="1" smtClean="0">
                <a:solidFill>
                  <a:srgbClr val="0070C0"/>
                </a:solidFill>
                <a:sym typeface="Wingdings" pitchFamily="2" charset="2"/>
              </a:rPr>
              <a:t>Doppelgleisigkeit</a:t>
            </a:r>
            <a:r>
              <a:rPr lang="de-AT" altLang="de-DE" sz="1800" dirty="0" smtClean="0">
                <a:sym typeface="Wingdings" pitchFamily="2" charset="2"/>
              </a:rPr>
              <a:t>“ </a:t>
            </a:r>
            <a:r>
              <a:rPr lang="de-AT" altLang="de-DE" sz="1800" dirty="0">
                <a:sym typeface="Wingdings" pitchFamily="2" charset="2"/>
              </a:rPr>
              <a:t>der Landesverwaltung.</a:t>
            </a:r>
            <a:r>
              <a:rPr lang="de-AT" altLang="de-DE" sz="1800" dirty="0"/>
              <a:t>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Deutschösterreichs </a:t>
            </a:r>
            <a:r>
              <a:rPr lang="de-AT" altLang="de-DE" sz="1800" b="1" dirty="0">
                <a:solidFill>
                  <a:srgbClr val="0070C0"/>
                </a:solidFill>
              </a:rPr>
              <a:t>Staatsgewalt</a:t>
            </a:r>
            <a:r>
              <a:rPr lang="de-AT" altLang="de-DE" sz="1800" dirty="0"/>
              <a:t> ist in den </a:t>
            </a:r>
            <a:r>
              <a:rPr lang="de-AT" altLang="de-DE" sz="1800" dirty="0">
                <a:solidFill>
                  <a:srgbClr val="0070C0"/>
                </a:solidFill>
              </a:rPr>
              <a:t>in Böhmen, Mähren und Schlesien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gelegenen Teilen des </a:t>
            </a:r>
            <a:r>
              <a:rPr lang="de-AT" altLang="de-DE" sz="1800" dirty="0" err="1"/>
              <a:t>Staatesgebietes</a:t>
            </a:r>
            <a:r>
              <a:rPr lang="de-AT" altLang="de-DE" sz="1800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faktisch nicht durchsetzbar</a:t>
            </a:r>
            <a:r>
              <a:rPr lang="de-AT" altLang="de-DE" sz="1800" dirty="0"/>
              <a:t>; im Süden </a:t>
            </a:r>
            <a:br>
              <a:rPr lang="de-AT" altLang="de-DE" sz="1800" dirty="0"/>
            </a:br>
            <a:r>
              <a:rPr lang="de-AT" altLang="de-DE" sz="1800" dirty="0"/>
              <a:t>aufgrund </a:t>
            </a:r>
            <a:r>
              <a:rPr lang="de-AT" altLang="de-DE" sz="1800" dirty="0">
                <a:solidFill>
                  <a:srgbClr val="0070C0"/>
                </a:solidFill>
              </a:rPr>
              <a:t>jugoslawischer Besetzung </a:t>
            </a:r>
            <a:r>
              <a:rPr lang="de-AT" altLang="de-DE" sz="1800" dirty="0"/>
              <a:t>der Südsteiermark und Südkärntens bzw. </a:t>
            </a:r>
            <a:br>
              <a:rPr lang="de-AT" altLang="de-DE" sz="1800" dirty="0"/>
            </a:br>
            <a:r>
              <a:rPr lang="de-AT" altLang="de-DE" sz="1800" dirty="0"/>
              <a:t>in Südtirol wegen </a:t>
            </a:r>
            <a:r>
              <a:rPr lang="de-AT" altLang="de-DE" sz="1800" dirty="0">
                <a:solidFill>
                  <a:srgbClr val="0070C0"/>
                </a:solidFill>
              </a:rPr>
              <a:t>italienischer Besetzung </a:t>
            </a:r>
            <a:r>
              <a:rPr lang="de-AT" altLang="de-DE" sz="1800" dirty="0"/>
              <a:t>nie möglich. </a:t>
            </a:r>
            <a:endParaRPr lang="de-AT" altLang="de-DE" sz="1800" dirty="0" smtClean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>
                <a:solidFill>
                  <a:srgbClr val="0070C0"/>
                </a:solidFill>
              </a:rPr>
              <a:t>Deutschösterreich </a:t>
            </a:r>
            <a:r>
              <a:rPr lang="de-AT" altLang="de-DE" sz="1800" dirty="0">
                <a:solidFill>
                  <a:srgbClr val="0070C0"/>
                </a:solidFill>
              </a:rPr>
              <a:t>beansprucht </a:t>
            </a:r>
            <a:r>
              <a:rPr lang="de-AT" altLang="de-DE" sz="1800" dirty="0"/>
              <a:t>das </a:t>
            </a:r>
            <a:r>
              <a:rPr lang="de-AT" altLang="de-DE" sz="1800" dirty="0">
                <a:solidFill>
                  <a:srgbClr val="0070C0"/>
                </a:solidFill>
              </a:rPr>
              <a:t>deutsche Siedlungsgebiet in Westungarn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Staatsvertrag</a:t>
            </a:r>
            <a:r>
              <a:rPr lang="de-AT" altLang="de-DE" sz="1800" b="1" dirty="0"/>
              <a:t> von </a:t>
            </a:r>
            <a:r>
              <a:rPr lang="de-AT" altLang="de-DE" sz="1800" b="1" dirty="0">
                <a:solidFill>
                  <a:srgbClr val="0070C0"/>
                </a:solidFill>
              </a:rPr>
              <a:t>St. Germain</a:t>
            </a:r>
            <a:r>
              <a:rPr lang="de-AT" altLang="de-DE" sz="1800" dirty="0">
                <a:solidFill>
                  <a:srgbClr val="0070C0"/>
                </a:solidFill>
              </a:rPr>
              <a:t> fixiert </a:t>
            </a:r>
            <a:r>
              <a:rPr lang="de-AT" altLang="de-DE" sz="1800" dirty="0"/>
              <a:t>den </a:t>
            </a:r>
            <a:r>
              <a:rPr lang="de-AT" altLang="de-DE" sz="1800" dirty="0">
                <a:solidFill>
                  <a:srgbClr val="0070C0"/>
                </a:solidFill>
              </a:rPr>
              <a:t>de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facto-Zustand</a:t>
            </a:r>
            <a:r>
              <a:rPr lang="de-AT" altLang="de-DE" sz="1800" dirty="0"/>
              <a:t> rechtlich. </a:t>
            </a:r>
            <a:br>
              <a:rPr lang="de-AT" altLang="de-DE" sz="1800" dirty="0"/>
            </a:br>
            <a:r>
              <a:rPr lang="de-AT" altLang="de-DE" sz="1800" dirty="0"/>
              <a:t>Über den </a:t>
            </a:r>
            <a:r>
              <a:rPr lang="de-AT" altLang="de-DE" sz="1800" dirty="0">
                <a:solidFill>
                  <a:srgbClr val="0070C0"/>
                </a:solidFill>
              </a:rPr>
              <a:t>Verbleib</a:t>
            </a:r>
            <a:r>
              <a:rPr lang="de-AT" altLang="de-DE" sz="1800" dirty="0"/>
              <a:t> des jugoslawisch besetzten </a:t>
            </a:r>
            <a:r>
              <a:rPr lang="de-AT" altLang="de-DE" sz="1800" dirty="0">
                <a:solidFill>
                  <a:srgbClr val="0070C0"/>
                </a:solidFill>
              </a:rPr>
              <a:t>Südkärnten</a:t>
            </a:r>
            <a:r>
              <a:rPr lang="de-AT" altLang="de-DE" sz="1800" dirty="0"/>
              <a:t> entscheidet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1920</a:t>
            </a:r>
            <a:r>
              <a:rPr lang="de-AT" altLang="de-DE" sz="1800" dirty="0"/>
              <a:t> eine </a:t>
            </a:r>
            <a:r>
              <a:rPr lang="de-AT" altLang="de-DE" sz="1800" dirty="0">
                <a:solidFill>
                  <a:srgbClr val="0070C0"/>
                </a:solidFill>
              </a:rPr>
              <a:t>Volksabstimmung</a:t>
            </a:r>
            <a:r>
              <a:rPr lang="de-AT" altLang="de-DE" sz="1800" dirty="0"/>
              <a:t> zugunsten Österreichs. Das </a:t>
            </a:r>
            <a:r>
              <a:rPr lang="de-AT" altLang="de-DE" sz="1800" dirty="0">
                <a:solidFill>
                  <a:srgbClr val="0070C0"/>
                </a:solidFill>
              </a:rPr>
              <a:t>deutsche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Siedlungsgebiet in </a:t>
            </a:r>
            <a:r>
              <a:rPr lang="de-AT" altLang="de-DE" sz="1800" dirty="0">
                <a:solidFill>
                  <a:srgbClr val="0070C0"/>
                </a:solidFill>
              </a:rPr>
              <a:t>Westungarn</a:t>
            </a:r>
            <a:r>
              <a:rPr lang="de-AT" altLang="de-DE" sz="1800" dirty="0"/>
              <a:t> wird </a:t>
            </a:r>
            <a:r>
              <a:rPr lang="de-AT" altLang="de-DE" sz="1800" dirty="0">
                <a:solidFill>
                  <a:srgbClr val="0070C0"/>
                </a:solidFill>
              </a:rPr>
              <a:t>in </a:t>
            </a:r>
            <a:r>
              <a:rPr lang="de-AT" altLang="de-DE" sz="1800" dirty="0" err="1">
                <a:solidFill>
                  <a:srgbClr val="0070C0"/>
                </a:solidFill>
              </a:rPr>
              <a:t>Trianon</a:t>
            </a:r>
            <a:r>
              <a:rPr lang="de-AT" altLang="de-DE" sz="1800" dirty="0">
                <a:solidFill>
                  <a:srgbClr val="0070C0"/>
                </a:solidFill>
              </a:rPr>
              <a:t> 1920 Österreichs </a:t>
            </a:r>
            <a:r>
              <a:rPr lang="de-AT" altLang="de-DE" sz="1800" dirty="0"/>
              <a:t>zugeordnet. </a:t>
            </a:r>
          </a:p>
        </p:txBody>
      </p:sp>
    </p:spTree>
    <p:extLst>
      <p:ext uri="{BB962C8B-B14F-4D97-AF65-F5344CB8AC3E}">
        <p14:creationId xmlns:p14="http://schemas.microsoft.com/office/powerpoint/2010/main" val="2779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278938" cy="656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feld 8"/>
          <p:cNvSpPr txBox="1">
            <a:spLocks noChangeArrowheads="1"/>
          </p:cNvSpPr>
          <p:nvPr/>
        </p:nvSpPr>
        <p:spPr bwMode="auto">
          <a:xfrm>
            <a:off x="1619250" y="4883150"/>
            <a:ext cx="723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Deutsche</a:t>
            </a:r>
          </a:p>
        </p:txBody>
      </p:sp>
      <p:sp>
        <p:nvSpPr>
          <p:cNvPr id="44036" name="Textfeld 22"/>
          <p:cNvSpPr txBox="1">
            <a:spLocks noChangeArrowheads="1"/>
          </p:cNvSpPr>
          <p:nvPr/>
        </p:nvSpPr>
        <p:spPr bwMode="auto">
          <a:xfrm>
            <a:off x="1619250" y="5135563"/>
            <a:ext cx="749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Arial Narrow" pitchFamily="34" charset="0"/>
              </a:rPr>
              <a:t>Tschechen</a:t>
            </a:r>
          </a:p>
        </p:txBody>
      </p:sp>
      <p:sp>
        <p:nvSpPr>
          <p:cNvPr id="44037" name="Textfeld 9"/>
          <p:cNvSpPr txBox="1">
            <a:spLocks noChangeArrowheads="1"/>
          </p:cNvSpPr>
          <p:nvPr/>
        </p:nvSpPr>
        <p:spPr bwMode="auto">
          <a:xfrm>
            <a:off x="434975" y="5881688"/>
            <a:ext cx="8408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Staatsgebiet </a:t>
            </a:r>
            <a:r>
              <a:rPr lang="de-DE" altLang="de-DE" sz="1800" b="1" dirty="0">
                <a:solidFill>
                  <a:srgbClr val="0070C0"/>
                </a:solidFill>
              </a:rPr>
              <a:t>Deutschösterreichs</a:t>
            </a:r>
            <a:r>
              <a:rPr lang="de-DE" altLang="de-DE" sz="1800" dirty="0"/>
              <a:t>: „</a:t>
            </a:r>
            <a:r>
              <a:rPr lang="de-DE" altLang="de-DE" sz="1800" dirty="0">
                <a:solidFill>
                  <a:srgbClr val="0070C0"/>
                </a:solidFill>
              </a:rPr>
              <a:t>geschlossenes deutsches“ Siedlungsgebiet</a:t>
            </a:r>
          </a:p>
        </p:txBody>
      </p:sp>
    </p:spTree>
    <p:extLst>
      <p:ext uri="{BB962C8B-B14F-4D97-AF65-F5344CB8AC3E}">
        <p14:creationId xmlns:p14="http://schemas.microsoft.com/office/powerpoint/2010/main" val="1407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Folie-Staatsgebiet-Dt-19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361950"/>
            <a:ext cx="9563100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2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1650" y="404664"/>
            <a:ext cx="8507457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Schranken</a:t>
            </a:r>
            <a:r>
              <a:rPr lang="de-DE" altLang="de-DE" sz="1800" b="1" dirty="0"/>
              <a:t> des </a:t>
            </a:r>
            <a:r>
              <a:rPr lang="de-DE" altLang="de-DE" sz="1800" b="1" dirty="0">
                <a:solidFill>
                  <a:srgbClr val="0070C0"/>
                </a:solidFill>
              </a:rPr>
              <a:t>Konstitutionalismus</a:t>
            </a:r>
            <a:r>
              <a:rPr lang="de-DE" altLang="de-DE" sz="1800" b="1" dirty="0"/>
              <a:t> nach 1867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Länder</a:t>
            </a:r>
            <a:r>
              <a:rPr lang="de-DE" altLang="de-DE" sz="1800" dirty="0"/>
              <a:t> behalten ihren bisherigen </a:t>
            </a:r>
            <a:r>
              <a:rPr lang="de-DE" altLang="de-DE" sz="1800" dirty="0" smtClean="0"/>
              <a:t>Verfassungsstatus: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Doppelcharakter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 smtClean="0"/>
              <a:t>als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+ </a:t>
            </a:r>
            <a:r>
              <a:rPr lang="de-DE" altLang="de-DE" sz="1800" dirty="0">
                <a:solidFill>
                  <a:srgbClr val="0070C0"/>
                </a:solidFill>
              </a:rPr>
              <a:t>staatliche Verwaltung</a:t>
            </a:r>
            <a:r>
              <a:rPr lang="de-DE" altLang="de-DE" sz="1800" dirty="0"/>
              <a:t>ssprengel </a:t>
            </a:r>
            <a:br>
              <a:rPr lang="de-DE" altLang="de-DE" sz="1800" dirty="0"/>
            </a:br>
            <a:r>
              <a:rPr lang="de-DE" altLang="de-DE" sz="1800" dirty="0"/>
              <a:t>+ </a:t>
            </a:r>
            <a:r>
              <a:rPr lang="de-DE" altLang="de-DE" sz="1800" dirty="0">
                <a:solidFill>
                  <a:srgbClr val="0070C0"/>
                </a:solidFill>
              </a:rPr>
              <a:t>Selbstverwaltung</a:t>
            </a:r>
            <a:r>
              <a:rPr lang="de-DE" altLang="de-DE" sz="1800" dirty="0"/>
              <a:t>skörperschaften </a:t>
            </a:r>
            <a:br>
              <a:rPr lang="de-DE" altLang="de-DE" sz="1800" dirty="0"/>
            </a:br>
            <a:r>
              <a:rPr lang="de-DE" altLang="de-DE" sz="1800" dirty="0" smtClean="0"/>
              <a:t>   </a:t>
            </a:r>
            <a:r>
              <a:rPr lang="de-DE" altLang="de-DE" sz="1800" dirty="0" smtClean="0">
                <a:sym typeface="Wingdings" pitchFamily="2" charset="2"/>
              </a:rPr>
              <a:t> </a:t>
            </a:r>
            <a:r>
              <a:rPr lang="de-DE" altLang="de-DE" sz="1800" dirty="0"/>
              <a:t>steigende </a:t>
            </a:r>
            <a:r>
              <a:rPr lang="de-DE" altLang="de-DE" sz="1800" dirty="0" smtClean="0"/>
              <a:t>Bedeutung in Gesetzgebung und Selbstverwaltung aufgrund </a:t>
            </a:r>
            <a:br>
              <a:rPr lang="de-DE" altLang="de-DE" sz="1800" dirty="0" smtClean="0"/>
            </a:br>
            <a:r>
              <a:rPr lang="de-DE" altLang="de-DE" sz="1800" dirty="0" smtClean="0"/>
              <a:t>       </a:t>
            </a:r>
            <a:r>
              <a:rPr lang="de-DE" altLang="de-DE" sz="1800" b="1" dirty="0" smtClean="0"/>
              <a:t>Generalklausel</a:t>
            </a:r>
            <a:r>
              <a:rPr lang="de-DE" altLang="de-DE" sz="1800" dirty="0" smtClean="0"/>
              <a:t>  </a:t>
            </a:r>
            <a:r>
              <a:rPr lang="de-DE" altLang="de-DE" sz="1800" dirty="0"/>
              <a:t>zugunsten der </a:t>
            </a:r>
            <a:r>
              <a:rPr lang="de-DE" altLang="de-DE" sz="1800" dirty="0" smtClean="0"/>
              <a:t>Länder: </a:t>
            </a:r>
            <a:br>
              <a:rPr lang="de-DE" altLang="de-DE" sz="1800" dirty="0" smtClean="0"/>
            </a:br>
            <a:r>
              <a:rPr lang="de-DE" altLang="de-DE" sz="1800" dirty="0" smtClean="0"/>
              <a:t>       Um 1900 Umwandlung </a:t>
            </a:r>
            <a:r>
              <a:rPr lang="de-DE" altLang="de-DE" sz="1800" dirty="0"/>
              <a:t>der Staatsform vom dezentralisierten </a:t>
            </a:r>
            <a:br>
              <a:rPr lang="de-DE" altLang="de-DE" sz="1800" dirty="0"/>
            </a:br>
            <a:r>
              <a:rPr lang="de-DE" altLang="de-DE" sz="1800" dirty="0"/>
              <a:t>    </a:t>
            </a:r>
            <a:r>
              <a:rPr lang="de-DE" altLang="de-DE" sz="1800" dirty="0" smtClean="0"/>
              <a:t>    Einheitsstaat </a:t>
            </a:r>
            <a:r>
              <a:rPr lang="de-DE" altLang="de-DE" sz="1800" dirty="0"/>
              <a:t>zum Bundesstaat </a:t>
            </a:r>
            <a:r>
              <a:rPr lang="de-DE" altLang="de-DE" sz="1800" dirty="0" smtClean="0"/>
              <a:t>in </a:t>
            </a:r>
            <a:r>
              <a:rPr lang="de-DE" altLang="de-DE" sz="1800" dirty="0"/>
              <a:t>Diskussion.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/>
              <a:t>Neben der </a:t>
            </a:r>
            <a:r>
              <a:rPr lang="de-AT" altLang="de-DE" sz="1800" b="1" dirty="0">
                <a:solidFill>
                  <a:srgbClr val="0070C0"/>
                </a:solidFill>
              </a:rPr>
              <a:t>Existenz frühkonstitutioneller Elemente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 smtClean="0"/>
              <a:t>zugunsten des Monarchen </a:t>
            </a:r>
            <a:br>
              <a:rPr lang="de-AT" altLang="de-DE" sz="1800" dirty="0" smtClean="0"/>
            </a:br>
            <a:r>
              <a:rPr lang="de-AT" altLang="de-DE" sz="1800" dirty="0" smtClean="0"/>
              <a:t>(wie </a:t>
            </a:r>
            <a:r>
              <a:rPr lang="de-AT" altLang="de-DE" sz="1800" dirty="0"/>
              <a:t>absolutes </a:t>
            </a:r>
            <a:r>
              <a:rPr lang="de-AT" altLang="de-DE" sz="1800" dirty="0" smtClean="0"/>
              <a:t>Veto </a:t>
            </a:r>
            <a:r>
              <a:rPr lang="de-AT" altLang="de-DE" sz="1800" dirty="0"/>
              <a:t>des Monarchen, Einberufung, Vertagung und </a:t>
            </a:r>
            <a:br>
              <a:rPr lang="de-AT" altLang="de-DE" sz="1800" dirty="0"/>
            </a:br>
            <a:r>
              <a:rPr lang="de-AT" altLang="de-DE" sz="1800" dirty="0"/>
              <a:t>Auflösung des </a:t>
            </a:r>
            <a:r>
              <a:rPr lang="de-AT" altLang="de-DE" sz="1800" dirty="0" smtClean="0"/>
              <a:t>Reichsrats </a:t>
            </a:r>
            <a:r>
              <a:rPr lang="de-AT" altLang="de-DE" sz="1800" dirty="0"/>
              <a:t>sowie Suspension von Grundrechten):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chemeClr val="accent1"/>
                </a:solidFill>
              </a:rPr>
              <a:t>Notverordnungsrecht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/>
              <a:t>des Monarchen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(</a:t>
            </a:r>
            <a:r>
              <a:rPr lang="de-AT" altLang="de-DE" sz="1800" dirty="0">
                <a:solidFill>
                  <a:schemeClr val="accent1"/>
                </a:solidFill>
              </a:rPr>
              <a:t>formelle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chemeClr val="accent1"/>
                </a:solidFill>
              </a:rPr>
              <a:t>Voraussetzungen</a:t>
            </a:r>
            <a:r>
              <a:rPr lang="de-AT" altLang="de-DE" sz="1800" dirty="0"/>
              <a:t>: </a:t>
            </a:r>
            <a:r>
              <a:rPr lang="de-AT" altLang="de-DE" sz="1800" dirty="0" smtClean="0"/>
              <a:t>Verantwortlichkeit </a:t>
            </a:r>
            <a:r>
              <a:rPr lang="de-AT" altLang="de-DE" sz="1800" dirty="0"/>
              <a:t>Gesamtregierung,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Genehmigung </a:t>
            </a:r>
            <a:r>
              <a:rPr lang="de-AT" altLang="de-DE" sz="1800" dirty="0"/>
              <a:t>durch Reichsrat;</a:t>
            </a:r>
            <a:br>
              <a:rPr lang="de-AT" altLang="de-DE" sz="1800" dirty="0"/>
            </a:br>
            <a:r>
              <a:rPr lang="de-AT" altLang="de-DE" sz="1800" dirty="0">
                <a:solidFill>
                  <a:schemeClr val="accent1"/>
                </a:solidFill>
              </a:rPr>
              <a:t>inhaltliche Schranken</a:t>
            </a:r>
            <a:r>
              <a:rPr lang="de-AT" altLang="de-DE" sz="1800" dirty="0"/>
              <a:t>: keine Eingriffe in Budgetrecht des Reichsrats, </a:t>
            </a:r>
            <a:br>
              <a:rPr lang="de-AT" altLang="de-DE" sz="1800" dirty="0"/>
            </a:br>
            <a:r>
              <a:rPr lang="de-AT" altLang="de-DE" sz="1800" dirty="0"/>
              <a:t>keine Verfassungsänderungen).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27312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8313" y="476250"/>
            <a:ext cx="82359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Aufgrund</a:t>
            </a:r>
            <a:r>
              <a:rPr lang="de-AT" altLang="de-DE" sz="1800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Unabhängigkeitsverpflichtung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wird das bei Gründung der Republik </a:t>
            </a:r>
            <a:br>
              <a:rPr lang="de-AT" altLang="de-DE" sz="1800" dirty="0"/>
            </a:br>
            <a:r>
              <a:rPr lang="de-AT" altLang="de-DE" sz="1800" dirty="0"/>
              <a:t>ausgesprochene Staatsziel Deutschösterreichs ein Bestandteil des </a:t>
            </a:r>
            <a:br>
              <a:rPr lang="de-AT" altLang="de-DE" sz="1800" dirty="0"/>
            </a:br>
            <a:r>
              <a:rPr lang="de-AT" altLang="de-DE" sz="1800" dirty="0"/>
              <a:t>Deutsches Reiches zu sein, der sogenannte </a:t>
            </a:r>
            <a:r>
              <a:rPr lang="de-AT" altLang="de-DE" sz="1800" b="1" dirty="0" err="1">
                <a:solidFill>
                  <a:srgbClr val="0070C0"/>
                </a:solidFill>
              </a:rPr>
              <a:t>Anschluß</a:t>
            </a:r>
            <a:r>
              <a:rPr lang="de-AT" altLang="de-DE" sz="1800" b="1" dirty="0">
                <a:solidFill>
                  <a:srgbClr val="0070C0"/>
                </a:solidFill>
              </a:rPr>
              <a:t>, obsolet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</a:rPr>
              <a:t>Hinwendung zu </a:t>
            </a:r>
            <a:r>
              <a:rPr lang="de-AT" altLang="de-DE" sz="1800" dirty="0" smtClean="0">
                <a:solidFill>
                  <a:srgbClr val="0070C0"/>
                </a:solidFill>
              </a:rPr>
              <a:t>bundesstaatlicher Verfassung</a:t>
            </a:r>
            <a:r>
              <a:rPr lang="de-AT" altLang="de-DE" sz="1800" dirty="0" smtClean="0"/>
              <a:t>: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1. Oktober </a:t>
            </a:r>
            <a:r>
              <a:rPr lang="de-AT" altLang="de-DE" sz="1800" dirty="0">
                <a:solidFill>
                  <a:srgbClr val="0070C0"/>
                </a:solidFill>
              </a:rPr>
              <a:t>1920</a:t>
            </a:r>
            <a:r>
              <a:rPr lang="de-AT" altLang="de-DE" sz="1800" dirty="0"/>
              <a:t> Bundes-Verfassungsgesetz.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Bis dahin </a:t>
            </a:r>
            <a:r>
              <a:rPr lang="de-AT" altLang="de-DE" sz="1800" b="1" dirty="0"/>
              <a:t>Deutschösterreich</a:t>
            </a:r>
            <a:r>
              <a:rPr lang="de-AT" altLang="de-DE" sz="1800" dirty="0"/>
              <a:t> mit </a:t>
            </a:r>
            <a:r>
              <a:rPr lang="de-AT" altLang="de-DE" sz="1800" b="1" dirty="0"/>
              <a:t>Provisorischer Verfassungsordnung</a:t>
            </a:r>
            <a:r>
              <a:rPr lang="de-AT" altLang="de-DE" sz="1800" dirty="0"/>
              <a:t>:</a:t>
            </a:r>
            <a:br>
              <a:rPr lang="de-AT" altLang="de-DE" sz="1800" dirty="0"/>
            </a:br>
            <a:r>
              <a:rPr lang="de-AT" altLang="de-DE" sz="1800" dirty="0"/>
              <a:t>mehrere zeitlich aufeinanderfolgende verfassungsrechtlich relevante Gesetze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</a:rPr>
              <a:t>extrem parlamentarisches Gewalten verbindendes </a:t>
            </a:r>
            <a:r>
              <a:rPr lang="de-AT" altLang="de-DE" sz="1800" dirty="0"/>
              <a:t>Regierungssystem.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Parlament</a:t>
            </a:r>
            <a:r>
              <a:rPr lang="de-AT" altLang="de-DE" sz="1800" dirty="0"/>
              <a:t> </a:t>
            </a:r>
            <a:r>
              <a:rPr lang="de-AT" altLang="de-DE" sz="1800" b="1" dirty="0"/>
              <a:t>dominante Rolle</a:t>
            </a:r>
            <a:r>
              <a:rPr lang="de-AT" altLang="de-DE" sz="1800" dirty="0"/>
              <a:t> </a:t>
            </a: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alle weiteren zentralen Staatsorgane </a:t>
            </a:r>
            <a:br>
              <a:rPr lang="de-AT" altLang="de-DE" sz="1800" dirty="0"/>
            </a:br>
            <a:r>
              <a:rPr lang="de-AT" altLang="de-DE" sz="1800" dirty="0"/>
              <a:t>abgeleitet: Träger der </a:t>
            </a:r>
            <a:r>
              <a:rPr lang="de-AT" altLang="de-DE" sz="1800" b="1" dirty="0"/>
              <a:t>Regierungs- und Vollzugsgewalt</a:t>
            </a:r>
            <a:r>
              <a:rPr lang="de-AT" altLang="de-DE" sz="1800" dirty="0"/>
              <a:t> = Ausschuss der </a:t>
            </a:r>
            <a:br>
              <a:rPr lang="de-AT" altLang="de-DE" sz="1800" dirty="0"/>
            </a:br>
            <a:r>
              <a:rPr lang="de-AT" altLang="de-DE" sz="1800" dirty="0"/>
              <a:t>Nationalversammlung, der Staatsrat als Träger der Regierungsgewalt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mit Exekutivfunktion Staatssekretäre betraut; Vertretung nach Außen durch </a:t>
            </a:r>
            <a:br>
              <a:rPr lang="de-AT" altLang="de-DE" sz="1800" dirty="0"/>
            </a:br>
            <a:r>
              <a:rPr lang="de-AT" altLang="de-DE" sz="1800" dirty="0"/>
              <a:t>die drei Präsidenten der Nationalversammlung als Kollegium.</a:t>
            </a:r>
          </a:p>
        </p:txBody>
      </p:sp>
    </p:spTree>
    <p:extLst>
      <p:ext uri="{BB962C8B-B14F-4D97-AF65-F5344CB8AC3E}">
        <p14:creationId xmlns:p14="http://schemas.microsoft.com/office/powerpoint/2010/main" val="8133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288" y="332656"/>
            <a:ext cx="85280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Verfassungssituation</a:t>
            </a:r>
            <a:r>
              <a:rPr lang="de-AT" altLang="de-DE" sz="1800" b="1" dirty="0"/>
              <a:t> nach Wahl der Konstituierenden Nationalversammlung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Im</a:t>
            </a:r>
            <a:r>
              <a:rPr lang="de-AT" altLang="de-DE" sz="1800" b="1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Februar 1919 Wahl </a:t>
            </a:r>
            <a:r>
              <a:rPr lang="de-AT" altLang="de-DE" sz="1800" dirty="0"/>
              <a:t>der</a:t>
            </a:r>
            <a:r>
              <a:rPr lang="de-AT" altLang="de-DE" sz="1800" b="1" dirty="0"/>
              <a:t> Konstituierende </a:t>
            </a:r>
            <a:r>
              <a:rPr lang="de-AT" altLang="de-DE" sz="1800" b="1" dirty="0">
                <a:solidFill>
                  <a:srgbClr val="0070C0"/>
                </a:solidFill>
              </a:rPr>
              <a:t>Nationalversammlung</a:t>
            </a:r>
            <a:r>
              <a:rPr lang="de-AT" altLang="de-DE" sz="1800" dirty="0"/>
              <a:t>:</a:t>
            </a:r>
            <a:br>
              <a:rPr lang="de-AT" altLang="de-DE" sz="1800" dirty="0"/>
            </a:br>
            <a:r>
              <a:rPr lang="de-AT" altLang="de-DE" sz="1800" dirty="0"/>
              <a:t>Bestätigung der provisorischen Verfassungsordnung + </a:t>
            </a:r>
            <a:br>
              <a:rPr lang="de-AT" altLang="de-DE" sz="1800" dirty="0"/>
            </a:br>
            <a:r>
              <a:rPr lang="de-AT" altLang="de-DE" sz="1800" dirty="0"/>
              <a:t>Modifikation: Gewaltenteilung zwischen Volksvertretung und Staatsregierung; </a:t>
            </a:r>
            <a:br>
              <a:rPr lang="de-AT" altLang="de-DE" sz="1800" dirty="0"/>
            </a:br>
            <a:r>
              <a:rPr lang="de-AT" altLang="de-DE" sz="1800" dirty="0"/>
              <a:t>Präsident der Nationalversammlung allein Staatsoberhaupt.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Es ergibt sich </a:t>
            </a:r>
            <a:r>
              <a:rPr lang="de-AT" altLang="de-DE" sz="1800" dirty="0"/>
              <a:t>folgende Verfassungsstruktur: Träger der </a:t>
            </a:r>
            <a:r>
              <a:rPr lang="de-AT" altLang="de-DE" sz="1800" dirty="0">
                <a:solidFill>
                  <a:srgbClr val="0070C0"/>
                </a:solidFill>
              </a:rPr>
              <a:t>Souveränität</a:t>
            </a:r>
            <a:r>
              <a:rPr lang="de-AT" altLang="de-DE" sz="1800" dirty="0"/>
              <a:t> ist die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Konstituierende </a:t>
            </a:r>
            <a:r>
              <a:rPr lang="de-AT" altLang="de-DE" sz="1800" b="1" dirty="0">
                <a:solidFill>
                  <a:srgbClr val="0070C0"/>
                </a:solidFill>
              </a:rPr>
              <a:t>Nationalversammlung</a:t>
            </a:r>
            <a:r>
              <a:rPr lang="de-AT" altLang="de-DE" sz="1800" dirty="0"/>
              <a:t>, gewählt aufgrund eines</a:t>
            </a:r>
            <a:br>
              <a:rPr lang="de-AT" altLang="de-DE" sz="1800" dirty="0"/>
            </a:br>
            <a:r>
              <a:rPr lang="de-AT" altLang="de-DE" sz="1800" dirty="0"/>
              <a:t>   allgemeinen und gleichen Wahlrechts aller großjährigen Staatsbürger, </a:t>
            </a:r>
            <a:br>
              <a:rPr lang="de-AT" altLang="de-DE" sz="1800" dirty="0"/>
            </a:br>
            <a:r>
              <a:rPr lang="de-AT" altLang="de-DE" sz="1800" dirty="0"/>
              <a:t>   Männer wie Frauen; sie übt die Gesetzgebung aus, insbesondere die </a:t>
            </a:r>
            <a:br>
              <a:rPr lang="de-AT" altLang="de-DE" sz="1800" dirty="0"/>
            </a:br>
            <a:r>
              <a:rPr lang="de-AT" altLang="de-DE" sz="1800" dirty="0"/>
              <a:t>   </a:t>
            </a:r>
            <a:r>
              <a:rPr lang="de-AT" altLang="de-DE" sz="1800" b="1" dirty="0">
                <a:solidFill>
                  <a:srgbClr val="0070C0"/>
                </a:solidFill>
              </a:rPr>
              <a:t>Ausarbeitung</a:t>
            </a:r>
            <a:r>
              <a:rPr lang="de-AT" altLang="de-DE" sz="1800" b="1" dirty="0"/>
              <a:t> einer </a:t>
            </a:r>
            <a:r>
              <a:rPr lang="de-AT" altLang="de-DE" sz="1800" b="1" dirty="0">
                <a:solidFill>
                  <a:srgbClr val="0070C0"/>
                </a:solidFill>
              </a:rPr>
              <a:t>definitiven Verfassung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vorbehalten. </a:t>
            </a:r>
            <a:br>
              <a:rPr lang="de-AT" altLang="de-DE" sz="1800" dirty="0"/>
            </a:br>
            <a:r>
              <a:rPr lang="de-AT" altLang="de-DE" sz="1800" dirty="0"/>
              <a:t>  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b="1" dirty="0"/>
              <a:t>Verfassungsordnung</a:t>
            </a:r>
            <a:r>
              <a:rPr lang="de-AT" altLang="de-DE" sz="1800" dirty="0"/>
              <a:t> der Provisorischen Nationalversammlung bleibt </a:t>
            </a:r>
            <a:br>
              <a:rPr lang="de-AT" altLang="de-DE" sz="1800" dirty="0"/>
            </a:br>
            <a:r>
              <a:rPr lang="de-AT" altLang="de-DE" sz="1800" dirty="0"/>
              <a:t>        zunächst aufrecht und wird durch Bestätigung sogar konstitutiv.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Nationalversammlung wählt </a:t>
            </a:r>
            <a:r>
              <a:rPr lang="de-AT" altLang="de-DE" sz="1800" b="1" dirty="0">
                <a:solidFill>
                  <a:srgbClr val="0070C0"/>
                </a:solidFill>
              </a:rPr>
              <a:t>Staatsregierung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=</a:t>
            </a:r>
            <a:br>
              <a:rPr lang="de-AT" altLang="de-DE" sz="1800" dirty="0"/>
            </a:br>
            <a:r>
              <a:rPr lang="de-AT" altLang="de-DE" sz="1800" dirty="0"/>
              <a:t>   allein Träger der Regierungs- und oberste Vollzugsgewalt </a:t>
            </a:r>
            <a:br>
              <a:rPr lang="de-AT" altLang="de-DE" sz="1800" dirty="0"/>
            </a:br>
            <a:r>
              <a:rPr lang="de-AT" altLang="de-DE" sz="1800" dirty="0"/>
              <a:t>   (anstelle der Aufteilung auf Staatsrat und Staatsregierung).</a:t>
            </a:r>
          </a:p>
        </p:txBody>
      </p:sp>
    </p:spTree>
    <p:extLst>
      <p:ext uri="{BB962C8B-B14F-4D97-AF65-F5344CB8AC3E}">
        <p14:creationId xmlns:p14="http://schemas.microsoft.com/office/powerpoint/2010/main" val="25397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8313" y="476250"/>
            <a:ext cx="8075612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(</a:t>
            </a:r>
            <a:r>
              <a:rPr lang="de-AT" altLang="de-DE" sz="1800" b="1" dirty="0">
                <a:solidFill>
                  <a:srgbClr val="0070C0"/>
                </a:solidFill>
              </a:rPr>
              <a:t>Erster) Präsident </a:t>
            </a:r>
            <a:r>
              <a:rPr lang="de-AT" altLang="de-DE" sz="1800" b="1" dirty="0"/>
              <a:t>der </a:t>
            </a:r>
            <a:r>
              <a:rPr lang="de-AT" altLang="de-DE" sz="1800" b="1" dirty="0">
                <a:solidFill>
                  <a:srgbClr val="0070C0"/>
                </a:solidFill>
              </a:rPr>
              <a:t>Nationalversammlung</a:t>
            </a:r>
            <a:r>
              <a:rPr lang="de-AT" altLang="de-DE" sz="1800" b="1" dirty="0"/>
              <a:t> als </a:t>
            </a:r>
            <a:r>
              <a:rPr lang="de-AT" altLang="de-DE" sz="1800" b="1" dirty="0">
                <a:solidFill>
                  <a:srgbClr val="0070C0"/>
                </a:solidFill>
              </a:rPr>
              <a:t>Staatsoberhaupt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verstärkt das </a:t>
            </a:r>
            <a:r>
              <a:rPr lang="de-AT" altLang="de-DE" sz="1800" b="1" dirty="0"/>
              <a:t>republikanische Prinzip</a:t>
            </a:r>
            <a:r>
              <a:rPr lang="de-AT" altLang="de-DE" sz="1800" dirty="0"/>
              <a:t>;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Aufhebung</a:t>
            </a:r>
            <a:r>
              <a:rPr lang="de-AT" altLang="de-DE" sz="1800" dirty="0"/>
              <a:t> des </a:t>
            </a:r>
            <a:r>
              <a:rPr lang="de-AT" altLang="de-DE" sz="1800" dirty="0">
                <a:solidFill>
                  <a:srgbClr val="0070C0"/>
                </a:solidFill>
              </a:rPr>
              <a:t>Adels</a:t>
            </a:r>
            <a:r>
              <a:rPr lang="de-AT" altLang="de-DE" sz="1800" dirty="0"/>
              <a:t> und die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Landesverweisung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rgbClr val="0070C0"/>
                </a:solidFill>
              </a:rPr>
              <a:t>Habsburger</a:t>
            </a:r>
            <a:r>
              <a:rPr lang="de-AT" altLang="de-DE" sz="1800" dirty="0"/>
              <a:t> („Habsburgergesetz“) </a:t>
            </a:r>
            <a:br>
              <a:rPr lang="de-AT" altLang="de-DE" sz="1800" dirty="0"/>
            </a:br>
            <a:r>
              <a:rPr lang="de-AT" altLang="de-DE" sz="1800" dirty="0"/>
              <a:t>soll jede Erinnerung an die ehemalige Monarchie auslöschen.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In den</a:t>
            </a:r>
            <a:r>
              <a:rPr lang="de-AT" altLang="de-DE" sz="1800" b="1" dirty="0">
                <a:solidFill>
                  <a:srgbClr val="0070C0"/>
                </a:solidFill>
              </a:rPr>
              <a:t> Ländern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bestanden nach allgemeinem, gleichem Wahlrecht gewählte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Landtage</a:t>
            </a:r>
            <a:r>
              <a:rPr lang="de-AT" altLang="de-DE" sz="1800" dirty="0"/>
              <a:t> als Träger der Landes</a:t>
            </a:r>
            <a:r>
              <a:rPr lang="de-AT" altLang="de-DE" sz="1800" dirty="0">
                <a:solidFill>
                  <a:srgbClr val="0070C0"/>
                </a:solidFill>
              </a:rPr>
              <a:t>gesetzgebung</a:t>
            </a:r>
            <a:r>
              <a:rPr lang="de-AT" altLang="de-DE" sz="1800" dirty="0"/>
              <a:t>; sie </a:t>
            </a:r>
            <a:r>
              <a:rPr lang="de-AT" altLang="de-DE" sz="1800" dirty="0">
                <a:solidFill>
                  <a:srgbClr val="0070C0"/>
                </a:solidFill>
              </a:rPr>
              <a:t>wählen</a:t>
            </a:r>
            <a:r>
              <a:rPr lang="de-AT" altLang="de-DE" sz="1800" dirty="0"/>
              <a:t> jeweils einen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Landesrat</a:t>
            </a:r>
            <a:r>
              <a:rPr lang="de-AT" altLang="de-DE" sz="1800" dirty="0"/>
              <a:t> als Träger der Landes</a:t>
            </a:r>
            <a:r>
              <a:rPr lang="de-AT" altLang="de-DE" sz="1800" dirty="0">
                <a:solidFill>
                  <a:srgbClr val="0070C0"/>
                </a:solidFill>
              </a:rPr>
              <a:t>selbstverwaltung</a:t>
            </a:r>
            <a:r>
              <a:rPr lang="de-AT" altLang="de-DE" sz="1800" dirty="0"/>
              <a:t>; dessen </a:t>
            </a:r>
            <a:r>
              <a:rPr lang="de-AT" altLang="de-DE" sz="1800" dirty="0">
                <a:solidFill>
                  <a:srgbClr val="0070C0"/>
                </a:solidFill>
              </a:rPr>
              <a:t>Leitung</a:t>
            </a:r>
            <a:r>
              <a:rPr lang="de-AT" altLang="de-DE" sz="1800" dirty="0"/>
              <a:t>, die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Landesregierung</a:t>
            </a:r>
            <a:r>
              <a:rPr lang="de-AT" altLang="de-DE" sz="1800" dirty="0"/>
              <a:t> (Landeshauptmann und mehrere Stellvertreter), ist</a:t>
            </a:r>
            <a:br>
              <a:rPr lang="de-AT" altLang="de-DE" sz="1800" dirty="0"/>
            </a:br>
            <a:r>
              <a:rPr lang="de-AT" altLang="de-DE" sz="1800" dirty="0"/>
              <a:t>   Träger der </a:t>
            </a:r>
            <a:r>
              <a:rPr lang="de-AT" altLang="de-DE" sz="1800" dirty="0">
                <a:solidFill>
                  <a:srgbClr val="0070C0"/>
                </a:solidFill>
              </a:rPr>
              <a:t>staatliche</a:t>
            </a:r>
            <a:r>
              <a:rPr lang="de-AT" altLang="de-DE" sz="1800" dirty="0"/>
              <a:t>n Hoheits</a:t>
            </a:r>
            <a:r>
              <a:rPr lang="de-AT" altLang="de-DE" sz="1800" dirty="0">
                <a:solidFill>
                  <a:srgbClr val="0070C0"/>
                </a:solidFill>
              </a:rPr>
              <a:t>verwaltung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   </a:t>
            </a:r>
            <a:r>
              <a:rPr lang="de-AT" altLang="de-DE" sz="1800" dirty="0">
                <a:sym typeface="Wingdings" pitchFamily="2" charset="2"/>
              </a:rPr>
              <a:t> daher: </a:t>
            </a:r>
            <a:r>
              <a:rPr lang="de-AT" altLang="de-DE" sz="1800" b="1" dirty="0" err="1">
                <a:solidFill>
                  <a:srgbClr val="0070C0"/>
                </a:solidFill>
                <a:sym typeface="Wingdings" pitchFamily="2" charset="2"/>
              </a:rPr>
              <a:t>Doppelgleisigkeit</a:t>
            </a:r>
            <a:r>
              <a:rPr lang="de-AT" altLang="de-DE" sz="1800" dirty="0">
                <a:sym typeface="Wingdings" pitchFamily="2" charset="2"/>
              </a:rPr>
              <a:t> der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Landes-Verwaltung</a:t>
            </a:r>
            <a:r>
              <a:rPr lang="de-AT" altLang="de-DE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15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288" y="404813"/>
            <a:ext cx="8597225" cy="596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Ausarbeitung</a:t>
            </a:r>
            <a:r>
              <a:rPr lang="de-AT" altLang="de-DE" sz="1800" b="1" dirty="0"/>
              <a:t> der definitiven Verfassung = </a:t>
            </a:r>
            <a:r>
              <a:rPr lang="de-AT" altLang="de-DE" sz="1800" b="1" dirty="0">
                <a:solidFill>
                  <a:srgbClr val="0070C0"/>
                </a:solidFill>
              </a:rPr>
              <a:t>Bundes-Verfassungsgesetz</a:t>
            </a:r>
            <a:r>
              <a:rPr lang="de-AT" altLang="de-DE" sz="1800" b="1" dirty="0"/>
              <a:t> 1920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In Bezug auf </a:t>
            </a:r>
            <a:r>
              <a:rPr lang="de-AT" altLang="de-DE" sz="1800" b="1" dirty="0"/>
              <a:t>Hauptaufgabe</a:t>
            </a:r>
            <a:r>
              <a:rPr lang="de-AT" altLang="de-DE" sz="1800" dirty="0"/>
              <a:t>, </a:t>
            </a:r>
            <a:r>
              <a:rPr lang="de-AT" altLang="de-DE" sz="1800" b="1" dirty="0"/>
              <a:t>definitive Verfassung</a:t>
            </a:r>
            <a:r>
              <a:rPr lang="de-AT" altLang="de-DE" sz="1800" dirty="0"/>
              <a:t> zu geben, bleibt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Nationalversammlung </a:t>
            </a:r>
            <a:r>
              <a:rPr lang="de-AT" altLang="de-DE" sz="1800" dirty="0"/>
              <a:t>zunächst </a:t>
            </a:r>
            <a:r>
              <a:rPr lang="de-AT" altLang="de-DE" sz="1800" dirty="0" smtClean="0">
                <a:solidFill>
                  <a:srgbClr val="0070C0"/>
                </a:solidFill>
              </a:rPr>
              <a:t>passiv </a:t>
            </a:r>
            <a:r>
              <a:rPr lang="de-AT" altLang="de-DE" sz="1800" dirty="0" smtClean="0"/>
              <a:t>– </a:t>
            </a:r>
            <a:r>
              <a:rPr lang="de-AT" altLang="de-DE" sz="1800" dirty="0" smtClean="0">
                <a:solidFill>
                  <a:srgbClr val="0070C0"/>
                </a:solidFill>
              </a:rPr>
              <a:t>Verhandlungen </a:t>
            </a:r>
            <a:r>
              <a:rPr lang="de-AT" altLang="de-DE" sz="1800" dirty="0">
                <a:solidFill>
                  <a:srgbClr val="0070C0"/>
                </a:solidFill>
              </a:rPr>
              <a:t>mit </a:t>
            </a:r>
            <a:r>
              <a:rPr lang="de-AT" altLang="de-DE" sz="1800" dirty="0"/>
              <a:t>den </a:t>
            </a:r>
            <a:r>
              <a:rPr lang="de-AT" altLang="de-DE" sz="1800" dirty="0">
                <a:solidFill>
                  <a:srgbClr val="0070C0"/>
                </a:solidFill>
              </a:rPr>
              <a:t>Alliierten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in Paris ist abzuwarten. Änderung der Verfassungspolitik </a:t>
            </a:r>
            <a:r>
              <a:rPr lang="de-AT" altLang="de-DE" sz="1800" dirty="0">
                <a:solidFill>
                  <a:srgbClr val="0070C0"/>
                </a:solidFill>
              </a:rPr>
              <a:t>im Mai 1919</a:t>
            </a:r>
            <a:r>
              <a:rPr lang="de-AT" altLang="de-DE" sz="1800" dirty="0"/>
              <a:t>, </a:t>
            </a:r>
            <a:br>
              <a:rPr lang="de-AT" altLang="de-DE" sz="1800" dirty="0"/>
            </a:br>
            <a:r>
              <a:rPr lang="de-AT" altLang="de-DE" sz="1800" dirty="0"/>
              <a:t>knapp vor Beginn der Verhandlungen in Paris</a:t>
            </a:r>
            <a:r>
              <a:rPr lang="de-AT" altLang="de-DE" sz="1800" dirty="0" smtClean="0"/>
              <a:t>: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Auftrag</a:t>
            </a:r>
            <a:r>
              <a:rPr lang="de-AT" altLang="de-DE" sz="1800" dirty="0"/>
              <a:t> des Staatskanzlers Karl </a:t>
            </a:r>
            <a:r>
              <a:rPr lang="de-AT" altLang="de-DE" sz="1800" dirty="0">
                <a:solidFill>
                  <a:srgbClr val="0070C0"/>
                </a:solidFill>
              </a:rPr>
              <a:t>Renner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an</a:t>
            </a:r>
            <a:r>
              <a:rPr lang="de-AT" altLang="de-DE" sz="1800" dirty="0"/>
              <a:t> einen Experten, den </a:t>
            </a:r>
            <a:r>
              <a:rPr lang="de-AT" altLang="de-DE" sz="1800" b="1" dirty="0"/>
              <a:t>Wiener </a:t>
            </a:r>
            <a:br>
              <a:rPr lang="de-AT" altLang="de-DE" sz="1800" b="1" dirty="0"/>
            </a:br>
            <a:r>
              <a:rPr lang="de-AT" altLang="de-DE" sz="1800" b="1" dirty="0"/>
              <a:t>Universitätsprofessor </a:t>
            </a:r>
            <a:r>
              <a:rPr lang="de-AT" altLang="de-DE" sz="1800" b="1" dirty="0">
                <a:solidFill>
                  <a:srgbClr val="0070C0"/>
                </a:solidFill>
              </a:rPr>
              <a:t>Hans </a:t>
            </a:r>
            <a:r>
              <a:rPr lang="de-AT" altLang="de-DE" sz="1800" b="1" dirty="0" err="1">
                <a:solidFill>
                  <a:srgbClr val="0070C0"/>
                </a:solidFill>
              </a:rPr>
              <a:t>Kelsen</a:t>
            </a:r>
            <a:r>
              <a:rPr lang="de-AT" altLang="de-DE" sz="1800" dirty="0"/>
              <a:t>, mit der </a:t>
            </a:r>
            <a:r>
              <a:rPr lang="de-AT" altLang="de-DE" sz="1800" dirty="0">
                <a:solidFill>
                  <a:srgbClr val="0070C0"/>
                </a:solidFill>
              </a:rPr>
              <a:t>Ausarbeitung</a:t>
            </a:r>
            <a:r>
              <a:rPr lang="de-AT" altLang="de-DE" sz="1800" dirty="0"/>
              <a:t> eines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Verfassungsentwurfs</a:t>
            </a:r>
            <a:r>
              <a:rPr lang="de-AT" altLang="de-DE" sz="1800" dirty="0"/>
              <a:t> auf Grundlage des bundesstaatlichen Prinzips, </a:t>
            </a:r>
            <a:br>
              <a:rPr lang="de-AT" altLang="de-DE" sz="1800" dirty="0"/>
            </a:br>
            <a:r>
              <a:rPr lang="de-AT" altLang="de-DE" sz="1800" dirty="0"/>
              <a:t>wofür </a:t>
            </a:r>
            <a:r>
              <a:rPr lang="de-AT" altLang="de-DE" sz="1800" dirty="0" err="1"/>
              <a:t>Kelsen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bis September 1919 </a:t>
            </a:r>
            <a:r>
              <a:rPr lang="de-AT" altLang="de-DE" sz="1800" dirty="0"/>
              <a:t>mehrere Varianten liefert.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Nach</a:t>
            </a:r>
            <a:r>
              <a:rPr lang="de-AT" altLang="de-DE" sz="1800" dirty="0"/>
              <a:t> Abschluss des </a:t>
            </a:r>
            <a:r>
              <a:rPr lang="de-AT" altLang="de-DE" sz="1800" b="1" dirty="0"/>
              <a:t>Vertrags von </a:t>
            </a:r>
            <a:r>
              <a:rPr lang="de-AT" altLang="de-DE" sz="1800" b="1" dirty="0">
                <a:solidFill>
                  <a:srgbClr val="0070C0"/>
                </a:solidFill>
              </a:rPr>
              <a:t>St. Germain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aufgrund einer Koalitions-</a:t>
            </a:r>
            <a:br>
              <a:rPr lang="de-AT" altLang="de-DE" sz="1800" dirty="0"/>
            </a:br>
            <a:r>
              <a:rPr lang="de-AT" altLang="de-DE" sz="1800" dirty="0" err="1"/>
              <a:t>vereinbarung</a:t>
            </a:r>
            <a:r>
              <a:rPr lang="de-AT" altLang="de-DE" sz="1800" dirty="0"/>
              <a:t> im Oktober 1919 zwischen </a:t>
            </a:r>
            <a:r>
              <a:rPr lang="de-AT" altLang="de-DE" sz="1800" dirty="0" err="1"/>
              <a:t>Christlichsozialen</a:t>
            </a:r>
            <a:r>
              <a:rPr lang="de-AT" altLang="de-DE" sz="1800" dirty="0"/>
              <a:t> und Sozialdemokraten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</a:rPr>
              <a:t>konkrete Verfassungsarbeiten</a:t>
            </a:r>
            <a:r>
              <a:rPr lang="de-AT" altLang="de-DE" sz="1800" dirty="0"/>
              <a:t>: Ausarbeitung eines bundesstaatlichen </a:t>
            </a:r>
            <a:br>
              <a:rPr lang="de-AT" altLang="de-DE" sz="1800" dirty="0"/>
            </a:br>
            <a:r>
              <a:rPr lang="de-AT" altLang="de-DE" sz="1800" dirty="0"/>
              <a:t>Verfassungsentwurfs im Kreise der Staatsregierung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Einbindung der </a:t>
            </a:r>
            <a:br>
              <a:rPr lang="de-AT" altLang="de-DE" sz="1800" dirty="0"/>
            </a:br>
            <a:r>
              <a:rPr lang="de-AT" altLang="de-DE" sz="1800" dirty="0"/>
              <a:t>Länder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Beschlussfassung durch die Nationalversammlung: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Hinwendung zu bundesstaatlichen Konzept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= auch eine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Reaktion auf Sezessionsbestrebungen </a:t>
            </a:r>
            <a:r>
              <a:rPr lang="de-AT" altLang="de-DE" sz="1800" dirty="0"/>
              <a:t>einzelner Länder (</a:t>
            </a:r>
            <a:r>
              <a:rPr lang="de-AT" altLang="de-DE" sz="1800" dirty="0">
                <a:solidFill>
                  <a:srgbClr val="0070C0"/>
                </a:solidFill>
              </a:rPr>
              <a:t>Tirol, Vorarlberg</a:t>
            </a:r>
            <a:r>
              <a:rPr lang="de-AT" altLang="de-DE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54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9750" y="549275"/>
            <a:ext cx="80708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Leitung und Koordinierung </a:t>
            </a:r>
            <a:r>
              <a:rPr lang="de-AT" altLang="de-DE" sz="1800" b="1" dirty="0"/>
              <a:t>der </a:t>
            </a:r>
            <a:r>
              <a:rPr lang="de-AT" altLang="de-DE" sz="1800" b="1" dirty="0">
                <a:solidFill>
                  <a:srgbClr val="0070C0"/>
                </a:solidFill>
              </a:rPr>
              <a:t>Verfassungsarbeiten</a:t>
            </a:r>
            <a:r>
              <a:rPr lang="de-AT" altLang="de-DE" sz="1800" dirty="0"/>
              <a:t> durch einen eigenen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Verfassungsminister</a:t>
            </a:r>
            <a:r>
              <a:rPr lang="de-AT" altLang="de-DE" sz="1800" dirty="0"/>
              <a:t>, den </a:t>
            </a:r>
            <a:r>
              <a:rPr lang="de-AT" altLang="de-DE" sz="1800" dirty="0" err="1"/>
              <a:t>Christlichsozialen</a:t>
            </a:r>
            <a:r>
              <a:rPr lang="de-AT" altLang="de-DE" sz="1800" dirty="0"/>
              <a:t> Michael Mayr: auf Grundlage </a:t>
            </a:r>
            <a:br>
              <a:rPr lang="de-AT" altLang="de-DE" sz="1800" dirty="0"/>
            </a:br>
            <a:r>
              <a:rPr lang="de-AT" altLang="de-DE" sz="1800" dirty="0"/>
              <a:t>von </a:t>
            </a:r>
            <a:r>
              <a:rPr lang="de-AT" altLang="de-DE" sz="1800" dirty="0" err="1"/>
              <a:t>Kelsens</a:t>
            </a:r>
            <a:r>
              <a:rPr lang="de-AT" altLang="de-DE" sz="1800" dirty="0"/>
              <a:t> Konzepten: Entwurf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auf zwei </a:t>
            </a:r>
            <a:r>
              <a:rPr lang="de-AT" altLang="de-DE" sz="1800" b="1" dirty="0">
                <a:solidFill>
                  <a:srgbClr val="0070C0"/>
                </a:solidFill>
              </a:rPr>
              <a:t>Länderkonferenzen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1920 im Februar in Salzburg und im April in Linz Verhandlungen </a:t>
            </a:r>
            <a:br>
              <a:rPr lang="de-AT" altLang="de-DE" sz="1800" dirty="0"/>
            </a:br>
            <a:r>
              <a:rPr lang="de-AT" altLang="de-DE" sz="1800" dirty="0"/>
              <a:t>mit Landespolitikern: weitgehende Übereinstimmung.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Ergebnis</a:t>
            </a:r>
            <a:r>
              <a:rPr lang="de-AT" altLang="de-DE" sz="1800" dirty="0"/>
              <a:t> der Verhandlungen = </a:t>
            </a:r>
            <a:r>
              <a:rPr lang="de-AT" altLang="de-DE" sz="1800" b="1" dirty="0">
                <a:solidFill>
                  <a:srgbClr val="0070C0"/>
                </a:solidFill>
              </a:rPr>
              <a:t>Linzer Entwurf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Juli 1920 in der </a:t>
            </a:r>
            <a:br>
              <a:rPr lang="de-AT" altLang="de-DE" sz="1800" dirty="0"/>
            </a:br>
            <a:r>
              <a:rPr lang="de-AT" altLang="de-DE" sz="1800" dirty="0"/>
              <a:t>Konstituierenden </a:t>
            </a:r>
            <a:r>
              <a:rPr lang="de-AT" altLang="de-DE" sz="1800" b="1" dirty="0"/>
              <a:t>Nationalversammlung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als Regierungsvorlage </a:t>
            </a: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Vorberatung</a:t>
            </a:r>
            <a:r>
              <a:rPr lang="de-AT" altLang="de-DE" sz="1800" dirty="0"/>
              <a:t> durch </a:t>
            </a:r>
            <a:r>
              <a:rPr lang="de-AT" altLang="de-DE" sz="1800" b="1" dirty="0">
                <a:solidFill>
                  <a:srgbClr val="0070C0"/>
                </a:solidFill>
              </a:rPr>
              <a:t>Verfassungsausschuss</a:t>
            </a:r>
            <a:r>
              <a:rPr lang="de-AT" altLang="de-DE" sz="1800" dirty="0"/>
              <a:t> und Leitung der Arbeiten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in</a:t>
            </a:r>
            <a:r>
              <a:rPr lang="de-AT" altLang="de-DE" sz="1800" dirty="0"/>
              <a:t> einem </a:t>
            </a:r>
            <a:r>
              <a:rPr lang="de-AT" altLang="de-DE" sz="1800" b="1" dirty="0">
                <a:solidFill>
                  <a:srgbClr val="0070C0"/>
                </a:solidFill>
              </a:rPr>
              <a:t>Unterausschuss</a:t>
            </a:r>
            <a:r>
              <a:rPr lang="de-AT" altLang="de-DE" sz="1800" dirty="0"/>
              <a:t> durch Hans </a:t>
            </a:r>
            <a:r>
              <a:rPr lang="de-AT" altLang="de-DE" sz="1800" dirty="0" err="1">
                <a:solidFill>
                  <a:srgbClr val="0070C0"/>
                </a:solidFill>
              </a:rPr>
              <a:t>Kelsen</a:t>
            </a:r>
            <a:r>
              <a:rPr lang="de-AT" altLang="de-DE" sz="1800" dirty="0"/>
              <a:t> als </a:t>
            </a:r>
            <a:r>
              <a:rPr lang="de-AT" altLang="de-DE" sz="1800" dirty="0">
                <a:solidFill>
                  <a:srgbClr val="0070C0"/>
                </a:solidFill>
              </a:rPr>
              <a:t>Referent</a:t>
            </a:r>
            <a:r>
              <a:rPr lang="de-AT" altLang="de-DE" sz="1800" dirty="0"/>
              <a:t>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Zugleich Entwürfe </a:t>
            </a:r>
            <a:r>
              <a:rPr lang="de-AT" altLang="de-DE" sz="1800" dirty="0"/>
              <a:t>der politischen </a:t>
            </a:r>
            <a:r>
              <a:rPr lang="de-AT" altLang="de-DE" sz="1800" dirty="0">
                <a:solidFill>
                  <a:srgbClr val="0070C0"/>
                </a:solidFill>
              </a:rPr>
              <a:t>Parteien</a:t>
            </a:r>
            <a:r>
              <a:rPr lang="de-AT" altLang="de-DE" sz="1800" dirty="0"/>
              <a:t> </a:t>
            </a:r>
            <a:r>
              <a:rPr lang="de-AT" altLang="de-DE" sz="1800" dirty="0">
                <a:sym typeface="Wingdings" pitchFamily="2" charset="2"/>
              </a:rPr>
              <a:t> i</a:t>
            </a:r>
            <a:r>
              <a:rPr lang="de-AT" altLang="de-DE" sz="1800" dirty="0"/>
              <a:t>m Verfassungsausschuss </a:t>
            </a:r>
            <a:br>
              <a:rPr lang="de-AT" altLang="de-DE" sz="1800" dirty="0"/>
            </a:br>
            <a:r>
              <a:rPr lang="de-AT" altLang="de-DE" sz="1800" dirty="0"/>
              <a:t>zwei Entwürfe: Linzer Entwurf (von den </a:t>
            </a:r>
            <a:r>
              <a:rPr lang="de-AT" altLang="de-DE" sz="1800" dirty="0" err="1"/>
              <a:t>Christlichsozialen</a:t>
            </a:r>
            <a:r>
              <a:rPr lang="de-AT" altLang="de-DE" sz="1800" dirty="0"/>
              <a:t> unterstützt), </a:t>
            </a:r>
            <a:br>
              <a:rPr lang="de-AT" altLang="de-DE" sz="1800" dirty="0"/>
            </a:br>
            <a:r>
              <a:rPr lang="de-AT" altLang="de-DE" sz="1800" dirty="0"/>
              <a:t>sowie </a:t>
            </a:r>
            <a:r>
              <a:rPr lang="de-AT" altLang="de-DE" sz="1800" b="1" dirty="0">
                <a:solidFill>
                  <a:srgbClr val="0070C0"/>
                </a:solidFill>
              </a:rPr>
              <a:t>Entwurf</a:t>
            </a:r>
            <a:r>
              <a:rPr lang="de-AT" altLang="de-DE" sz="1800" b="1" dirty="0"/>
              <a:t> der </a:t>
            </a:r>
            <a:r>
              <a:rPr lang="de-AT" altLang="de-DE" sz="1800" b="1" dirty="0">
                <a:solidFill>
                  <a:srgbClr val="0070C0"/>
                </a:solidFill>
              </a:rPr>
              <a:t>Sozialdemokraten</a:t>
            </a:r>
            <a:r>
              <a:rPr lang="de-AT" altLang="de-DE" sz="1800" dirty="0"/>
              <a:t> (</a:t>
            </a:r>
            <a:r>
              <a:rPr lang="de-AT" altLang="de-DE" sz="1800" dirty="0">
                <a:solidFill>
                  <a:srgbClr val="0070C0"/>
                </a:solidFill>
              </a:rPr>
              <a:t>Grundlage</a:t>
            </a:r>
            <a:r>
              <a:rPr lang="de-AT" altLang="de-DE" sz="1800" dirty="0"/>
              <a:t> auch </a:t>
            </a:r>
            <a:r>
              <a:rPr lang="de-AT" altLang="de-DE" sz="1800" dirty="0" smtClean="0"/>
              <a:t>in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Konzepten von </a:t>
            </a:r>
            <a:r>
              <a:rPr lang="de-AT" altLang="de-DE" sz="1800" dirty="0" err="1"/>
              <a:t>Kelsen</a:t>
            </a:r>
            <a:r>
              <a:rPr lang="de-AT" altLang="de-DE" sz="1800" dirty="0"/>
              <a:t> </a:t>
            </a: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bereits vor Beginn der Verhandlungen in der </a:t>
            </a:r>
            <a:br>
              <a:rPr lang="de-AT" altLang="de-DE" sz="1800" dirty="0"/>
            </a:br>
            <a:r>
              <a:rPr lang="de-AT" altLang="de-DE" sz="1800" dirty="0"/>
              <a:t>Nationalversammlung </a:t>
            </a:r>
            <a:r>
              <a:rPr lang="de-AT" altLang="de-DE" sz="1800" dirty="0">
                <a:solidFill>
                  <a:srgbClr val="0070C0"/>
                </a:solidFill>
              </a:rPr>
              <a:t>weitgehende Übereinstimmung </a:t>
            </a:r>
            <a:r>
              <a:rPr lang="de-AT" altLang="de-DE" sz="1800" dirty="0"/>
              <a:t>zwischen den </a:t>
            </a:r>
            <a:r>
              <a:rPr lang="de-AT" altLang="de-DE" sz="1800" dirty="0">
                <a:solidFill>
                  <a:srgbClr val="0070C0"/>
                </a:solidFill>
              </a:rPr>
              <a:t>Parteien</a:t>
            </a:r>
            <a:r>
              <a:rPr lang="de-AT" alt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3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451331"/>
            <a:ext cx="8623002" cy="55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Im </a:t>
            </a:r>
            <a:r>
              <a:rPr lang="de-AT" altLang="de-DE" sz="1800" b="1" dirty="0">
                <a:solidFill>
                  <a:srgbClr val="0070C0"/>
                </a:solidFill>
              </a:rPr>
              <a:t>Verfassungsausschuss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Verhandlungen bis Ende September 1920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zum </a:t>
            </a:r>
            <a:r>
              <a:rPr lang="de-AT" altLang="de-DE" sz="1800" b="1" dirty="0" smtClean="0">
                <a:solidFill>
                  <a:srgbClr val="0070C0"/>
                </a:solidFill>
                <a:sym typeface="Wingdings" pitchFamily="2" charset="2"/>
              </a:rPr>
              <a:t>Großteil </a:t>
            </a:r>
            <a:r>
              <a:rPr lang="de-AT" altLang="de-DE" sz="1800" b="1" dirty="0">
                <a:solidFill>
                  <a:srgbClr val="0070C0"/>
                </a:solidFill>
                <a:sym typeface="Wingdings" pitchFamily="2" charset="2"/>
              </a:rPr>
              <a:t>Übereinstimmung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de-DE" sz="1800" dirty="0"/>
              <a:t>über </a:t>
            </a:r>
            <a:r>
              <a:rPr lang="de-AT" altLang="de-DE" sz="1800" dirty="0">
                <a:solidFill>
                  <a:srgbClr val="0070C0"/>
                </a:solidFill>
              </a:rPr>
              <a:t>offene Fragen </a:t>
            </a:r>
            <a:r>
              <a:rPr lang="de-AT" altLang="de-DE" sz="1800" dirty="0"/>
              <a:t>der Verfassung </a:t>
            </a:r>
            <a:br>
              <a:rPr lang="de-AT" altLang="de-DE" sz="1800" dirty="0"/>
            </a:br>
            <a:r>
              <a:rPr lang="de-AT" altLang="de-DE" sz="1800" dirty="0"/>
              <a:t>— Zusammensetzung der Ländervertretung, </a:t>
            </a:r>
            <a:r>
              <a:rPr lang="de-AT" altLang="de-DE" sz="1800" dirty="0">
                <a:solidFill>
                  <a:srgbClr val="0070C0"/>
                </a:solidFill>
              </a:rPr>
              <a:t>Bundesrat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/>
              <a:t>     </a:t>
            </a:r>
            <a:r>
              <a:rPr lang="de-AT" altLang="de-DE" sz="1800" dirty="0" err="1"/>
              <a:t>Christlichsoziale</a:t>
            </a:r>
            <a:r>
              <a:rPr lang="de-AT" altLang="de-DE" sz="1800" dirty="0"/>
              <a:t>: gleiche Vertretung der Länder; </a:t>
            </a:r>
            <a:br>
              <a:rPr lang="de-AT" altLang="de-DE" sz="1800" dirty="0"/>
            </a:br>
            <a:r>
              <a:rPr lang="de-AT" altLang="de-DE" sz="1800" dirty="0"/>
              <a:t>     Sozialdemokraten: proportionale Zusammensetzung nach Größe</a:t>
            </a:r>
            <a:br>
              <a:rPr lang="de-AT" altLang="de-DE" sz="1800" dirty="0"/>
            </a:br>
            <a:r>
              <a:rPr lang="de-AT" altLang="de-DE" sz="1800" dirty="0"/>
              <a:t>    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</a:rPr>
              <a:t>Kompromiss</a:t>
            </a:r>
            <a:r>
              <a:rPr lang="de-AT" altLang="de-DE" sz="1800" dirty="0"/>
              <a:t>: Jedes Land mindestens 3, höchstens 12 Mitglieder.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— </a:t>
            </a:r>
            <a:r>
              <a:rPr lang="de-AT" altLang="de-DE" sz="1800" dirty="0">
                <a:solidFill>
                  <a:srgbClr val="0070C0"/>
                </a:solidFill>
              </a:rPr>
              <a:t>Staatsoberhaupt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/>
              <a:t>     Sozialdemokraten: Vertretung des Staates durch Parlaments-Präsidenten, </a:t>
            </a:r>
            <a:br>
              <a:rPr lang="de-AT" altLang="de-DE" sz="1800" dirty="0"/>
            </a:br>
            <a:r>
              <a:rPr lang="de-AT" altLang="de-DE" sz="1800" dirty="0"/>
              <a:t>     </a:t>
            </a:r>
            <a:r>
              <a:rPr lang="de-AT" altLang="de-DE" sz="1800" dirty="0" err="1"/>
              <a:t>Christlichsoziale</a:t>
            </a:r>
            <a:r>
              <a:rPr lang="de-AT" altLang="de-DE" sz="1800" dirty="0"/>
              <a:t>: Volkswahl eines Bundespräsidenten </a:t>
            </a:r>
            <a:br>
              <a:rPr lang="de-AT" altLang="de-DE" sz="1800" dirty="0"/>
            </a:br>
            <a:r>
              <a:rPr lang="de-AT" altLang="de-DE" sz="1800" dirty="0"/>
              <a:t>    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 err="1">
                <a:solidFill>
                  <a:srgbClr val="0070C0"/>
                </a:solidFill>
              </a:rPr>
              <a:t>Kompromiss</a:t>
            </a:r>
            <a:r>
              <a:rPr lang="de-AT" altLang="de-DE" sz="1800" dirty="0"/>
              <a:t>: gemeinsame Wahl eines Bundespräsidenten </a:t>
            </a:r>
            <a:br>
              <a:rPr lang="de-AT" altLang="de-DE" sz="1800" dirty="0"/>
            </a:br>
            <a:r>
              <a:rPr lang="de-AT" altLang="de-DE" sz="1800" dirty="0"/>
              <a:t>         durch den Nationalrat und Bundesrat = Bundesversammlung.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Über andere strittige Fragen keine Einigung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möglich: </a:t>
            </a:r>
            <a:br>
              <a:rPr lang="de-AT" altLang="de-DE" sz="1800" dirty="0"/>
            </a:br>
            <a:r>
              <a:rPr lang="de-AT" altLang="de-DE" sz="1800" dirty="0"/>
              <a:t>— </a:t>
            </a:r>
            <a:r>
              <a:rPr lang="de-AT" altLang="de-DE" sz="1800" dirty="0">
                <a:solidFill>
                  <a:srgbClr val="0070C0"/>
                </a:solidFill>
              </a:rPr>
              <a:t>Kompetenzverteilung</a:t>
            </a:r>
            <a:r>
              <a:rPr lang="de-AT" altLang="de-DE" sz="1800" dirty="0"/>
              <a:t> zwischen Bund und </a:t>
            </a:r>
            <a:r>
              <a:rPr lang="de-AT" altLang="de-DE" sz="1800" dirty="0" smtClean="0"/>
              <a:t>Ländern erst 1925 in Kraft); 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— neuer </a:t>
            </a:r>
            <a:r>
              <a:rPr lang="de-AT" altLang="de-DE" sz="1800" dirty="0" smtClean="0">
                <a:solidFill>
                  <a:srgbClr val="0070C0"/>
                </a:solidFill>
              </a:rPr>
              <a:t>Grundrechte-Katalog</a:t>
            </a:r>
            <a:r>
              <a:rPr lang="de-AT" altLang="de-DE" sz="1800" dirty="0" smtClean="0"/>
              <a:t> (Rezeption des </a:t>
            </a:r>
            <a:r>
              <a:rPr lang="de-AT" altLang="de-DE" sz="1800" dirty="0" err="1" smtClean="0"/>
              <a:t>StGG</a:t>
            </a:r>
            <a:r>
              <a:rPr lang="de-AT" altLang="de-DE" sz="1800" dirty="0" smtClean="0"/>
              <a:t>/allgemeine Rechte);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 smtClean="0"/>
              <a:t>— </a:t>
            </a:r>
            <a:r>
              <a:rPr lang="de-AT" altLang="de-DE" sz="1800" dirty="0" smtClean="0">
                <a:solidFill>
                  <a:srgbClr val="0070C0"/>
                </a:solidFill>
              </a:rPr>
              <a:t>Verwaltung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in den </a:t>
            </a:r>
            <a:r>
              <a:rPr lang="de-AT" altLang="de-DE" sz="1800" dirty="0" smtClean="0">
                <a:solidFill>
                  <a:srgbClr val="0070C0"/>
                </a:solidFill>
              </a:rPr>
              <a:t>Ländern: </a:t>
            </a:r>
            <a:r>
              <a:rPr lang="de-AT" altLang="de-DE" sz="1800" dirty="0" smtClean="0"/>
              <a:t>Verbindung Staatsverwaltung – Landesverwaltung). </a:t>
            </a: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20091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9750" y="371475"/>
            <a:ext cx="84963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Beschluss</a:t>
            </a:r>
            <a:r>
              <a:rPr lang="de-AT" altLang="de-DE" sz="1800" b="1" dirty="0"/>
              <a:t> des </a:t>
            </a:r>
            <a:r>
              <a:rPr lang="de-AT" altLang="de-DE" sz="1800" b="1" dirty="0" smtClean="0"/>
              <a:t>Bund</a:t>
            </a:r>
            <a:r>
              <a:rPr lang="de-AT" altLang="de-DE" sz="1800" b="1" dirty="0" smtClean="0">
                <a:solidFill>
                  <a:srgbClr val="0070C0"/>
                </a:solidFill>
              </a:rPr>
              <a:t>es-Verfassungsgesetz</a:t>
            </a:r>
            <a:r>
              <a:rPr lang="de-AT" altLang="de-DE" sz="1800" b="1" dirty="0" smtClean="0"/>
              <a:t>es 1920</a:t>
            </a:r>
            <a:endParaRPr lang="de-AT" altLang="de-DE" sz="1800" b="1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Ende September Abschluss</a:t>
            </a:r>
            <a:r>
              <a:rPr lang="de-AT" altLang="de-DE" sz="1800" dirty="0"/>
              <a:t> der Arbeiten im </a:t>
            </a:r>
            <a:r>
              <a:rPr lang="de-AT" altLang="de-DE" sz="1800" dirty="0">
                <a:solidFill>
                  <a:srgbClr val="0070C0"/>
                </a:solidFill>
              </a:rPr>
              <a:t>Verfassungsausschuss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(knapp vor Ende der Funktionsperiode: Neuwahlen stehen bevor).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Verfassungsausschuss: Beschluss über </a:t>
            </a:r>
            <a:r>
              <a:rPr lang="de-AT" altLang="de-DE" sz="1800" b="1" dirty="0">
                <a:solidFill>
                  <a:srgbClr val="0070C0"/>
                </a:solidFill>
              </a:rPr>
              <a:t>Entwurf</a:t>
            </a:r>
            <a:r>
              <a:rPr lang="de-AT" altLang="de-DE" sz="1800" dirty="0"/>
              <a:t> der </a:t>
            </a:r>
            <a:r>
              <a:rPr lang="de-AT" altLang="de-DE" sz="1800" b="1" dirty="0"/>
              <a:t>Bundesverfassung</a:t>
            </a:r>
            <a:r>
              <a:rPr lang="de-AT" altLang="de-DE" sz="1800" dirty="0"/>
              <a:t> an 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Nationalversammlung</a:t>
            </a:r>
            <a:r>
              <a:rPr lang="de-AT" altLang="de-DE" sz="1800" b="1" dirty="0"/>
              <a:t> zur Beschlussfassung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im Plenum </a:t>
            </a:r>
            <a:r>
              <a:rPr lang="de-AT" altLang="de-DE" sz="1800" dirty="0"/>
              <a:t>am </a:t>
            </a:r>
            <a:r>
              <a:rPr lang="de-AT" altLang="de-DE" sz="1800" b="1" dirty="0"/>
              <a:t>1. Oktober 1920</a:t>
            </a:r>
            <a:r>
              <a:rPr lang="de-AT" altLang="de-DE" sz="1800" dirty="0"/>
              <a:t> Beschluss der definitiven Verfassung: </a:t>
            </a:r>
            <a:br>
              <a:rPr lang="de-AT" altLang="de-DE" sz="1800" dirty="0"/>
            </a:br>
            <a:r>
              <a:rPr lang="de-AT" altLang="de-DE" sz="1800" dirty="0"/>
              <a:t>    </a:t>
            </a:r>
            <a:r>
              <a:rPr lang="de-AT" altLang="de-DE" sz="1800" dirty="0">
                <a:solidFill>
                  <a:srgbClr val="0070C0"/>
                </a:solidFill>
              </a:rPr>
              <a:t>einstimmig</a:t>
            </a:r>
            <a:r>
              <a:rPr lang="de-AT" altLang="de-DE" sz="1800" dirty="0"/>
              <a:t>; Titel: „Gesetz, womit die Republik Österreich als Bundesstaat </a:t>
            </a:r>
            <a:br>
              <a:rPr lang="de-AT" altLang="de-DE" sz="1800" dirty="0"/>
            </a:br>
            <a:r>
              <a:rPr lang="de-AT" altLang="de-DE" sz="1800" dirty="0"/>
              <a:t>    eingerichtet wird“, kurz Bundes-Verfassungsgesetz, abgekürzt: </a:t>
            </a:r>
            <a:r>
              <a:rPr lang="de-AT" altLang="de-DE" sz="1800" b="1" dirty="0">
                <a:solidFill>
                  <a:srgbClr val="0070C0"/>
                </a:solidFill>
              </a:rPr>
              <a:t>B-</a:t>
            </a:r>
            <a:r>
              <a:rPr lang="de-AT" altLang="de-DE" sz="1800" b="1" dirty="0" err="1">
                <a:solidFill>
                  <a:srgbClr val="0070C0"/>
                </a:solidFill>
              </a:rPr>
              <a:t>VG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</a:rPr>
              <a:t>Materien, worüber </a:t>
            </a:r>
            <a:r>
              <a:rPr lang="de-AT" altLang="de-DE" sz="1800" b="1" dirty="0">
                <a:solidFill>
                  <a:srgbClr val="0070C0"/>
                </a:solidFill>
              </a:rPr>
              <a:t>keine Einigung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</a:rPr>
              <a:t>bisheriger Verfassungszustand </a:t>
            </a:r>
            <a:r>
              <a:rPr lang="de-AT" altLang="de-DE" sz="1800" dirty="0"/>
              <a:t>besteht fort: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b="1" dirty="0">
                <a:solidFill>
                  <a:srgbClr val="0070C0"/>
                </a:solidFill>
              </a:rPr>
              <a:t>Grundrechte</a:t>
            </a:r>
            <a:r>
              <a:rPr lang="de-AT" altLang="de-DE" sz="1800" dirty="0"/>
              <a:t>: </a:t>
            </a:r>
            <a:r>
              <a:rPr lang="de-AT" altLang="de-DE" sz="1800" b="1" dirty="0"/>
              <a:t>Übernahme</a:t>
            </a:r>
            <a:r>
              <a:rPr lang="de-AT" altLang="de-DE" sz="1800" dirty="0"/>
              <a:t> des </a:t>
            </a:r>
            <a:r>
              <a:rPr lang="de-AT" altLang="de-DE" sz="1800" b="1" dirty="0">
                <a:solidFill>
                  <a:srgbClr val="0070C0"/>
                </a:solidFill>
              </a:rPr>
              <a:t>Staatsgrundgesetzes</a:t>
            </a:r>
            <a:r>
              <a:rPr lang="de-AT" altLang="de-DE" sz="1800" dirty="0"/>
              <a:t> von </a:t>
            </a:r>
            <a:r>
              <a:rPr lang="de-AT" altLang="de-DE" sz="1800" dirty="0">
                <a:solidFill>
                  <a:srgbClr val="0070C0"/>
                </a:solidFill>
              </a:rPr>
              <a:t>1867</a:t>
            </a:r>
            <a:r>
              <a:rPr lang="de-AT" altLang="de-DE" sz="1800" dirty="0"/>
              <a:t> sowie der </a:t>
            </a:r>
            <a:br>
              <a:rPr lang="de-AT" altLang="de-DE" sz="1800" dirty="0"/>
            </a:br>
            <a:r>
              <a:rPr lang="de-AT" altLang="de-DE" sz="1800" dirty="0"/>
              <a:t>   nach 1918 geschaffenen neuen Grundrechte (Minderheitenschutz).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Für </a:t>
            </a:r>
            <a:r>
              <a:rPr lang="de-AT" altLang="de-DE" sz="1800" dirty="0">
                <a:solidFill>
                  <a:srgbClr val="0070C0"/>
                </a:solidFill>
              </a:rPr>
              <a:t>andere offene Verfassungsfragen </a:t>
            </a:r>
            <a:r>
              <a:rPr lang="de-AT" altLang="de-DE" sz="1800" b="1" dirty="0">
                <a:solidFill>
                  <a:srgbClr val="0070C0"/>
                </a:solidFill>
              </a:rPr>
              <a:t>provisorische Lösungen</a:t>
            </a:r>
            <a:r>
              <a:rPr lang="de-AT" altLang="de-DE" sz="1800" dirty="0"/>
              <a:t>: 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>
                <a:solidFill>
                  <a:srgbClr val="0070C0"/>
                </a:solidFill>
              </a:rPr>
              <a:t>Kompetenzverteilung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– Neuorganisation der </a:t>
            </a:r>
            <a:r>
              <a:rPr lang="de-AT" altLang="de-DE" sz="1800" dirty="0">
                <a:solidFill>
                  <a:srgbClr val="0070C0"/>
                </a:solidFill>
              </a:rPr>
              <a:t>Verwaltung</a:t>
            </a:r>
            <a:r>
              <a:rPr lang="de-AT" altLang="de-DE" sz="1800" dirty="0"/>
              <a:t> in den </a:t>
            </a:r>
            <a:r>
              <a:rPr lang="de-AT" altLang="de-DE" sz="1800" dirty="0">
                <a:solidFill>
                  <a:srgbClr val="0070C0"/>
                </a:solidFill>
              </a:rPr>
              <a:t>Ländern</a:t>
            </a:r>
            <a:r>
              <a:rPr lang="de-AT" alt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2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Datei:B-VG Ausstellu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75" y="0"/>
            <a:ext cx="9270504" cy="71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Letzte Seite des Verfassungsgesetzes von 1920 mit Originalunterschrifte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46" y="404664"/>
            <a:ext cx="2256124" cy="367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28184" y="1124744"/>
            <a:ext cx="2664296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Beurkundung des Bundes-Verfassungsgesetzes:  u.a.</a:t>
            </a:r>
            <a:br>
              <a:rPr lang="de-DE" dirty="0" smtClean="0"/>
            </a:br>
            <a:r>
              <a:rPr lang="de-DE" dirty="0" smtClean="0"/>
              <a:t>Karl Renner, Staatskanzler;</a:t>
            </a:r>
            <a:br>
              <a:rPr lang="de-DE" dirty="0" smtClean="0"/>
            </a:br>
            <a:r>
              <a:rPr lang="de-DE" dirty="0" smtClean="0"/>
              <a:t>Karl Seitz, Präsident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755576" y="5445224"/>
            <a:ext cx="187220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 rot="3422650">
            <a:off x="5508325" y="4447293"/>
            <a:ext cx="1872208" cy="1189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1475656" y="3501008"/>
            <a:ext cx="4824536" cy="194421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endCxn id="6" idx="0"/>
          </p:cNvCxnSpPr>
          <p:nvPr/>
        </p:nvCxnSpPr>
        <p:spPr>
          <a:xfrm flipH="1">
            <a:off x="6943528" y="3861048"/>
            <a:ext cx="616804" cy="85748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365721"/>
            <a:ext cx="8186857" cy="481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chemeClr val="accent1"/>
                </a:solidFill>
              </a:rPr>
              <a:t>Notverordnungsrecht</a:t>
            </a:r>
            <a:r>
              <a:rPr lang="de-AT" altLang="de-DE" sz="1800" dirty="0">
                <a:solidFill>
                  <a:schemeClr val="accent1"/>
                </a:solidFill>
              </a:rPr>
              <a:t> über längere Zeit</a:t>
            </a:r>
            <a:r>
              <a:rPr lang="de-AT" altLang="de-DE" sz="1800" dirty="0"/>
              <a:t>räume, vor allem um 1900, </a:t>
            </a:r>
            <a:br>
              <a:rPr lang="de-AT" altLang="de-DE" sz="1800" dirty="0"/>
            </a:br>
            <a:r>
              <a:rPr lang="de-AT" altLang="de-DE" sz="1800" dirty="0"/>
              <a:t>im Verfassungsleben </a:t>
            </a:r>
            <a:r>
              <a:rPr lang="de-AT" altLang="de-DE" sz="1800" b="1" dirty="0">
                <a:solidFill>
                  <a:schemeClr val="accent1"/>
                </a:solidFill>
              </a:rPr>
              <a:t>praktisch relevant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/>
              <a:t>– ausgelöst durch gezielte </a:t>
            </a:r>
            <a:br>
              <a:rPr lang="de-AT" altLang="de-DE" sz="1800" dirty="0"/>
            </a:br>
            <a:r>
              <a:rPr lang="de-AT" altLang="de-DE" sz="1800" dirty="0"/>
              <a:t>Störungen der parlamentarischen Tätigkeit (</a:t>
            </a:r>
            <a:r>
              <a:rPr lang="de-AT" altLang="de-DE" sz="1800" b="1" dirty="0"/>
              <a:t>Obstruktion</a:t>
            </a:r>
            <a:r>
              <a:rPr lang="de-AT" altLang="de-DE" sz="1800" dirty="0"/>
              <a:t>) </a:t>
            </a:r>
            <a:br>
              <a:rPr lang="de-AT" altLang="de-DE" sz="1800" dirty="0"/>
            </a:br>
            <a:r>
              <a:rPr lang="de-AT" altLang="de-DE" sz="1800" dirty="0"/>
              <a:t>vor allem durch Deutsche und </a:t>
            </a:r>
            <a:r>
              <a:rPr lang="de-AT" altLang="de-DE" sz="1800" dirty="0" smtClean="0"/>
              <a:t>Tschechen im AH.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Vertagung des Reichsrats und A</a:t>
            </a:r>
            <a:r>
              <a:rPr lang="de-AT" altLang="de-DE" sz="1800" dirty="0"/>
              <a:t>nwendung des Notverordnungsrechts.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In </a:t>
            </a:r>
            <a:r>
              <a:rPr lang="de-AT" altLang="de-DE" sz="1800" b="1" dirty="0">
                <a:solidFill>
                  <a:schemeClr val="accent1"/>
                </a:solidFill>
              </a:rPr>
              <a:t>Verfassungswirklichkeit</a:t>
            </a:r>
            <a:r>
              <a:rPr lang="de-AT" altLang="de-DE" sz="1800" b="1" dirty="0"/>
              <a:t> </a:t>
            </a:r>
            <a:r>
              <a:rPr lang="de-AT" altLang="de-DE" sz="1800" dirty="0"/>
              <a:t>– verursacht durch </a:t>
            </a:r>
            <a:r>
              <a:rPr lang="de-AT" altLang="de-DE" sz="1800" b="1" dirty="0">
                <a:solidFill>
                  <a:schemeClr val="accent1"/>
                </a:solidFill>
              </a:rPr>
              <a:t>Nationalitätenkonflikte</a:t>
            </a:r>
            <a:r>
              <a:rPr lang="de-AT" altLang="de-DE" sz="1800" dirty="0"/>
              <a:t> –</a:t>
            </a:r>
            <a:br>
              <a:rPr lang="de-AT" altLang="de-DE" sz="1800" dirty="0"/>
            </a:br>
            <a:r>
              <a:rPr lang="de-AT" altLang="de-DE" sz="1800" dirty="0"/>
              <a:t>kein Gleichgewicht zwischen Regierung (Monarch) und Parlament (Reichsrat).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Nationalitätenproblem nach 1867 </a:t>
            </a:r>
            <a:r>
              <a:rPr lang="de-AT" altLang="de-DE" sz="1800" dirty="0">
                <a:solidFill>
                  <a:schemeClr val="accent1"/>
                </a:solidFill>
              </a:rPr>
              <a:t>zentrale Frage der Staatsentwicklung</a:t>
            </a:r>
            <a:r>
              <a:rPr lang="de-AT" altLang="de-DE" sz="1800" dirty="0"/>
              <a:t>; </a:t>
            </a:r>
            <a:br>
              <a:rPr lang="de-AT" altLang="de-DE" sz="1800" dirty="0"/>
            </a:br>
            <a:r>
              <a:rPr lang="de-AT" altLang="de-DE" sz="1800" dirty="0"/>
              <a:t>Tatsache: </a:t>
            </a:r>
            <a:r>
              <a:rPr lang="de-AT" altLang="de-DE" sz="1800" dirty="0" err="1"/>
              <a:t>Cisleithanien</a:t>
            </a:r>
            <a:r>
              <a:rPr lang="de-AT" altLang="de-DE" sz="1800" dirty="0"/>
              <a:t> = </a:t>
            </a:r>
            <a:r>
              <a:rPr lang="de-AT" altLang="de-DE" sz="1800" dirty="0" smtClean="0"/>
              <a:t>Nationalitätenstaat wurde bis </a:t>
            </a:r>
            <a:r>
              <a:rPr lang="de-AT" altLang="de-DE" sz="1800" dirty="0"/>
              <a:t>1867 </a:t>
            </a:r>
            <a:r>
              <a:rPr lang="de-AT" altLang="de-DE" sz="1800" dirty="0" smtClean="0"/>
              <a:t>negiert. 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Staatsgrundgesetz über die allgemeinen Rechte der Staatsbürger: </a:t>
            </a:r>
            <a:br>
              <a:rPr lang="de-AT" altLang="de-DE" sz="1800" dirty="0"/>
            </a:br>
            <a:r>
              <a:rPr lang="de-AT" altLang="de-DE" sz="1800" dirty="0"/>
              <a:t>Grundsatz der Gleichbehandlung der verschiedenen Volksgruppen 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in </a:t>
            </a:r>
            <a:r>
              <a:rPr lang="de-AT" altLang="de-DE" sz="1800" b="1" dirty="0" err="1" smtClean="0">
                <a:solidFill>
                  <a:schemeClr val="accent1"/>
                </a:solidFill>
              </a:rPr>
              <a:t>Cisleithanien</a:t>
            </a:r>
            <a:r>
              <a:rPr lang="de-AT" altLang="de-DE" sz="1800" b="1" dirty="0" smtClean="0">
                <a:solidFill>
                  <a:schemeClr val="accent1"/>
                </a:solidFill>
              </a:rPr>
              <a:t> </a:t>
            </a:r>
            <a:r>
              <a:rPr lang="de-AT" altLang="de-DE" sz="1800" dirty="0" smtClean="0"/>
              <a:t>(anders als in Ungarn): </a:t>
            </a:r>
            <a:br>
              <a:rPr lang="de-AT" altLang="de-DE" sz="1800" dirty="0" smtClean="0"/>
            </a:br>
            <a:r>
              <a:rPr lang="de-AT" altLang="de-DE" sz="1800" b="1" dirty="0" smtClean="0">
                <a:solidFill>
                  <a:schemeClr val="accent1"/>
                </a:solidFill>
              </a:rPr>
              <a:t>Gleiche </a:t>
            </a:r>
            <a:r>
              <a:rPr lang="de-AT" altLang="de-DE" sz="1800" b="1" dirty="0">
                <a:solidFill>
                  <a:schemeClr val="accent1"/>
                </a:solidFill>
              </a:rPr>
              <a:t>Behandlung </a:t>
            </a:r>
            <a:r>
              <a:rPr lang="de-AT" altLang="de-DE" sz="1800" b="1" dirty="0"/>
              <a:t>der Nationalitäten.</a:t>
            </a: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3099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Datei:Austria Hungary ethnic d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8771" y="404664"/>
            <a:ext cx="883285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Ungarn</a:t>
            </a:r>
            <a:r>
              <a:rPr lang="de-AT" altLang="de-DE" sz="1800" dirty="0"/>
              <a:t>: </a:t>
            </a:r>
            <a:r>
              <a:rPr lang="de-AT" altLang="de-DE" sz="1800" dirty="0" smtClean="0"/>
              <a:t>keine Gleichbehandlung</a:t>
            </a:r>
            <a:r>
              <a:rPr lang="de-AT" altLang="de-DE" sz="1800" dirty="0"/>
              <a:t>, sondern </a:t>
            </a:r>
            <a:r>
              <a:rPr lang="de-AT" altLang="de-DE" sz="1800" b="1" dirty="0">
                <a:solidFill>
                  <a:srgbClr val="0070C0"/>
                </a:solidFill>
              </a:rPr>
              <a:t>Nationalisierung </a:t>
            </a:r>
            <a:r>
              <a:rPr lang="de-AT" altLang="de-DE" sz="1800" dirty="0">
                <a:solidFill>
                  <a:srgbClr val="0070C0"/>
                </a:solidFill>
              </a:rPr>
              <a:t>der Minderheiten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/>
              <a:t>Ungarn = Staatsnation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kein Unterschied der Staatsbürger nach  Nationalität; </a:t>
            </a:r>
            <a:br>
              <a:rPr lang="de-AT" altLang="de-DE" sz="1800" dirty="0"/>
            </a:br>
            <a:r>
              <a:rPr lang="de-AT" altLang="de-DE" sz="1800" b="1" dirty="0"/>
              <a:t>weitaus stärkste</a:t>
            </a:r>
            <a:r>
              <a:rPr lang="de-AT" altLang="de-DE" sz="1800" dirty="0"/>
              <a:t> Volksgruppe, die </a:t>
            </a:r>
            <a:r>
              <a:rPr lang="de-AT" altLang="de-DE" sz="1800" b="1" dirty="0"/>
              <a:t>Magyaren</a:t>
            </a:r>
            <a:r>
              <a:rPr lang="de-AT" altLang="de-DE" sz="1800" dirty="0"/>
              <a:t> mit einem Anteil von etwa 45% (1870) </a:t>
            </a:r>
            <a:br>
              <a:rPr lang="de-AT" altLang="de-DE" sz="1800" dirty="0"/>
            </a:br>
            <a:r>
              <a:rPr lang="de-AT" altLang="de-DE" sz="1800" dirty="0"/>
              <a:t>der Gesamtbevölkerung (1910: 55%) majorisiert die übrigen Nationalitäten. </a:t>
            </a:r>
            <a:br>
              <a:rPr lang="de-AT" altLang="de-DE" sz="1800" dirty="0"/>
            </a:br>
            <a:r>
              <a:rPr lang="de-AT" altLang="de-DE" sz="1600" dirty="0"/>
              <a:t>Deutsche, Slowaken, Szekler, Rumänen, Kroaten und Serben </a:t>
            </a:r>
            <a:br>
              <a:rPr lang="de-AT" altLang="de-DE" sz="1600" dirty="0"/>
            </a:br>
            <a:r>
              <a:rPr lang="de-AT" altLang="de-DE" sz="1600" dirty="0"/>
              <a:t>zusammen knapp mehr als 50 % der Bevölkerung, im Parlament, </a:t>
            </a:r>
            <a:br>
              <a:rPr lang="de-AT" altLang="de-DE" sz="1600" dirty="0"/>
            </a:br>
            <a:r>
              <a:rPr lang="de-AT" altLang="de-DE" sz="1600" dirty="0"/>
              <a:t>Reichstag in Budapest, nur mit wenigen Abgeordneten vertreten: kaum 2%!</a:t>
            </a:r>
            <a:r>
              <a:rPr lang="de-AT" altLang="de-DE" sz="1800" dirty="0"/>
              <a:t>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In </a:t>
            </a:r>
            <a:r>
              <a:rPr lang="de-AT" altLang="de-DE" sz="1800" b="1" dirty="0" err="1">
                <a:solidFill>
                  <a:srgbClr val="0070C0"/>
                </a:solidFill>
              </a:rPr>
              <a:t>Cisleithanien</a:t>
            </a:r>
            <a:r>
              <a:rPr lang="de-AT" altLang="de-DE" sz="1800" dirty="0">
                <a:solidFill>
                  <a:srgbClr val="0070C0"/>
                </a:solidFill>
              </a:rPr>
              <a:t> keine Volksgruppe </a:t>
            </a:r>
            <a:r>
              <a:rPr lang="de-AT" altLang="de-DE" sz="1800" dirty="0"/>
              <a:t>mit deutlichen </a:t>
            </a:r>
            <a:r>
              <a:rPr lang="de-AT" altLang="de-DE" sz="1800" dirty="0">
                <a:solidFill>
                  <a:srgbClr val="0070C0"/>
                </a:solidFill>
              </a:rPr>
              <a:t>Übergewicht</a:t>
            </a:r>
            <a:r>
              <a:rPr lang="de-AT" altLang="de-DE" sz="1800" dirty="0"/>
              <a:t>, </a:t>
            </a:r>
            <a:r>
              <a:rPr lang="de-AT" altLang="de-DE" sz="1800" b="1" dirty="0"/>
              <a:t>relativ stärkste </a:t>
            </a:r>
            <a:r>
              <a:rPr lang="de-AT" altLang="de-DE" sz="1800" dirty="0"/>
              <a:t>die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b="1" dirty="0">
                <a:solidFill>
                  <a:srgbClr val="0070C0"/>
                </a:solidFill>
              </a:rPr>
              <a:t>Deutschen</a:t>
            </a:r>
            <a:r>
              <a:rPr lang="de-AT" altLang="de-DE" sz="1800" dirty="0"/>
              <a:t>, etwas mehr als </a:t>
            </a:r>
            <a:r>
              <a:rPr lang="de-AT" altLang="de-DE" sz="1800" dirty="0">
                <a:solidFill>
                  <a:srgbClr val="0070C0"/>
                </a:solidFill>
              </a:rPr>
              <a:t>ein Drittel </a:t>
            </a:r>
            <a:r>
              <a:rPr lang="de-AT" altLang="de-DE" sz="1800" dirty="0"/>
              <a:t>der Gesamtbevölkerung, </a:t>
            </a:r>
            <a:br>
              <a:rPr lang="de-AT" altLang="de-DE" sz="1800" dirty="0"/>
            </a:br>
            <a:r>
              <a:rPr lang="de-AT" altLang="de-DE" sz="1600" dirty="0"/>
              <a:t>– </a:t>
            </a:r>
            <a:r>
              <a:rPr lang="de-AT" altLang="de-DE" sz="1600" dirty="0">
                <a:solidFill>
                  <a:srgbClr val="0070C0"/>
                </a:solidFill>
              </a:rPr>
              <a:t>Tschechen</a:t>
            </a:r>
            <a:r>
              <a:rPr lang="de-AT" altLang="de-DE" sz="1600" dirty="0"/>
              <a:t> knapp </a:t>
            </a:r>
            <a:r>
              <a:rPr lang="de-AT" altLang="de-DE" sz="1600" dirty="0">
                <a:solidFill>
                  <a:srgbClr val="0070C0"/>
                </a:solidFill>
              </a:rPr>
              <a:t>25%</a:t>
            </a:r>
            <a:r>
              <a:rPr lang="de-AT" altLang="de-DE" sz="1600" dirty="0"/>
              <a:t> (in Böhmen, Mähren, Schlesien),  </a:t>
            </a:r>
            <a:br>
              <a:rPr lang="de-AT" altLang="de-DE" sz="1600" dirty="0"/>
            </a:br>
            <a:r>
              <a:rPr lang="de-AT" altLang="de-DE" sz="1600" dirty="0"/>
              <a:t>– </a:t>
            </a:r>
            <a:r>
              <a:rPr lang="de-AT" altLang="de-DE" sz="1600" dirty="0">
                <a:solidFill>
                  <a:srgbClr val="0070C0"/>
                </a:solidFill>
              </a:rPr>
              <a:t>Polen</a:t>
            </a:r>
            <a:r>
              <a:rPr lang="de-AT" altLang="de-DE" sz="1600" dirty="0"/>
              <a:t> etwas mehr als </a:t>
            </a:r>
            <a:r>
              <a:rPr lang="de-AT" altLang="de-DE" sz="1600" dirty="0">
                <a:solidFill>
                  <a:srgbClr val="0070C0"/>
                </a:solidFill>
              </a:rPr>
              <a:t>15%</a:t>
            </a:r>
            <a:r>
              <a:rPr lang="de-AT" altLang="de-DE" sz="1600" dirty="0"/>
              <a:t> (in Galizien, Schlesien),</a:t>
            </a:r>
            <a:br>
              <a:rPr lang="de-AT" altLang="de-DE" sz="1600" dirty="0"/>
            </a:br>
            <a:r>
              <a:rPr lang="de-AT" altLang="de-DE" sz="1600" dirty="0"/>
              <a:t>– </a:t>
            </a:r>
            <a:r>
              <a:rPr lang="de-AT" altLang="de-DE" sz="1600" dirty="0">
                <a:solidFill>
                  <a:srgbClr val="0070C0"/>
                </a:solidFill>
              </a:rPr>
              <a:t>Ruthenen</a:t>
            </a:r>
            <a:r>
              <a:rPr lang="de-AT" altLang="de-DE" sz="1600" dirty="0"/>
              <a:t> weniger als </a:t>
            </a:r>
            <a:r>
              <a:rPr lang="de-AT" altLang="de-DE" sz="1600" dirty="0">
                <a:solidFill>
                  <a:srgbClr val="0070C0"/>
                </a:solidFill>
              </a:rPr>
              <a:t>15%</a:t>
            </a:r>
            <a:r>
              <a:rPr lang="de-AT" altLang="de-DE" sz="1600" dirty="0"/>
              <a:t> (in Galizien, Bukowina),  </a:t>
            </a:r>
            <a:br>
              <a:rPr lang="de-AT" altLang="de-DE" sz="1600" dirty="0"/>
            </a:br>
            <a:r>
              <a:rPr lang="de-AT" altLang="de-DE" sz="1600" dirty="0"/>
              <a:t>– </a:t>
            </a:r>
            <a:r>
              <a:rPr lang="de-AT" altLang="de-DE" sz="1600" dirty="0">
                <a:solidFill>
                  <a:srgbClr val="0070C0"/>
                </a:solidFill>
              </a:rPr>
              <a:t>Slowenen</a:t>
            </a:r>
            <a:r>
              <a:rPr lang="de-AT" altLang="de-DE" sz="1600" dirty="0"/>
              <a:t> knapp </a:t>
            </a:r>
            <a:r>
              <a:rPr lang="de-AT" altLang="de-DE" sz="1600" dirty="0" smtClean="0">
                <a:solidFill>
                  <a:srgbClr val="0070C0"/>
                </a:solidFill>
              </a:rPr>
              <a:t>5%</a:t>
            </a:r>
            <a:r>
              <a:rPr lang="de-AT" altLang="de-DE" sz="1600" dirty="0" smtClean="0"/>
              <a:t> </a:t>
            </a:r>
            <a:r>
              <a:rPr lang="de-AT" altLang="de-DE" sz="1600" dirty="0"/>
              <a:t>(in </a:t>
            </a:r>
            <a:r>
              <a:rPr lang="de-AT" altLang="de-DE" sz="1600" dirty="0" err="1"/>
              <a:t>Krain</a:t>
            </a:r>
            <a:r>
              <a:rPr lang="de-AT" altLang="de-DE" sz="1600" dirty="0"/>
              <a:t>, Steiermark, Kärnten, </a:t>
            </a:r>
            <a:r>
              <a:rPr lang="de-AT" altLang="de-DE" sz="1600" dirty="0" err="1"/>
              <a:t>Görz-Gradiska</a:t>
            </a:r>
            <a:r>
              <a:rPr lang="de-AT" altLang="de-DE" sz="1600" dirty="0"/>
              <a:t>), </a:t>
            </a:r>
            <a:br>
              <a:rPr lang="de-AT" altLang="de-DE" sz="1600" dirty="0"/>
            </a:br>
            <a:r>
              <a:rPr lang="de-AT" altLang="de-DE" sz="1600" dirty="0"/>
              <a:t>– </a:t>
            </a:r>
            <a:r>
              <a:rPr lang="de-AT" altLang="de-DE" sz="1600" dirty="0">
                <a:solidFill>
                  <a:srgbClr val="0070C0"/>
                </a:solidFill>
              </a:rPr>
              <a:t>Serben und Kroaten </a:t>
            </a:r>
            <a:r>
              <a:rPr lang="de-AT" altLang="de-DE" sz="1600" dirty="0"/>
              <a:t>(in Steiermark und Istrien) zusammen etwa </a:t>
            </a:r>
            <a:r>
              <a:rPr lang="de-AT" altLang="de-DE" sz="1600" dirty="0">
                <a:solidFill>
                  <a:srgbClr val="0070C0"/>
                </a:solidFill>
              </a:rPr>
              <a:t>2,5%</a:t>
            </a:r>
            <a:r>
              <a:rPr lang="de-AT" altLang="de-DE" sz="1600" dirty="0"/>
              <a:t> und  </a:t>
            </a:r>
            <a:br>
              <a:rPr lang="de-AT" altLang="de-DE" sz="1600" dirty="0"/>
            </a:br>
            <a:r>
              <a:rPr lang="de-AT" altLang="de-DE" sz="1600" dirty="0"/>
              <a:t>– </a:t>
            </a:r>
            <a:r>
              <a:rPr lang="de-AT" altLang="de-DE" sz="1600" dirty="0">
                <a:solidFill>
                  <a:srgbClr val="0070C0"/>
                </a:solidFill>
              </a:rPr>
              <a:t>Italiener</a:t>
            </a:r>
            <a:r>
              <a:rPr lang="de-AT" altLang="de-DE" sz="1600" dirty="0"/>
              <a:t> etwas mehr als </a:t>
            </a:r>
            <a:r>
              <a:rPr lang="de-AT" altLang="de-DE" sz="1600" dirty="0">
                <a:solidFill>
                  <a:srgbClr val="0070C0"/>
                </a:solidFill>
              </a:rPr>
              <a:t>2,5%</a:t>
            </a:r>
            <a:r>
              <a:rPr lang="de-AT" altLang="de-DE" sz="1600" dirty="0"/>
              <a:t> (in Istrien, </a:t>
            </a:r>
            <a:r>
              <a:rPr lang="de-AT" altLang="de-DE" sz="1600" dirty="0" err="1"/>
              <a:t>Görz-Gradiska</a:t>
            </a:r>
            <a:r>
              <a:rPr lang="de-AT" altLang="de-DE" sz="1600" dirty="0"/>
              <a:t>, Triest, Tirol).</a:t>
            </a:r>
            <a:br>
              <a:rPr lang="de-AT" altLang="de-DE" sz="1600" dirty="0"/>
            </a:br>
            <a:r>
              <a:rPr lang="de-AT" altLang="de-DE" sz="1800" b="1" dirty="0">
                <a:solidFill>
                  <a:schemeClr val="accent1"/>
                </a:solidFill>
              </a:rPr>
              <a:t>Sprachengrenzen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/>
              <a:t>= </a:t>
            </a:r>
            <a:r>
              <a:rPr lang="de-AT" altLang="de-DE" sz="1800" dirty="0" smtClean="0"/>
              <a:t>Siedlungsgebiete der Nationalitäten = </a:t>
            </a:r>
            <a:r>
              <a:rPr lang="de-AT" altLang="de-DE" sz="1800" b="1" dirty="0" smtClean="0">
                <a:solidFill>
                  <a:schemeClr val="accent1"/>
                </a:solidFill>
              </a:rPr>
              <a:t>nicht</a:t>
            </a:r>
            <a:r>
              <a:rPr lang="de-AT" altLang="de-DE" sz="1800" dirty="0" smtClean="0">
                <a:solidFill>
                  <a:schemeClr val="accent1"/>
                </a:solidFill>
              </a:rPr>
              <a:t> </a:t>
            </a:r>
            <a:r>
              <a:rPr lang="de-AT" altLang="de-DE" sz="1800" b="1" dirty="0">
                <a:solidFill>
                  <a:schemeClr val="accent1"/>
                </a:solidFill>
              </a:rPr>
              <a:t>Ländergrenzen</a:t>
            </a:r>
            <a:r>
              <a:rPr lang="de-AT" altLang="de-DE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41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404813"/>
            <a:ext cx="8718550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chemeClr val="accent1"/>
                </a:solidFill>
              </a:rPr>
              <a:t>Deutsche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/>
              <a:t>als </a:t>
            </a:r>
            <a:r>
              <a:rPr lang="de-AT" altLang="de-DE" sz="1800" b="1" dirty="0">
                <a:solidFill>
                  <a:schemeClr val="accent1"/>
                </a:solidFill>
              </a:rPr>
              <a:t>staatstragend</a:t>
            </a:r>
            <a:r>
              <a:rPr lang="de-AT" altLang="de-DE" sz="1800" b="1" dirty="0"/>
              <a:t>e Bevölkerungsgruppe</a:t>
            </a:r>
            <a:r>
              <a:rPr lang="de-AT" altLang="de-DE" sz="1800" dirty="0"/>
              <a:t> bloß relativ </a:t>
            </a:r>
            <a:br>
              <a:rPr lang="de-AT" altLang="de-DE" sz="1800" dirty="0"/>
            </a:br>
            <a:r>
              <a:rPr lang="de-AT" altLang="de-DE" sz="1800" dirty="0"/>
              <a:t>stärkste Nationalität: keine Dominanz über andere Volksgruppen: </a:t>
            </a:r>
            <a:br>
              <a:rPr lang="de-AT" altLang="de-DE" sz="1800" dirty="0"/>
            </a:br>
            <a:r>
              <a:rPr lang="de-AT" altLang="de-DE" sz="1800" dirty="0"/>
              <a:t>Regierung durch Verfassung zu ausgewogener Nationalitätenpolitik verpflichtet.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chemeClr val="accent1"/>
                </a:solidFill>
              </a:rPr>
              <a:t>Zu ethnischen </a:t>
            </a:r>
            <a:r>
              <a:rPr lang="de-AT" altLang="de-DE" sz="1800" b="1" dirty="0">
                <a:solidFill>
                  <a:schemeClr val="accent1"/>
                </a:solidFill>
              </a:rPr>
              <a:t>Unterschieden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/>
              <a:t>kommen </a:t>
            </a:r>
            <a:r>
              <a:rPr lang="de-AT" altLang="de-DE" sz="1800" b="1" dirty="0">
                <a:solidFill>
                  <a:schemeClr val="accent1"/>
                </a:solidFill>
              </a:rPr>
              <a:t>religiöse, kulturelle </a:t>
            </a:r>
            <a:r>
              <a:rPr lang="de-AT" altLang="de-DE" sz="1800" dirty="0">
                <a:solidFill>
                  <a:schemeClr val="accent1"/>
                </a:solidFill>
              </a:rPr>
              <a:t>und</a:t>
            </a:r>
            <a:r>
              <a:rPr lang="de-AT" altLang="de-DE" sz="1800" b="1" dirty="0">
                <a:solidFill>
                  <a:schemeClr val="accent1"/>
                </a:solidFill>
              </a:rPr>
              <a:t> soziale</a:t>
            </a:r>
            <a:r>
              <a:rPr lang="de-AT" altLang="de-DE" sz="1800" dirty="0">
                <a:solidFill>
                  <a:schemeClr val="accent1"/>
                </a:solidFill>
              </a:rPr>
              <a:t>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Unterschiede hinzu sowie ein </a:t>
            </a:r>
            <a:r>
              <a:rPr lang="de-AT" altLang="de-DE" sz="1800" b="1" dirty="0">
                <a:solidFill>
                  <a:schemeClr val="accent1"/>
                </a:solidFill>
              </a:rPr>
              <a:t>wirtschaftliches</a:t>
            </a:r>
            <a:r>
              <a:rPr lang="de-AT" altLang="de-DE" sz="1800" dirty="0">
                <a:solidFill>
                  <a:schemeClr val="accent1"/>
                </a:solidFill>
              </a:rPr>
              <a:t> Gefälle </a:t>
            </a:r>
            <a:r>
              <a:rPr lang="de-AT" altLang="de-DE" sz="1800" dirty="0"/>
              <a:t>in den Ländern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chemeClr val="accent1"/>
                </a:solidFill>
              </a:rPr>
              <a:t>im Wahlrecht relevant  </a:t>
            </a:r>
            <a:r>
              <a:rPr lang="de-AT" altLang="de-DE" sz="1800" dirty="0"/>
              <a:t>bei der Mandatsverteilung zum Abgeordnetenhaus: </a:t>
            </a:r>
            <a:br>
              <a:rPr lang="de-AT" altLang="de-DE" sz="1800" dirty="0"/>
            </a:br>
            <a:r>
              <a:rPr lang="de-AT" altLang="de-DE" sz="1800" dirty="0"/>
              <a:t>     Deutsche und Tschechen überrepräsentiert; Polen, Ruthenen unterrepräsentiert.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chemeClr val="accent1"/>
                </a:solidFill>
              </a:rPr>
              <a:t>Starke </a:t>
            </a:r>
            <a:r>
              <a:rPr lang="de-AT" altLang="de-DE" sz="1800" b="1" dirty="0">
                <a:solidFill>
                  <a:schemeClr val="accent1"/>
                </a:solidFill>
              </a:rPr>
              <a:t>Binnenmigration</a:t>
            </a:r>
            <a:r>
              <a:rPr lang="de-AT" altLang="de-DE" sz="1800" dirty="0">
                <a:solidFill>
                  <a:schemeClr val="accent1"/>
                </a:solidFill>
              </a:rPr>
              <a:t> nach 1867</a:t>
            </a:r>
            <a:r>
              <a:rPr lang="de-AT" altLang="de-DE" sz="1800" dirty="0"/>
              <a:t>:</a:t>
            </a:r>
            <a:r>
              <a:rPr lang="de-AT" altLang="de-DE" sz="1800" dirty="0">
                <a:sym typeface="Wingdings" pitchFamily="2" charset="2"/>
              </a:rPr>
              <a:t> </a:t>
            </a:r>
            <a:r>
              <a:rPr lang="de-AT" altLang="de-DE" sz="1800" dirty="0"/>
              <a:t>national </a:t>
            </a:r>
            <a:r>
              <a:rPr lang="de-AT" altLang="de-DE" sz="1800" dirty="0">
                <a:solidFill>
                  <a:schemeClr val="accent1"/>
                </a:solidFill>
              </a:rPr>
              <a:t>homogene Länder </a:t>
            </a:r>
            <a:r>
              <a:rPr lang="de-AT" altLang="de-DE" sz="1800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chemeClr val="accent1"/>
                </a:solidFill>
              </a:rPr>
              <a:t>multinational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(nördliches Niederösterreich, vor allem Wien, Teile Oberösterreichs mit starker </a:t>
            </a:r>
            <a:br>
              <a:rPr lang="de-AT" altLang="de-DE" sz="1800" dirty="0"/>
            </a:br>
            <a:r>
              <a:rPr lang="de-AT" altLang="de-DE" sz="1800" dirty="0"/>
              <a:t>tschechischer Bevölkerung; in Vorarlberg starke italienische Minderheit).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Zu komplexen Nationalitäten-Geflecht im Inneren kommen </a:t>
            </a:r>
            <a:r>
              <a:rPr lang="de-AT" altLang="de-DE" sz="1800" b="1" dirty="0">
                <a:solidFill>
                  <a:schemeClr val="accent1"/>
                </a:solidFill>
              </a:rPr>
              <a:t>national motivierte </a:t>
            </a:r>
            <a:br>
              <a:rPr lang="de-AT" altLang="de-DE" sz="1800" b="1" dirty="0">
                <a:solidFill>
                  <a:schemeClr val="accent1"/>
                </a:solidFill>
              </a:rPr>
            </a:br>
            <a:r>
              <a:rPr lang="de-AT" altLang="de-DE" sz="1800" b="1" dirty="0">
                <a:solidFill>
                  <a:schemeClr val="accent1"/>
                </a:solidFill>
              </a:rPr>
              <a:t>Störungen von Außen</a:t>
            </a:r>
            <a:r>
              <a:rPr lang="de-AT" altLang="de-DE" sz="1800" dirty="0"/>
              <a:t> hinzu, vor allem durch </a:t>
            </a:r>
            <a:br>
              <a:rPr lang="de-AT" altLang="de-DE" sz="1800" dirty="0"/>
            </a:br>
            <a:r>
              <a:rPr lang="de-AT" altLang="de-DE" sz="1800" dirty="0"/>
              <a:t>– </a:t>
            </a:r>
            <a:r>
              <a:rPr lang="de-AT" altLang="de-DE" sz="1800" dirty="0" err="1">
                <a:solidFill>
                  <a:schemeClr val="accent1"/>
                </a:solidFill>
              </a:rPr>
              <a:t>irridentistische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chemeClr val="accent1"/>
                </a:solidFill>
              </a:rPr>
              <a:t>Bewegungen</a:t>
            </a:r>
            <a:r>
              <a:rPr lang="de-AT" altLang="de-DE" sz="1800" dirty="0"/>
              <a:t> von </a:t>
            </a:r>
            <a:r>
              <a:rPr lang="de-AT" altLang="de-DE" sz="1800" dirty="0">
                <a:solidFill>
                  <a:schemeClr val="accent1"/>
                </a:solidFill>
              </a:rPr>
              <a:t>Italien</a:t>
            </a:r>
            <a:r>
              <a:rPr lang="de-AT" altLang="de-DE" sz="1800" dirty="0"/>
              <a:t> aus (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Angliederung italienischer</a:t>
            </a:r>
            <a:br>
              <a:rPr lang="de-AT" altLang="de-DE" sz="1800" dirty="0"/>
            </a:br>
            <a:r>
              <a:rPr lang="de-AT" altLang="de-DE" sz="1800" dirty="0"/>
              <a:t>   Siedlungsgebiete in </a:t>
            </a:r>
            <a:r>
              <a:rPr lang="de-AT" altLang="de-DE" sz="1800" dirty="0" err="1"/>
              <a:t>Cisleithanien</a:t>
            </a:r>
            <a:r>
              <a:rPr lang="de-AT" altLang="de-DE" sz="1800" dirty="0"/>
              <a:t> an das 1861 geeinigte Königreich) sowie  </a:t>
            </a:r>
            <a:br>
              <a:rPr lang="de-AT" altLang="de-DE" sz="1800" dirty="0"/>
            </a:br>
            <a:r>
              <a:rPr lang="de-AT" altLang="de-DE" sz="1800" dirty="0"/>
              <a:t>– Idee des </a:t>
            </a:r>
            <a:r>
              <a:rPr lang="de-AT" altLang="de-DE" sz="1800" dirty="0">
                <a:solidFill>
                  <a:schemeClr val="accent1"/>
                </a:solidFill>
              </a:rPr>
              <a:t>Panslawismus</a:t>
            </a:r>
            <a:r>
              <a:rPr lang="de-AT" altLang="de-DE" sz="1800" dirty="0"/>
              <a:t> (unter Führung </a:t>
            </a:r>
            <a:r>
              <a:rPr lang="de-AT" altLang="de-DE" sz="1800" dirty="0" err="1"/>
              <a:t>Rußlands</a:t>
            </a:r>
            <a:r>
              <a:rPr lang="de-AT" altLang="de-DE" sz="1800" dirty="0"/>
              <a:t>: </a:t>
            </a:r>
            <a:r>
              <a:rPr lang="de-AT" altLang="de-DE" sz="1800" dirty="0" err="1"/>
              <a:t>Zusammenschluß</a:t>
            </a:r>
            <a:r>
              <a:rPr lang="de-AT" altLang="de-DE" sz="1800" dirty="0"/>
              <a:t> der </a:t>
            </a:r>
            <a:br>
              <a:rPr lang="de-AT" altLang="de-DE" sz="1800" dirty="0"/>
            </a:br>
            <a:r>
              <a:rPr lang="de-AT" altLang="de-DE" sz="1800" dirty="0"/>
              <a:t>   </a:t>
            </a:r>
            <a:r>
              <a:rPr lang="de-AT" altLang="de-DE" sz="1800" dirty="0" err="1"/>
              <a:t>Siedlungsgbiete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chemeClr val="accent1"/>
                </a:solidFill>
              </a:rPr>
              <a:t>Nord- und Südslawen </a:t>
            </a:r>
            <a:r>
              <a:rPr lang="de-AT" altLang="de-DE" sz="1800" dirty="0"/>
              <a:t>auf Kosten Österreich-Ungarns) </a:t>
            </a:r>
          </a:p>
        </p:txBody>
      </p:sp>
    </p:spTree>
    <p:extLst>
      <p:ext uri="{BB962C8B-B14F-4D97-AF65-F5344CB8AC3E}">
        <p14:creationId xmlns:p14="http://schemas.microsoft.com/office/powerpoint/2010/main" val="1039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536" y="260648"/>
            <a:ext cx="4176018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chemeClr val="accent1"/>
                </a:solidFill>
              </a:rPr>
              <a:t>Nationalitätenkonflikt</a:t>
            </a:r>
            <a:r>
              <a:rPr lang="de-AT" altLang="de-DE" sz="1800" dirty="0"/>
              <a:t> nach 1867 </a:t>
            </a:r>
            <a:r>
              <a:rPr lang="de-AT" altLang="de-DE" sz="1800" b="1" dirty="0">
                <a:solidFill>
                  <a:schemeClr val="accent1"/>
                </a:solidFill>
              </a:rPr>
              <a:t>Kardinalproblem</a:t>
            </a:r>
            <a:r>
              <a:rPr lang="de-AT" altLang="de-DE" sz="1800" b="1" dirty="0"/>
              <a:t> </a:t>
            </a:r>
            <a:r>
              <a:rPr lang="de-AT" altLang="de-DE" sz="1800" dirty="0"/>
              <a:t>für </a:t>
            </a:r>
            <a:r>
              <a:rPr lang="de-AT" altLang="de-DE" sz="1800" dirty="0" err="1">
                <a:solidFill>
                  <a:schemeClr val="accent1"/>
                </a:solidFill>
              </a:rPr>
              <a:t>Cisleithanien</a:t>
            </a:r>
            <a:r>
              <a:rPr lang="de-AT" altLang="de-DE" sz="1800" dirty="0"/>
              <a:t>: Zunächst </a:t>
            </a:r>
            <a:r>
              <a:rPr lang="de-AT" altLang="de-DE" sz="1800" dirty="0">
                <a:solidFill>
                  <a:schemeClr val="accent1"/>
                </a:solidFill>
              </a:rPr>
              <a:t>Boykott</a:t>
            </a:r>
            <a:r>
              <a:rPr lang="de-AT" altLang="de-DE" sz="1800" dirty="0"/>
              <a:t> der Delegierung von Abgeordneten aus einzelnen Landtagen (</a:t>
            </a:r>
            <a:r>
              <a:rPr lang="de-AT" altLang="de-DE" sz="1800" dirty="0">
                <a:solidFill>
                  <a:schemeClr val="accent1"/>
                </a:solidFill>
              </a:rPr>
              <a:t>bis 1873 Tschechen </a:t>
            </a:r>
            <a:r>
              <a:rPr lang="de-AT" altLang="de-DE" sz="1800" dirty="0"/>
              <a:t>Böhmens, Polen Galiziens, Slowenen </a:t>
            </a:r>
            <a:r>
              <a:rPr lang="de-AT" altLang="de-DE" sz="1800" dirty="0" err="1"/>
              <a:t>Krains</a:t>
            </a:r>
            <a:r>
              <a:rPr lang="de-AT" altLang="de-DE" sz="1800" dirty="0"/>
              <a:t>, Italiener Tirols); </a:t>
            </a:r>
            <a:br>
              <a:rPr lang="de-AT" altLang="de-DE" sz="1800" dirty="0"/>
            </a:br>
            <a:r>
              <a:rPr lang="de-AT" altLang="de-DE" sz="1800" dirty="0"/>
              <a:t>= </a:t>
            </a:r>
            <a:r>
              <a:rPr lang="de-AT" altLang="de-DE" sz="1800" b="1" dirty="0">
                <a:solidFill>
                  <a:schemeClr val="accent1"/>
                </a:solidFill>
              </a:rPr>
              <a:t>Abstinenz</a:t>
            </a:r>
            <a:r>
              <a:rPr lang="de-AT" altLang="de-DE" sz="1800" b="1" dirty="0"/>
              <a:t> von Abgeordneten</a:t>
            </a:r>
            <a:r>
              <a:rPr lang="de-AT" altLang="de-DE" sz="1800" dirty="0"/>
              <a:t> (zeitweise nur 129 statt 203).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>
                <a:solidFill>
                  <a:schemeClr val="accent1"/>
                </a:solidFill>
              </a:rPr>
              <a:t>Nach</a:t>
            </a:r>
            <a:r>
              <a:rPr lang="de-AT" altLang="de-DE" sz="1800" dirty="0"/>
              <a:t> der Einführung der Volkswahl zum </a:t>
            </a:r>
            <a:r>
              <a:rPr lang="de-AT" altLang="de-DE" sz="1800" dirty="0" smtClean="0"/>
              <a:t>Reichsrat ab </a:t>
            </a:r>
            <a:r>
              <a:rPr lang="de-AT" altLang="de-DE" sz="1800" dirty="0" smtClean="0">
                <a:solidFill>
                  <a:schemeClr val="accent1"/>
                </a:solidFill>
              </a:rPr>
              <a:t>1873 Verschärfung</a:t>
            </a:r>
            <a:r>
              <a:rPr lang="de-AT" altLang="de-DE" sz="1800" dirty="0"/>
              <a:t>: An Stelle Abstinenz vom Parlament </a:t>
            </a:r>
            <a:br>
              <a:rPr lang="de-AT" altLang="de-DE" sz="1800" dirty="0"/>
            </a:br>
            <a:r>
              <a:rPr lang="de-AT" altLang="de-DE" sz="1800" dirty="0"/>
              <a:t>nun </a:t>
            </a:r>
            <a:r>
              <a:rPr lang="de-AT" altLang="de-DE" sz="1800" b="1" dirty="0">
                <a:solidFill>
                  <a:schemeClr val="accent1"/>
                </a:solidFill>
              </a:rPr>
              <a:t>Obstruktion</a:t>
            </a:r>
            <a:r>
              <a:rPr lang="de-AT" altLang="de-DE" sz="1800" dirty="0"/>
              <a:t> im Parlament</a:t>
            </a:r>
            <a:br>
              <a:rPr lang="de-AT" altLang="de-DE" sz="1800" dirty="0"/>
            </a:br>
            <a:r>
              <a:rPr lang="de-AT" altLang="de-DE" sz="1800" dirty="0"/>
              <a:t>(Lahmlegung der </a:t>
            </a:r>
            <a:r>
              <a:rPr lang="de-AT" altLang="de-DE" sz="1800" dirty="0" smtClean="0"/>
              <a:t>Tagesordnung:</a:t>
            </a:r>
            <a:br>
              <a:rPr lang="de-AT" altLang="de-DE" sz="1800" dirty="0" smtClean="0"/>
            </a:br>
            <a:r>
              <a:rPr lang="de-AT" altLang="de-DE" sz="1800" dirty="0" smtClean="0"/>
              <a:t>Dauerreden, Lärmschlagen, insbes. „Pultdeckel“-Konzerte).</a:t>
            </a:r>
            <a:endParaRPr lang="de-AT" altLang="de-DE" sz="1800" dirty="0"/>
          </a:p>
        </p:txBody>
      </p:sp>
      <p:pic>
        <p:nvPicPr>
          <p:cNvPr id="10243" name="Picture 3" descr="parlament_1900_muzika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45928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9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Bildschirmpräsentation (4:3)</PresentationFormat>
  <Paragraphs>138</Paragraphs>
  <Slides>47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9" baseType="lpstr">
      <vt:lpstr>Larissa</vt:lpstr>
      <vt:lpstr>Acrobat Document</vt:lpstr>
      <vt:lpstr>Christian Neschwara / Universität Wien  Rechts- und Verfassungsgeschichte in Mitteleuopa  (Schwerpunkt Österreich)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Auflösung der cisleithanischen Monarchie in zwei Schritten:  Kundmachung des Monarchen am 11. November 1918  (analoge am 13. November für Ungarn): </vt:lpstr>
      <vt:lpstr>Rechtsentwicklung / Ausbau des österreichischen Justizrechts vor 1918 + 1867ff.: 1868 Advokatenordnung  1868 ff Gerichtsorganisationsgesetze   1871 Notariatsordnung, Grundbuchsgesetz   1873 Strafprozessordnung   1895/96 Zivilprozessgesetze      1914 Ausgleichsordnung  + 1914/16 ABGB-Teilnovellen (kriegsbedingt mittels Notverordnungen):    Angleichung an das deutsche BGB   (außer Eherecht: in Österreich keine obligatorische Zivilehe, bis 1938).  Nach 1918: Überleitung österreichischen Rechts  in den Nachfolgestaaten der österreichischen Monarchie In Deutschösterreich: Überleitung der gesamten Behördenorganisation und  der gesamten Rechtsordnung unterhalb des Verfassungsrecht   ABGB-Teilnovellen im Rang von Gesetzen in die Rechtsordnung eingegliedert.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Neschwara / Universität Wien  Rechts- und Verfassungsgeschichte in Mitteleuopa  (Schwerpunkt Österreich)</dc:title>
  <dc:creator>Christian Neschwara</dc:creator>
  <cp:lastModifiedBy>Christian Neschwara</cp:lastModifiedBy>
  <cp:revision>1</cp:revision>
  <dcterms:created xsi:type="dcterms:W3CDTF">2016-03-11T11:52:42Z</dcterms:created>
  <dcterms:modified xsi:type="dcterms:W3CDTF">2016-03-11T11:59:53Z</dcterms:modified>
</cp:coreProperties>
</file>