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04" r:id="rId2"/>
    <p:sldId id="300" r:id="rId3"/>
    <p:sldId id="301" r:id="rId4"/>
    <p:sldId id="307" r:id="rId5"/>
    <p:sldId id="305" r:id="rId6"/>
    <p:sldId id="306" r:id="rId7"/>
    <p:sldId id="308" r:id="rId8"/>
    <p:sldId id="285" r:id="rId9"/>
    <p:sldId id="287" r:id="rId10"/>
    <p:sldId id="291" r:id="rId11"/>
    <p:sldId id="294" r:id="rId12"/>
    <p:sldId id="298" r:id="rId13"/>
    <p:sldId id="284" r:id="rId14"/>
    <p:sldId id="303" r:id="rId15"/>
    <p:sldId id="275" r:id="rId16"/>
    <p:sldId id="299" r:id="rId17"/>
    <p:sldId id="302" r:id="rId18"/>
    <p:sldId id="278" r:id="rId19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C7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29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AAA10A3-89E0-49C6-9C31-B397C477ED45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E821E14-4EC2-465D-9C0E-0F54047DC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005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2262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24F9B6-88C2-4B20-8F12-5F481F1458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273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91711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29909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70638" y="1366838"/>
            <a:ext cx="1798637" cy="5086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1550" y="1366838"/>
            <a:ext cx="5246688" cy="5086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84422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394548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429026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550" y="2517775"/>
            <a:ext cx="3522663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2517775"/>
            <a:ext cx="3522662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41819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95016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29547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9604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46253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99581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orm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366838"/>
            <a:ext cx="71977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517775"/>
            <a:ext cx="7197725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33725" y="692150"/>
            <a:ext cx="5013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9763"/>
            <a:ext cx="50085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3778250"/>
            <a:ext cx="8140700" cy="971550"/>
          </a:xfrm>
        </p:spPr>
        <p:txBody>
          <a:bodyPr/>
          <a:lstStyle/>
          <a:p>
            <a:r>
              <a:rPr lang="cs-CZ" sz="3200" dirty="0" smtClean="0"/>
              <a:t>Mezinárodní adopční právo</a:t>
            </a:r>
            <a:endParaRPr lang="cs-CZ" sz="3200" dirty="0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428625" y="55118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485775" y="3684588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428625" y="61722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Rectangle 3"/>
          <p:cNvSpPr txBox="1">
            <a:spLocks noChangeArrowheads="1"/>
          </p:cNvSpPr>
          <p:nvPr/>
        </p:nvSpPr>
        <p:spPr bwMode="auto">
          <a:xfrm>
            <a:off x="469900" y="55118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600"/>
              </a:spcBef>
            </a:pPr>
            <a:r>
              <a:rPr lang="cs-CZ" sz="2400" b="1" dirty="0">
                <a:solidFill>
                  <a:srgbClr val="0F3C72"/>
                </a:solidFill>
              </a:rPr>
              <a:t>JUDr. </a:t>
            </a:r>
            <a:r>
              <a:rPr lang="cs-CZ" sz="2400" b="1" dirty="0" smtClean="0">
                <a:solidFill>
                  <a:srgbClr val="0F3C72"/>
                </a:solidFill>
              </a:rPr>
              <a:t>Ing. Zdeněk </a:t>
            </a:r>
            <a:r>
              <a:rPr lang="cs-CZ" sz="2400" b="1" dirty="0">
                <a:solidFill>
                  <a:srgbClr val="0F3C72"/>
                </a:solidFill>
              </a:rPr>
              <a:t>Kapitán, Ph.D.</a:t>
            </a:r>
          </a:p>
        </p:txBody>
      </p:sp>
      <p:sp>
        <p:nvSpPr>
          <p:cNvPr id="2056" name="Rectangle 3"/>
          <p:cNvSpPr txBox="1">
            <a:spLocks noChangeArrowheads="1"/>
          </p:cNvSpPr>
          <p:nvPr/>
        </p:nvSpPr>
        <p:spPr bwMode="auto">
          <a:xfrm>
            <a:off x="485775" y="48514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sz="2000" dirty="0" smtClean="0">
                <a:solidFill>
                  <a:srgbClr val="0F3C72"/>
                </a:solidFill>
              </a:rPr>
              <a:t>Výklad pro kurs </a:t>
            </a:r>
            <a:r>
              <a:rPr lang="cs-CZ" sz="2000" smtClean="0">
                <a:solidFill>
                  <a:srgbClr val="0F3C72"/>
                </a:solidFill>
              </a:rPr>
              <a:t>MVV1968K</a:t>
            </a:r>
            <a:r>
              <a:rPr lang="cs-CZ" sz="2000" dirty="0" smtClean="0">
                <a:solidFill>
                  <a:srgbClr val="0F3C72"/>
                </a:solidFill>
              </a:rPr>
              <a:t> na Právnické fakultě Masarykovy univerzity</a:t>
            </a:r>
            <a:endParaRPr lang="cs-CZ" sz="2000" dirty="0">
              <a:solidFill>
                <a:srgbClr val="0F3C72"/>
              </a:solidFill>
            </a:endParaRPr>
          </a:p>
        </p:txBody>
      </p:sp>
      <p:sp>
        <p:nvSpPr>
          <p:cNvPr id="2057" name="Line 5"/>
          <p:cNvSpPr>
            <a:spLocks noChangeShapeType="1"/>
          </p:cNvSpPr>
          <p:nvPr/>
        </p:nvSpPr>
        <p:spPr bwMode="auto">
          <a:xfrm>
            <a:off x="485775" y="48514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64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Faktory ovlivňující míru (ne)úspěšnosti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412115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defRPr/>
            </a:pPr>
            <a:r>
              <a:rPr lang="cs-CZ" sz="2050" dirty="0" smtClean="0"/>
              <a:t>důraz na výběr partnerských států – spolupracujeme jen s těmi, které akceptují </a:t>
            </a:r>
            <a:r>
              <a:rPr lang="cs-CZ" sz="2050" b="1" dirty="0" smtClean="0"/>
              <a:t>vysoký standard požadavků na žadatele a na kvalitu spolupráce</a:t>
            </a:r>
          </a:p>
          <a:p>
            <a:pPr marL="711200" lvl="2" indent="-347663" algn="just" eaLnBrk="1" hangingPunct="1">
              <a:spcBef>
                <a:spcPts val="0"/>
              </a:spcBef>
              <a:buSzPct val="50000"/>
              <a:buFont typeface="Courier New" pitchFamily="49" charset="0"/>
              <a:buChar char="o"/>
              <a:defRPr/>
            </a:pPr>
            <a:r>
              <a:rPr lang="cs-CZ" sz="2050" dirty="0" smtClean="0"/>
              <a:t>diagnostika osobních a osobnostních předpokladů</a:t>
            </a:r>
          </a:p>
          <a:p>
            <a:pPr marL="711200" lvl="2" indent="-347663" algn="just" eaLnBrk="1" hangingPunct="1">
              <a:spcBef>
                <a:spcPts val="0"/>
              </a:spcBef>
              <a:buSzPct val="50000"/>
              <a:buFont typeface="Courier New" pitchFamily="49" charset="0"/>
              <a:buChar char="o"/>
              <a:defRPr/>
            </a:pPr>
            <a:r>
              <a:rPr lang="cs-CZ" sz="2050" dirty="0" smtClean="0"/>
              <a:t>kvalitní příprava žadatelů</a:t>
            </a:r>
          </a:p>
          <a:p>
            <a:pPr marL="711200" lvl="2" indent="-347663" algn="just" eaLnBrk="1" hangingPunct="1">
              <a:spcBef>
                <a:spcPts val="0"/>
              </a:spcBef>
              <a:buSzPct val="50000"/>
              <a:buFont typeface="Courier New" pitchFamily="49" charset="0"/>
              <a:buChar char="o"/>
              <a:defRPr/>
            </a:pPr>
            <a:r>
              <a:rPr lang="cs-CZ" sz="2050" dirty="0" smtClean="0"/>
              <a:t>práce s rodinou po svěření dítěte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cs-CZ" sz="2050" dirty="0" smtClean="0"/>
              <a:t>pečlivý výběr žadatelů a pečlivý monitoring interakce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cs-CZ" sz="2050" dirty="0" smtClean="0"/>
              <a:t>požadavky stále </a:t>
            </a:r>
            <a:r>
              <a:rPr lang="cs-CZ" sz="2050" b="1" dirty="0" smtClean="0"/>
              <a:t>rozšiřujeme a zpřesňujeme</a:t>
            </a:r>
            <a:r>
              <a:rPr lang="cs-CZ" sz="2050" dirty="0" smtClean="0"/>
              <a:t> tak, aby byli žadatelé ze všech států srovnatelní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cs-CZ" sz="2050" b="1" dirty="0" smtClean="0"/>
              <a:t>hlavním měřítkem výběru je vhodnost žadatelů pro konkrétní dítě</a:t>
            </a:r>
            <a:r>
              <a:rPr lang="cs-CZ" sz="2050" dirty="0" smtClean="0"/>
              <a:t> a princip sloučení sourozenců, nerozhoduje ani délka žadatelů v evidenci, ani jiné kritérium</a:t>
            </a:r>
          </a:p>
        </p:txBody>
      </p:sp>
      <p:sp>
        <p:nvSpPr>
          <p:cNvPr id="13316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Srovnáváme nesrovnatelné?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412115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100" dirty="0" smtClean="0"/>
              <a:t>jediné, co připouští srovnání, je výsledek – tj. </a:t>
            </a:r>
            <a:r>
              <a:rPr lang="cs-CZ" sz="2100" b="1" dirty="0" smtClean="0"/>
              <a:t>komfort a saturace dítěte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100" dirty="0" smtClean="0"/>
              <a:t>systém do jisté míry srovnat nelze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 smtClean="0"/>
              <a:t>odlišné právní podmínky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 smtClean="0"/>
              <a:t>odlišné podmínky v kvalitě žadatelů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 smtClean="0"/>
              <a:t>odlišné náhledy společnosti na osvojení a </a:t>
            </a:r>
            <a:r>
              <a:rPr lang="cs-CZ" sz="2100" dirty="0" err="1" smtClean="0"/>
              <a:t>NRP</a:t>
            </a:r>
            <a:r>
              <a:rPr lang="cs-CZ" sz="2100" dirty="0" smtClean="0"/>
              <a:t> vůbec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 smtClean="0"/>
              <a:t>odlišnosti v kvalitě a délce podpůrných opatření státu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 smtClean="0"/>
              <a:t>odlišnosti v ostatních </a:t>
            </a:r>
            <a:r>
              <a:rPr lang="cs-CZ" sz="2100" dirty="0" err="1" smtClean="0"/>
              <a:t>socio</a:t>
            </a:r>
            <a:r>
              <a:rPr lang="cs-CZ" sz="2100" dirty="0" smtClean="0"/>
              <a:t>-kulturních souvislostech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100" dirty="0" smtClean="0"/>
              <a:t>lze přenášet dobrou praxi; o to usilujeme </a:t>
            </a:r>
            <a:br>
              <a:rPr lang="cs-CZ" sz="2100" dirty="0" smtClean="0"/>
            </a:br>
            <a:r>
              <a:rPr lang="cs-CZ" sz="2100" dirty="0" smtClean="0"/>
              <a:t>v rámci projektu </a:t>
            </a:r>
            <a:r>
              <a:rPr lang="cs-CZ" sz="2100" dirty="0" err="1" smtClean="0"/>
              <a:t>OPLZZ</a:t>
            </a:r>
            <a:r>
              <a:rPr lang="cs-CZ" sz="2100" dirty="0" smtClean="0"/>
              <a:t>, který </a:t>
            </a:r>
            <a:r>
              <a:rPr lang="cs-CZ" sz="2100" dirty="0" smtClean="0"/>
              <a:t>řešíme</a:t>
            </a:r>
            <a:endParaRPr lang="cs-CZ" sz="2100" dirty="0" smtClean="0"/>
          </a:p>
        </p:txBody>
      </p:sp>
      <p:sp>
        <p:nvSpPr>
          <p:cNvPr id="14340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1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K systému spolupráce s </a:t>
            </a:r>
            <a:r>
              <a:rPr lang="cs-CZ" altLang="cs-CZ" sz="3200" dirty="0" err="1" smtClean="0"/>
              <a:t>OSPOD</a:t>
            </a:r>
            <a:endParaRPr lang="cs-CZ" altLang="cs-CZ" sz="3200" dirty="0" smtClean="0"/>
          </a:p>
        </p:txBody>
      </p:sp>
      <p:sp>
        <p:nvSpPr>
          <p:cNvPr id="1536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7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smtClean="0"/>
              <a:t>Aktuální otázky a systémový pohled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cs-CZ" altLang="cs-CZ" sz="2000" dirty="0" smtClean="0"/>
              <a:t>ochota ke vzájemnému naslouchání mezi </a:t>
            </a:r>
            <a:r>
              <a:rPr lang="cs-CZ" altLang="cs-CZ" sz="2000" dirty="0" err="1" smtClean="0"/>
              <a:t>ÚMPOD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OSPOD</a:t>
            </a:r>
            <a:r>
              <a:rPr lang="cs-CZ" altLang="cs-CZ" sz="2000" dirty="0" smtClean="0"/>
              <a:t> a kraji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b="1" dirty="0" smtClean="0"/>
              <a:t>zabránění živelnosti mezinárodních adopcí </a:t>
            </a:r>
            <a:r>
              <a:rPr lang="cs-CZ" altLang="cs-CZ" sz="2000" dirty="0" smtClean="0"/>
              <a:t>po té, co MPSV vypadlo z mechanismu zprostředkování </a:t>
            </a:r>
            <a:r>
              <a:rPr lang="cs-CZ" altLang="cs-CZ" sz="2000" dirty="0" err="1" smtClean="0"/>
              <a:t>NRP</a:t>
            </a:r>
            <a:endParaRPr lang="cs-CZ" altLang="cs-CZ" sz="2000" dirty="0" smtClean="0"/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 smtClean="0"/>
              <a:t>důsledné dodržování mechanismů zprostředkování </a:t>
            </a:r>
            <a:r>
              <a:rPr lang="cs-CZ" altLang="cs-CZ" sz="2000" dirty="0" err="1" smtClean="0"/>
              <a:t>NRP</a:t>
            </a:r>
            <a:r>
              <a:rPr lang="cs-CZ" altLang="cs-CZ" sz="2000" dirty="0" smtClean="0"/>
              <a:t> podle novelizovaného zákona o sociálně-právní ochrany dětí – tím zajistit elementární předpoklad pro </a:t>
            </a:r>
            <a:r>
              <a:rPr lang="cs-CZ" altLang="cs-CZ" sz="2000" b="1" dirty="0" smtClean="0"/>
              <a:t>dodržování principu subsidiarity </a:t>
            </a:r>
            <a:r>
              <a:rPr lang="cs-CZ" altLang="cs-CZ" sz="2000" dirty="0" smtClean="0"/>
              <a:t>mezinárodního osvojení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 smtClean="0"/>
              <a:t>úprava metodického doporučení podle podmínek odpovídajících aktuálním potřebám spolupráce s kraji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 smtClean="0"/>
              <a:t>minimalizace potřeby aktualizace spisové dokumentace dětí po příchodu z krajů 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 smtClean="0"/>
              <a:t>zapojení zástupců krajů do poradního sboru </a:t>
            </a:r>
            <a:r>
              <a:rPr lang="cs-CZ" altLang="cs-CZ" sz="2000" dirty="0" err="1" smtClean="0"/>
              <a:t>ÚMPOD</a:t>
            </a:r>
            <a:endParaRPr lang="cs-CZ" altLang="cs-CZ" sz="2000" dirty="0" smtClean="0"/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smtClean="0"/>
              <a:t>Problematická místa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7771"/>
            <a:ext cx="7197725" cy="3904117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400" dirty="0" smtClean="0"/>
              <a:t>určení okamžiku pro respektování principu subsidiarity (vzájemné oznámení v případě souběhu evidencí)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400" dirty="0" smtClean="0"/>
              <a:t>propustka pro dítě, jež se žadateli o osvojení má opustit </a:t>
            </a:r>
            <a:r>
              <a:rPr lang="cs-CZ" altLang="cs-CZ" sz="2400" dirty="0"/>
              <a:t>zařízení </a:t>
            </a:r>
            <a:r>
              <a:rPr lang="cs-CZ" altLang="cs-CZ" sz="2400" dirty="0" smtClean="0"/>
              <a:t>(dodání rozhodnutí o zařazení žadatelů o osvojení do evidence </a:t>
            </a:r>
            <a:r>
              <a:rPr lang="cs-CZ" altLang="cs-CZ" sz="2400" dirty="0" err="1" smtClean="0"/>
              <a:t>ÚMPOD</a:t>
            </a:r>
            <a:r>
              <a:rPr lang="cs-CZ" altLang="cs-CZ" sz="2400" dirty="0" smtClean="0"/>
              <a:t>, případně </a:t>
            </a:r>
            <a:r>
              <a:rPr lang="cs-CZ" altLang="cs-CZ" sz="2400" dirty="0" err="1" smtClean="0"/>
              <a:t>matching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letter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 algn="just" eaLnBrk="1" hangingPunct="1">
              <a:spcBef>
                <a:spcPts val="0"/>
              </a:spcBef>
            </a:pPr>
            <a:endParaRPr lang="cs-CZ" altLang="cs-CZ" sz="2000" dirty="0" smtClean="0"/>
          </a:p>
          <a:p>
            <a:pPr algn="just" eaLnBrk="1" hangingPunct="1">
              <a:spcBef>
                <a:spcPts val="0"/>
              </a:spcBef>
            </a:pPr>
            <a:endParaRPr lang="cs-CZ" altLang="cs-CZ" sz="2000" dirty="0" smtClean="0"/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68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Trendy a budoucí vývoj</a:t>
            </a:r>
          </a:p>
        </p:txBody>
      </p:sp>
      <p:sp>
        <p:nvSpPr>
          <p:cNvPr id="1536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err="1" smtClean="0"/>
              <a:t>Nehaagská</a:t>
            </a:r>
            <a:r>
              <a:rPr lang="cs-CZ" altLang="cs-CZ" sz="3100" dirty="0" smtClean="0"/>
              <a:t> osvojení z ciziny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/>
              <a:t>statistiky zvláštní </a:t>
            </a:r>
            <a:r>
              <a:rPr lang="cs-CZ" altLang="cs-CZ" sz="2100" dirty="0" smtClean="0"/>
              <a:t>matriky (viz druhý blok…)</a:t>
            </a:r>
            <a:endParaRPr lang="cs-CZ" altLang="cs-CZ" sz="2100" dirty="0"/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 smtClean="0"/>
              <a:t>pokud se nejedná o haagské adopce, respektive adopce probíhající podle mezinárodních smluv, hrozí nebezpečí odepření uznání cizozemských rozhodnutí o osvojení </a:t>
            </a:r>
            <a:br>
              <a:rPr lang="cs-CZ" altLang="cs-CZ" sz="2100" dirty="0" smtClean="0"/>
            </a:br>
            <a:r>
              <a:rPr lang="cs-CZ" altLang="cs-CZ" sz="2100" dirty="0" smtClean="0"/>
              <a:t>s ohledem na hmotněprávní test českého práva (§ 63 odst. 1 </a:t>
            </a:r>
            <a:r>
              <a:rPr lang="cs-CZ" altLang="cs-CZ" sz="2100" dirty="0" err="1" smtClean="0"/>
              <a:t>ZMPS</a:t>
            </a:r>
            <a:r>
              <a:rPr lang="cs-CZ" altLang="cs-CZ" sz="2100" dirty="0" smtClean="0"/>
              <a:t>; viz existující rozhodnutí) 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 smtClean="0"/>
              <a:t>zejména k dosažení </a:t>
            </a:r>
            <a:r>
              <a:rPr lang="cs-CZ" altLang="cs-CZ" sz="2100" dirty="0" err="1" smtClean="0"/>
              <a:t>konsenzuálnější</a:t>
            </a:r>
            <a:r>
              <a:rPr lang="cs-CZ" altLang="cs-CZ" sz="2100" dirty="0" smtClean="0"/>
              <a:t> komunikace by bylo vhodné stanovit jasná pravidla podmínek adopcí </a:t>
            </a:r>
            <a:br>
              <a:rPr lang="cs-CZ" altLang="cs-CZ" sz="2100" dirty="0" smtClean="0"/>
            </a:br>
            <a:r>
              <a:rPr lang="cs-CZ" altLang="cs-CZ" sz="2100" dirty="0" smtClean="0"/>
              <a:t>z ciziny – například novelizací zákona o SPOD; vhodný se jeví tzv. italský model (předběžná kontrola schválení)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5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smtClean="0"/>
              <a:t>Osvojení a páry osob stejného pohlaví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200" dirty="0" smtClean="0"/>
              <a:t>uznání cizozemských rozhodnutí o společném osvojení osobami stejného pohlaví …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200" dirty="0" smtClean="0"/>
              <a:t>stanovisko Nejvyššího soudu: uznání takového rozhodnutí (veřejné listiny) je v rozporu s veřejným pořádkem České republiky 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200" dirty="0" smtClean="0"/>
              <a:t>Evropská úmluva o osvojení ve spojení se současnou platnou právní úpravou společné osvojení osobami stejného pohlaví nepřipouští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200" dirty="0" smtClean="0"/>
              <a:t>změnu připouští revize Evropské úmluvy o osvojení (dosud nevstoupila pro Českou republiku v platnost)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63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Děkuji za pozornost.</a:t>
            </a:r>
          </a:p>
        </p:txBody>
      </p:sp>
      <p:sp>
        <p:nvSpPr>
          <p:cNvPr id="18435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6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Typologie mezinárodních adopcí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06173"/>
            <a:ext cx="7197725" cy="3947659"/>
          </a:xfrm>
        </p:spPr>
        <p:txBody>
          <a:bodyPr/>
          <a:lstStyle/>
          <a:p>
            <a:pPr marL="457200" indent="-457200" algn="just" eaLnBrk="1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cs-CZ" sz="2000" b="1" dirty="0" smtClean="0"/>
              <a:t>adopce do ciziny </a:t>
            </a:r>
            <a:r>
              <a:rPr lang="cs-CZ" sz="2000" dirty="0" smtClean="0"/>
              <a:t>– vždy je vázána na souhlas </a:t>
            </a:r>
            <a:r>
              <a:rPr lang="cs-CZ" sz="2000" dirty="0" err="1" smtClean="0"/>
              <a:t>ÚMPOD</a:t>
            </a:r>
            <a:endParaRPr lang="cs-CZ" sz="2000" dirty="0"/>
          </a:p>
          <a:p>
            <a:pPr marL="457200" indent="-457200" algn="just" eaLnBrk="1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cs-CZ" sz="2000" b="1" dirty="0" smtClean="0"/>
              <a:t>adopce z ciziny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1. haagské adopce – adopce do/ze smluvních států haagské Úmluvy o ochraně dětí a spolupráci při mezinárodním osvojení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2. 	adopce podle dvoustranných mezinárodních smluv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3. 	</a:t>
            </a:r>
            <a:r>
              <a:rPr lang="cs-CZ" sz="2000" dirty="0" err="1" smtClean="0"/>
              <a:t>mimohaagské</a:t>
            </a:r>
            <a:r>
              <a:rPr lang="cs-CZ" sz="2000" dirty="0" smtClean="0"/>
              <a:t> (mimosmluvní) adopce – adopce ze zemí, s nimiž nemáme žádnou společnou mezinárodně-právní regulaci; rizika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neregulovaná kvalita žadatelů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problém právní volnosti dětí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problém se zdravotním stavem dětí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problém s uznáním cizozemských rozhodnutí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44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Případy k </a:t>
            </a:r>
            <a:r>
              <a:rPr lang="cs-CZ" dirty="0" smtClean="0"/>
              <a:t>rozebrání I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29"/>
            <a:ext cx="7197725" cy="3947659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nerespektování haagské adopční úmluvy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případ 1 – pětileté dítě v péči třetí osoby – prastrýce (pokrevně příbuzného) a pratety střídavě žijících </a:t>
            </a:r>
            <a:br>
              <a:rPr lang="cs-CZ" sz="2000" dirty="0" smtClean="0"/>
            </a:br>
            <a:r>
              <a:rPr lang="cs-CZ" sz="2000" dirty="0" smtClean="0"/>
              <a:t>v České republice a v Německu; podán návrh na nezrušitelné osvojení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případ </a:t>
            </a:r>
            <a:r>
              <a:rPr lang="cs-CZ" sz="2000" dirty="0" smtClean="0"/>
              <a:t>2 </a:t>
            </a:r>
            <a:r>
              <a:rPr lang="cs-CZ" sz="2000" dirty="0"/>
              <a:t>– </a:t>
            </a:r>
            <a:r>
              <a:rPr lang="cs-CZ" sz="2000" dirty="0" smtClean="0"/>
              <a:t>devítiměsíční dítě </a:t>
            </a:r>
            <a:r>
              <a:rPr lang="cs-CZ" sz="2000" dirty="0"/>
              <a:t>v péči třetí osoby </a:t>
            </a:r>
            <a:r>
              <a:rPr lang="cs-CZ" sz="2000" dirty="0" smtClean="0"/>
              <a:t>– české státní občanky a amerického státního občana; před </a:t>
            </a:r>
            <a:br>
              <a:rPr lang="cs-CZ" sz="2000" dirty="0" smtClean="0"/>
            </a:br>
            <a:r>
              <a:rPr lang="cs-CZ" sz="2000" dirty="0" smtClean="0"/>
              <a:t>31. 12. 2013 podán návrh na nezrušitelné osvojení</a:t>
            </a:r>
            <a:endParaRPr lang="cs-CZ" sz="2000" dirty="0"/>
          </a:p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respektování dvoustranných smluv</a:t>
            </a:r>
          </a:p>
          <a:p>
            <a:pPr marL="812800" lvl="1" indent="-449263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případ šestiletého chlapce, makedonského státního příslušníka v ústavním zařízení v České republice; požadavek na „vydání“ chlapce do Makedonie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8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Případy k </a:t>
            </a:r>
            <a:r>
              <a:rPr lang="cs-CZ" dirty="0" smtClean="0"/>
              <a:t>rozebrání II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29"/>
            <a:ext cx="7197725" cy="3947659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podmínky uznatelnosti cizozemských rozhodnutí</a:t>
            </a:r>
            <a:endParaRPr lang="cs-CZ" sz="2000" dirty="0" smtClean="0"/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úprava do 31. 12. 2013 – příklad osvojení z </a:t>
            </a:r>
            <a:r>
              <a:rPr lang="cs-CZ" sz="2000" dirty="0" err="1" smtClean="0"/>
              <a:t>nehaagské</a:t>
            </a:r>
            <a:r>
              <a:rPr lang="cs-CZ" sz="2000" dirty="0" smtClean="0"/>
              <a:t> země; dítě bylo osvojeno společně nesezdanými partnery za trvání manželství jednoho z nich – je takové rozhodnutí v souladu s českým veřejným pořádkem?</a:t>
            </a:r>
            <a:endParaRPr lang="cs-CZ" sz="2000" dirty="0" smtClean="0"/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nově úprava v § 63 odst. 1 </a:t>
            </a:r>
            <a:r>
              <a:rPr lang="cs-CZ" sz="2000" dirty="0" err="1" smtClean="0"/>
              <a:t>ZMPS</a:t>
            </a:r>
            <a:r>
              <a:rPr lang="cs-CZ" sz="2000" dirty="0" smtClean="0"/>
              <a:t> (viz podrobněji dále);  vznikají však nové problémy</a:t>
            </a:r>
            <a:endParaRPr lang="cs-CZ" sz="2000" dirty="0"/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9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2900" dirty="0" smtClean="0"/>
              <a:t>Mezinárodní adopce v krocích (haagská)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 eaLnBrk="1" hangingPunct="1"/>
            <a:r>
              <a:rPr lang="cs-CZ" sz="2000" dirty="0" smtClean="0"/>
              <a:t>zařazení pozitivně vyhodnocených žadatelů do evidence</a:t>
            </a:r>
          </a:p>
          <a:p>
            <a:pPr algn="just" eaLnBrk="1" hangingPunct="1"/>
            <a:r>
              <a:rPr lang="cs-CZ" sz="2000" dirty="0" smtClean="0"/>
              <a:t>zařazení dítěte do evidence a doplnění dokumentace</a:t>
            </a:r>
          </a:p>
          <a:p>
            <a:pPr algn="just" eaLnBrk="1" hangingPunct="1"/>
            <a:r>
              <a:rPr lang="cs-CZ" sz="2000" dirty="0" smtClean="0"/>
              <a:t>vyhledání vhodných žadatelů pro konkrétní dítě, tzv. spárování (</a:t>
            </a:r>
            <a:r>
              <a:rPr lang="cs-CZ" sz="2000" b="1" dirty="0" err="1" smtClean="0"/>
              <a:t>matching</a:t>
            </a:r>
            <a:r>
              <a:rPr lang="cs-CZ" sz="2000" dirty="0" smtClean="0"/>
              <a:t>)</a:t>
            </a:r>
          </a:p>
          <a:p>
            <a:pPr algn="just" eaLnBrk="1" hangingPunct="1"/>
            <a:r>
              <a:rPr lang="cs-CZ" sz="2000" b="1" dirty="0" smtClean="0"/>
              <a:t>interakce</a:t>
            </a:r>
            <a:r>
              <a:rPr lang="cs-CZ" sz="2000" dirty="0" smtClean="0"/>
              <a:t>, tj. kontakt dítěte s vybranými žadateli a jeho doprovázení a monitoring</a:t>
            </a:r>
          </a:p>
          <a:p>
            <a:pPr algn="just" eaLnBrk="1" hangingPunct="1"/>
            <a:r>
              <a:rPr lang="cs-CZ" sz="2000" dirty="0" smtClean="0"/>
              <a:t>v případě úspěšné interakce se dítě svěřuje do </a:t>
            </a:r>
            <a:r>
              <a:rPr lang="cs-CZ" sz="2000" dirty="0" err="1" smtClean="0"/>
              <a:t>předadopční</a:t>
            </a:r>
            <a:r>
              <a:rPr lang="cs-CZ" sz="2000" dirty="0" smtClean="0"/>
              <a:t> péče</a:t>
            </a:r>
          </a:p>
          <a:p>
            <a:pPr algn="just" eaLnBrk="1" hangingPunct="1"/>
            <a:r>
              <a:rPr lang="cs-CZ" sz="2000" dirty="0" smtClean="0"/>
              <a:t>po úspěšném průběhu </a:t>
            </a:r>
            <a:r>
              <a:rPr lang="cs-CZ" sz="2000" dirty="0" err="1" smtClean="0"/>
              <a:t>předadopční</a:t>
            </a:r>
            <a:r>
              <a:rPr lang="cs-CZ" sz="2000" dirty="0" smtClean="0"/>
              <a:t> péče následuje rozhodnutí o osvojení ve státě </a:t>
            </a:r>
            <a:r>
              <a:rPr lang="cs-CZ" sz="2000" dirty="0" err="1" smtClean="0"/>
              <a:t>předadopční</a:t>
            </a:r>
            <a:r>
              <a:rPr lang="cs-CZ" sz="2000" dirty="0" smtClean="0"/>
              <a:t> péče</a:t>
            </a:r>
          </a:p>
          <a:p>
            <a:pPr algn="just" eaLnBrk="1" hangingPunct="1"/>
            <a:r>
              <a:rPr lang="cs-CZ" sz="2000" dirty="0" smtClean="0"/>
              <a:t>zasílání </a:t>
            </a:r>
            <a:r>
              <a:rPr lang="cs-CZ" sz="2000" dirty="0" err="1" smtClean="0"/>
              <a:t>postadopčních</a:t>
            </a:r>
            <a:r>
              <a:rPr lang="cs-CZ" sz="2000" dirty="0" smtClean="0"/>
              <a:t> zpráv do zletilosti dítěte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2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mtClean="0"/>
              <a:t>Běh v čase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5200"/>
            <a:ext cx="7197725" cy="3976688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cs-CZ" dirty="0" smtClean="0"/>
              <a:t>dítě přijde do evidence </a:t>
            </a:r>
            <a:r>
              <a:rPr lang="cs-CZ" dirty="0" err="1" smtClean="0"/>
              <a:t>ÚMPOD</a:t>
            </a:r>
            <a:r>
              <a:rPr lang="cs-CZ" dirty="0" smtClean="0"/>
              <a:t>; obratem je vyžádána aktualizace; trvá standardně dva až čtyři týdny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 smtClean="0"/>
              <a:t>dítě bývá zařazeno na nejbližší možný poradní sbor; většinou první či druhý, tedy za měsíc či dva 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 smtClean="0"/>
              <a:t>podle doporučení poradního sboru je prostřednictvím partnerské organizace navrhován žadatelům </a:t>
            </a:r>
            <a:r>
              <a:rPr lang="cs-CZ" dirty="0" err="1" smtClean="0"/>
              <a:t>matching</a:t>
            </a:r>
            <a:r>
              <a:rPr lang="cs-CZ" dirty="0" smtClean="0"/>
              <a:t>; standardně reakce trvá dva až čtyři týdny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 smtClean="0"/>
              <a:t>v případě akceptace </a:t>
            </a:r>
            <a:r>
              <a:rPr lang="cs-CZ" dirty="0" err="1" smtClean="0"/>
              <a:t>matchingu</a:t>
            </a:r>
            <a:r>
              <a:rPr lang="cs-CZ" dirty="0" smtClean="0"/>
              <a:t> se sjednává bezprostředně termín interakce; ta trvá podle povahy případu do dvou týdnů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 smtClean="0"/>
              <a:t>po vyhodnocení interakce jako úspěšné následuje soudní řízení </a:t>
            </a:r>
            <a:br>
              <a:rPr lang="cs-CZ" dirty="0" smtClean="0"/>
            </a:br>
            <a:r>
              <a:rPr lang="cs-CZ" dirty="0" smtClean="0"/>
              <a:t>o svěření do </a:t>
            </a:r>
            <a:r>
              <a:rPr lang="cs-CZ" dirty="0" err="1" smtClean="0"/>
              <a:t>předadopční</a:t>
            </a:r>
            <a:r>
              <a:rPr lang="cs-CZ" dirty="0" smtClean="0"/>
              <a:t> péče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b="1" dirty="0" smtClean="0"/>
              <a:t>v ideálním případě probíhá proces </a:t>
            </a:r>
            <a:r>
              <a:rPr lang="cs-CZ" dirty="0" smtClean="0"/>
              <a:t>včetně pravomocného svěření do </a:t>
            </a:r>
            <a:r>
              <a:rPr lang="cs-CZ" dirty="0" err="1" smtClean="0"/>
              <a:t>předadopční</a:t>
            </a:r>
            <a:r>
              <a:rPr lang="cs-CZ" dirty="0" smtClean="0"/>
              <a:t> péče </a:t>
            </a:r>
            <a:r>
              <a:rPr lang="cs-CZ" b="1" dirty="0" smtClean="0"/>
              <a:t>do 3 (4) měsíců</a:t>
            </a:r>
            <a:r>
              <a:rPr lang="cs-CZ" dirty="0" smtClean="0"/>
              <a:t>; z toho přibližně polovina času jsou technické doby </a:t>
            </a:r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72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Svěření do </a:t>
            </a:r>
            <a:r>
              <a:rPr lang="cs-CZ" dirty="0" err="1" smtClean="0"/>
              <a:t>předadopční</a:t>
            </a:r>
            <a:r>
              <a:rPr lang="cs-CZ" dirty="0" smtClean="0"/>
              <a:t> péče</a:t>
            </a:r>
            <a:endParaRPr lang="cs-CZ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5200"/>
            <a:ext cx="7197725" cy="3976688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úprava v § 427 a násl. z. ř. s.</a:t>
            </a:r>
            <a:endParaRPr lang="cs-CZ" sz="2400" dirty="0" smtClean="0"/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zvláštní místní příslušnost Městského soudu </a:t>
            </a:r>
            <a:br>
              <a:rPr lang="cs-CZ" sz="2400" dirty="0" smtClean="0"/>
            </a:br>
            <a:r>
              <a:rPr lang="cs-CZ" sz="2400" dirty="0" smtClean="0"/>
              <a:t>v Brně</a:t>
            </a:r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vydává </a:t>
            </a:r>
            <a:r>
              <a:rPr lang="cs-CZ" sz="2400" dirty="0"/>
              <a:t>se usnesení nebo </a:t>
            </a:r>
            <a:r>
              <a:rPr lang="cs-CZ" sz="2400" dirty="0" smtClean="0"/>
              <a:t>rozsudek?</a:t>
            </a:r>
            <a:endParaRPr lang="cs-CZ" sz="2400" dirty="0"/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je třeba nařizovat jednání?</a:t>
            </a:r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lze rozhodnout o utajení osvojení v této fázi</a:t>
            </a:r>
            <a:endParaRPr lang="cs-CZ" sz="2400" dirty="0" smtClean="0"/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jakými opatřeními lze urychlit proces tak, aby byl dodržen rámcový čas uvedený v přechozím </a:t>
            </a:r>
            <a:r>
              <a:rPr lang="cs-CZ" sz="2400" dirty="0" err="1" smtClean="0"/>
              <a:t>slide</a:t>
            </a:r>
            <a:r>
              <a:rPr lang="cs-CZ" sz="2400" dirty="0" smtClean="0"/>
              <a:t> </a:t>
            </a:r>
            <a:endParaRPr lang="cs-CZ" sz="2400" dirty="0" smtClean="0"/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10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algn="just" eaLnBrk="1" hangingPunct="1"/>
            <a:r>
              <a:rPr lang="cs-CZ" altLang="cs-CZ" sz="3200" dirty="0" smtClean="0"/>
              <a:t>Statistika mezinárodních adopcí…</a:t>
            </a:r>
          </a:p>
        </p:txBody>
      </p:sp>
      <p:sp>
        <p:nvSpPr>
          <p:cNvPr id="7171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2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Shrnutí statistiky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 eaLnBrk="1" hangingPunct="1">
              <a:spcBef>
                <a:spcPct val="30000"/>
              </a:spcBef>
            </a:pPr>
            <a:endParaRPr lang="cs-CZ" altLang="cs-CZ" sz="2400" dirty="0" smtClean="0"/>
          </a:p>
          <a:p>
            <a:pPr algn="just" eaLnBrk="1" hangingPunct="1">
              <a:spcBef>
                <a:spcPct val="30000"/>
              </a:spcBef>
            </a:pPr>
            <a:r>
              <a:rPr lang="cs-CZ" altLang="cs-CZ" sz="2400" dirty="0" smtClean="0"/>
              <a:t>viz ve druhém bloku</a:t>
            </a:r>
          </a:p>
        </p:txBody>
      </p:sp>
      <p:sp>
        <p:nvSpPr>
          <p:cNvPr id="1229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OD_prezentace">
  <a:themeElements>
    <a:clrScheme name="UMPOD_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MPOD_prezenta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POD_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726</Words>
  <Application>Microsoft Office PowerPoint</Application>
  <PresentationFormat>Předvádění na obrazovce (4:3)</PresentationFormat>
  <Paragraphs>88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UMPOD_prezentace</vt:lpstr>
      <vt:lpstr>Mezinárodní adopční právo</vt:lpstr>
      <vt:lpstr>Typologie mezinárodních adopcí</vt:lpstr>
      <vt:lpstr>Případy k rozebrání I</vt:lpstr>
      <vt:lpstr>Případy k rozebrání II</vt:lpstr>
      <vt:lpstr>Mezinárodní adopce v krocích (haagská)</vt:lpstr>
      <vt:lpstr>Běh v čase</vt:lpstr>
      <vt:lpstr>Svěření do předadopční péče</vt:lpstr>
      <vt:lpstr>Statistika mezinárodních adopcí…</vt:lpstr>
      <vt:lpstr>Shrnutí statistiky</vt:lpstr>
      <vt:lpstr>Faktory ovlivňující míru (ne)úspěšnosti</vt:lpstr>
      <vt:lpstr>Srovnáváme nesrovnatelné?</vt:lpstr>
      <vt:lpstr>K systému spolupráce s OSPOD</vt:lpstr>
      <vt:lpstr>Aktuální otázky a systémový pohled</vt:lpstr>
      <vt:lpstr>Problematická místa</vt:lpstr>
      <vt:lpstr>Trendy a budoucí vývoj</vt:lpstr>
      <vt:lpstr>Nehaagská osvojení z ciziny</vt:lpstr>
      <vt:lpstr>Osvojení a páry osob stejného pohlaví</vt:lpstr>
      <vt:lpstr>Děkuji za pozornost.</vt:lpstr>
    </vt:vector>
  </TitlesOfParts>
  <Company>Omega Design,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Kapitán</dc:creator>
  <cp:lastModifiedBy>Kapitán</cp:lastModifiedBy>
  <cp:revision>43</cp:revision>
  <cp:lastPrinted>2013-02-07T04:19:42Z</cp:lastPrinted>
  <dcterms:created xsi:type="dcterms:W3CDTF">2009-10-27T12:33:06Z</dcterms:created>
  <dcterms:modified xsi:type="dcterms:W3CDTF">2015-04-13T10:40:23Z</dcterms:modified>
</cp:coreProperties>
</file>