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78" r:id="rId3"/>
    <p:sldId id="258" r:id="rId4"/>
    <p:sldId id="279" r:id="rId5"/>
    <p:sldId id="257" r:id="rId6"/>
    <p:sldId id="267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0" r:id="rId23"/>
    <p:sldId id="281" r:id="rId24"/>
    <p:sldId id="282" r:id="rId25"/>
    <p:sldId id="283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05"/>
  </p:normalViewPr>
  <p:slideViewPr>
    <p:cSldViewPr snapToGrid="0" snapToObjects="1">
      <p:cViewPr varScale="1">
        <p:scale>
          <a:sx n="174" d="100"/>
          <a:sy n="174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5B2E3-0CCB-C046-9E40-9ABE90EABCC2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E26CC-40D6-9043-A092-BC734D1AD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životním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prostředí</a:t>
            </a:r>
            <a:endParaRPr lang="en-US" baseline="0" dirty="0" smtClean="0"/>
          </a:p>
          <a:p>
            <a:pPr marL="171450" indent="-171450">
              <a:buFontTx/>
              <a:buChar char="•"/>
            </a:pPr>
            <a:r>
              <a:rPr lang="en-US" dirty="0" err="1" smtClean="0"/>
              <a:t>podpoře</a:t>
            </a:r>
            <a:r>
              <a:rPr lang="en-US" dirty="0" smtClean="0"/>
              <a:t> </a:t>
            </a:r>
            <a:r>
              <a:rPr lang="en-US" dirty="0" err="1" smtClean="0"/>
              <a:t>výroby</a:t>
            </a:r>
            <a:r>
              <a:rPr lang="en-US" dirty="0" smtClean="0"/>
              <a:t> </a:t>
            </a:r>
            <a:r>
              <a:rPr lang="en-US" dirty="0" err="1" smtClean="0"/>
              <a:t>elektřiny</a:t>
            </a:r>
            <a:r>
              <a:rPr lang="en-US" dirty="0" smtClean="0"/>
              <a:t> z </a:t>
            </a:r>
            <a:r>
              <a:rPr lang="en-US" dirty="0" err="1" smtClean="0"/>
              <a:t>obnovitelných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r>
              <a:rPr lang="en-US" dirty="0" smtClean="0"/>
              <a:t> 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O </a:t>
            </a:r>
            <a:r>
              <a:rPr lang="en-US" dirty="0" err="1" smtClean="0"/>
              <a:t>podporovaných</a:t>
            </a:r>
            <a:r>
              <a:rPr lang="en-US" dirty="0" smtClean="0"/>
              <a:t> </a:t>
            </a:r>
            <a:r>
              <a:rPr lang="en-US" dirty="0" err="1" smtClean="0"/>
              <a:t>zdrojích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endParaRPr lang="en-US" dirty="0" smtClean="0"/>
          </a:p>
          <a:p>
            <a:pPr marL="171450" indent="-171450">
              <a:buFontTx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66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Volatilní</a:t>
            </a:r>
            <a:r>
              <a:rPr lang="en-US" dirty="0" smtClean="0"/>
              <a:t> a </a:t>
            </a:r>
            <a:r>
              <a:rPr lang="en-US" dirty="0" err="1" smtClean="0"/>
              <a:t>nevolatilní</a:t>
            </a:r>
            <a:r>
              <a:rPr lang="en-US" dirty="0" smtClean="0"/>
              <a:t> (</a:t>
            </a:r>
            <a:r>
              <a:rPr lang="en-US" dirty="0" err="1" smtClean="0"/>
              <a:t>nestálý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stálý</a:t>
            </a:r>
            <a:r>
              <a:rPr lang="en-US" baseline="0" dirty="0" smtClean="0"/>
              <a:t>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34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 smtClean="0"/>
              <a:t>Zvýšení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elektřiny</a:t>
            </a:r>
            <a:r>
              <a:rPr lang="en-US" baseline="0" dirty="0" smtClean="0"/>
              <a:t> z OZE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Směrné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cíle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stanovené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každý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členský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stát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ČR – 8 </a:t>
            </a:r>
            <a:r>
              <a:rPr lang="en-US" baseline="0" dirty="0" err="1" smtClean="0"/>
              <a:t>procent</a:t>
            </a:r>
            <a:r>
              <a:rPr lang="en-US" baseline="0" dirty="0" smtClean="0"/>
              <a:t> do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4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Špidla</a:t>
            </a:r>
            <a:r>
              <a:rPr lang="en-US" dirty="0" smtClean="0"/>
              <a:t> 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všichni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včetně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komunistů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vyjma</a:t>
            </a:r>
            <a:r>
              <a:rPr lang="en-US" baseline="0" dirty="0" smtClean="0"/>
              <a:t> ODS</a:t>
            </a:r>
            <a:endParaRPr lang="en-US" dirty="0" smtClean="0"/>
          </a:p>
          <a:p>
            <a:r>
              <a:rPr lang="en-US" dirty="0" smtClean="0"/>
              <a:t>31. </a:t>
            </a:r>
            <a:r>
              <a:rPr lang="en-US" dirty="0" err="1" smtClean="0"/>
              <a:t>Března</a:t>
            </a:r>
            <a:r>
              <a:rPr lang="en-US" dirty="0" smtClean="0"/>
              <a:t> 2015</a:t>
            </a:r>
          </a:p>
          <a:p>
            <a:r>
              <a:rPr lang="en-US" dirty="0" smtClean="0"/>
              <a:t>15 let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3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španělsku</a:t>
            </a:r>
            <a:r>
              <a:rPr lang="en-US" dirty="0" smtClean="0"/>
              <a:t>, </a:t>
            </a:r>
            <a:r>
              <a:rPr lang="en-US" dirty="0" err="1" smtClean="0"/>
              <a:t>čínani</a:t>
            </a:r>
            <a:r>
              <a:rPr lang="en-US" dirty="0" smtClean="0"/>
              <a:t>, </a:t>
            </a:r>
            <a:r>
              <a:rPr lang="en-US" dirty="0" err="1" smtClean="0"/>
              <a:t>navýšení</a:t>
            </a:r>
            <a:r>
              <a:rPr lang="en-US" dirty="0" smtClean="0"/>
              <a:t> </a:t>
            </a:r>
            <a:r>
              <a:rPr lang="en-US" dirty="0" err="1" smtClean="0"/>
              <a:t>výroby</a:t>
            </a:r>
            <a:r>
              <a:rPr lang="en-US" dirty="0" smtClean="0"/>
              <a:t> </a:t>
            </a:r>
            <a:r>
              <a:rPr lang="en-US" dirty="0" err="1" smtClean="0"/>
              <a:t>solárního</a:t>
            </a:r>
            <a:r>
              <a:rPr lang="en-US" dirty="0" smtClean="0"/>
              <a:t> </a:t>
            </a:r>
            <a:r>
              <a:rPr lang="en-US" dirty="0" err="1" smtClean="0"/>
              <a:t>křemíku</a:t>
            </a:r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fišera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0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Pro </a:t>
            </a:r>
            <a:r>
              <a:rPr lang="en-US" dirty="0" err="1" smtClean="0"/>
              <a:t>ty</a:t>
            </a:r>
            <a:r>
              <a:rPr lang="en-US" dirty="0" smtClean="0"/>
              <a:t>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oze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klesne</a:t>
            </a:r>
            <a:r>
              <a:rPr lang="en-US" dirty="0" smtClean="0"/>
              <a:t> </a:t>
            </a:r>
            <a:r>
              <a:rPr lang="en-US" dirty="0" err="1" smtClean="0"/>
              <a:t>návratnost</a:t>
            </a:r>
            <a:r>
              <a:rPr lang="en-US" dirty="0" smtClean="0"/>
              <a:t> pod 11 let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6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dirty="0" err="1" smtClean="0"/>
              <a:t>vytvoření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 pro </a:t>
            </a:r>
            <a:r>
              <a:rPr lang="en-US" dirty="0" err="1" smtClean="0"/>
              <a:t>obchodování</a:t>
            </a:r>
            <a:r>
              <a:rPr lang="en-US" dirty="0" smtClean="0"/>
              <a:t> s </a:t>
            </a:r>
            <a:r>
              <a:rPr lang="en-US" dirty="0" err="1" smtClean="0"/>
              <a:t>povolenkami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emise</a:t>
            </a:r>
            <a:r>
              <a:rPr lang="en-US" dirty="0" smtClean="0"/>
              <a:t> </a:t>
            </a:r>
            <a:r>
              <a:rPr lang="en-US" dirty="0" err="1" smtClean="0"/>
              <a:t>skleníkových</a:t>
            </a:r>
            <a:r>
              <a:rPr lang="en-US" dirty="0" smtClean="0"/>
              <a:t> </a:t>
            </a:r>
            <a:r>
              <a:rPr lang="en-US" dirty="0" err="1" smtClean="0"/>
              <a:t>plynů</a:t>
            </a:r>
            <a:r>
              <a:rPr lang="en-US" dirty="0" smtClean="0"/>
              <a:t> </a:t>
            </a:r>
          </a:p>
          <a:p>
            <a:pPr marL="171450" indent="-171450">
              <a:buFontTx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E26CC-40D6-9043-A092-BC734D1AD50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7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4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1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1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8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4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4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1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9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3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60187-43A8-3348-8910-90019E7A76E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D2045-4DA4-7A4A-8485-5B4C9BF1E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9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obnovitelných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 </a:t>
            </a:r>
            <a:r>
              <a:rPr lang="en-US" dirty="0" err="1" smtClean="0"/>
              <a:t>elektřiny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Václav </a:t>
            </a:r>
            <a:r>
              <a:rPr lang="en-US" dirty="0" err="1" smtClean="0"/>
              <a:t>Stupka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39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cen</a:t>
            </a:r>
            <a:r>
              <a:rPr lang="en-US" dirty="0" smtClean="0"/>
              <a:t> a </a:t>
            </a:r>
            <a:r>
              <a:rPr lang="en-US" dirty="0" err="1" smtClean="0"/>
              <a:t>bonusů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ERÚ – </a:t>
            </a:r>
            <a:r>
              <a:rPr lang="en-US" dirty="0" err="1" smtClean="0"/>
              <a:t>cenové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(</a:t>
            </a:r>
            <a:r>
              <a:rPr lang="en-US" dirty="0" err="1" smtClean="0"/>
              <a:t>každoročně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 </a:t>
            </a: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druhy</a:t>
            </a:r>
            <a:r>
              <a:rPr lang="en-US" dirty="0" smtClean="0"/>
              <a:t> OZE,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investičních</a:t>
            </a:r>
            <a:r>
              <a:rPr lang="en-US" dirty="0" smtClean="0"/>
              <a:t> a </a:t>
            </a:r>
            <a:r>
              <a:rPr lang="en-US" dirty="0" err="1" smtClean="0"/>
              <a:t>provozních</a:t>
            </a:r>
            <a:r>
              <a:rPr lang="en-US" dirty="0" smtClean="0"/>
              <a:t> </a:t>
            </a:r>
            <a:r>
              <a:rPr lang="en-US" dirty="0" err="1" smtClean="0"/>
              <a:t>nákladů</a:t>
            </a:r>
            <a:endParaRPr lang="en-US" dirty="0" smtClean="0"/>
          </a:p>
          <a:p>
            <a:pPr lvl="1"/>
            <a:r>
              <a:rPr lang="en-US" dirty="0" smtClean="0"/>
              <a:t>Pro </a:t>
            </a:r>
            <a:r>
              <a:rPr lang="en-US" dirty="0" err="1" smtClean="0"/>
              <a:t>nově</a:t>
            </a:r>
            <a:r>
              <a:rPr lang="en-US" dirty="0" smtClean="0"/>
              <a:t> </a:t>
            </a:r>
            <a:r>
              <a:rPr lang="en-US" dirty="0" err="1" smtClean="0"/>
              <a:t>instalované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mohla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meziroční</a:t>
            </a:r>
            <a:r>
              <a:rPr lang="en-US" dirty="0" smtClean="0"/>
              <a:t> </a:t>
            </a:r>
            <a:r>
              <a:rPr lang="en-US" dirty="0" err="1" smtClean="0"/>
              <a:t>změna</a:t>
            </a:r>
            <a:r>
              <a:rPr lang="en-US" dirty="0" smtClean="0"/>
              <a:t> max 5 </a:t>
            </a:r>
            <a:r>
              <a:rPr lang="en-US" dirty="0" err="1" smtClean="0"/>
              <a:t>procent</a:t>
            </a:r>
            <a:r>
              <a:rPr lang="en-US" dirty="0" smtClean="0"/>
              <a:t> (</a:t>
            </a:r>
            <a:r>
              <a:rPr lang="en-US" dirty="0" err="1" smtClean="0"/>
              <a:t>německý</a:t>
            </a:r>
            <a:r>
              <a:rPr lang="en-US" dirty="0" smtClean="0"/>
              <a:t> model)</a:t>
            </a:r>
          </a:p>
          <a:p>
            <a:pPr lvl="1"/>
            <a:r>
              <a:rPr lang="en-US" dirty="0" err="1" smtClean="0"/>
              <a:t>Garantovaná</a:t>
            </a:r>
            <a:r>
              <a:rPr lang="en-US" dirty="0" smtClean="0"/>
              <a:t> </a:t>
            </a:r>
            <a:r>
              <a:rPr lang="en-US" dirty="0" err="1" smtClean="0"/>
              <a:t>návratnost</a:t>
            </a:r>
            <a:r>
              <a:rPr lang="en-US" dirty="0" smtClean="0"/>
              <a:t> 15,20, 30 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72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Solární</a:t>
            </a:r>
            <a:r>
              <a:rPr lang="en-US" dirty="0" smtClean="0"/>
              <a:t> boom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Pokles</a:t>
            </a:r>
            <a:r>
              <a:rPr lang="en-US" dirty="0" smtClean="0"/>
              <a:t> </a:t>
            </a:r>
            <a:r>
              <a:rPr lang="en-US" dirty="0" err="1" smtClean="0"/>
              <a:t>investinčních</a:t>
            </a:r>
            <a:r>
              <a:rPr lang="en-US" dirty="0" smtClean="0"/>
              <a:t> </a:t>
            </a:r>
            <a:r>
              <a:rPr lang="en-US" dirty="0" err="1" smtClean="0"/>
              <a:t>nákladů</a:t>
            </a:r>
            <a:endParaRPr lang="en-US" dirty="0" smtClean="0"/>
          </a:p>
          <a:p>
            <a:r>
              <a:rPr lang="en-US" dirty="0" err="1" smtClean="0"/>
              <a:t>Posílení</a:t>
            </a:r>
            <a:r>
              <a:rPr lang="en-US" dirty="0" smtClean="0"/>
              <a:t> </a:t>
            </a:r>
            <a:r>
              <a:rPr lang="en-US" dirty="0" err="1" smtClean="0"/>
              <a:t>koruny</a:t>
            </a:r>
            <a:endParaRPr lang="en-US" dirty="0" smtClean="0"/>
          </a:p>
          <a:p>
            <a:r>
              <a:rPr lang="cs-CZ" dirty="0"/>
              <a:t>5 %</a:t>
            </a:r>
            <a:r>
              <a:rPr lang="en-US" dirty="0" smtClean="0">
                <a:effectLst/>
              </a:rPr>
              <a:t> limit</a:t>
            </a:r>
          </a:p>
          <a:p>
            <a:r>
              <a:rPr lang="en-US" dirty="0" err="1" smtClean="0"/>
              <a:t>Komplikovaná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r>
              <a:rPr lang="en-US" dirty="0" smtClean="0"/>
              <a:t> – </a:t>
            </a:r>
            <a:r>
              <a:rPr lang="en-US" dirty="0" err="1" smtClean="0"/>
              <a:t>odložená</a:t>
            </a:r>
            <a:r>
              <a:rPr lang="en-US" dirty="0" smtClean="0"/>
              <a:t> </a:t>
            </a:r>
            <a:r>
              <a:rPr lang="en-US" dirty="0" err="1" smtClean="0"/>
              <a:t>novela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 smtClean="0"/>
              <a:t>konci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2009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instalovaný</a:t>
            </a:r>
            <a:r>
              <a:rPr lang="en-US" dirty="0" smtClean="0"/>
              <a:t> </a:t>
            </a:r>
            <a:r>
              <a:rPr lang="en-US" dirty="0" err="1" smtClean="0"/>
              <a:t>výkon</a:t>
            </a:r>
            <a:r>
              <a:rPr lang="en-US" dirty="0" smtClean="0"/>
              <a:t> 463 </a:t>
            </a:r>
            <a:r>
              <a:rPr lang="en-US" dirty="0" err="1" smtClean="0"/>
              <a:t>MWp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2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FVE – </a:t>
            </a:r>
            <a:r>
              <a:rPr lang="en-US" dirty="0" err="1" smtClean="0"/>
              <a:t>vývoj</a:t>
            </a:r>
            <a:r>
              <a:rPr lang="en-US" dirty="0" smtClean="0"/>
              <a:t> </a:t>
            </a:r>
            <a:r>
              <a:rPr lang="en-US" dirty="0" err="1" smtClean="0"/>
              <a:t>parametrů</a:t>
            </a:r>
            <a:endParaRPr lang="en-US" dirty="0"/>
          </a:p>
        </p:txBody>
      </p:sp>
      <p:pic>
        <p:nvPicPr>
          <p:cNvPr id="6" name="Picture 5" descr="Screen Shot 2015-04-08 at 11.00.5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9301"/>
            <a:ext cx="91186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1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Plán</a:t>
            </a:r>
            <a:r>
              <a:rPr lang="en-US" dirty="0" smtClean="0"/>
              <a:t> MPO </a:t>
            </a:r>
            <a:r>
              <a:rPr lang="en-US" dirty="0" err="1" smtClean="0"/>
              <a:t>vývoje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 OZE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4284"/>
            <a:ext cx="9144000" cy="478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10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solární</a:t>
            </a:r>
            <a:r>
              <a:rPr lang="en-US" dirty="0" smtClean="0"/>
              <a:t> boom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137/2010 Sb. ze dne 21. dubna 2010</a:t>
            </a:r>
            <a:r>
              <a:rPr lang="en-US" dirty="0" smtClean="0">
                <a:effectLst/>
              </a:rPr>
              <a:t>  - </a:t>
            </a:r>
            <a:r>
              <a:rPr lang="en-US" dirty="0" err="1" smtClean="0">
                <a:effectLst/>
              </a:rPr>
              <a:t>zrušení</a:t>
            </a:r>
            <a:r>
              <a:rPr lang="en-US" dirty="0" smtClean="0">
                <a:effectLst/>
              </a:rPr>
              <a:t> </a:t>
            </a:r>
            <a:r>
              <a:rPr lang="cs-CZ" dirty="0"/>
              <a:t>5 %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limitu</a:t>
            </a:r>
            <a:endParaRPr lang="en-US" dirty="0" smtClean="0">
              <a:effectLst/>
            </a:endParaRPr>
          </a:p>
          <a:p>
            <a:r>
              <a:rPr lang="cs-CZ" dirty="0"/>
              <a:t>zákon č. 346/2010 Sb. ze dne 12. listopadu 2010</a:t>
            </a:r>
            <a:r>
              <a:rPr lang="en-US" dirty="0" smtClean="0">
                <a:effectLst/>
              </a:rPr>
              <a:t>  - </a:t>
            </a:r>
            <a:r>
              <a:rPr lang="en-US" dirty="0" err="1" smtClean="0">
                <a:effectLst/>
              </a:rPr>
              <a:t>zrušení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osvobození</a:t>
            </a:r>
            <a:r>
              <a:rPr lang="en-US" dirty="0" smtClean="0">
                <a:effectLst/>
              </a:rPr>
              <a:t> od </a:t>
            </a:r>
            <a:r>
              <a:rPr lang="en-US" dirty="0" err="1" smtClean="0">
                <a:effectLst/>
              </a:rPr>
              <a:t>daně</a:t>
            </a:r>
            <a:r>
              <a:rPr lang="en-US" dirty="0" smtClean="0">
                <a:effectLst/>
              </a:rPr>
              <a:t> z </a:t>
            </a:r>
            <a:r>
              <a:rPr lang="en-US" dirty="0" err="1" smtClean="0">
                <a:effectLst/>
              </a:rPr>
              <a:t>příjmů</a:t>
            </a:r>
            <a:endParaRPr lang="en-US" dirty="0" smtClean="0">
              <a:effectLst/>
            </a:endParaRPr>
          </a:p>
          <a:p>
            <a:r>
              <a:rPr lang="cs-CZ" dirty="0" smtClean="0"/>
              <a:t>zákon </a:t>
            </a:r>
            <a:r>
              <a:rPr lang="cs-CZ" dirty="0"/>
              <a:t>č. 402/2010 Sb., ze dne 14. prosince 2010</a:t>
            </a:r>
            <a:r>
              <a:rPr lang="en-US" dirty="0" smtClean="0">
                <a:effectLst/>
              </a:rPr>
              <a:t> – </a:t>
            </a:r>
            <a:r>
              <a:rPr lang="en-US" dirty="0" err="1" smtClean="0">
                <a:effectLst/>
              </a:rPr>
              <a:t>odvod</a:t>
            </a:r>
            <a:r>
              <a:rPr lang="en-US" dirty="0" smtClean="0">
                <a:effectLst/>
              </a:rPr>
              <a:t> z </a:t>
            </a:r>
            <a:r>
              <a:rPr lang="en-US" dirty="0" err="1" smtClean="0">
                <a:effectLst/>
              </a:rPr>
              <a:t>elektřiny</a:t>
            </a:r>
            <a:r>
              <a:rPr lang="en-US" dirty="0" smtClean="0">
                <a:effectLst/>
              </a:rPr>
              <a:t> z FVE</a:t>
            </a:r>
          </a:p>
          <a:p>
            <a:r>
              <a:rPr lang="cs-CZ" dirty="0"/>
              <a:t>zákon č. 330/2010 Sb. ze dne 1. 1. 2011</a:t>
            </a:r>
            <a:r>
              <a:rPr lang="en-US" dirty="0" smtClean="0">
                <a:effectLst/>
              </a:rPr>
              <a:t> – </a:t>
            </a:r>
            <a:r>
              <a:rPr lang="en-US" dirty="0" err="1" smtClean="0">
                <a:effectLst/>
              </a:rPr>
              <a:t>omezení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podpory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provozy</a:t>
            </a:r>
            <a:r>
              <a:rPr lang="en-US" dirty="0" smtClean="0">
                <a:effectLst/>
              </a:rPr>
              <a:t> s </a:t>
            </a:r>
            <a:r>
              <a:rPr lang="en-US" dirty="0" err="1" smtClean="0">
                <a:effectLst/>
              </a:rPr>
              <a:t>výkonem</a:t>
            </a:r>
            <a:r>
              <a:rPr lang="en-US" dirty="0" smtClean="0">
                <a:effectLst/>
              </a:rPr>
              <a:t> do 30 </a:t>
            </a:r>
            <a:r>
              <a:rPr lang="en-US" dirty="0" err="1" smtClean="0">
                <a:effectLst/>
              </a:rPr>
              <a:t>KWp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2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Odvod</a:t>
            </a:r>
            <a:r>
              <a:rPr lang="en-US" dirty="0" smtClean="0"/>
              <a:t> z </a:t>
            </a:r>
            <a:r>
              <a:rPr lang="en-US" dirty="0" err="1" smtClean="0"/>
              <a:t>provozu</a:t>
            </a:r>
            <a:r>
              <a:rPr lang="en-US" dirty="0" smtClean="0"/>
              <a:t> FVE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výkupní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zeleného</a:t>
            </a:r>
            <a:r>
              <a:rPr lang="en-US" dirty="0" smtClean="0"/>
              <a:t> </a:t>
            </a:r>
            <a:r>
              <a:rPr lang="en-US" dirty="0" err="1" smtClean="0"/>
              <a:t>bonusu</a:t>
            </a:r>
            <a:endParaRPr lang="en-US" dirty="0" smtClean="0"/>
          </a:p>
          <a:p>
            <a:r>
              <a:rPr lang="en-US" dirty="0" smtClean="0"/>
              <a:t>Pro FVE </a:t>
            </a:r>
            <a:r>
              <a:rPr lang="en-US" dirty="0" err="1" smtClean="0"/>
              <a:t>uvedené</a:t>
            </a:r>
            <a:r>
              <a:rPr lang="en-US" dirty="0" smtClean="0"/>
              <a:t> do </a:t>
            </a:r>
            <a:r>
              <a:rPr lang="en-US" dirty="0" err="1" smtClean="0"/>
              <a:t>provozu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cs-CZ" dirty="0"/>
              <a:t>1. 1. 2009 a 31. 12. 2010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err="1" smtClean="0"/>
              <a:t>Sazba</a:t>
            </a:r>
            <a:r>
              <a:rPr lang="en-US" dirty="0" smtClean="0"/>
              <a:t>: </a:t>
            </a:r>
            <a:r>
              <a:rPr lang="cs-CZ" dirty="0"/>
              <a:t>26 % v případě výkupní ceny a 28 % u zeleného bonusu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err="1" smtClean="0"/>
              <a:t>Strženo</a:t>
            </a:r>
            <a:r>
              <a:rPr lang="en-US" dirty="0" smtClean="0"/>
              <a:t> z </a:t>
            </a:r>
            <a:r>
              <a:rPr lang="en-US" dirty="0" err="1" smtClean="0"/>
              <a:t>vyplacené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/</a:t>
            </a:r>
            <a:r>
              <a:rPr lang="en-US" dirty="0" err="1" smtClean="0"/>
              <a:t>bonusu</a:t>
            </a:r>
            <a:endParaRPr lang="en-US" dirty="0" smtClean="0"/>
          </a:p>
          <a:p>
            <a:r>
              <a:rPr lang="en-US" dirty="0" smtClean="0"/>
              <a:t>Po </a:t>
            </a:r>
            <a:r>
              <a:rPr lang="en-US" dirty="0" err="1" smtClean="0"/>
              <a:t>dobu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endParaRPr lang="en-US" dirty="0" smtClean="0"/>
          </a:p>
          <a:p>
            <a:r>
              <a:rPr lang="en-US" dirty="0" smtClean="0"/>
              <a:t>Jen pro </a:t>
            </a:r>
            <a:r>
              <a:rPr lang="en-US" dirty="0" err="1" smtClean="0"/>
              <a:t>zdroje</a:t>
            </a:r>
            <a:r>
              <a:rPr lang="en-US" dirty="0" smtClean="0"/>
              <a:t> od 30 kW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13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stížnost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Podala</a:t>
            </a:r>
            <a:r>
              <a:rPr lang="en-US" dirty="0" smtClean="0"/>
              <a:t> </a:t>
            </a:r>
            <a:r>
              <a:rPr lang="en-US" dirty="0" err="1" smtClean="0"/>
              <a:t>skupina</a:t>
            </a:r>
            <a:r>
              <a:rPr lang="en-US" dirty="0" smtClean="0"/>
              <a:t> </a:t>
            </a:r>
            <a:r>
              <a:rPr lang="en-US" dirty="0" err="1" smtClean="0"/>
              <a:t>senátorů</a:t>
            </a:r>
            <a:endParaRPr lang="en-US" dirty="0" smtClean="0"/>
          </a:p>
          <a:p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arbitráží</a:t>
            </a:r>
            <a:endParaRPr lang="en-US" dirty="0" smtClean="0"/>
          </a:p>
          <a:p>
            <a:r>
              <a:rPr lang="en-US" dirty="0" err="1" smtClean="0"/>
              <a:t>Odvod</a:t>
            </a:r>
            <a:r>
              <a:rPr lang="en-US" dirty="0" smtClean="0"/>
              <a:t> </a:t>
            </a:r>
            <a:r>
              <a:rPr lang="en-US" dirty="0" err="1" smtClean="0"/>
              <a:t>označen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neústavní</a:t>
            </a:r>
            <a:r>
              <a:rPr lang="en-US" dirty="0" smtClean="0"/>
              <a:t> (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jistota</a:t>
            </a:r>
            <a:r>
              <a:rPr lang="en-US" dirty="0" smtClean="0"/>
              <a:t>, </a:t>
            </a:r>
            <a:r>
              <a:rPr lang="en-US" dirty="0" err="1" smtClean="0"/>
              <a:t>retroaktivita</a:t>
            </a:r>
            <a:r>
              <a:rPr lang="en-US" dirty="0" smtClean="0"/>
              <a:t>)</a:t>
            </a:r>
          </a:p>
          <a:p>
            <a:r>
              <a:rPr lang="en-US" dirty="0"/>
              <a:t>Pl. ÚS 17/</a:t>
            </a:r>
            <a:r>
              <a:rPr lang="en-US" dirty="0" smtClean="0"/>
              <a:t>11 (16. </a:t>
            </a:r>
            <a:r>
              <a:rPr lang="en-US" dirty="0" err="1" smtClean="0"/>
              <a:t>května</a:t>
            </a:r>
            <a:r>
              <a:rPr lang="en-US" dirty="0" smtClean="0"/>
              <a:t> 2012)</a:t>
            </a:r>
          </a:p>
          <a:p>
            <a:pPr lvl="1"/>
            <a:r>
              <a:rPr lang="en-US" dirty="0" err="1" smtClean="0"/>
              <a:t>Veřejný</a:t>
            </a:r>
            <a:r>
              <a:rPr lang="en-US" dirty="0" smtClean="0"/>
              <a:t> </a:t>
            </a:r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převážil</a:t>
            </a:r>
            <a:endParaRPr lang="en-US" dirty="0" smtClean="0"/>
          </a:p>
          <a:p>
            <a:pPr lvl="1"/>
            <a:r>
              <a:rPr lang="en-US" dirty="0" err="1" smtClean="0"/>
              <a:t>Odvod</a:t>
            </a:r>
            <a:r>
              <a:rPr lang="en-US" dirty="0" smtClean="0"/>
              <a:t> je </a:t>
            </a:r>
            <a:r>
              <a:rPr lang="en-US" dirty="0" err="1" smtClean="0"/>
              <a:t>zákonný</a:t>
            </a:r>
            <a:endParaRPr lang="en-US" dirty="0" smtClean="0"/>
          </a:p>
          <a:p>
            <a:pPr lvl="1"/>
            <a:r>
              <a:rPr lang="en-US" dirty="0" err="1" smtClean="0"/>
              <a:t>Rdousící</a:t>
            </a:r>
            <a:r>
              <a:rPr lang="en-US" dirty="0" smtClean="0"/>
              <a:t> </a:t>
            </a:r>
            <a:r>
              <a:rPr lang="en-US" dirty="0" err="1" smtClean="0"/>
              <a:t>efekt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76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2009</a:t>
            </a:r>
            <a:r>
              <a:rPr lang="cs-CZ" dirty="0"/>
              <a:t>/29/</a:t>
            </a:r>
            <a:r>
              <a:rPr lang="cs-CZ" dirty="0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aktualizuje</a:t>
            </a:r>
            <a:r>
              <a:rPr lang="en-US" dirty="0" smtClean="0"/>
              <a:t> </a:t>
            </a:r>
            <a:r>
              <a:rPr lang="en-US" dirty="0" err="1" smtClean="0"/>
              <a:t>směrnici</a:t>
            </a:r>
            <a:r>
              <a:rPr lang="en-US" dirty="0" smtClean="0"/>
              <a:t> 2003/87/ES</a:t>
            </a:r>
          </a:p>
          <a:p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aktualizace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úpravy</a:t>
            </a:r>
            <a:endParaRPr lang="en-US" dirty="0" smtClean="0"/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</a:t>
            </a:r>
            <a:r>
              <a:rPr lang="cs-CZ" dirty="0"/>
              <a:t>č. 165/2012 </a:t>
            </a:r>
            <a:r>
              <a:rPr lang="cs-CZ" dirty="0" smtClean="0"/>
              <a:t>Sb.</a:t>
            </a:r>
            <a:r>
              <a:rPr lang="en-US" dirty="0" smtClean="0"/>
              <a:t>, </a:t>
            </a:r>
            <a:r>
              <a:rPr lang="cs-CZ" dirty="0"/>
              <a:t>o podpoře využívání obnovitelných zdrojů</a:t>
            </a:r>
            <a:r>
              <a:rPr lang="en-US" dirty="0" smtClean="0">
                <a:effectLst/>
              </a:rPr>
              <a:t> – </a:t>
            </a:r>
            <a:r>
              <a:rPr lang="en-US" dirty="0" err="1" smtClean="0">
                <a:effectLst/>
              </a:rPr>
              <a:t>nahradil</a:t>
            </a:r>
            <a:r>
              <a:rPr lang="en-US" dirty="0" smtClean="0">
                <a:effectLst/>
              </a:rPr>
              <a:t> </a:t>
            </a:r>
            <a:r>
              <a:rPr lang="cs-CZ" dirty="0"/>
              <a:t>zákon č. 180/2005 </a:t>
            </a:r>
            <a:r>
              <a:rPr lang="cs-CZ" dirty="0" err="1" smtClean="0"/>
              <a:t>Sb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26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podporovaných</a:t>
            </a:r>
            <a:r>
              <a:rPr lang="en-US" dirty="0" smtClean="0"/>
              <a:t> </a:t>
            </a:r>
            <a:r>
              <a:rPr lang="en-US" dirty="0" err="1" smtClean="0"/>
              <a:t>zdrojích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 err="1" smtClean="0"/>
              <a:t>značné</a:t>
            </a:r>
            <a:r>
              <a:rPr lang="en-US" dirty="0" smtClean="0"/>
              <a:t> </a:t>
            </a:r>
            <a:r>
              <a:rPr lang="en-US" dirty="0" err="1" smtClean="0"/>
              <a:t>míry</a:t>
            </a:r>
            <a:r>
              <a:rPr lang="en-US" dirty="0" smtClean="0"/>
              <a:t> </a:t>
            </a:r>
            <a:r>
              <a:rPr lang="en-US" dirty="0" err="1" smtClean="0"/>
              <a:t>kopíroval</a:t>
            </a:r>
            <a:r>
              <a:rPr lang="en-US" dirty="0" smtClean="0"/>
              <a:t> </a:t>
            </a:r>
            <a:r>
              <a:rPr lang="en-US" dirty="0" err="1" smtClean="0"/>
              <a:t>původní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úpravu</a:t>
            </a:r>
            <a:endParaRPr lang="en-US" dirty="0" smtClean="0"/>
          </a:p>
          <a:p>
            <a:r>
              <a:rPr lang="en-US" dirty="0" err="1" smtClean="0"/>
              <a:t>Podpora</a:t>
            </a:r>
            <a:r>
              <a:rPr lang="en-US" dirty="0" smtClean="0"/>
              <a:t> FVE </a:t>
            </a:r>
            <a:r>
              <a:rPr lang="en-US" dirty="0" err="1" smtClean="0"/>
              <a:t>jen</a:t>
            </a:r>
            <a:r>
              <a:rPr lang="en-US" dirty="0" smtClean="0"/>
              <a:t> do 30 </a:t>
            </a:r>
            <a:r>
              <a:rPr lang="en-US" dirty="0" err="1"/>
              <a:t>k</a:t>
            </a:r>
            <a:r>
              <a:rPr lang="en-US" dirty="0" err="1" smtClean="0"/>
              <a:t>Wp</a:t>
            </a:r>
            <a:endParaRPr lang="en-US" dirty="0" smtClean="0"/>
          </a:p>
          <a:p>
            <a:r>
              <a:rPr lang="en-US" dirty="0" err="1" smtClean="0"/>
              <a:t>Podporu</a:t>
            </a:r>
            <a:r>
              <a:rPr lang="en-US" dirty="0" smtClean="0"/>
              <a:t> </a:t>
            </a:r>
            <a:r>
              <a:rPr lang="en-US" dirty="0" err="1" smtClean="0"/>
              <a:t>vyplácí</a:t>
            </a:r>
            <a:r>
              <a:rPr lang="en-US" dirty="0" smtClean="0"/>
              <a:t> </a:t>
            </a:r>
            <a:r>
              <a:rPr lang="en-US" dirty="0" err="1" smtClean="0"/>
              <a:t>operátor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– OTE, </a:t>
            </a:r>
            <a:r>
              <a:rPr lang="en-US" dirty="0" err="1" smtClean="0"/>
              <a:t>a.s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Zůstaly</a:t>
            </a:r>
            <a:r>
              <a:rPr lang="en-US" dirty="0" smtClean="0"/>
              <a:t> </a:t>
            </a:r>
            <a:r>
              <a:rPr lang="en-US" dirty="0" err="1" smtClean="0"/>
              <a:t>výkupní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(OZE do 100 kW) a </a:t>
            </a:r>
            <a:r>
              <a:rPr lang="en-US" dirty="0" err="1" smtClean="0"/>
              <a:t>zelený</a:t>
            </a:r>
            <a:r>
              <a:rPr lang="en-US" dirty="0" smtClean="0"/>
              <a:t> bonus </a:t>
            </a:r>
          </a:p>
          <a:p>
            <a:r>
              <a:rPr lang="en-US" dirty="0" err="1" smtClean="0"/>
              <a:t>Výkup</a:t>
            </a:r>
            <a:r>
              <a:rPr lang="en-US" dirty="0" smtClean="0"/>
              <a:t> </a:t>
            </a:r>
            <a:r>
              <a:rPr lang="en-US" dirty="0" err="1" smtClean="0"/>
              <a:t>realizuje</a:t>
            </a:r>
            <a:r>
              <a:rPr lang="en-US" dirty="0" smtClean="0"/>
              <a:t> </a:t>
            </a:r>
            <a:r>
              <a:rPr lang="en-US" dirty="0" err="1" smtClean="0"/>
              <a:t>obchodník</a:t>
            </a:r>
            <a:r>
              <a:rPr lang="en-US" dirty="0" smtClean="0"/>
              <a:t> </a:t>
            </a:r>
            <a:r>
              <a:rPr lang="en-US" dirty="0" err="1" smtClean="0"/>
              <a:t>určený</a:t>
            </a:r>
            <a:r>
              <a:rPr lang="en-US" dirty="0" smtClean="0"/>
              <a:t> MPO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10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podporovaných</a:t>
            </a:r>
            <a:r>
              <a:rPr lang="en-US" dirty="0" smtClean="0"/>
              <a:t> </a:t>
            </a:r>
            <a:r>
              <a:rPr lang="en-US" dirty="0" err="1" smtClean="0"/>
              <a:t>zdrojích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Cenové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ERÚ – </a:t>
            </a:r>
            <a:r>
              <a:rPr lang="en-US" dirty="0" err="1" smtClean="0"/>
              <a:t>zákonné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4500 </a:t>
            </a:r>
            <a:r>
              <a:rPr lang="en-US" dirty="0" err="1" smtClean="0"/>
              <a:t>Kč</a:t>
            </a:r>
            <a:r>
              <a:rPr lang="en-US" dirty="0" smtClean="0"/>
              <a:t>/</a:t>
            </a:r>
            <a:r>
              <a:rPr lang="en-US" dirty="0" err="1" smtClean="0"/>
              <a:t>MWh</a:t>
            </a:r>
            <a:endParaRPr lang="en-US" dirty="0" smtClean="0"/>
          </a:p>
          <a:p>
            <a:r>
              <a:rPr lang="en-US" dirty="0" err="1" smtClean="0"/>
              <a:t>Zůstala</a:t>
            </a:r>
            <a:r>
              <a:rPr lang="en-US" dirty="0" smtClean="0"/>
              <a:t> </a:t>
            </a:r>
            <a:r>
              <a:rPr lang="en-US" dirty="0" err="1" smtClean="0"/>
              <a:t>garance</a:t>
            </a:r>
            <a:r>
              <a:rPr lang="en-US" dirty="0" smtClean="0"/>
              <a:t> 15 let</a:t>
            </a:r>
          </a:p>
          <a:p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r>
              <a:rPr lang="en-US" dirty="0" smtClean="0"/>
              <a:t> 95 - </a:t>
            </a:r>
            <a:r>
              <a:rPr lang="cs-CZ" dirty="0"/>
              <a:t>115 % </a:t>
            </a:r>
            <a:r>
              <a:rPr lang="cs-CZ" dirty="0" smtClean="0"/>
              <a:t>(ne u návratnosti pod 12 let</a:t>
            </a:r>
          </a:p>
          <a:p>
            <a:r>
              <a:rPr lang="cs-CZ" dirty="0" smtClean="0"/>
              <a:t>Odvod zůstal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5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Obnovitelné</a:t>
            </a:r>
            <a:r>
              <a:rPr lang="en-US" dirty="0" smtClean="0"/>
              <a:t> </a:t>
            </a:r>
            <a:r>
              <a:rPr lang="en-US" dirty="0" err="1"/>
              <a:t>přírodní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schopnost</a:t>
            </a:r>
            <a:r>
              <a:rPr lang="en-US" dirty="0"/>
              <a:t> se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postupném</a:t>
            </a:r>
            <a:r>
              <a:rPr lang="en-US" dirty="0"/>
              <a:t> </a:t>
            </a:r>
            <a:r>
              <a:rPr lang="en-US" dirty="0" err="1"/>
              <a:t>spotřebovávání</a:t>
            </a:r>
            <a:r>
              <a:rPr lang="en-US" dirty="0"/>
              <a:t> </a:t>
            </a:r>
            <a:r>
              <a:rPr lang="en-US" dirty="0" err="1"/>
              <a:t>částečně</a:t>
            </a:r>
            <a:r>
              <a:rPr lang="en-US" dirty="0"/>
              <a:t>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úplně</a:t>
            </a:r>
            <a:r>
              <a:rPr lang="en-US" dirty="0"/>
              <a:t> </a:t>
            </a:r>
            <a:r>
              <a:rPr lang="en-US" dirty="0" err="1"/>
              <a:t>obnovovat</a:t>
            </a:r>
            <a:r>
              <a:rPr lang="en-US" dirty="0"/>
              <a:t>, a to </a:t>
            </a:r>
            <a:r>
              <a:rPr lang="en-US" dirty="0" err="1"/>
              <a:t>samy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přispění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.</a:t>
            </a:r>
            <a:r>
              <a:rPr lang="en-US" dirty="0" smtClean="0"/>
              <a:t>“</a:t>
            </a:r>
          </a:p>
          <a:p>
            <a:r>
              <a:rPr lang="en-US" dirty="0"/>
              <a:t>„</a:t>
            </a:r>
            <a:r>
              <a:rPr lang="en-US" dirty="0" err="1"/>
              <a:t>Obnovitelnými</a:t>
            </a:r>
            <a:r>
              <a:rPr lang="en-US" dirty="0"/>
              <a:t> </a:t>
            </a:r>
            <a:r>
              <a:rPr lang="en-US" dirty="0" err="1"/>
              <a:t>zdroji</a:t>
            </a:r>
            <a:r>
              <a:rPr lang="en-US" dirty="0"/>
              <a:t> se </a:t>
            </a:r>
            <a:r>
              <a:rPr lang="en-US" dirty="0" err="1"/>
              <a:t>rozumí</a:t>
            </a:r>
            <a:r>
              <a:rPr lang="en-US" dirty="0"/>
              <a:t> </a:t>
            </a:r>
            <a:r>
              <a:rPr lang="en-US" dirty="0" err="1"/>
              <a:t>obnovitelné</a:t>
            </a:r>
            <a:r>
              <a:rPr lang="en-US" dirty="0"/>
              <a:t> </a:t>
            </a:r>
            <a:r>
              <a:rPr lang="en-US" dirty="0" err="1"/>
              <a:t>nefosilní</a:t>
            </a:r>
            <a:r>
              <a:rPr lang="en-US" dirty="0"/>
              <a:t> </a:t>
            </a:r>
            <a:r>
              <a:rPr lang="en-US" dirty="0" err="1"/>
              <a:t>přírodní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, </a:t>
            </a:r>
            <a:r>
              <a:rPr lang="en-US" dirty="0" err="1"/>
              <a:t>jimiž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větru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slunečního</a:t>
            </a:r>
            <a:r>
              <a:rPr lang="en-US" dirty="0"/>
              <a:t> </a:t>
            </a:r>
            <a:r>
              <a:rPr lang="en-US" dirty="0" err="1"/>
              <a:t>záření</a:t>
            </a:r>
            <a:r>
              <a:rPr lang="en-US" dirty="0"/>
              <a:t>, </a:t>
            </a:r>
            <a:r>
              <a:rPr lang="en-US" dirty="0" err="1"/>
              <a:t>geotermální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půdy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vzduchu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biomasy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skládkového</a:t>
            </a:r>
            <a:r>
              <a:rPr lang="en-US" dirty="0"/>
              <a:t> </a:t>
            </a:r>
            <a:r>
              <a:rPr lang="en-US" dirty="0" err="1"/>
              <a:t>plynu</a:t>
            </a:r>
            <a:r>
              <a:rPr lang="en-US" dirty="0"/>
              <a:t>,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kalového</a:t>
            </a:r>
            <a:r>
              <a:rPr lang="en-US" dirty="0"/>
              <a:t> </a:t>
            </a:r>
            <a:r>
              <a:rPr lang="en-US" dirty="0" err="1"/>
              <a:t>plynu</a:t>
            </a:r>
            <a:r>
              <a:rPr lang="en-US" dirty="0"/>
              <a:t> a </a:t>
            </a:r>
            <a:r>
              <a:rPr lang="en-US" dirty="0" err="1"/>
              <a:t>energie</a:t>
            </a:r>
            <a:r>
              <a:rPr lang="en-US" dirty="0"/>
              <a:t> </a:t>
            </a:r>
            <a:r>
              <a:rPr lang="en-US" dirty="0" err="1"/>
              <a:t>bioplynu</a:t>
            </a:r>
            <a:r>
              <a:rPr lang="en-US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243595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Nový</a:t>
            </a:r>
            <a:r>
              <a:rPr lang="en-US" dirty="0" smtClean="0"/>
              <a:t> </a:t>
            </a:r>
            <a:r>
              <a:rPr lang="en-US" dirty="0" err="1" smtClean="0"/>
              <a:t>Zelený</a:t>
            </a:r>
            <a:r>
              <a:rPr lang="en-US" dirty="0" smtClean="0"/>
              <a:t> bonus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Vyplácí</a:t>
            </a:r>
            <a:r>
              <a:rPr lang="en-US" dirty="0" smtClean="0"/>
              <a:t> </a:t>
            </a:r>
            <a:r>
              <a:rPr lang="en-US" dirty="0" err="1" smtClean="0"/>
              <a:t>operátor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žádost</a:t>
            </a:r>
            <a:r>
              <a:rPr lang="en-US" dirty="0" smtClean="0"/>
              <a:t> </a:t>
            </a:r>
            <a:r>
              <a:rPr lang="en-US" dirty="0" err="1" smtClean="0"/>
              <a:t>výrobce</a:t>
            </a:r>
            <a:endParaRPr lang="en-US" dirty="0" smtClean="0"/>
          </a:p>
          <a:p>
            <a:r>
              <a:rPr lang="en-US" dirty="0" smtClean="0"/>
              <a:t>Do 100 kW – </a:t>
            </a:r>
            <a:r>
              <a:rPr lang="en-US" dirty="0" err="1" smtClean="0"/>
              <a:t>roční</a:t>
            </a:r>
            <a:r>
              <a:rPr lang="en-US" dirty="0" smtClean="0"/>
              <a:t>, </a:t>
            </a:r>
            <a:r>
              <a:rPr lang="en-US" dirty="0" err="1" smtClean="0"/>
              <a:t>nad</a:t>
            </a:r>
            <a:r>
              <a:rPr lang="en-US" dirty="0" smtClean="0"/>
              <a:t> 100 kW – </a:t>
            </a:r>
            <a:r>
              <a:rPr lang="en-US" dirty="0" err="1" smtClean="0"/>
              <a:t>denní</a:t>
            </a:r>
            <a:r>
              <a:rPr lang="en-US" dirty="0" smtClean="0"/>
              <a:t> (</a:t>
            </a:r>
            <a:r>
              <a:rPr lang="en-US" dirty="0" err="1" smtClean="0"/>
              <a:t>variabilní</a:t>
            </a:r>
            <a:r>
              <a:rPr lang="en-US" dirty="0" smtClean="0"/>
              <a:t> v </a:t>
            </a:r>
            <a:r>
              <a:rPr lang="en-US" dirty="0" err="1" smtClean="0"/>
              <a:t>závislosti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sítě</a:t>
            </a:r>
            <a:r>
              <a:rPr lang="en-US" dirty="0" smtClean="0"/>
              <a:t> – </a:t>
            </a:r>
            <a:r>
              <a:rPr lang="en-US" dirty="0" err="1" smtClean="0"/>
              <a:t>pravidla</a:t>
            </a:r>
            <a:r>
              <a:rPr lang="en-US" dirty="0" smtClean="0"/>
              <a:t> </a:t>
            </a:r>
            <a:r>
              <a:rPr lang="en-US" dirty="0" err="1" smtClean="0"/>
              <a:t>definuje</a:t>
            </a:r>
            <a:r>
              <a:rPr lang="en-US" dirty="0" smtClean="0"/>
              <a:t> </a:t>
            </a:r>
            <a:r>
              <a:rPr lang="en-US" dirty="0" err="1" smtClean="0"/>
              <a:t>vyhláška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57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310/2013 Sb.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err="1" smtClean="0">
                <a:effectLst/>
              </a:rPr>
              <a:t>odvod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omezen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pouze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zdroje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uvedené</a:t>
            </a:r>
            <a:r>
              <a:rPr lang="en-US" dirty="0" smtClean="0">
                <a:effectLst/>
              </a:rPr>
              <a:t> do </a:t>
            </a:r>
            <a:r>
              <a:rPr lang="en-US" dirty="0" err="1" smtClean="0">
                <a:effectLst/>
              </a:rPr>
              <a:t>provozu</a:t>
            </a:r>
            <a:r>
              <a:rPr lang="en-US" dirty="0" smtClean="0">
                <a:effectLst/>
              </a:rPr>
              <a:t> v </a:t>
            </a:r>
            <a:r>
              <a:rPr lang="en-US" dirty="0" err="1" smtClean="0">
                <a:effectLst/>
              </a:rPr>
              <a:t>roce</a:t>
            </a:r>
            <a:r>
              <a:rPr lang="en-US" dirty="0" smtClean="0">
                <a:effectLst/>
              </a:rPr>
              <a:t> 2010, 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dvod</a:t>
            </a:r>
            <a:r>
              <a:rPr lang="en-US" dirty="0" smtClean="0"/>
              <a:t> </a:t>
            </a:r>
            <a:r>
              <a:rPr lang="en-US" dirty="0" err="1" smtClean="0">
                <a:effectLst/>
              </a:rPr>
              <a:t>snížen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na</a:t>
            </a:r>
            <a:r>
              <a:rPr lang="en-US" dirty="0" smtClean="0">
                <a:effectLst/>
              </a:rPr>
              <a:t> 10 a </a:t>
            </a:r>
            <a:r>
              <a:rPr lang="cs-CZ" dirty="0"/>
              <a:t>11 </a:t>
            </a:r>
            <a:r>
              <a:rPr lang="cs-CZ" dirty="0" smtClean="0"/>
              <a:t>%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ovinnost</a:t>
            </a:r>
            <a:r>
              <a:rPr lang="en-US" dirty="0" smtClean="0"/>
              <a:t> </a:t>
            </a:r>
            <a:r>
              <a:rPr lang="en-US" dirty="0" err="1" smtClean="0"/>
              <a:t>transparentní</a:t>
            </a:r>
            <a:r>
              <a:rPr lang="en-US" dirty="0" smtClean="0"/>
              <a:t>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.</a:t>
            </a:r>
          </a:p>
          <a:p>
            <a:r>
              <a:rPr lang="cs-CZ" dirty="0"/>
              <a:t>č. 310/2013 Sb. </a:t>
            </a:r>
            <a:endParaRPr lang="cs-CZ" dirty="0" smtClean="0"/>
          </a:p>
          <a:p>
            <a:pPr lvl="1"/>
            <a:r>
              <a:rPr lang="cs-CZ" dirty="0" smtClean="0"/>
              <a:t>Od 1. 1. 2014 podpora pro </a:t>
            </a:r>
            <a:r>
              <a:rPr lang="cs-CZ" smtClean="0"/>
              <a:t>nové zdroje zastavena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34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Nová</a:t>
            </a:r>
            <a:r>
              <a:rPr lang="en-US" dirty="0" smtClean="0"/>
              <a:t> </a:t>
            </a:r>
            <a:r>
              <a:rPr lang="en-US" dirty="0" err="1" smtClean="0"/>
              <a:t>zelená</a:t>
            </a:r>
            <a:r>
              <a:rPr lang="en-US" dirty="0" smtClean="0"/>
              <a:t> </a:t>
            </a:r>
            <a:r>
              <a:rPr lang="en-US" dirty="0" err="1" smtClean="0"/>
              <a:t>úsporám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Investiční</a:t>
            </a:r>
            <a:r>
              <a:rPr lang="en-US" dirty="0" smtClean="0"/>
              <a:t> </a:t>
            </a:r>
            <a:r>
              <a:rPr lang="en-US" dirty="0" err="1" smtClean="0"/>
              <a:t>dotace</a:t>
            </a:r>
            <a:r>
              <a:rPr lang="en-US" dirty="0" smtClean="0"/>
              <a:t> –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nákup</a:t>
            </a:r>
            <a:endParaRPr lang="en-US" dirty="0" smtClean="0"/>
          </a:p>
          <a:p>
            <a:r>
              <a:rPr lang="en-US" dirty="0" smtClean="0"/>
              <a:t>35.000 – 100.000 </a:t>
            </a:r>
            <a:r>
              <a:rPr lang="en-US" dirty="0" err="1" smtClean="0"/>
              <a:t>Kč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 smtClean="0"/>
              <a:t>dokončené</a:t>
            </a:r>
            <a:r>
              <a:rPr lang="en-US" dirty="0" smtClean="0"/>
              <a:t> </a:t>
            </a:r>
            <a:r>
              <a:rPr lang="en-US" dirty="0" err="1" smtClean="0"/>
              <a:t>domy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novostavby</a:t>
            </a:r>
            <a:endParaRPr lang="en-US" dirty="0" smtClean="0"/>
          </a:p>
          <a:p>
            <a:r>
              <a:rPr lang="en-US" dirty="0" smtClean="0"/>
              <a:t>Limit 10 </a:t>
            </a:r>
            <a:r>
              <a:rPr lang="en-US" dirty="0" err="1" smtClean="0"/>
              <a:t>kWp</a:t>
            </a:r>
            <a:endParaRPr lang="en-US" dirty="0" smtClean="0"/>
          </a:p>
          <a:p>
            <a:r>
              <a:rPr lang="en-US" dirty="0" err="1" smtClean="0"/>
              <a:t>Připojení</a:t>
            </a:r>
            <a:r>
              <a:rPr lang="en-US" dirty="0" smtClean="0"/>
              <a:t> k DS </a:t>
            </a:r>
            <a:r>
              <a:rPr lang="en-US" dirty="0" err="1" smtClean="0"/>
              <a:t>po</a:t>
            </a:r>
            <a:r>
              <a:rPr lang="en-US" dirty="0" smtClean="0"/>
              <a:t> 1. 1. 2016</a:t>
            </a:r>
          </a:p>
          <a:p>
            <a:r>
              <a:rPr lang="en-US" dirty="0" smtClean="0"/>
              <a:t>S </a:t>
            </a:r>
            <a:r>
              <a:rPr lang="en-US" dirty="0" err="1" smtClean="0"/>
              <a:t>přímou</a:t>
            </a:r>
            <a:r>
              <a:rPr lang="en-US" dirty="0" smtClean="0"/>
              <a:t> </a:t>
            </a:r>
            <a:r>
              <a:rPr lang="en-US" dirty="0" err="1" smtClean="0"/>
              <a:t>spotřebou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akumulací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23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Boj</a:t>
            </a:r>
            <a:r>
              <a:rPr lang="en-US" dirty="0" smtClean="0"/>
              <a:t> o </a:t>
            </a:r>
            <a:r>
              <a:rPr lang="en-US" dirty="0" err="1" smtClean="0"/>
              <a:t>podporu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</a:t>
            </a:r>
            <a:r>
              <a:rPr lang="cs-CZ" dirty="0" err="1" smtClean="0"/>
              <a:t>Ú</a:t>
            </a:r>
            <a:r>
              <a:rPr lang="cs-CZ" dirty="0" smtClean="0"/>
              <a:t> odmítlo vydat cenové rozhodnutí na rok 2016</a:t>
            </a:r>
          </a:p>
          <a:p>
            <a:r>
              <a:rPr lang="cs-CZ" dirty="0" smtClean="0"/>
              <a:t>Pro zdroje do r. 2013</a:t>
            </a:r>
          </a:p>
          <a:p>
            <a:r>
              <a:rPr lang="cs-CZ" dirty="0" smtClean="0"/>
              <a:t>Argument: nedovolená podpora podle nařízení Rady (EU) 2015/1598</a:t>
            </a:r>
          </a:p>
          <a:p>
            <a:r>
              <a:rPr lang="cs-CZ" dirty="0" smtClean="0"/>
              <a:t>Požadavek na notifikaci u 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52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</a:t>
            </a:r>
            <a:r>
              <a:rPr lang="cs-CZ" dirty="0" err="1" smtClean="0"/>
              <a:t>Ú</a:t>
            </a:r>
            <a:r>
              <a:rPr lang="cs-CZ" dirty="0" smtClean="0"/>
              <a:t> vs. MPO a lobby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Bitva</a:t>
            </a:r>
            <a:r>
              <a:rPr lang="en-US" dirty="0" smtClean="0"/>
              <a:t> </a:t>
            </a:r>
            <a:r>
              <a:rPr lang="en-US" dirty="0" err="1" smtClean="0"/>
              <a:t>právních</a:t>
            </a:r>
            <a:r>
              <a:rPr lang="en-US" dirty="0" smtClean="0"/>
              <a:t> </a:t>
            </a:r>
            <a:r>
              <a:rPr lang="en-US" dirty="0" err="1" smtClean="0"/>
              <a:t>stanovisek</a:t>
            </a:r>
            <a:endParaRPr lang="en-US" dirty="0" smtClean="0"/>
          </a:p>
          <a:p>
            <a:r>
              <a:rPr lang="en-US" dirty="0" err="1" smtClean="0"/>
              <a:t>Komora</a:t>
            </a:r>
            <a:r>
              <a:rPr lang="en-US" dirty="0" smtClean="0"/>
              <a:t> </a:t>
            </a:r>
            <a:r>
              <a:rPr lang="en-US" dirty="0" err="1" smtClean="0"/>
              <a:t>obnovitelných</a:t>
            </a:r>
            <a:r>
              <a:rPr lang="en-US" dirty="0"/>
              <a:t> </a:t>
            </a:r>
            <a:r>
              <a:rPr lang="en-US" dirty="0" err="1" smtClean="0"/>
              <a:t>zdrojů</a:t>
            </a:r>
            <a:r>
              <a:rPr lang="en-US" dirty="0" smtClean="0"/>
              <a:t>, </a:t>
            </a:r>
            <a:r>
              <a:rPr lang="cs-CZ" dirty="0" smtClean="0"/>
              <a:t>Česká bankovní asociace</a:t>
            </a:r>
          </a:p>
          <a:p>
            <a:r>
              <a:rPr lang="cs-CZ" dirty="0" smtClean="0"/>
              <a:t>CR ERÚ č. 5/2015</a:t>
            </a:r>
          </a:p>
          <a:p>
            <a:r>
              <a:rPr lang="cs-CZ" dirty="0" smtClean="0"/>
              <a:t>Nařízení vlády č. 402/2015 Sb., o podpoře elektřiny a tepla z POZE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5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Cenové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 ER</a:t>
            </a:r>
            <a:r>
              <a:rPr lang="cs-CZ" dirty="0" err="1" smtClean="0"/>
              <a:t>Ú</a:t>
            </a:r>
            <a:r>
              <a:rPr lang="cs-CZ" dirty="0" smtClean="0"/>
              <a:t> č. 9/2015 – Jan Nehoda</a:t>
            </a:r>
          </a:p>
          <a:p>
            <a:r>
              <a:rPr lang="cs-CZ" dirty="0" smtClean="0"/>
              <a:t>Podpora běží v nezměněném režimu</a:t>
            </a:r>
          </a:p>
          <a:p>
            <a:r>
              <a:rPr lang="cs-CZ" dirty="0" smtClean="0"/>
              <a:t>Probíhá notifikační řízení</a:t>
            </a:r>
          </a:p>
          <a:p>
            <a:r>
              <a:rPr lang="cs-CZ" smtClean="0"/>
              <a:t>ERÚ stále protestuje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29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Díky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Vaclav.stupka@law.muni.cz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Obnovitelné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elektřiny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vítr, </a:t>
            </a:r>
            <a:endParaRPr lang="cs-CZ" dirty="0" smtClean="0"/>
          </a:p>
          <a:p>
            <a:r>
              <a:rPr lang="cs-CZ" dirty="0" smtClean="0"/>
              <a:t>sluneční </a:t>
            </a:r>
            <a:r>
              <a:rPr lang="cs-CZ" dirty="0"/>
              <a:t>energie, </a:t>
            </a:r>
            <a:endParaRPr lang="cs-CZ" dirty="0" smtClean="0"/>
          </a:p>
          <a:p>
            <a:r>
              <a:rPr lang="cs-CZ" dirty="0" smtClean="0"/>
              <a:t>geotermální </a:t>
            </a:r>
            <a:r>
              <a:rPr lang="cs-CZ" dirty="0"/>
              <a:t>energie, </a:t>
            </a:r>
            <a:endParaRPr lang="cs-CZ" dirty="0" smtClean="0"/>
          </a:p>
          <a:p>
            <a:r>
              <a:rPr lang="cs-CZ" dirty="0" smtClean="0"/>
              <a:t>energie </a:t>
            </a:r>
            <a:r>
              <a:rPr lang="cs-CZ" dirty="0"/>
              <a:t>vln a přílivu, </a:t>
            </a:r>
            <a:endParaRPr lang="cs-CZ" dirty="0" smtClean="0"/>
          </a:p>
          <a:p>
            <a:r>
              <a:rPr lang="cs-CZ" dirty="0" smtClean="0"/>
              <a:t>energie </a:t>
            </a:r>
            <a:r>
              <a:rPr lang="cs-CZ" dirty="0"/>
              <a:t>vody, </a:t>
            </a:r>
            <a:endParaRPr lang="cs-CZ" dirty="0" smtClean="0"/>
          </a:p>
          <a:p>
            <a:r>
              <a:rPr lang="cs-CZ" dirty="0" smtClean="0"/>
              <a:t>biomasa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plyn </a:t>
            </a:r>
            <a:r>
              <a:rPr lang="cs-CZ" dirty="0"/>
              <a:t>ze skládek, z čistíren odpadních vod a bioplyny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6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Podpora</a:t>
            </a:r>
            <a:r>
              <a:rPr lang="en-US" dirty="0" smtClean="0"/>
              <a:t> OZE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Ekologie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endParaRPr lang="en-US" dirty="0" smtClean="0"/>
          </a:p>
          <a:p>
            <a:r>
              <a:rPr lang="en-US" dirty="0" err="1" smtClean="0"/>
              <a:t>Diverzifikace</a:t>
            </a:r>
            <a:r>
              <a:rPr lang="en-US" dirty="0" smtClean="0"/>
              <a:t> </a:t>
            </a:r>
            <a:r>
              <a:rPr lang="en-US" dirty="0" err="1" smtClean="0"/>
              <a:t>zdrojů</a:t>
            </a:r>
            <a:endParaRPr lang="en-US" dirty="0" smtClean="0"/>
          </a:p>
          <a:p>
            <a:r>
              <a:rPr lang="en-US" dirty="0" err="1" smtClean="0"/>
              <a:t>Ekonomika</a:t>
            </a:r>
            <a:r>
              <a:rPr lang="en-US" dirty="0" smtClean="0"/>
              <a:t> </a:t>
            </a:r>
            <a:r>
              <a:rPr lang="en-US" dirty="0" err="1" smtClean="0"/>
              <a:t>investic</a:t>
            </a:r>
            <a:r>
              <a:rPr lang="en-US" dirty="0" smtClean="0"/>
              <a:t> a </a:t>
            </a:r>
            <a:r>
              <a:rPr lang="en-US" dirty="0" err="1" smtClean="0"/>
              <a:t>provozu</a:t>
            </a:r>
            <a:endParaRPr lang="en-US" dirty="0" smtClean="0"/>
          </a:p>
          <a:p>
            <a:r>
              <a:rPr lang="en-US" dirty="0" err="1" smtClean="0"/>
              <a:t>Snahy</a:t>
            </a:r>
            <a:r>
              <a:rPr lang="en-US" dirty="0" smtClean="0"/>
              <a:t> EU o </a:t>
            </a:r>
            <a:r>
              <a:rPr lang="en-US" dirty="0" err="1" smtClean="0"/>
              <a:t>zvyšování</a:t>
            </a:r>
            <a:r>
              <a:rPr lang="en-US" dirty="0" smtClean="0"/>
              <a:t> </a:t>
            </a:r>
            <a:r>
              <a:rPr lang="en-US" dirty="0" err="1" smtClean="0"/>
              <a:t>podílu</a:t>
            </a:r>
            <a:r>
              <a:rPr lang="en-US" dirty="0" smtClean="0"/>
              <a:t> OZE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Evropský</a:t>
            </a:r>
            <a:r>
              <a:rPr lang="en-US" dirty="0" smtClean="0"/>
              <a:t> </a:t>
            </a:r>
            <a:r>
              <a:rPr lang="en-US" dirty="0" err="1" smtClean="0"/>
              <a:t>impuls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Energie pro budoucnost – obnovitelné zdroje energie</a:t>
            </a:r>
            <a:r>
              <a:rPr lang="en-US" dirty="0" smtClean="0">
                <a:effectLst/>
              </a:rPr>
              <a:t> (</a:t>
            </a:r>
            <a:r>
              <a:rPr lang="en-US" dirty="0" err="1" smtClean="0">
                <a:effectLst/>
              </a:rPr>
              <a:t>Bílá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kniha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č</a:t>
            </a:r>
            <a:r>
              <a:rPr lang="en-US" dirty="0" smtClean="0">
                <a:effectLst/>
              </a:rPr>
              <a:t>. </a:t>
            </a:r>
            <a:r>
              <a:rPr lang="cs-CZ" dirty="0"/>
              <a:t>COM(97)</a:t>
            </a:r>
            <a:r>
              <a:rPr lang="cs-CZ" dirty="0" smtClean="0"/>
              <a:t>599</a:t>
            </a:r>
            <a:r>
              <a:rPr lang="en-US" dirty="0" smtClean="0"/>
              <a:t>) – 1997</a:t>
            </a:r>
          </a:p>
          <a:p>
            <a:r>
              <a:rPr lang="cs-CZ" dirty="0"/>
              <a:t>Směrnice č. 2001/77/ES ze dne 27. září 2001 o podpoře elektřiny vyrobené z obnovitelných zdrojů energie na vnitřním trhu s elektřinou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2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Podpora</a:t>
            </a:r>
            <a:r>
              <a:rPr lang="en-US" dirty="0" smtClean="0"/>
              <a:t> v ČR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nesmělé</a:t>
            </a:r>
            <a:r>
              <a:rPr lang="en-US" dirty="0" smtClean="0"/>
              <a:t> </a:t>
            </a:r>
            <a:r>
              <a:rPr lang="en-US" dirty="0" err="1" smtClean="0"/>
              <a:t>kroky</a:t>
            </a:r>
            <a:r>
              <a:rPr lang="en-US" dirty="0" smtClean="0"/>
              <a:t> od r. 2000</a:t>
            </a:r>
          </a:p>
          <a:p>
            <a:r>
              <a:rPr lang="en-US" dirty="0" err="1" smtClean="0"/>
              <a:t>Investiční</a:t>
            </a:r>
            <a:r>
              <a:rPr lang="en-US" dirty="0" smtClean="0"/>
              <a:t> </a:t>
            </a:r>
            <a:r>
              <a:rPr lang="en-US" dirty="0" err="1" smtClean="0"/>
              <a:t>podpora</a:t>
            </a:r>
            <a:endParaRPr lang="en-US" dirty="0" smtClean="0"/>
          </a:p>
          <a:p>
            <a:r>
              <a:rPr lang="en-US" dirty="0" err="1" smtClean="0"/>
              <a:t>Slunce</a:t>
            </a:r>
            <a:r>
              <a:rPr lang="en-US" dirty="0" smtClean="0"/>
              <a:t> do </a:t>
            </a:r>
            <a:r>
              <a:rPr lang="en-US" dirty="0" err="1" smtClean="0"/>
              <a:t>škol</a:t>
            </a:r>
            <a:endParaRPr lang="en-US" dirty="0" smtClean="0"/>
          </a:p>
          <a:p>
            <a:r>
              <a:rPr lang="en-US" dirty="0" err="1" smtClean="0"/>
              <a:t>Výkupní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od r. 2002 (</a:t>
            </a:r>
            <a:r>
              <a:rPr lang="en-US" dirty="0" err="1" smtClean="0"/>
              <a:t>nízké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Osvobození</a:t>
            </a:r>
            <a:r>
              <a:rPr lang="en-US" dirty="0" smtClean="0"/>
              <a:t> od </a:t>
            </a:r>
            <a:r>
              <a:rPr lang="en-US" dirty="0" err="1" smtClean="0"/>
              <a:t>daně</a:t>
            </a:r>
            <a:r>
              <a:rPr lang="en-US" dirty="0" smtClean="0"/>
              <a:t> z </a:t>
            </a:r>
            <a:r>
              <a:rPr lang="en-US" dirty="0" err="1" smtClean="0"/>
              <a:t>příjmů</a:t>
            </a:r>
            <a:r>
              <a:rPr lang="en-US" dirty="0" smtClean="0"/>
              <a:t> (5 let od </a:t>
            </a:r>
            <a:r>
              <a:rPr lang="en-US" dirty="0" err="1" smtClean="0"/>
              <a:t>uvedení</a:t>
            </a:r>
            <a:r>
              <a:rPr lang="en-US" dirty="0" smtClean="0"/>
              <a:t> do </a:t>
            </a:r>
            <a:r>
              <a:rPr lang="en-US" dirty="0" err="1" smtClean="0"/>
              <a:t>provozu</a:t>
            </a:r>
            <a:r>
              <a:rPr lang="en-US" dirty="0" smtClean="0"/>
              <a:t>)</a:t>
            </a:r>
          </a:p>
          <a:p>
            <a:r>
              <a:rPr lang="en-US" dirty="0" smtClean="0"/>
              <a:t>MPO, ERÚ, OTE, SEI,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70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úprava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zákon č. 180/2005 Sb., o podpoře výroby elektřiny z obnovitelných zdrojů energie a o změně některých zákonů (zákon o podpoře využívání obnovitelných zdrojů)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err="1" smtClean="0"/>
              <a:t>Nebyly</a:t>
            </a:r>
            <a:r>
              <a:rPr lang="en-US" dirty="0" smtClean="0"/>
              <a:t> </a:t>
            </a:r>
            <a:r>
              <a:rPr lang="en-US" dirty="0" err="1" smtClean="0"/>
              <a:t>podporovány</a:t>
            </a:r>
            <a:r>
              <a:rPr lang="en-US" dirty="0" smtClean="0"/>
              <a:t> </a:t>
            </a:r>
            <a:r>
              <a:rPr lang="en-US" dirty="0" err="1" smtClean="0"/>
              <a:t>investiční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endParaRPr lang="en-US" dirty="0" smtClean="0"/>
          </a:p>
          <a:p>
            <a:pPr lvl="1"/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provozních</a:t>
            </a:r>
            <a:r>
              <a:rPr lang="en-US" dirty="0" smtClean="0"/>
              <a:t> </a:t>
            </a:r>
            <a:r>
              <a:rPr lang="en-US" dirty="0" err="1" smtClean="0"/>
              <a:t>nákladů</a:t>
            </a:r>
            <a:r>
              <a:rPr lang="en-US" dirty="0" smtClean="0"/>
              <a:t> – </a:t>
            </a:r>
            <a:r>
              <a:rPr lang="en-US" dirty="0" err="1" smtClean="0"/>
              <a:t>zaručena</a:t>
            </a:r>
            <a:r>
              <a:rPr lang="en-US" dirty="0" smtClean="0"/>
              <a:t> </a:t>
            </a:r>
            <a:r>
              <a:rPr lang="en-US" dirty="0" err="1" smtClean="0"/>
              <a:t>návratnost</a:t>
            </a:r>
            <a:endParaRPr lang="en-US" dirty="0" smtClean="0"/>
          </a:p>
          <a:p>
            <a:pPr lvl="1"/>
            <a:r>
              <a:rPr lang="en-US" dirty="0" smtClean="0"/>
              <a:t>Po </a:t>
            </a:r>
            <a:r>
              <a:rPr lang="en-US" dirty="0" err="1" smtClean="0"/>
              <a:t>celou</a:t>
            </a:r>
            <a:r>
              <a:rPr lang="en-US" dirty="0" smtClean="0"/>
              <a:t> </a:t>
            </a:r>
            <a:r>
              <a:rPr lang="en-US" dirty="0" err="1" smtClean="0"/>
              <a:t>dobu</a:t>
            </a:r>
            <a:r>
              <a:rPr lang="en-US" dirty="0" smtClean="0"/>
              <a:t> </a:t>
            </a:r>
            <a:r>
              <a:rPr lang="en-US" dirty="0" err="1" smtClean="0"/>
              <a:t>životnosti</a:t>
            </a:r>
            <a:r>
              <a:rPr lang="en-US" dirty="0" smtClean="0"/>
              <a:t> (20 – 30 let)</a:t>
            </a:r>
          </a:p>
          <a:p>
            <a:pPr lvl="1"/>
            <a:r>
              <a:rPr lang="en-US" dirty="0" smtClean="0"/>
              <a:t>Forma </a:t>
            </a:r>
            <a:r>
              <a:rPr lang="en-US" dirty="0" err="1" smtClean="0"/>
              <a:t>podpory</a:t>
            </a:r>
            <a:r>
              <a:rPr lang="en-US" dirty="0" smtClean="0"/>
              <a:t>: </a:t>
            </a:r>
            <a:r>
              <a:rPr lang="en-US" dirty="0" err="1" smtClean="0"/>
              <a:t>zelený</a:t>
            </a:r>
            <a:r>
              <a:rPr lang="en-US" dirty="0" smtClean="0"/>
              <a:t> bonus a </a:t>
            </a:r>
            <a:r>
              <a:rPr lang="en-US" dirty="0" err="1" smtClean="0"/>
              <a:t>výkupní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endParaRPr lang="en-US" dirty="0" smtClean="0"/>
          </a:p>
          <a:p>
            <a:pPr lvl="1"/>
            <a:r>
              <a:rPr lang="en-US" dirty="0" err="1" smtClean="0"/>
              <a:t>Zvyšování</a:t>
            </a:r>
            <a:r>
              <a:rPr lang="en-US" dirty="0" smtClean="0"/>
              <a:t> 2 – 4 </a:t>
            </a:r>
            <a:r>
              <a:rPr lang="en-US" dirty="0" err="1" smtClean="0"/>
              <a:t>procenta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86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Povinný</a:t>
            </a:r>
            <a:r>
              <a:rPr lang="en-US" dirty="0" smtClean="0"/>
              <a:t> </a:t>
            </a:r>
            <a:r>
              <a:rPr lang="en-US" dirty="0" err="1" smtClean="0"/>
              <a:t>výkup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Provozovatel </a:t>
            </a:r>
            <a:r>
              <a:rPr lang="cs-CZ" dirty="0"/>
              <a:t>příslušné regionální distribuční soustavy nebo přenosové </a:t>
            </a:r>
            <a:r>
              <a:rPr lang="cs-CZ" dirty="0" smtClean="0"/>
              <a:t>soustavy (ČEZ, E.ON, PRE) uzavřel povinně </a:t>
            </a:r>
            <a:r>
              <a:rPr lang="cs-CZ" dirty="0"/>
              <a:t>smlouvu o dodávce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err="1" smtClean="0"/>
              <a:t>Veškerá</a:t>
            </a:r>
            <a:r>
              <a:rPr lang="en-US" dirty="0" smtClean="0"/>
              <a:t> </a:t>
            </a:r>
            <a:r>
              <a:rPr lang="en-US" dirty="0" err="1" smtClean="0"/>
              <a:t>elektřina</a:t>
            </a:r>
            <a:r>
              <a:rPr lang="en-US" dirty="0" smtClean="0"/>
              <a:t> </a:t>
            </a:r>
            <a:r>
              <a:rPr lang="en-US" dirty="0" err="1" smtClean="0"/>
              <a:t>vykupována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</a:t>
            </a:r>
            <a:r>
              <a:rPr lang="en-US" dirty="0" err="1" smtClean="0"/>
              <a:t>stanovené</a:t>
            </a:r>
            <a:r>
              <a:rPr lang="en-US" dirty="0" smtClean="0"/>
              <a:t> </a:t>
            </a:r>
            <a:r>
              <a:rPr lang="en-US" dirty="0" err="1" smtClean="0"/>
              <a:t>cenovým</a:t>
            </a:r>
            <a:r>
              <a:rPr lang="en-US" dirty="0" smtClean="0"/>
              <a:t> </a:t>
            </a:r>
            <a:r>
              <a:rPr lang="en-US" dirty="0" err="1" smtClean="0"/>
              <a:t>rozhodnutím</a:t>
            </a:r>
            <a:r>
              <a:rPr lang="en-US" dirty="0" smtClean="0"/>
              <a:t> ERÚ</a:t>
            </a:r>
          </a:p>
          <a:p>
            <a:r>
              <a:rPr lang="en-US" dirty="0" err="1" smtClean="0"/>
              <a:t>Návratnost</a:t>
            </a:r>
            <a:r>
              <a:rPr lang="en-US" dirty="0" smtClean="0"/>
              <a:t> a </a:t>
            </a:r>
            <a:r>
              <a:rPr lang="en-US" dirty="0" err="1" smtClean="0"/>
              <a:t>zaručená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 smtClean="0"/>
              <a:t>výkupu</a:t>
            </a:r>
            <a:r>
              <a:rPr lang="en-US" dirty="0" smtClean="0"/>
              <a:t>: 15 let</a:t>
            </a:r>
          </a:p>
          <a:p>
            <a:r>
              <a:rPr lang="en-US" dirty="0" err="1" smtClean="0"/>
              <a:t>Meziroční</a:t>
            </a:r>
            <a:r>
              <a:rPr lang="en-US" dirty="0" smtClean="0"/>
              <a:t> </a:t>
            </a:r>
            <a:r>
              <a:rPr lang="en-US" dirty="0" err="1" smtClean="0"/>
              <a:t>zvyšování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</a:t>
            </a:r>
            <a:r>
              <a:rPr lang="en-US" dirty="0" err="1" smtClean="0"/>
              <a:t>výkupu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37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Zelený</a:t>
            </a:r>
            <a:r>
              <a:rPr lang="en-US" dirty="0" smtClean="0"/>
              <a:t> bonus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elektřinu</a:t>
            </a:r>
            <a:r>
              <a:rPr lang="en-US" dirty="0" smtClean="0"/>
              <a:t> </a:t>
            </a:r>
            <a:r>
              <a:rPr lang="en-US" dirty="0" err="1" smtClean="0"/>
              <a:t>prodat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spotřebovat</a:t>
            </a:r>
            <a:endParaRPr lang="en-US" dirty="0" smtClean="0"/>
          </a:p>
          <a:p>
            <a:r>
              <a:rPr lang="en-US" dirty="0" err="1" smtClean="0"/>
              <a:t>Vyplácen</a:t>
            </a:r>
            <a:r>
              <a:rPr lang="en-US" dirty="0" smtClean="0"/>
              <a:t> </a:t>
            </a:r>
            <a:r>
              <a:rPr lang="en-US" dirty="0" err="1" smtClean="0"/>
              <a:t>zelený</a:t>
            </a:r>
            <a:r>
              <a:rPr lang="en-US" dirty="0" smtClean="0"/>
              <a:t> bonus </a:t>
            </a:r>
            <a:r>
              <a:rPr lang="cs-CZ" dirty="0"/>
              <a:t>provozovatelem příslušné distribuční soustavy nebo přenosové soustavy </a:t>
            </a:r>
            <a:r>
              <a:rPr lang="cs-CZ" dirty="0" smtClean="0"/>
              <a:t>(Kč/</a:t>
            </a:r>
            <a:r>
              <a:rPr lang="cs-CZ" dirty="0" err="1" smtClean="0"/>
              <a:t>MWh</a:t>
            </a:r>
            <a:r>
              <a:rPr lang="cs-CZ" dirty="0" smtClean="0"/>
              <a:t>)</a:t>
            </a:r>
          </a:p>
          <a:p>
            <a:r>
              <a:rPr lang="cs-CZ" dirty="0" smtClean="0"/>
              <a:t>Tržní cena + zelený bonus</a:t>
            </a:r>
          </a:p>
          <a:p>
            <a:r>
              <a:rPr lang="cs-CZ" dirty="0" smtClean="0"/>
              <a:t>Dalo se měnit (meziročně)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2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984</Words>
  <Application>Microsoft Macintosh PowerPoint</Application>
  <PresentationFormat>On-screen Show (4:3)</PresentationFormat>
  <Paragraphs>148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Arial</vt:lpstr>
      <vt:lpstr>Office Theme</vt:lpstr>
      <vt:lpstr>Podpora obnovitelných zdrojů elektřiny</vt:lpstr>
      <vt:lpstr>Definice</vt:lpstr>
      <vt:lpstr>Obnovitelné zdroje elektřiny</vt:lpstr>
      <vt:lpstr>Podpora OZE</vt:lpstr>
      <vt:lpstr>Evropský impuls</vt:lpstr>
      <vt:lpstr>Podpora v ČR</vt:lpstr>
      <vt:lpstr>Česká právní úprava</vt:lpstr>
      <vt:lpstr>Povinný výkup</vt:lpstr>
      <vt:lpstr>Zelený bonus</vt:lpstr>
      <vt:lpstr>Stanovení cen a bonusů</vt:lpstr>
      <vt:lpstr>Solární boom</vt:lpstr>
      <vt:lpstr>FVE – vývoj parametrů</vt:lpstr>
      <vt:lpstr>Plán MPO vývoje zdrojů OZE</vt:lpstr>
      <vt:lpstr>Reakce na solární boom</vt:lpstr>
      <vt:lpstr>Odvod z provozu FVE</vt:lpstr>
      <vt:lpstr>Ústavní stížnost</vt:lpstr>
      <vt:lpstr>Další vývoj</vt:lpstr>
      <vt:lpstr>Zákon o podporovaných zdrojích energie</vt:lpstr>
      <vt:lpstr>Zákon o podporovaných zdrojích energie</vt:lpstr>
      <vt:lpstr>Nový Zelený bonus</vt:lpstr>
      <vt:lpstr>Další vývoj</vt:lpstr>
      <vt:lpstr>Nová zelená úsporám</vt:lpstr>
      <vt:lpstr>Boj o podporu 2016</vt:lpstr>
      <vt:lpstr>ERÚ vs. MPO a lobby</vt:lpstr>
      <vt:lpstr>Cenové rozhodnutí 2016</vt:lpstr>
      <vt:lpstr>Díky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obnovitelných zdrojů elektřiny</dc:title>
  <dc:creator>Václav</dc:creator>
  <cp:lastModifiedBy>Václav Stupka</cp:lastModifiedBy>
  <cp:revision>21</cp:revision>
  <dcterms:created xsi:type="dcterms:W3CDTF">2015-04-07T21:12:30Z</dcterms:created>
  <dcterms:modified xsi:type="dcterms:W3CDTF">2016-04-06T13:12:29Z</dcterms:modified>
</cp:coreProperties>
</file>