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26"/>
  </p:notesMasterIdLst>
  <p:sldIdLst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80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81" r:id="rId21"/>
    <p:sldId id="282" r:id="rId22"/>
    <p:sldId id="277" r:id="rId23"/>
    <p:sldId id="279" r:id="rId24"/>
    <p:sldId id="278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03F74-8D2F-449B-B135-AC7E9EBEE239}" type="datetimeFigureOut">
              <a:rPr lang="cs-CZ" smtClean="0"/>
              <a:t>16.3.2016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8E1FB-33C9-4E79-9D3B-81481A3872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477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F0423-59EA-4A6A-B764-6147A0287131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7933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F0423-59EA-4A6A-B764-6147A0287131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7933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élník 17"/>
          <p:cNvSpPr/>
          <p:nvPr/>
        </p:nvSpPr>
        <p:spPr>
          <a:xfrm>
            <a:off x="467544" y="-1120"/>
            <a:ext cx="5940000" cy="6858000"/>
          </a:xfrm>
          <a:prstGeom prst="rect">
            <a:avLst/>
          </a:prstGeom>
          <a:solidFill>
            <a:srgbClr val="1C2F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accent1"/>
              </a:solidFill>
            </a:endParaRPr>
          </a:p>
        </p:txBody>
      </p:sp>
      <p:pic>
        <p:nvPicPr>
          <p:cNvPr id="26" name="Obrázek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064" y="5774784"/>
            <a:ext cx="1438476" cy="6954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330" y="-7481"/>
            <a:ext cx="5940000" cy="2474380"/>
          </a:xfrm>
        </p:spPr>
        <p:txBody>
          <a:bodyPr lIns="360000" tIns="396000" anchor="t" anchorCtr="0"/>
          <a:lstStyle>
            <a:lvl1pPr>
              <a:defRPr sz="4200" b="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477987" y="2460537"/>
            <a:ext cx="5923343" cy="2126952"/>
          </a:xfrm>
        </p:spPr>
        <p:txBody>
          <a:bodyPr lIns="360000" tIns="360000" rIns="360000"/>
          <a:lstStyle>
            <a:lvl1pPr marL="0" indent="0">
              <a:spcBef>
                <a:spcPts val="0"/>
              </a:spcBef>
              <a:spcAft>
                <a:spcPts val="900"/>
              </a:spcAft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2pPr>
            <a:lvl3pPr marL="0">
              <a:spcBef>
                <a:spcPts val="0"/>
              </a:spcBef>
              <a:spcAft>
                <a:spcPts val="300"/>
              </a:spcAft>
              <a:defRPr sz="1600">
                <a:solidFill>
                  <a:schemeClr val="bg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cxnSp>
        <p:nvCxnSpPr>
          <p:cNvPr id="23" name="Přímá spojnice 22"/>
          <p:cNvCxnSpPr/>
          <p:nvPr/>
        </p:nvCxnSpPr>
        <p:spPr>
          <a:xfrm>
            <a:off x="840181" y="2466898"/>
            <a:ext cx="435600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404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a text 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8518" y="197749"/>
            <a:ext cx="6228000" cy="63509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B487F0-E48E-480A-95FB-3015811C11DB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467544" y="1196752"/>
            <a:ext cx="3420000" cy="5040000"/>
          </a:xfr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4290015" y="1196752"/>
            <a:ext cx="4356503" cy="403244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>
                <a:solidFill>
                  <a:schemeClr val="tx1"/>
                </a:solidFill>
              </a:defRPr>
            </a:lvl2pPr>
            <a:lvl3pPr marL="226800" indent="-226800">
              <a:spcBef>
                <a:spcPts val="0"/>
              </a:spcBef>
              <a:spcAft>
                <a:spcPts val="300"/>
              </a:spcAft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5"/>
          </p:nvPr>
        </p:nvSpPr>
        <p:spPr>
          <a:xfrm>
            <a:off x="4290015" y="5378286"/>
            <a:ext cx="4356503" cy="858466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6800" indent="0">
              <a:buNone/>
              <a:defRPr/>
            </a:lvl2pPr>
            <a:lvl3pPr marL="468000" indent="0">
              <a:buNone/>
              <a:defRPr/>
            </a:lvl3pPr>
            <a:lvl4pPr marL="684000" indent="0">
              <a:buNone/>
              <a:defRPr/>
            </a:lvl4pPr>
            <a:lvl5pPr marL="900000" indent="0"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096324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 malý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B487F0-E48E-480A-95FB-3015811C11DB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5219568" y="1196752"/>
            <a:ext cx="3420000" cy="1872208"/>
          </a:xfr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467544" y="1196752"/>
            <a:ext cx="4536503" cy="504056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>
                <a:solidFill>
                  <a:schemeClr val="tx1"/>
                </a:solidFill>
              </a:defRPr>
            </a:lvl2pPr>
            <a:lvl3pPr marL="226800" indent="-226800">
              <a:spcBef>
                <a:spcPts val="0"/>
              </a:spcBef>
              <a:spcAft>
                <a:spcPts val="300"/>
              </a:spcAft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8" name="Zástupný symbol pro text 8"/>
          <p:cNvSpPr>
            <a:spLocks noGrp="1"/>
          </p:cNvSpPr>
          <p:nvPr>
            <p:ph type="body" sz="quarter" idx="15"/>
          </p:nvPr>
        </p:nvSpPr>
        <p:spPr>
          <a:xfrm>
            <a:off x="5220072" y="3068960"/>
            <a:ext cx="3420000" cy="3168352"/>
          </a:xfrm>
          <a:solidFill>
            <a:schemeClr val="bg2"/>
          </a:solidFill>
          <a:ln>
            <a:noFill/>
          </a:ln>
        </p:spPr>
        <p:txBody>
          <a:bodyPr lIns="72000" tIns="72000" rIns="72000" bIns="3600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cs-CZ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6800" indent="0">
              <a:buNone/>
              <a:defRPr/>
            </a:lvl2pPr>
            <a:lvl3pPr marL="468000" indent="0">
              <a:buNone/>
              <a:defRPr/>
            </a:lvl3pPr>
            <a:lvl4pPr marL="684000" indent="0">
              <a:buNone/>
              <a:defRPr/>
            </a:lvl4pPr>
            <a:lvl5pPr marL="900000" indent="0"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121121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ulka malá a text 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8518" y="197749"/>
            <a:ext cx="6228000" cy="63509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B487F0-E48E-480A-95FB-3015811C11DB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467545" y="1196752"/>
            <a:ext cx="8178974" cy="137227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>
                <a:solidFill>
                  <a:schemeClr val="tx1"/>
                </a:solidFill>
              </a:defRPr>
            </a:lvl2pPr>
            <a:lvl3pPr marL="0">
              <a:spcBef>
                <a:spcPts val="0"/>
              </a:spcBef>
              <a:spcAft>
                <a:spcPts val="300"/>
              </a:spcAft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5"/>
          </p:nvPr>
        </p:nvSpPr>
        <p:spPr>
          <a:xfrm>
            <a:off x="467545" y="5669611"/>
            <a:ext cx="4500000" cy="596729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6800" indent="0">
              <a:buNone/>
              <a:defRPr/>
            </a:lvl2pPr>
            <a:lvl3pPr marL="468000" indent="0">
              <a:buNone/>
              <a:defRPr/>
            </a:lvl3pPr>
            <a:lvl4pPr marL="684000" indent="0">
              <a:buNone/>
              <a:defRPr/>
            </a:lvl4pPr>
            <a:lvl5pPr marL="900000" indent="0"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tabulku 5"/>
          <p:cNvSpPr>
            <a:spLocks noGrp="1"/>
          </p:cNvSpPr>
          <p:nvPr>
            <p:ph type="tbl" sz="quarter" idx="16"/>
          </p:nvPr>
        </p:nvSpPr>
        <p:spPr>
          <a:xfrm>
            <a:off x="467545" y="2981561"/>
            <a:ext cx="4500000" cy="2330669"/>
          </a:xfrm>
        </p:spPr>
        <p:txBody>
          <a:bodyPr/>
          <a:lstStyle/>
          <a:p>
            <a:r>
              <a:rPr lang="cs-CZ" smtClean="0"/>
              <a:t>Kliknutím na ikonu přidáte tabulku.</a:t>
            </a:r>
            <a:endParaRPr lang="cs-CZ"/>
          </a:p>
        </p:txBody>
      </p:sp>
      <p:sp>
        <p:nvSpPr>
          <p:cNvPr id="19" name="Zástupný symbol pro text 3"/>
          <p:cNvSpPr>
            <a:spLocks noGrp="1"/>
          </p:cNvSpPr>
          <p:nvPr>
            <p:ph type="body" sz="quarter" idx="17"/>
          </p:nvPr>
        </p:nvSpPr>
        <p:spPr>
          <a:xfrm>
            <a:off x="5364087" y="2981560"/>
            <a:ext cx="3283985" cy="2330669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>
                <a:solidFill>
                  <a:schemeClr val="tx1"/>
                </a:solidFill>
              </a:defRPr>
            </a:lvl2pPr>
            <a:lvl3pPr marL="0">
              <a:spcBef>
                <a:spcPts val="0"/>
              </a:spcBef>
              <a:spcAft>
                <a:spcPts val="300"/>
              </a:spcAft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3947076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ulka velká a text n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8518" y="197749"/>
            <a:ext cx="6221050" cy="63509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B487F0-E48E-480A-95FB-3015811C11DB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467545" y="1158652"/>
            <a:ext cx="8172023" cy="5760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>
                <a:solidFill>
                  <a:schemeClr val="tx1"/>
                </a:solidFill>
              </a:defRPr>
            </a:lvl2pPr>
            <a:lvl3pPr marL="0">
              <a:spcBef>
                <a:spcPts val="0"/>
              </a:spcBef>
              <a:spcAft>
                <a:spcPts val="300"/>
              </a:spcAft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5"/>
          </p:nvPr>
        </p:nvSpPr>
        <p:spPr>
          <a:xfrm>
            <a:off x="486594" y="4647594"/>
            <a:ext cx="8152974" cy="1260000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6800" indent="0">
              <a:buNone/>
              <a:defRPr/>
            </a:lvl2pPr>
            <a:lvl3pPr marL="468000" indent="0">
              <a:buNone/>
              <a:defRPr/>
            </a:lvl3pPr>
            <a:lvl4pPr marL="684000" indent="0">
              <a:buNone/>
              <a:defRPr/>
            </a:lvl4pPr>
            <a:lvl5pPr marL="900000" indent="0"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tabulku 5"/>
          <p:cNvSpPr>
            <a:spLocks noGrp="1"/>
          </p:cNvSpPr>
          <p:nvPr>
            <p:ph type="tbl" sz="quarter" idx="16"/>
          </p:nvPr>
        </p:nvSpPr>
        <p:spPr>
          <a:xfrm>
            <a:off x="467545" y="1930400"/>
            <a:ext cx="8172024" cy="2340000"/>
          </a:xfrm>
        </p:spPr>
        <p:txBody>
          <a:bodyPr/>
          <a:lstStyle/>
          <a:p>
            <a:r>
              <a:rPr lang="cs-CZ" smtClean="0"/>
              <a:t>Kliknutím na ikonu přidáte tabulku.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1072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 sloupcov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8518" y="197749"/>
            <a:ext cx="6221050" cy="63509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B487F0-E48E-480A-95FB-3015811C11DB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467544" y="1196752"/>
            <a:ext cx="4536503" cy="403244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>
                <a:solidFill>
                  <a:schemeClr val="tx1"/>
                </a:solidFill>
              </a:defRPr>
            </a:lvl2pPr>
            <a:lvl3pPr marL="226800" indent="-226800">
              <a:spcBef>
                <a:spcPts val="0"/>
              </a:spcBef>
              <a:spcAft>
                <a:spcPts val="300"/>
              </a:spcAft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5"/>
          </p:nvPr>
        </p:nvSpPr>
        <p:spPr>
          <a:xfrm>
            <a:off x="468560" y="5378285"/>
            <a:ext cx="4535487" cy="879639"/>
          </a:xfrm>
        </p:spPr>
        <p:txBody>
          <a:bodyPr bIns="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 marL="226800" indent="0">
              <a:buNone/>
              <a:defRPr/>
            </a:lvl2pPr>
            <a:lvl3pPr marL="468000" indent="0">
              <a:buNone/>
              <a:defRPr/>
            </a:lvl3pPr>
            <a:lvl4pPr marL="684000" indent="0">
              <a:buNone/>
              <a:defRPr/>
            </a:lvl4pPr>
            <a:lvl5pPr marL="900000" indent="0"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graf 5"/>
          <p:cNvSpPr>
            <a:spLocks noGrp="1"/>
          </p:cNvSpPr>
          <p:nvPr>
            <p:ph type="chart" sz="quarter" idx="16"/>
          </p:nvPr>
        </p:nvSpPr>
        <p:spPr>
          <a:xfrm>
            <a:off x="5341257" y="1989484"/>
            <a:ext cx="3298311" cy="4247804"/>
          </a:xfrm>
        </p:spPr>
        <p:txBody>
          <a:bodyPr/>
          <a:lstStyle/>
          <a:p>
            <a:r>
              <a:rPr lang="cs-CZ" smtClean="0"/>
              <a:t>Kliknutím na ikonu přidáte graf.</a:t>
            </a:r>
            <a:endParaRPr lang="cs-CZ"/>
          </a:p>
        </p:txBody>
      </p:sp>
      <p:sp>
        <p:nvSpPr>
          <p:cNvPr id="14" name="Zástupný symbol pro text 3"/>
          <p:cNvSpPr>
            <a:spLocks noGrp="1"/>
          </p:cNvSpPr>
          <p:nvPr>
            <p:ph type="body" sz="quarter" idx="17"/>
          </p:nvPr>
        </p:nvSpPr>
        <p:spPr>
          <a:xfrm>
            <a:off x="5341257" y="1196752"/>
            <a:ext cx="3298311" cy="726915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4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</a:defRPr>
            </a:lvl2pPr>
            <a:lvl3pPr marL="0">
              <a:spcBef>
                <a:spcPts val="0"/>
              </a:spcBef>
              <a:spcAft>
                <a:spcPts val="300"/>
              </a:spcAft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822753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 výsečov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8518" y="197749"/>
            <a:ext cx="6221050" cy="63509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B487F0-E48E-480A-95FB-3015811C11DB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3788229" y="1196752"/>
            <a:ext cx="4851339" cy="7200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>
                <a:solidFill>
                  <a:schemeClr val="tx1"/>
                </a:solidFill>
              </a:defRPr>
            </a:lvl2pPr>
            <a:lvl3pPr marL="0">
              <a:spcBef>
                <a:spcPts val="0"/>
              </a:spcBef>
              <a:spcAft>
                <a:spcPts val="300"/>
              </a:spcAft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5"/>
          </p:nvPr>
        </p:nvSpPr>
        <p:spPr>
          <a:xfrm>
            <a:off x="468560" y="5181600"/>
            <a:ext cx="3319669" cy="1076325"/>
          </a:xfrm>
        </p:spPr>
        <p:txBody>
          <a:bodyPr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 marL="226800" indent="0">
              <a:buNone/>
              <a:defRPr/>
            </a:lvl2pPr>
            <a:lvl3pPr marL="468000" indent="0">
              <a:buNone/>
              <a:defRPr/>
            </a:lvl3pPr>
            <a:lvl4pPr marL="684000" indent="0">
              <a:buNone/>
              <a:defRPr/>
            </a:lvl4pPr>
            <a:lvl5pPr marL="900000" indent="0"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graf 5"/>
          <p:cNvSpPr>
            <a:spLocks noGrp="1"/>
          </p:cNvSpPr>
          <p:nvPr>
            <p:ph type="chart" sz="quarter" idx="16"/>
          </p:nvPr>
        </p:nvSpPr>
        <p:spPr>
          <a:xfrm>
            <a:off x="467544" y="1965960"/>
            <a:ext cx="8172023" cy="3186610"/>
          </a:xfrm>
        </p:spPr>
        <p:txBody>
          <a:bodyPr/>
          <a:lstStyle/>
          <a:p>
            <a:r>
              <a:rPr lang="cs-CZ" smtClean="0"/>
              <a:t>Kliknutím na ikonu přidáte graf.</a:t>
            </a:r>
            <a:endParaRPr lang="cs-CZ" dirty="0"/>
          </a:p>
        </p:txBody>
      </p:sp>
      <p:sp>
        <p:nvSpPr>
          <p:cNvPr id="14" name="Zástupný symbol pro text 3"/>
          <p:cNvSpPr>
            <a:spLocks noGrp="1"/>
          </p:cNvSpPr>
          <p:nvPr>
            <p:ph type="body" sz="quarter" idx="17"/>
          </p:nvPr>
        </p:nvSpPr>
        <p:spPr>
          <a:xfrm>
            <a:off x="467545" y="1196752"/>
            <a:ext cx="3312000" cy="720000"/>
          </a:xfrm>
        </p:spPr>
        <p:txBody>
          <a:bodyPr rIns="180000"/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</a:defRPr>
            </a:lvl2pPr>
            <a:lvl3pPr marL="0">
              <a:spcBef>
                <a:spcPts val="0"/>
              </a:spcBef>
              <a:spcAft>
                <a:spcPts val="300"/>
              </a:spcAft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189222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487F0-E48E-480A-95FB-3015811C11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6957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7676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Přímá spojnice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6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65993DB-AC64-4F59-AA1D-0853C7A95C0B}" type="datetimeFigureOut">
              <a:rPr lang="cs-CZ"/>
              <a:pPr>
                <a:defRPr/>
              </a:pPr>
              <a:t>16.3.2016</a:t>
            </a:fld>
            <a:endParaRPr/>
          </a:p>
        </p:txBody>
      </p:sp>
      <p:sp>
        <p:nvSpPr>
          <p:cNvPr id="7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C27D54D-845C-4DD0-B3F9-39DDACEAC6E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30074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B1FC9-D209-45BC-86E7-9833DDA0FB2B}" type="datetimeFigureOut">
              <a:rPr lang="en-US">
                <a:solidFill>
                  <a:srgbClr val="2F5897"/>
                </a:solidFill>
              </a:rPr>
              <a:pPr>
                <a:defRPr/>
              </a:pPr>
              <a:t>3/16/2016</a:t>
            </a:fld>
            <a:endParaRPr lang="en-US" dirty="0">
              <a:solidFill>
                <a:srgbClr val="2F5897"/>
              </a:solidFill>
            </a:endParaRP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5897"/>
              </a:solidFill>
            </a:endParaRPr>
          </a:p>
        </p:txBody>
      </p:sp>
      <p:sp>
        <p:nvSpPr>
          <p:cNvPr id="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83A57-CF9A-4BFD-A517-8D0AD9DC4732}" type="slidenum">
              <a:rPr lang="en-US">
                <a:solidFill>
                  <a:srgbClr val="2F5897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2F58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258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B487F0-E48E-480A-95FB-3015811C11DB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76126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7B670D05-90E0-49C9-BB00-4829E9637606}" type="datetimeFigureOut">
              <a:rPr lang="en-US">
                <a:solidFill>
                  <a:srgbClr val="2F5897"/>
                </a:solidFill>
              </a:rPr>
              <a:pPr>
                <a:defRPr/>
              </a:pPr>
              <a:t>3/16/2016</a:t>
            </a:fld>
            <a:endParaRPr lang="en-US">
              <a:solidFill>
                <a:srgbClr val="2F5897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2F5897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F1004FA-6F87-484C-A0A3-8E876942F05B}" type="slidenum">
              <a:rPr lang="en-US">
                <a:solidFill>
                  <a:srgbClr val="2F589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F58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6805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7555B-4F39-4902-825C-80AC7A5816B5}" type="datetimeFigureOut">
              <a:rPr lang="en-US">
                <a:solidFill>
                  <a:srgbClr val="2F5897"/>
                </a:solidFill>
              </a:rPr>
              <a:pPr>
                <a:defRPr/>
              </a:pPr>
              <a:t>3/16/2016</a:t>
            </a:fld>
            <a:endParaRPr lang="en-US" dirty="0">
              <a:solidFill>
                <a:srgbClr val="2F5897"/>
              </a:solidFill>
            </a:endParaRP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5897"/>
              </a:solidFill>
            </a:endParaRPr>
          </a:p>
        </p:txBody>
      </p:sp>
      <p:sp>
        <p:nvSpPr>
          <p:cNvPr id="7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53520-DCCA-4407-BD69-E7D2A795F832}" type="slidenum">
              <a:rPr lang="en-US">
                <a:solidFill>
                  <a:srgbClr val="2F5897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2F58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818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B77C0-C74E-44FF-BE72-9AD9ED27024F}" type="datetimeFigureOut">
              <a:rPr lang="en-US">
                <a:solidFill>
                  <a:srgbClr val="2F5897"/>
                </a:solidFill>
              </a:rPr>
              <a:pPr>
                <a:defRPr/>
              </a:pPr>
              <a:t>3/16/2016</a:t>
            </a:fld>
            <a:endParaRPr lang="en-US" dirty="0">
              <a:solidFill>
                <a:srgbClr val="2F5897"/>
              </a:solidFill>
            </a:endParaRPr>
          </a:p>
        </p:txBody>
      </p:sp>
      <p:sp>
        <p:nvSpPr>
          <p:cNvPr id="8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5897"/>
              </a:solidFill>
            </a:endParaRPr>
          </a:p>
        </p:txBody>
      </p:sp>
      <p:sp>
        <p:nvSpPr>
          <p:cNvPr id="9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47CC3-B0D6-4C48-B863-D36B534AE911}" type="slidenum">
              <a:rPr lang="en-US">
                <a:solidFill>
                  <a:srgbClr val="2F5897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2F58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9907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0A57C-7D2B-4ED8-831F-CB577E7D82CE}" type="datetimeFigureOut">
              <a:rPr lang="en-US">
                <a:solidFill>
                  <a:srgbClr val="2F5897"/>
                </a:solidFill>
              </a:rPr>
              <a:pPr>
                <a:defRPr/>
              </a:pPr>
              <a:t>3/16/2016</a:t>
            </a:fld>
            <a:endParaRPr lang="en-US" dirty="0">
              <a:solidFill>
                <a:srgbClr val="2F5897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5897"/>
              </a:solidFill>
            </a:endParaRPr>
          </a:p>
        </p:txBody>
      </p:sp>
      <p:sp>
        <p:nvSpPr>
          <p:cNvPr id="5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18412-1A58-4F44-996A-57ED1CDBF1B3}" type="slidenum">
              <a:rPr lang="en-US">
                <a:solidFill>
                  <a:srgbClr val="2F5897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2F58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9698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7A1CA-6BC6-4210-919C-8C28DBA8E161}" type="datetimeFigureOut">
              <a:rPr lang="en-US">
                <a:solidFill>
                  <a:srgbClr val="2F5897"/>
                </a:solidFill>
              </a:rPr>
              <a:pPr>
                <a:defRPr/>
              </a:pPr>
              <a:t>3/16/2016</a:t>
            </a:fld>
            <a:endParaRPr lang="en-US" dirty="0">
              <a:solidFill>
                <a:srgbClr val="2F5897"/>
              </a:solidFill>
            </a:endParaRPr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5897"/>
              </a:solidFill>
            </a:endParaRPr>
          </a:p>
        </p:txBody>
      </p:sp>
      <p:sp>
        <p:nvSpPr>
          <p:cNvPr id="4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F67B7-4F17-43C0-B7F9-DEDBAE7356F0}" type="slidenum">
              <a:rPr lang="en-US">
                <a:solidFill>
                  <a:srgbClr val="2F5897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2F58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2913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1B05C-D9FD-42BC-BEE0-3F5237039F4F}" type="datetimeFigureOut">
              <a:rPr lang="en-US">
                <a:solidFill>
                  <a:srgbClr val="2F5897"/>
                </a:solidFill>
              </a:rPr>
              <a:pPr>
                <a:defRPr/>
              </a:pPr>
              <a:t>3/16/2016</a:t>
            </a:fld>
            <a:endParaRPr lang="en-US" dirty="0">
              <a:solidFill>
                <a:srgbClr val="2F5897"/>
              </a:solidFill>
            </a:endParaRP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5897"/>
              </a:solidFill>
            </a:endParaRPr>
          </a:p>
        </p:txBody>
      </p:sp>
      <p:sp>
        <p:nvSpPr>
          <p:cNvPr id="7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EB786-CCBB-40C2-A01C-7521F756D3E1}" type="slidenum">
              <a:rPr lang="en-US">
                <a:solidFill>
                  <a:srgbClr val="2F5897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2F58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425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bdélník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7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068A66-6C53-41AD-95CE-E23BF8F9E9A9}" type="datetimeFigureOut">
              <a:rPr lang="en-US">
                <a:solidFill>
                  <a:srgbClr val="E4E9EF"/>
                </a:solidFill>
              </a:rPr>
              <a:pPr>
                <a:defRPr/>
              </a:pPr>
              <a:t>3/16/2016</a:t>
            </a:fld>
            <a:endParaRPr lang="en-US">
              <a:solidFill>
                <a:srgbClr val="E4E9EF"/>
              </a:solidFill>
            </a:endParaRPr>
          </a:p>
        </p:txBody>
      </p:sp>
      <p:sp>
        <p:nvSpPr>
          <p:cNvPr id="8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4E9EF"/>
              </a:solidFill>
            </a:endParaRPr>
          </a:p>
        </p:txBody>
      </p:sp>
      <p:sp>
        <p:nvSpPr>
          <p:cNvPr id="9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C5E9F87-4588-4E23-9B3B-E2F150F2932F}" type="slidenum">
              <a:rPr lang="en-US">
                <a:solidFill>
                  <a:srgbClr val="E4E9E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4E9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7350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2ABDE-1748-41B5-B34C-AFF3BB3713B2}" type="datetimeFigureOut">
              <a:rPr lang="en-US">
                <a:solidFill>
                  <a:srgbClr val="2F5897"/>
                </a:solidFill>
              </a:rPr>
              <a:pPr>
                <a:defRPr/>
              </a:pPr>
              <a:t>3/16/2016</a:t>
            </a:fld>
            <a:endParaRPr lang="en-US" dirty="0">
              <a:solidFill>
                <a:srgbClr val="2F5897"/>
              </a:solidFill>
            </a:endParaRP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5897"/>
              </a:solidFill>
            </a:endParaRPr>
          </a:p>
        </p:txBody>
      </p:sp>
      <p:sp>
        <p:nvSpPr>
          <p:cNvPr id="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A83DB-3394-470D-A012-7C6648E8D538}" type="slidenum">
              <a:rPr lang="en-US">
                <a:solidFill>
                  <a:srgbClr val="2F5897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2F58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0578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8F870FE-AEE9-406D-A39F-1FF6ABAA5E09}" type="datetimeFigureOut">
              <a:rPr lang="en-US">
                <a:solidFill>
                  <a:srgbClr val="2F5897"/>
                </a:solidFill>
              </a:rPr>
              <a:pPr>
                <a:defRPr/>
              </a:pPr>
              <a:t>3/16/2016</a:t>
            </a:fld>
            <a:endParaRPr lang="en-US">
              <a:solidFill>
                <a:srgbClr val="2F5897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2F5897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52416809-4EDB-4086-ACCF-711629DE2AFA}" type="slidenum">
              <a:rPr lang="en-US">
                <a:solidFill>
                  <a:srgbClr val="2F589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F58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774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élník 17"/>
          <p:cNvSpPr/>
          <p:nvPr/>
        </p:nvSpPr>
        <p:spPr>
          <a:xfrm>
            <a:off x="467544" y="-1120"/>
            <a:ext cx="5940000" cy="3419999"/>
          </a:xfrm>
          <a:prstGeom prst="rect">
            <a:avLst/>
          </a:prstGeom>
          <a:solidFill>
            <a:srgbClr val="1C2F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6" name="Obrázek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064" y="5774784"/>
            <a:ext cx="1438476" cy="6954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330" y="0"/>
            <a:ext cx="5940000" cy="3418879"/>
          </a:xfrm>
        </p:spPr>
        <p:txBody>
          <a:bodyPr lIns="396000" tIns="396000" anchor="t" anchorCtr="0"/>
          <a:lstStyle>
            <a:lvl1pPr>
              <a:defRPr sz="4200" b="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Zástupný symbol pro obrázek 3"/>
          <p:cNvSpPr>
            <a:spLocks noGrp="1"/>
          </p:cNvSpPr>
          <p:nvPr>
            <p:ph type="pic" sz="quarter" idx="12"/>
          </p:nvPr>
        </p:nvSpPr>
        <p:spPr>
          <a:xfrm>
            <a:off x="469880" y="3398180"/>
            <a:ext cx="5940000" cy="3456000"/>
          </a:xfr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7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6431508" y="0"/>
            <a:ext cx="2703537" cy="3398180"/>
          </a:xfrm>
        </p:spPr>
        <p:txBody>
          <a:bodyPr lIns="216000" tIns="432000"/>
          <a:lstStyle>
            <a:lvl1pPr marL="0" indent="0">
              <a:spcBef>
                <a:spcPts val="0"/>
              </a:spcBef>
              <a:spcAft>
                <a:spcPts val="900"/>
              </a:spcAft>
              <a:buNone/>
              <a:defRPr sz="1800" b="1">
                <a:solidFill>
                  <a:schemeClr val="tx2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2"/>
                </a:solidFill>
              </a:defRPr>
            </a:lvl2pPr>
            <a:lvl3pPr marL="0">
              <a:spcBef>
                <a:spcPts val="0"/>
              </a:spcBef>
              <a:spcAft>
                <a:spcPts val="300"/>
              </a:spcAft>
              <a:defRPr sz="1600">
                <a:solidFill>
                  <a:schemeClr val="bg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2525387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élník 17"/>
          <p:cNvSpPr/>
          <p:nvPr/>
        </p:nvSpPr>
        <p:spPr>
          <a:xfrm>
            <a:off x="467544" y="-1120"/>
            <a:ext cx="5940000" cy="6859120"/>
          </a:xfrm>
          <a:prstGeom prst="rect">
            <a:avLst/>
          </a:prstGeom>
          <a:solidFill>
            <a:srgbClr val="1C2F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330" y="0"/>
            <a:ext cx="5940000" cy="3418879"/>
          </a:xfrm>
        </p:spPr>
        <p:txBody>
          <a:bodyPr lIns="396000" tIns="396000" anchor="t" anchorCtr="0"/>
          <a:lstStyle>
            <a:lvl1pPr>
              <a:defRPr sz="4200" b="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pic>
        <p:nvPicPr>
          <p:cNvPr id="26" name="Obrázek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064" y="5774784"/>
            <a:ext cx="1438476" cy="695422"/>
          </a:xfrm>
          <a:prstGeom prst="rect">
            <a:avLst/>
          </a:prstGeom>
        </p:spPr>
      </p:pic>
      <p:sp>
        <p:nvSpPr>
          <p:cNvPr id="10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477987" y="3428440"/>
            <a:ext cx="5923343" cy="1840189"/>
          </a:xfrm>
          <a:solidFill>
            <a:schemeClr val="accent3"/>
          </a:solidFill>
        </p:spPr>
        <p:txBody>
          <a:bodyPr lIns="360000" tIns="360000" rIns="360000"/>
          <a:lstStyle>
            <a:lvl1pPr marL="0" indent="0">
              <a:spcBef>
                <a:spcPts val="0"/>
              </a:spcBef>
              <a:spcAft>
                <a:spcPts val="900"/>
              </a:spcAft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2pPr>
            <a:lvl3pPr marL="0">
              <a:spcBef>
                <a:spcPts val="0"/>
              </a:spcBef>
              <a:spcAft>
                <a:spcPts val="300"/>
              </a:spcAft>
              <a:defRPr sz="1600">
                <a:solidFill>
                  <a:schemeClr val="bg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4059301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áhlaví část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467544" y="-1120"/>
            <a:ext cx="5940000" cy="6858000"/>
          </a:xfrm>
          <a:prstGeom prst="rect">
            <a:avLst/>
          </a:prstGeom>
          <a:solidFill>
            <a:srgbClr val="1C2F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3" name="Přímá spojnice 22"/>
          <p:cNvCxnSpPr/>
          <p:nvPr/>
        </p:nvCxnSpPr>
        <p:spPr>
          <a:xfrm>
            <a:off x="840181" y="2466898"/>
            <a:ext cx="435600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6" name="Obrázek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064" y="5774784"/>
            <a:ext cx="1438476" cy="69542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027" y="5429699"/>
            <a:ext cx="1495634" cy="752580"/>
          </a:xfrm>
          <a:prstGeom prst="rect">
            <a:avLst/>
          </a:prstGeom>
        </p:spPr>
      </p:pic>
      <p:cxnSp>
        <p:nvCxnSpPr>
          <p:cNvPr id="9" name="Přímá spojnice 8"/>
          <p:cNvCxnSpPr/>
          <p:nvPr/>
        </p:nvCxnSpPr>
        <p:spPr>
          <a:xfrm>
            <a:off x="840181" y="6370280"/>
            <a:ext cx="435600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61330" y="-7481"/>
            <a:ext cx="5940000" cy="2474380"/>
          </a:xfrm>
        </p:spPr>
        <p:txBody>
          <a:bodyPr lIns="360000" tIns="396000" anchor="t" anchorCtr="0"/>
          <a:lstStyle>
            <a:lvl1pPr>
              <a:defRPr sz="4200" b="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477987" y="2460537"/>
            <a:ext cx="5923343" cy="2126952"/>
          </a:xfrm>
        </p:spPr>
        <p:txBody>
          <a:bodyPr lIns="360000" tIns="360000" rIns="360000"/>
          <a:lstStyle>
            <a:lvl1pPr marL="0" indent="0">
              <a:spcBef>
                <a:spcPts val="0"/>
              </a:spcBef>
              <a:spcAft>
                <a:spcPts val="900"/>
              </a:spcAft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2pPr>
            <a:lvl3pPr marL="0">
              <a:spcBef>
                <a:spcPts val="0"/>
              </a:spcBef>
              <a:spcAft>
                <a:spcPts val="300"/>
              </a:spcAft>
              <a:defRPr sz="1600">
                <a:solidFill>
                  <a:schemeClr val="bg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992581" y="6381328"/>
            <a:ext cx="435600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310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áhlaví čás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468312" y="1152000"/>
            <a:ext cx="8208000" cy="5184000"/>
          </a:xfr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B487F0-E48E-480A-95FB-3015811C11DB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text 3"/>
          <p:cNvSpPr>
            <a:spLocks noGrp="1"/>
          </p:cNvSpPr>
          <p:nvPr>
            <p:ph type="body" sz="quarter" idx="15"/>
          </p:nvPr>
        </p:nvSpPr>
        <p:spPr>
          <a:xfrm>
            <a:off x="467545" y="4622621"/>
            <a:ext cx="4284000" cy="1541179"/>
          </a:xfrm>
          <a:solidFill>
            <a:schemeClr val="tx2"/>
          </a:solidFill>
        </p:spPr>
        <p:txBody>
          <a:bodyPr lIns="180000" tIns="180000" rIns="36000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</a:defRPr>
            </a:lvl2pPr>
            <a:lvl3pPr marL="0">
              <a:spcBef>
                <a:spcPts val="0"/>
              </a:spcBef>
              <a:spcAft>
                <a:spcPts val="300"/>
              </a:spcAft>
              <a:defRPr sz="1600">
                <a:solidFill>
                  <a:schemeClr val="bg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1926505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áhlaví část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468312" y="1152000"/>
            <a:ext cx="8208000" cy="5184000"/>
          </a:xfr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B487F0-E48E-480A-95FB-3015811C11DB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text 3"/>
          <p:cNvSpPr>
            <a:spLocks noGrp="1"/>
          </p:cNvSpPr>
          <p:nvPr>
            <p:ph type="body" sz="quarter" idx="15"/>
          </p:nvPr>
        </p:nvSpPr>
        <p:spPr>
          <a:xfrm>
            <a:off x="467544" y="2078945"/>
            <a:ext cx="4284000" cy="1541179"/>
          </a:xfrm>
          <a:solidFill>
            <a:schemeClr val="accent3"/>
          </a:solidFill>
        </p:spPr>
        <p:txBody>
          <a:bodyPr lIns="180000" tIns="180000" rIns="36000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</a:defRPr>
            </a:lvl2pPr>
            <a:lvl3pPr marL="0">
              <a:spcBef>
                <a:spcPts val="0"/>
              </a:spcBef>
              <a:spcAft>
                <a:spcPts val="300"/>
              </a:spcAft>
              <a:defRPr sz="1600">
                <a:solidFill>
                  <a:schemeClr val="bg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4197150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8518" y="197749"/>
            <a:ext cx="6228000" cy="63509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219612"/>
            <a:ext cx="3920380" cy="495735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6138" y="1219612"/>
            <a:ext cx="3920380" cy="495735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B487F0-E48E-480A-95FB-3015811C11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2415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a text vle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B487F0-E48E-480A-95FB-3015811C11DB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5219568" y="1196752"/>
            <a:ext cx="3420000" cy="5040000"/>
          </a:xfr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467544" y="1196752"/>
            <a:ext cx="4536503" cy="403244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>
                <a:solidFill>
                  <a:schemeClr val="tx1"/>
                </a:solidFill>
              </a:defRPr>
            </a:lvl2pPr>
            <a:lvl3pPr marL="226800" indent="-226800">
              <a:spcBef>
                <a:spcPts val="0"/>
              </a:spcBef>
              <a:spcAft>
                <a:spcPts val="300"/>
              </a:spcAft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5"/>
          </p:nvPr>
        </p:nvSpPr>
        <p:spPr>
          <a:xfrm>
            <a:off x="468560" y="5378286"/>
            <a:ext cx="4535487" cy="858466"/>
          </a:xfr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/>
            </a:lvl1pPr>
            <a:lvl2pPr marL="226800" indent="0">
              <a:buNone/>
              <a:defRPr/>
            </a:lvl2pPr>
            <a:lvl3pPr marL="468000" indent="0">
              <a:buNone/>
              <a:defRPr/>
            </a:lvl3pPr>
            <a:lvl4pPr marL="684000" indent="0">
              <a:buNone/>
              <a:defRPr/>
            </a:lvl4pPr>
            <a:lvl5pPr marL="900000" indent="0"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150146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18518" y="197749"/>
            <a:ext cx="6228000" cy="635097"/>
          </a:xfrm>
          <a:prstGeom prst="rect">
            <a:avLst/>
          </a:prstGeom>
        </p:spPr>
        <p:txBody>
          <a:bodyPr vert="horz" lIns="0" tIns="0" rIns="90000" bIns="45720" rtlCol="0" anchor="t">
            <a:noAutofit/>
          </a:bodyPr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035766"/>
            <a:ext cx="8172000" cy="5201546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7568" y="6385838"/>
            <a:ext cx="7452000" cy="283522"/>
          </a:xfrm>
          <a:prstGeom prst="rect">
            <a:avLst/>
          </a:prstGeom>
        </p:spPr>
        <p:txBody>
          <a:bodyPr vert="horz" lIns="0" tIns="45720" rIns="91440" bIns="0" rtlCol="0" anchor="b"/>
          <a:lstStyle>
            <a:lvl1pPr algn="l">
              <a:defRPr lang="cs-CZ" sz="900" b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544" y="6385838"/>
            <a:ext cx="684000" cy="283522"/>
          </a:xfrm>
          <a:prstGeom prst="rect">
            <a:avLst/>
          </a:prstGeom>
        </p:spPr>
        <p:txBody>
          <a:bodyPr vert="horz" lIns="0" tIns="45720" rIns="91440" bIns="0" rtlCol="0" anchor="b"/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fld id="{50B487F0-E48E-480A-95FB-3015811C11DB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06" y="131074"/>
            <a:ext cx="1438476" cy="695422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06" y="131074"/>
            <a:ext cx="1438476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908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6800" indent="-2268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&gt;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3600" indent="-2268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&gt;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18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18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18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30" name="Zástupný symbol pro text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7382559A-AB15-4F74-85A6-8CB73863F218}" type="datetimeFigureOut">
              <a:rPr lang="en-US">
                <a:solidFill>
                  <a:srgbClr val="2F5897"/>
                </a:solidFill>
              </a:rPr>
              <a:pPr>
                <a:defRPr/>
              </a:pPr>
              <a:t>3/16/2016</a:t>
            </a:fld>
            <a:endParaRPr lang="en-US" dirty="0">
              <a:solidFill>
                <a:srgbClr val="2F5897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dirty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2F5897"/>
              </a:solidFill>
            </a:endParaRPr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796618F-C3DE-475D-B9D6-D1A74F38A88E}" type="slidenum">
              <a:rPr lang="en-US">
                <a:solidFill>
                  <a:srgbClr val="2F5897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2F58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314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846648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846648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846648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846648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.cz/" TargetMode="External"/><Relationship Id="rId2" Type="http://schemas.openxmlformats.org/officeDocument/2006/relationships/hyperlink" Target="mailto:ondrej.behal@pre.cz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sz="6000" dirty="0"/>
              <a:t>Praktické fungování českého a evropského trhu s elektřinou</a:t>
            </a:r>
          </a:p>
          <a:p>
            <a:pPr marL="0" indent="0" algn="ctr">
              <a:buNone/>
            </a:pPr>
            <a:endParaRPr lang="cs-CZ" sz="4800" dirty="0" smtClean="0"/>
          </a:p>
          <a:p>
            <a:pPr marL="0" indent="0" algn="ctr">
              <a:buNone/>
            </a:pPr>
            <a:r>
              <a:rPr lang="cs-CZ" sz="4800" dirty="0" smtClean="0"/>
              <a:t>JUDr</a:t>
            </a:r>
            <a:r>
              <a:rPr lang="cs-CZ" sz="4800" dirty="0"/>
              <a:t>. Marie </a:t>
            </a:r>
            <a:r>
              <a:rPr lang="cs-CZ" sz="4800" dirty="0" smtClean="0"/>
              <a:t>Brejchová</a:t>
            </a:r>
          </a:p>
          <a:p>
            <a:pPr marL="0" indent="0" algn="ctr">
              <a:buNone/>
            </a:pPr>
            <a:r>
              <a:rPr lang="cs-CZ" sz="4800" dirty="0" smtClean="0"/>
              <a:t>16. 3. 2016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412140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 smtClean="0"/>
              <a:t>Spotřeba regulační energie</a:t>
            </a:r>
            <a:endParaRPr lang="cs-CZ" sz="4400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2246" y="1035050"/>
            <a:ext cx="7776217" cy="541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59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Subjekty na trhu </a:t>
            </a:r>
            <a:r>
              <a:rPr lang="cs-CZ" sz="4000" dirty="0" smtClean="0"/>
              <a:t>s </a:t>
            </a:r>
            <a:r>
              <a:rPr lang="cs-CZ" sz="4000" dirty="0"/>
              <a:t>elektřinou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 smtClean="0"/>
              <a:t>výrobce</a:t>
            </a:r>
          </a:p>
          <a:p>
            <a:r>
              <a:rPr lang="cs-CZ" sz="3200" dirty="0" smtClean="0"/>
              <a:t>provozovatel přenosové soustavy</a:t>
            </a:r>
            <a:r>
              <a:rPr lang="cs-CZ" sz="3200" dirty="0" smtClean="0">
                <a:latin typeface="Arial" charset="0"/>
              </a:rPr>
              <a:t> </a:t>
            </a:r>
            <a:r>
              <a:rPr lang="cs-CZ" sz="3200" dirty="0" smtClean="0">
                <a:latin typeface="+mj-lt"/>
              </a:rPr>
              <a:t>(ČEPS, a.s.)</a:t>
            </a:r>
          </a:p>
          <a:p>
            <a:r>
              <a:rPr lang="cs-CZ" sz="3200" dirty="0" smtClean="0"/>
              <a:t>provozovatel distribuční soustavy</a:t>
            </a:r>
          </a:p>
          <a:p>
            <a:r>
              <a:rPr lang="cs-CZ" sz="3200" dirty="0" smtClean="0"/>
              <a:t>zákazník</a:t>
            </a:r>
          </a:p>
          <a:p>
            <a:r>
              <a:rPr lang="cs-CZ" sz="3200" dirty="0" smtClean="0"/>
              <a:t>obchodník</a:t>
            </a:r>
          </a:p>
          <a:p>
            <a:r>
              <a:rPr lang="cs-CZ" sz="3200" dirty="0" smtClean="0"/>
              <a:t>operátor trhu (OTE, a.s.)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89053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/>
              <a:t>Licencované činnosti</a:t>
            </a:r>
          </a:p>
        </p:txBody>
      </p:sp>
      <p:sp>
        <p:nvSpPr>
          <p:cNvPr id="4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Výroba</a:t>
            </a:r>
            <a:r>
              <a:rPr lang="cs-CZ" sz="3200" dirty="0"/>
              <a:t> </a:t>
            </a:r>
            <a:r>
              <a:rPr lang="cs-CZ" sz="3200" dirty="0" smtClean="0"/>
              <a:t>25 let</a:t>
            </a:r>
          </a:p>
          <a:p>
            <a:r>
              <a:rPr lang="cs-CZ" sz="3200" dirty="0" smtClean="0"/>
              <a:t>Obchod 5 let</a:t>
            </a:r>
          </a:p>
          <a:p>
            <a:r>
              <a:rPr lang="cs-CZ" sz="3200" dirty="0" smtClean="0"/>
              <a:t>Distribuce</a:t>
            </a:r>
            <a:r>
              <a:rPr lang="cs-CZ" sz="3200" dirty="0"/>
              <a:t>, přenos, </a:t>
            </a:r>
            <a:r>
              <a:rPr lang="cs-CZ" sz="3200" dirty="0" smtClean="0"/>
              <a:t>operátor trhu – doba neurčitá</a:t>
            </a:r>
          </a:p>
          <a:p>
            <a:endParaRPr lang="cs-CZ" sz="3200" dirty="0" smtClean="0"/>
          </a:p>
          <a:p>
            <a:r>
              <a:rPr lang="cs-CZ" sz="3200" dirty="0" smtClean="0"/>
              <a:t>Podmínky</a:t>
            </a:r>
          </a:p>
          <a:p>
            <a:r>
              <a:rPr lang="cs-CZ" sz="3200" dirty="0" smtClean="0"/>
              <a:t>Požadavky</a:t>
            </a:r>
          </a:p>
          <a:p>
            <a:r>
              <a:rPr lang="cs-CZ" sz="3200" dirty="0" smtClean="0"/>
              <a:t>Povinnosti subjektů</a:t>
            </a:r>
          </a:p>
        </p:txBody>
      </p:sp>
    </p:spTree>
    <p:extLst>
      <p:ext uri="{BB962C8B-B14F-4D97-AF65-F5344CB8AC3E}">
        <p14:creationId xmlns:p14="http://schemas.microsoft.com/office/powerpoint/2010/main" val="404180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 err="1" smtClean="0"/>
              <a:t>Unbundling</a:t>
            </a:r>
            <a:endParaRPr lang="cs-CZ" sz="4800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sz="2800" dirty="0" smtClean="0"/>
          </a:p>
          <a:p>
            <a:r>
              <a:rPr lang="cs-CZ" sz="3200" dirty="0" smtClean="0"/>
              <a:t>Vertikálně </a:t>
            </a:r>
            <a:r>
              <a:rPr lang="cs-CZ" sz="3200" dirty="0" smtClean="0"/>
              <a:t>integrovaní podnikatelé - § 2 odst. 2 písm. a) bod 15 </a:t>
            </a:r>
            <a:r>
              <a:rPr lang="cs-CZ" sz="3200" dirty="0" smtClean="0"/>
              <a:t>EZ</a:t>
            </a:r>
          </a:p>
          <a:p>
            <a:pPr marL="0" indent="0">
              <a:buNone/>
            </a:pPr>
            <a:endParaRPr lang="cs-CZ" sz="3200" dirty="0" smtClean="0"/>
          </a:p>
          <a:p>
            <a:r>
              <a:rPr lang="cs-CZ" sz="3200" dirty="0" err="1" smtClean="0"/>
              <a:t>Unbundling</a:t>
            </a:r>
            <a:r>
              <a:rPr lang="cs-CZ" sz="3200" dirty="0" smtClean="0"/>
              <a:t> § 25a EZ</a:t>
            </a:r>
          </a:p>
          <a:p>
            <a:pPr lvl="1"/>
            <a:r>
              <a:rPr lang="cs-CZ" sz="3200" dirty="0" smtClean="0"/>
              <a:t>PDS musí být od 1. ledna 2007 z hlediska své právní formy, organizace a rozhodování nezávislý na jiných činnostech netýkajících se distribuce elektřiny</a:t>
            </a:r>
          </a:p>
          <a:p>
            <a:pPr lvl="1"/>
            <a:r>
              <a:rPr lang="cs-CZ" sz="3200" dirty="0" err="1" smtClean="0"/>
              <a:t>Unbundling</a:t>
            </a:r>
            <a:r>
              <a:rPr lang="cs-CZ" sz="3200" dirty="0" smtClean="0"/>
              <a:t> organizační, informační, právní</a:t>
            </a:r>
          </a:p>
          <a:p>
            <a:pPr lvl="1"/>
            <a:r>
              <a:rPr lang="cs-CZ" sz="3200" dirty="0" smtClean="0"/>
              <a:t>Oddělení činností PDS od výroby a obchodu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99923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Druhy vztahů na trhu s elektřinou</a:t>
            </a:r>
          </a:p>
        </p:txBody>
      </p:sp>
      <p:sp>
        <p:nvSpPr>
          <p:cNvPr id="4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3200" dirty="0" smtClean="0"/>
          </a:p>
          <a:p>
            <a:r>
              <a:rPr lang="cs-CZ" sz="3200" dirty="0" smtClean="0"/>
              <a:t>Vertikální</a:t>
            </a:r>
            <a:endParaRPr lang="cs-CZ" sz="3200" dirty="0" smtClean="0"/>
          </a:p>
          <a:p>
            <a:pPr lvl="1"/>
            <a:r>
              <a:rPr lang="cs-CZ" sz="3200" dirty="0" smtClean="0"/>
              <a:t>ERÚ, SEI, MPO, ÚOHS směrem k účastníkům trhu</a:t>
            </a:r>
          </a:p>
          <a:p>
            <a:endParaRPr lang="cs-CZ" sz="3200" dirty="0" smtClean="0"/>
          </a:p>
          <a:p>
            <a:r>
              <a:rPr lang="cs-CZ" sz="3200" dirty="0" smtClean="0"/>
              <a:t>Horizontální </a:t>
            </a:r>
            <a:endParaRPr lang="cs-CZ" sz="3200" dirty="0" smtClean="0"/>
          </a:p>
          <a:p>
            <a:pPr lvl="1"/>
            <a:r>
              <a:rPr lang="cs-CZ" sz="3200" dirty="0" smtClean="0"/>
              <a:t>vztahy na trhu s elektřinou mezi účastníky trhu:  Výrobce, Obchodník, PDS, Zákazník, OTE, PPS</a:t>
            </a:r>
          </a:p>
          <a:p>
            <a:endParaRPr lang="cs-CZ" sz="3200" dirty="0" smtClean="0"/>
          </a:p>
        </p:txBody>
      </p:sp>
    </p:spTree>
    <p:extLst>
      <p:ext uri="{BB962C8B-B14F-4D97-AF65-F5344CB8AC3E}">
        <p14:creationId xmlns:p14="http://schemas.microsoft.com/office/powerpoint/2010/main" val="2928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400" dirty="0" smtClean="0">
                <a:solidFill>
                  <a:schemeClr val="tx1"/>
                </a:solidFill>
              </a:rPr>
              <a:t>Evropské trendy</a:t>
            </a:r>
            <a:endParaRPr lang="cs-CZ" altLang="cs-CZ" sz="4400" dirty="0" smtClean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ct val="50000"/>
              </a:spcAft>
              <a:buSzPct val="80000"/>
            </a:pPr>
            <a:r>
              <a:rPr lang="cs-CZ" altLang="cs-CZ" sz="1800" b="1" dirty="0" smtClean="0">
                <a:solidFill>
                  <a:srgbClr val="000099"/>
                </a:solidFill>
              </a:rPr>
              <a:t>obchodování více komodit na jednom tržním místě je přirozené</a:t>
            </a:r>
          </a:p>
          <a:p>
            <a:pPr marL="628650" lvl="1" indent="-266700">
              <a:spcAft>
                <a:spcPct val="50000"/>
              </a:spcAft>
              <a:buSzPct val="80000"/>
            </a:pPr>
            <a:r>
              <a:rPr lang="cs-CZ" altLang="cs-CZ" sz="1600" b="1" dirty="0" smtClean="0">
                <a:solidFill>
                  <a:srgbClr val="000099"/>
                </a:solidFill>
              </a:rPr>
              <a:t>EEX (elektřina, plyn, povolenky) </a:t>
            </a:r>
            <a:r>
              <a:rPr lang="en-US" altLang="cs-CZ" sz="1600" b="1" dirty="0" smtClean="0">
                <a:solidFill>
                  <a:srgbClr val="000099"/>
                </a:solidFill>
              </a:rPr>
              <a:t/>
            </a:r>
            <a:br>
              <a:rPr lang="en-US" altLang="cs-CZ" sz="1600" b="1" dirty="0" smtClean="0">
                <a:solidFill>
                  <a:srgbClr val="000099"/>
                </a:solidFill>
              </a:rPr>
            </a:br>
            <a:r>
              <a:rPr lang="cs-CZ" altLang="cs-CZ" sz="1600" b="1" dirty="0" smtClean="0">
                <a:solidFill>
                  <a:srgbClr val="0094DE"/>
                </a:solidFill>
              </a:rPr>
              <a:t>http://www.eex.com/</a:t>
            </a:r>
            <a:endParaRPr lang="cs-CZ" altLang="cs-CZ" sz="1600" b="1" dirty="0" smtClean="0">
              <a:solidFill>
                <a:srgbClr val="000099"/>
              </a:solidFill>
            </a:endParaRPr>
          </a:p>
          <a:p>
            <a:pPr marL="628650" lvl="1" indent="-266700">
              <a:spcAft>
                <a:spcPct val="50000"/>
              </a:spcAft>
              <a:buSzPct val="80000"/>
            </a:pPr>
            <a:r>
              <a:rPr lang="en-US" altLang="cs-CZ" sz="1600" b="1" dirty="0" smtClean="0">
                <a:solidFill>
                  <a:srgbClr val="000099"/>
                </a:solidFill>
              </a:rPr>
              <a:t>APX (</a:t>
            </a:r>
            <a:r>
              <a:rPr lang="cs-CZ" altLang="cs-CZ" sz="1600" b="1" dirty="0" smtClean="0">
                <a:solidFill>
                  <a:srgbClr val="000099"/>
                </a:solidFill>
              </a:rPr>
              <a:t>elektřina, plyn</a:t>
            </a:r>
            <a:r>
              <a:rPr lang="en-US" altLang="cs-CZ" sz="1600" b="1" dirty="0" smtClean="0">
                <a:solidFill>
                  <a:srgbClr val="000099"/>
                </a:solidFill>
              </a:rPr>
              <a:t>)</a:t>
            </a:r>
            <a:r>
              <a:rPr lang="cs-CZ" altLang="cs-CZ" sz="1600" b="1" dirty="0" smtClean="0">
                <a:solidFill>
                  <a:srgbClr val="000099"/>
                </a:solidFill>
              </a:rPr>
              <a:t> </a:t>
            </a:r>
            <a:r>
              <a:rPr lang="en-US" altLang="cs-CZ" sz="1600" b="1" dirty="0" smtClean="0">
                <a:solidFill>
                  <a:srgbClr val="000099"/>
                </a:solidFill>
              </a:rPr>
              <a:t/>
            </a:r>
            <a:br>
              <a:rPr lang="en-US" altLang="cs-CZ" sz="1600" b="1" dirty="0" smtClean="0">
                <a:solidFill>
                  <a:srgbClr val="000099"/>
                </a:solidFill>
              </a:rPr>
            </a:br>
            <a:r>
              <a:rPr lang="en-US" altLang="cs-CZ" sz="1600" b="1" dirty="0" smtClean="0">
                <a:solidFill>
                  <a:srgbClr val="0094DE"/>
                </a:solidFill>
              </a:rPr>
              <a:t>http://www.apxgroup.com/</a:t>
            </a:r>
          </a:p>
          <a:p>
            <a:pPr marL="628650" lvl="1" indent="-266700">
              <a:spcAft>
                <a:spcPct val="50000"/>
              </a:spcAft>
              <a:buSzPct val="80000"/>
            </a:pPr>
            <a:r>
              <a:rPr lang="en-US" altLang="cs-CZ" sz="1600" b="1" dirty="0" err="1" smtClean="0">
                <a:solidFill>
                  <a:srgbClr val="000099"/>
                </a:solidFill>
              </a:rPr>
              <a:t>PowerNext</a:t>
            </a:r>
            <a:r>
              <a:rPr lang="cs-CZ" altLang="cs-CZ" sz="1600" b="1" dirty="0" smtClean="0">
                <a:solidFill>
                  <a:srgbClr val="000099"/>
                </a:solidFill>
              </a:rPr>
              <a:t>/EPEX Spot</a:t>
            </a:r>
            <a:r>
              <a:rPr lang="en-US" altLang="cs-CZ" sz="1600" b="1" dirty="0" smtClean="0">
                <a:solidFill>
                  <a:srgbClr val="000099"/>
                </a:solidFill>
              </a:rPr>
              <a:t> (</a:t>
            </a:r>
            <a:r>
              <a:rPr lang="en-US" altLang="cs-CZ" sz="1600" b="1" dirty="0" err="1" smtClean="0">
                <a:solidFill>
                  <a:srgbClr val="000099"/>
                </a:solidFill>
              </a:rPr>
              <a:t>elekt</a:t>
            </a:r>
            <a:r>
              <a:rPr lang="cs-CZ" altLang="cs-CZ" sz="1600" b="1" dirty="0" smtClean="0">
                <a:solidFill>
                  <a:srgbClr val="000099"/>
                </a:solidFill>
              </a:rPr>
              <a:t>řina, plyn</a:t>
            </a:r>
            <a:r>
              <a:rPr lang="en-US" altLang="cs-CZ" sz="1600" b="1" dirty="0" smtClean="0">
                <a:solidFill>
                  <a:srgbClr val="000099"/>
                </a:solidFill>
              </a:rPr>
              <a:t>)</a:t>
            </a:r>
            <a:r>
              <a:rPr lang="cs-CZ" altLang="cs-CZ" sz="1600" b="1" dirty="0" smtClean="0">
                <a:solidFill>
                  <a:srgbClr val="000099"/>
                </a:solidFill>
              </a:rPr>
              <a:t> </a:t>
            </a:r>
            <a:r>
              <a:rPr lang="en-US" altLang="cs-CZ" sz="1600" b="1" dirty="0" smtClean="0">
                <a:solidFill>
                  <a:srgbClr val="000099"/>
                </a:solidFill>
              </a:rPr>
              <a:t/>
            </a:r>
            <a:br>
              <a:rPr lang="en-US" altLang="cs-CZ" sz="1600" b="1" dirty="0" smtClean="0">
                <a:solidFill>
                  <a:srgbClr val="000099"/>
                </a:solidFill>
              </a:rPr>
            </a:br>
            <a:r>
              <a:rPr lang="en-US" altLang="cs-CZ" sz="1600" b="1" dirty="0" smtClean="0">
                <a:solidFill>
                  <a:srgbClr val="0094DE"/>
                </a:solidFill>
              </a:rPr>
              <a:t>http://www.powernext.com/</a:t>
            </a:r>
          </a:p>
          <a:p>
            <a:pPr marL="628650" lvl="1" indent="-266700">
              <a:spcAft>
                <a:spcPct val="50000"/>
              </a:spcAft>
              <a:buSzPct val="80000"/>
            </a:pPr>
            <a:r>
              <a:rPr lang="en-US" altLang="cs-CZ" sz="1600" b="1" dirty="0" err="1" smtClean="0">
                <a:solidFill>
                  <a:srgbClr val="000099"/>
                </a:solidFill>
              </a:rPr>
              <a:t>Nordpool</a:t>
            </a:r>
            <a:r>
              <a:rPr lang="en-US" altLang="cs-CZ" sz="1600" b="1" dirty="0" smtClean="0">
                <a:solidFill>
                  <a:srgbClr val="000099"/>
                </a:solidFill>
              </a:rPr>
              <a:t> (</a:t>
            </a:r>
            <a:r>
              <a:rPr lang="cs-CZ" altLang="cs-CZ" sz="1600" b="1" dirty="0" smtClean="0">
                <a:solidFill>
                  <a:srgbClr val="000099"/>
                </a:solidFill>
              </a:rPr>
              <a:t>elektřina, plyn</a:t>
            </a:r>
            <a:r>
              <a:rPr lang="en-US" altLang="cs-CZ" sz="1600" b="1" dirty="0" smtClean="0">
                <a:solidFill>
                  <a:srgbClr val="000099"/>
                </a:solidFill>
              </a:rPr>
              <a:t>)</a:t>
            </a:r>
            <a:r>
              <a:rPr lang="cs-CZ" altLang="cs-CZ" sz="1600" b="1" dirty="0" smtClean="0">
                <a:solidFill>
                  <a:srgbClr val="000099"/>
                </a:solidFill>
              </a:rPr>
              <a:t> </a:t>
            </a:r>
            <a:r>
              <a:rPr lang="en-US" altLang="cs-CZ" sz="1600" b="1" dirty="0" smtClean="0">
                <a:solidFill>
                  <a:srgbClr val="000099"/>
                </a:solidFill>
              </a:rPr>
              <a:t/>
            </a:r>
            <a:br>
              <a:rPr lang="en-US" altLang="cs-CZ" sz="1600" b="1" dirty="0" smtClean="0">
                <a:solidFill>
                  <a:srgbClr val="000099"/>
                </a:solidFill>
              </a:rPr>
            </a:br>
            <a:r>
              <a:rPr lang="en-US" altLang="cs-CZ" sz="1600" b="1" dirty="0" smtClean="0">
                <a:solidFill>
                  <a:srgbClr val="0094DE"/>
                </a:solidFill>
              </a:rPr>
              <a:t>http://www.nordpool.com/</a:t>
            </a:r>
          </a:p>
          <a:p>
            <a:pPr>
              <a:spcAft>
                <a:spcPct val="50000"/>
              </a:spcAft>
              <a:buSzPct val="80000"/>
            </a:pPr>
            <a:endParaRPr lang="en-US" altLang="cs-CZ" sz="1800" b="1" dirty="0" smtClean="0">
              <a:solidFill>
                <a:srgbClr val="000099"/>
              </a:solidFill>
            </a:endParaRPr>
          </a:p>
          <a:p>
            <a:pPr>
              <a:spcAft>
                <a:spcPct val="50000"/>
              </a:spcAft>
              <a:buSzPct val="80000"/>
            </a:pPr>
            <a:r>
              <a:rPr lang="cs-CZ" altLang="cs-CZ" sz="1800" b="1" dirty="0" smtClean="0">
                <a:solidFill>
                  <a:schemeClr val="tx1"/>
                </a:solidFill>
              </a:rPr>
              <a:t>V ČR je to </a:t>
            </a:r>
            <a:r>
              <a:rPr lang="en-US" altLang="cs-CZ" sz="1800" b="1" dirty="0" smtClean="0">
                <a:solidFill>
                  <a:schemeClr val="tx1"/>
                </a:solidFill>
              </a:rPr>
              <a:t>OTE </a:t>
            </a:r>
            <a:r>
              <a:rPr lang="cs-CZ" altLang="cs-CZ" sz="1800" b="1" dirty="0" smtClean="0">
                <a:solidFill>
                  <a:schemeClr val="tx1"/>
                </a:solidFill>
              </a:rPr>
              <a:t>nabízející obchodníkům možnost obchodovat elektřinu a plyn v rámci jednoho portálu a využití společného finančního risk-managementu a finančního vypořádání</a:t>
            </a:r>
          </a:p>
        </p:txBody>
      </p:sp>
    </p:spTree>
    <p:extLst>
      <p:ext uri="{BB962C8B-B14F-4D97-AF65-F5344CB8AC3E}">
        <p14:creationId xmlns:p14="http://schemas.microsoft.com/office/powerpoint/2010/main" val="14421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41548"/>
            <a:ext cx="7632848" cy="572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91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Organizovaný krátkodobý trh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dirty="0" smtClean="0"/>
              <a:t>Skládá se z: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organizovaného </a:t>
            </a:r>
            <a:r>
              <a:rPr lang="cs-CZ" sz="2800" b="1" dirty="0" smtClean="0"/>
              <a:t>blokového trhu </a:t>
            </a:r>
            <a:r>
              <a:rPr lang="cs-CZ" sz="2800" dirty="0" smtClean="0"/>
              <a:t>s elektřinou, na který lze podávat nabídky a poptávky na jednotlivé obchodní bloky,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800" dirty="0" smtClean="0"/>
              <a:t>dlouhodobá základní dodávka pro stabilní portfolio zákazníků 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organizovaného </a:t>
            </a:r>
            <a:r>
              <a:rPr lang="cs-CZ" sz="2800" b="1" dirty="0" smtClean="0"/>
              <a:t>denního trhu </a:t>
            </a:r>
            <a:r>
              <a:rPr lang="cs-CZ" sz="2800" dirty="0" smtClean="0"/>
              <a:t>s elektřinou, na který lze podávat nabídky a poptávky na následující obchodní den, a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organizovaného </a:t>
            </a:r>
            <a:r>
              <a:rPr lang="cs-CZ" sz="2800" b="1" dirty="0" smtClean="0"/>
              <a:t>vnitrodenního trhu </a:t>
            </a:r>
            <a:r>
              <a:rPr lang="cs-CZ" sz="2800" dirty="0" smtClean="0"/>
              <a:t>s elektřinou, na který lze podávat nabídky a poptávky na následující časový úsek uvnitř obchodního dne</a:t>
            </a:r>
            <a:endParaRPr lang="cs-CZ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07532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/>
              <a:t>Dvoustranné obchody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cs-CZ" sz="3200" dirty="0" smtClean="0"/>
          </a:p>
          <a:p>
            <a:pPr eaLnBrk="1" hangingPunct="1"/>
            <a:r>
              <a:rPr lang="cs-CZ" sz="3200" dirty="0" smtClean="0"/>
              <a:t>obchodníci </a:t>
            </a:r>
            <a:r>
              <a:rPr lang="cs-CZ" sz="3200" dirty="0" smtClean="0"/>
              <a:t>mezi sebou (</a:t>
            </a:r>
            <a:r>
              <a:rPr lang="cs-CZ" sz="3200" dirty="0" err="1" smtClean="0"/>
              <a:t>trading</a:t>
            </a:r>
            <a:r>
              <a:rPr lang="cs-CZ" sz="3200" dirty="0" smtClean="0"/>
              <a:t>)</a:t>
            </a:r>
          </a:p>
          <a:p>
            <a:pPr eaLnBrk="1" hangingPunct="1"/>
            <a:r>
              <a:rPr lang="cs-CZ" sz="3200" dirty="0" smtClean="0"/>
              <a:t>přímo (fyzická dodávka) – EFET</a:t>
            </a:r>
          </a:p>
          <a:p>
            <a:pPr eaLnBrk="1" hangingPunct="1"/>
            <a:r>
              <a:rPr lang="cs-CZ" sz="3200" dirty="0" smtClean="0"/>
              <a:t>prostřednictvím brokerů – suma poptávajících, suma nabízejících, úloha brokera je spojit nejbližší nabídku a poptávku (za provizi) – nenese odpovědnost za realizaci obchodu ani vypořádání, je pouze prostředníkem</a:t>
            </a:r>
          </a:p>
          <a:p>
            <a:pPr eaLnBrk="1" hangingPunct="1"/>
            <a:endParaRPr lang="cs-CZ" sz="3200" dirty="0" smtClean="0"/>
          </a:p>
          <a:p>
            <a:pPr eaLnBrk="1" hangingPunct="1">
              <a:buNone/>
            </a:pPr>
            <a:endParaRPr lang="cs-CZ" sz="3200" dirty="0" smtClean="0"/>
          </a:p>
        </p:txBody>
      </p:sp>
    </p:spTree>
    <p:extLst>
      <p:ext uri="{BB962C8B-B14F-4D97-AF65-F5344CB8AC3E}">
        <p14:creationId xmlns:p14="http://schemas.microsoft.com/office/powerpoint/2010/main" val="29865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ceny silové elektřiny ČR v letech 2003-2015</a:t>
            </a:r>
            <a:endParaRPr lang="cs-CZ" dirty="0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592E69-644D-4E68-85CF-6357C363ED0D}" type="slidenum">
              <a:rPr lang="cs-CZ" smtClean="0"/>
              <a:pPr/>
              <a:t>19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Zápatí</a:t>
            </a:r>
            <a:endParaRPr lang="cs-CZ" dirty="0"/>
          </a:p>
        </p:txBody>
      </p:sp>
      <p:pic>
        <p:nvPicPr>
          <p:cNvPr id="1026" name="Obrázek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828092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740352" y="4674622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-19%</a:t>
            </a:r>
            <a:endParaRPr lang="cs-CZ" sz="16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7164288" y="4530606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-10%</a:t>
            </a:r>
            <a:endParaRPr lang="cs-CZ" sz="16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516216" y="4581128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-19%</a:t>
            </a:r>
            <a:endParaRPr lang="cs-CZ" sz="16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940152" y="4602614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-15%</a:t>
            </a:r>
            <a:endParaRPr lang="cs-CZ" sz="16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139952" y="4530606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-11%</a:t>
            </a:r>
            <a:endParaRPr lang="cs-CZ" sz="16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2915816" y="4170566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 10%</a:t>
            </a:r>
            <a:endParaRPr lang="cs-CZ" sz="1600" b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1763688" y="3162454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42%</a:t>
            </a:r>
            <a:endParaRPr lang="cs-CZ" sz="1600" b="1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539552" y="3378478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 34%</a:t>
            </a:r>
            <a:endParaRPr lang="cs-CZ" sz="1600" b="1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2339752" y="4077072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 15%</a:t>
            </a:r>
            <a:endParaRPr lang="cs-CZ" sz="1600" b="1" dirty="0"/>
          </a:p>
        </p:txBody>
      </p:sp>
      <p:sp>
        <p:nvSpPr>
          <p:cNvPr id="4" name="Šipka doprava 3"/>
          <p:cNvSpPr/>
          <p:nvPr/>
        </p:nvSpPr>
        <p:spPr>
          <a:xfrm>
            <a:off x="1043608" y="5229200"/>
            <a:ext cx="2304256" cy="100811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Fáze růstu cen</a:t>
            </a:r>
            <a:endParaRPr lang="cs-CZ" dirty="0"/>
          </a:p>
        </p:txBody>
      </p:sp>
      <p:sp>
        <p:nvSpPr>
          <p:cNvPr id="19" name="Šipka doprava 18"/>
          <p:cNvSpPr/>
          <p:nvPr/>
        </p:nvSpPr>
        <p:spPr>
          <a:xfrm>
            <a:off x="3707904" y="5229200"/>
            <a:ext cx="3744416" cy="1008112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Fáze poklesu cen</a:t>
            </a:r>
            <a:endParaRPr lang="cs-CZ" dirty="0"/>
          </a:p>
        </p:txBody>
      </p:sp>
      <p:sp>
        <p:nvSpPr>
          <p:cNvPr id="20" name="Zástupný symbol pro obsah 7"/>
          <p:cNvSpPr>
            <a:spLocks noGrp="1"/>
          </p:cNvSpPr>
          <p:nvPr>
            <p:ph idx="1"/>
          </p:nvPr>
        </p:nvSpPr>
        <p:spPr>
          <a:xfrm>
            <a:off x="467544" y="1035766"/>
            <a:ext cx="8172000" cy="5201546"/>
          </a:xfrm>
        </p:spPr>
        <p:txBody>
          <a:bodyPr/>
          <a:lstStyle/>
          <a:p>
            <a:r>
              <a:rPr lang="cs-CZ" dirty="0" smtClean="0"/>
              <a:t>Rozvoj výstavby větrných a </a:t>
            </a:r>
            <a:r>
              <a:rPr lang="cs-CZ" dirty="0" err="1" smtClean="0"/>
              <a:t>fotovoltaických</a:t>
            </a:r>
            <a:r>
              <a:rPr lang="cs-CZ" dirty="0" smtClean="0"/>
              <a:t> elektráren vytlačuje z trhu tradiční uhelné a plynové elektrárny, což vede k poklesu silových cen elektřiny (větrné a </a:t>
            </a:r>
            <a:r>
              <a:rPr lang="cs-CZ" dirty="0" err="1" smtClean="0"/>
              <a:t>fotovoltaické</a:t>
            </a:r>
            <a:r>
              <a:rPr lang="cs-CZ" dirty="0" smtClean="0"/>
              <a:t> elektrárny mají “nulové“ výrobní náklady)</a:t>
            </a:r>
          </a:p>
        </p:txBody>
      </p:sp>
    </p:spTree>
    <p:extLst>
      <p:ext uri="{BB962C8B-B14F-4D97-AF65-F5344CB8AC3E}">
        <p14:creationId xmlns:p14="http://schemas.microsoft.com/office/powerpoint/2010/main" val="253045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</a:t>
            </a:r>
            <a:r>
              <a:rPr lang="cs-CZ" sz="4800" dirty="0"/>
              <a:t>Historie </a:t>
            </a: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47" y="1484784"/>
            <a:ext cx="792297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787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Podíl jednotlivých složek ceny za dodávku elektřiny pro domácnosti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Silová elektřina se na celkové ceně domácnosti podílí pouze z 43%, přičemž poklesem její ceny se její podíl nadále snižuje</a:t>
            </a:r>
          </a:p>
          <a:p>
            <a:r>
              <a:rPr lang="cs-CZ" dirty="0" smtClean="0"/>
              <a:t>Pokles ceny silové elektřiny o 10 Kč/</a:t>
            </a:r>
            <a:r>
              <a:rPr lang="cs-CZ" dirty="0" err="1" smtClean="0"/>
              <a:t>MWh</a:t>
            </a:r>
            <a:r>
              <a:rPr lang="cs-CZ" dirty="0" smtClean="0"/>
              <a:t> se tedy projeví snížením ceny pro zákazníka o 4,3 Kč/</a:t>
            </a:r>
            <a:r>
              <a:rPr lang="cs-CZ" dirty="0" err="1" smtClean="0"/>
              <a:t>MWh</a:t>
            </a:r>
            <a:endParaRPr lang="cs-CZ" dirty="0" smtClean="0"/>
          </a:p>
          <a:p>
            <a:r>
              <a:rPr lang="cs-CZ" dirty="0" smtClean="0"/>
              <a:t>V posledních letech se v ceně projevil zejména rostoucí podíl příspěvku na obnovitelné zdroje (zejména </a:t>
            </a:r>
            <a:r>
              <a:rPr lang="cs-CZ" dirty="0" err="1" smtClean="0"/>
              <a:t>fotovoltaiky</a:t>
            </a:r>
            <a:r>
              <a:rPr lang="cs-CZ" dirty="0" smtClean="0"/>
              <a:t>), který v některých letech vedl k tomu, že i když cena silové elektřiny klesala, výsledná cena pro domácnost byla nakonec vyšší než v roce předchozím</a:t>
            </a:r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592E69-644D-4E68-85CF-6357C363ED0D}" type="slidenum">
              <a:rPr lang="cs-CZ" smtClean="0"/>
              <a:pPr/>
              <a:t>20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Zápatí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8469832" cy="3691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986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/>
              <a:t>Smluvní vztahy</a:t>
            </a:r>
          </a:p>
        </p:txBody>
      </p:sp>
      <p:sp>
        <p:nvSpPr>
          <p:cNvPr id="5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Smlouva o dodávce</a:t>
            </a:r>
          </a:p>
          <a:p>
            <a:r>
              <a:rPr lang="cs-CZ" sz="3200" dirty="0" smtClean="0"/>
              <a:t>Smlouva o sdružených službách dodávky</a:t>
            </a:r>
          </a:p>
          <a:p>
            <a:r>
              <a:rPr lang="cs-CZ" sz="3200" dirty="0" smtClean="0"/>
              <a:t>Smlouva o připojení</a:t>
            </a:r>
          </a:p>
          <a:p>
            <a:r>
              <a:rPr lang="cs-CZ" sz="3200" dirty="0" smtClean="0"/>
              <a:t>Smlouva o přenosu</a:t>
            </a:r>
          </a:p>
          <a:p>
            <a:r>
              <a:rPr lang="cs-CZ" sz="3200" dirty="0" smtClean="0"/>
              <a:t>Smlouva o distribuci</a:t>
            </a:r>
          </a:p>
          <a:p>
            <a:r>
              <a:rPr lang="cs-CZ" sz="3200" dirty="0" smtClean="0"/>
              <a:t>obecné vymezení předmětu smlouvy</a:t>
            </a:r>
          </a:p>
          <a:p>
            <a:endParaRPr lang="cs-CZ" sz="3200" dirty="0" smtClean="0"/>
          </a:p>
          <a:p>
            <a:r>
              <a:rPr lang="cs-CZ" sz="3200" dirty="0" smtClean="0"/>
              <a:t>Taxativní výčet náležitostí smluv - § 50 EZ</a:t>
            </a:r>
          </a:p>
          <a:p>
            <a:endParaRPr lang="cs-CZ" sz="3200" dirty="0" smtClean="0"/>
          </a:p>
        </p:txBody>
      </p:sp>
    </p:spTree>
    <p:extLst>
      <p:ext uri="{BB962C8B-B14F-4D97-AF65-F5344CB8AC3E}">
        <p14:creationId xmlns:p14="http://schemas.microsoft.com/office/powerpoint/2010/main" val="85415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Smluvní vztahy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2236788"/>
            <a:ext cx="1023937" cy="72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38" y="2236788"/>
            <a:ext cx="1023937" cy="72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2611438"/>
            <a:ext cx="3556000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1477963" y="2432050"/>
            <a:ext cx="9540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dirty="0">
                <a:solidFill>
                  <a:prstClr val="white"/>
                </a:solidFill>
                <a:latin typeface="Arial Narrow" pitchFamily="34" charset="0"/>
              </a:rPr>
              <a:t>obchodník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5518150" y="2433638"/>
            <a:ext cx="946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>
                <a:solidFill>
                  <a:prstClr val="white"/>
                </a:solidFill>
                <a:latin typeface="Arial Narrow" pitchFamily="34" charset="0"/>
              </a:rPr>
              <a:t>zákazník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3525838" y="4852988"/>
            <a:ext cx="7096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dirty="0">
                <a:solidFill>
                  <a:prstClr val="white"/>
                </a:solidFill>
                <a:latin typeface="Arial Narrow" pitchFamily="34" charset="0"/>
              </a:rPr>
              <a:t>PDS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2484438" y="2205038"/>
            <a:ext cx="2922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400">
                <a:solidFill>
                  <a:srgbClr val="1C0CE8"/>
                </a:solidFill>
                <a:latin typeface="Arial Narrow" pitchFamily="34" charset="0"/>
              </a:rPr>
              <a:t>smlouva o sdružených službách dodávky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2870200" y="2738438"/>
            <a:ext cx="2041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400" dirty="0">
                <a:solidFill>
                  <a:srgbClr val="C10F24"/>
                </a:solidFill>
                <a:latin typeface="Arial Narrow" pitchFamily="34" charset="0"/>
              </a:rPr>
              <a:t>smlouva o dodávce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 rot="18900000">
            <a:off x="3671888" y="3754438"/>
            <a:ext cx="2041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400">
                <a:solidFill>
                  <a:prstClr val="black"/>
                </a:solidFill>
                <a:latin typeface="Arial Narrow" pitchFamily="34" charset="0"/>
              </a:rPr>
              <a:t>smlouva o připojení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 rot="18900000">
            <a:off x="4086225" y="4206875"/>
            <a:ext cx="2041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400">
                <a:solidFill>
                  <a:srgbClr val="C10F24"/>
                </a:solidFill>
                <a:latin typeface="Arial Narrow" pitchFamily="34" charset="0"/>
              </a:rPr>
              <a:t>smlouva o distribuci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 rot="2750552">
            <a:off x="2051050" y="3733801"/>
            <a:ext cx="2041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400">
                <a:solidFill>
                  <a:srgbClr val="1C0CE8"/>
                </a:solidFill>
                <a:latin typeface="Arial Narrow" pitchFamily="34" charset="0"/>
              </a:rPr>
              <a:t>rámcová smlouva o distribuci</a:t>
            </a:r>
          </a:p>
        </p:txBody>
      </p:sp>
    </p:spTree>
    <p:extLst>
      <p:ext uri="{BB962C8B-B14F-4D97-AF65-F5344CB8AC3E}">
        <p14:creationId xmlns:p14="http://schemas.microsoft.com/office/powerpoint/2010/main" val="109632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/>
              <a:t>Děkuji za pozornost</a:t>
            </a:r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sz="1600" b="1" dirty="0" smtClean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sz="1600" b="1" dirty="0" smtClean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sz="1600" b="1" dirty="0" smtClean="0"/>
          </a:p>
          <a:p>
            <a:pPr marL="0" indent="0">
              <a:buNone/>
            </a:pPr>
            <a:endParaRPr lang="cs-CZ" b="1" dirty="0"/>
          </a:p>
          <a:p>
            <a:pPr marL="0" indent="0" algn="ctr">
              <a:buNone/>
            </a:pPr>
            <a:r>
              <a:rPr lang="cs-CZ" sz="1600" b="1" dirty="0" smtClean="0"/>
              <a:t>JUDr</a:t>
            </a:r>
            <a:r>
              <a:rPr lang="cs-CZ" sz="1600" b="1" dirty="0" smtClean="0"/>
              <a:t>. Marie Brejchová, LL.M.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vedoucí sekce Právní </a:t>
            </a:r>
          </a:p>
          <a:p>
            <a:pPr marL="0" indent="0" algn="ctr">
              <a:buNone/>
            </a:pPr>
            <a:r>
              <a:rPr lang="cs-CZ" sz="1600" b="1" dirty="0" smtClean="0"/>
              <a:t>Pražská energetika, a. s.</a:t>
            </a:r>
            <a:r>
              <a:rPr lang="cs-CZ" sz="1600" dirty="0" smtClean="0"/>
              <a:t> </a:t>
            </a:r>
            <a:br>
              <a:rPr lang="cs-CZ" sz="1600" dirty="0" smtClean="0"/>
            </a:br>
            <a:r>
              <a:rPr lang="cs-CZ" sz="1600" dirty="0" smtClean="0"/>
              <a:t>Na Hroudě 1492/4 </a:t>
            </a:r>
            <a:br>
              <a:rPr lang="cs-CZ" sz="1600" dirty="0" smtClean="0"/>
            </a:br>
            <a:r>
              <a:rPr lang="cs-CZ" sz="1600" dirty="0" smtClean="0"/>
              <a:t>100 05 Praha 10 </a:t>
            </a:r>
          </a:p>
          <a:p>
            <a:pPr marL="0" indent="0" algn="ctr">
              <a:buNone/>
            </a:pPr>
            <a:r>
              <a:rPr lang="cs-CZ" sz="1600" dirty="0" smtClean="0"/>
              <a:t>telefon</a:t>
            </a:r>
            <a:r>
              <a:rPr lang="cs-CZ" sz="1600" dirty="0" smtClean="0"/>
              <a:t>: + </a:t>
            </a:r>
            <a:r>
              <a:rPr lang="cs-CZ" sz="1600" dirty="0" smtClean="0"/>
              <a:t>420 267 053 300 </a:t>
            </a:r>
            <a:br>
              <a:rPr lang="cs-CZ" sz="1600" dirty="0" smtClean="0"/>
            </a:br>
            <a:r>
              <a:rPr lang="cs-CZ" sz="1600" dirty="0" smtClean="0"/>
              <a:t>e-mail: </a:t>
            </a:r>
            <a:r>
              <a:rPr lang="cs-CZ" sz="1600" u="sng" dirty="0" smtClean="0">
                <a:hlinkClick r:id="rId2"/>
              </a:rPr>
              <a:t>marie.brejchova@pre.cz</a:t>
            </a:r>
            <a:r>
              <a:rPr lang="cs-CZ" sz="1600" dirty="0" smtClean="0"/>
              <a:t> </a:t>
            </a:r>
            <a:endParaRPr lang="cs-CZ" sz="1600" dirty="0" smtClean="0"/>
          </a:p>
          <a:p>
            <a:pPr marL="0" indent="0" algn="ctr">
              <a:buNone/>
            </a:pPr>
            <a:r>
              <a:rPr lang="cs-CZ" sz="1600" u="sng" dirty="0" smtClean="0">
                <a:hlinkClick r:id="rId3"/>
              </a:rPr>
              <a:t>www.pre.cz</a:t>
            </a:r>
            <a:endParaRPr lang="cs-CZ" sz="1600" dirty="0" smtClean="0"/>
          </a:p>
          <a:p>
            <a:pPr marL="0" indent="0">
              <a:buNone/>
            </a:pP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34810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 </a:t>
            </a:r>
            <a:r>
              <a:rPr lang="cs-CZ" sz="4800" dirty="0"/>
              <a:t>Změna </a:t>
            </a:r>
            <a:r>
              <a:rPr lang="cs-CZ" sz="4800" dirty="0" smtClean="0"/>
              <a:t>tržního </a:t>
            </a:r>
            <a:r>
              <a:rPr lang="cs-CZ" sz="4800" dirty="0"/>
              <a:t>prostředí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89" y="1772816"/>
            <a:ext cx="6452557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86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/>
              <a:t>Změna  </a:t>
            </a:r>
            <a:r>
              <a:rPr lang="cs-CZ" sz="4800" dirty="0" smtClean="0"/>
              <a:t>tržního </a:t>
            </a:r>
            <a:r>
              <a:rPr lang="cs-CZ" sz="4800" dirty="0"/>
              <a:t>prostředí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z="3600" dirty="0" smtClean="0"/>
          </a:p>
          <a:p>
            <a:r>
              <a:rPr lang="cs-CZ" sz="3600" dirty="0" smtClean="0"/>
              <a:t>historicky </a:t>
            </a:r>
            <a:r>
              <a:rPr lang="cs-CZ" sz="3600" dirty="0"/>
              <a:t>vše v jednom (výroba, přenos, distribuce, prodej</a:t>
            </a:r>
            <a:r>
              <a:rPr lang="cs-CZ" sz="3600" dirty="0" smtClean="0"/>
              <a:t>)</a:t>
            </a:r>
          </a:p>
          <a:p>
            <a:pPr marL="0" indent="0">
              <a:buNone/>
            </a:pPr>
            <a:endParaRPr lang="cs-CZ" sz="3600" dirty="0"/>
          </a:p>
          <a:p>
            <a:r>
              <a:rPr lang="cs-CZ" sz="3600" dirty="0"/>
              <a:t>od 1. 1. 2005 zcela liberalizovaný trh s </a:t>
            </a:r>
            <a:r>
              <a:rPr lang="cs-CZ" sz="3600" dirty="0" smtClean="0"/>
              <a:t>elektřinou</a:t>
            </a:r>
          </a:p>
          <a:p>
            <a:pPr marL="0" indent="0">
              <a:buNone/>
            </a:pPr>
            <a:endParaRPr lang="cs-CZ" sz="3600" dirty="0"/>
          </a:p>
          <a:p>
            <a:r>
              <a:rPr lang="cs-CZ" sz="3600" dirty="0"/>
              <a:t>volba </a:t>
            </a:r>
            <a:r>
              <a:rPr lang="cs-CZ" sz="3600" b="1" dirty="0"/>
              <a:t>dodavatele</a:t>
            </a:r>
            <a:r>
              <a:rPr lang="cs-CZ" sz="3600" dirty="0"/>
              <a:t> elektřiny je na zákazníkovi</a:t>
            </a:r>
          </a:p>
          <a:p>
            <a:pPr>
              <a:buFont typeface="Wingdings 2" pitchFamily="18" charset="2"/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053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11578"/>
            <a:ext cx="7128792" cy="534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719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/>
              <a:t>Reálné a obchodní vztahy na trhu s elektřinou</a:t>
            </a:r>
          </a:p>
        </p:txBody>
      </p:sp>
      <p:pic>
        <p:nvPicPr>
          <p:cNvPr id="4" name="Picture 5" descr="iberalizace 1_2_2_1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5616" y="1772816"/>
            <a:ext cx="7344816" cy="4680520"/>
          </a:xfrm>
        </p:spPr>
      </p:pic>
    </p:spTree>
    <p:extLst>
      <p:ext uri="{BB962C8B-B14F-4D97-AF65-F5344CB8AC3E}">
        <p14:creationId xmlns:p14="http://schemas.microsoft.com/office/powerpoint/2010/main" val="99401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/>
              <a:t>Definice trhu s elektřinou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400" dirty="0"/>
              <a:t>Definice (neúplná) - § 3 vyhlášky č. 408/2015 Sb. o pravidlech trhu s elektřinou v platném znění</a:t>
            </a:r>
            <a:r>
              <a:rPr lang="cs-CZ" sz="2400" dirty="0" smtClean="0"/>
              <a:t>:</a:t>
            </a:r>
          </a:p>
          <a:p>
            <a:pPr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(1) Předmětem </a:t>
            </a:r>
            <a:r>
              <a:rPr lang="cs-CZ" sz="2400" dirty="0"/>
              <a:t>trhu s elektřinou je dodávka činné elektrické </a:t>
            </a:r>
            <a:r>
              <a:rPr lang="cs-CZ" sz="2400" dirty="0" smtClean="0"/>
              <a:t>energie. Obchodování </a:t>
            </a:r>
            <a:r>
              <a:rPr lang="cs-CZ" sz="2400" dirty="0"/>
              <a:t>s elektřinou se uskutečňuje zejména </a:t>
            </a:r>
          </a:p>
          <a:p>
            <a:pPr marL="0" indent="0">
              <a:buNone/>
            </a:pPr>
            <a:r>
              <a:rPr lang="cs-CZ" sz="2400" dirty="0"/>
              <a:t>a) na organizovaném </a:t>
            </a:r>
            <a:r>
              <a:rPr lang="cs-CZ" sz="2400" b="1" dirty="0"/>
              <a:t>krátkodobém trhu </a:t>
            </a:r>
            <a:r>
              <a:rPr lang="cs-CZ" sz="2400" dirty="0"/>
              <a:t>s elektřinou,  </a:t>
            </a:r>
          </a:p>
          <a:p>
            <a:pPr marL="0" indent="0">
              <a:buNone/>
            </a:pPr>
            <a:r>
              <a:rPr lang="cs-CZ" sz="2400" dirty="0"/>
              <a:t>b) prostřednictvím </a:t>
            </a:r>
            <a:r>
              <a:rPr lang="cs-CZ" sz="2400" b="1" dirty="0"/>
              <a:t>dvoustranných obchodů </a:t>
            </a:r>
            <a:r>
              <a:rPr lang="cs-CZ" sz="2400" dirty="0"/>
              <a:t>mezi účastníky trhu s elektřinou včetně obchodů uzavřených na energetických burzách, nebo </a:t>
            </a:r>
          </a:p>
          <a:p>
            <a:pPr marL="0" indent="0">
              <a:buNone/>
            </a:pPr>
            <a:r>
              <a:rPr lang="cs-CZ" sz="2400" dirty="0"/>
              <a:t>c) na </a:t>
            </a:r>
            <a:r>
              <a:rPr lang="cs-CZ" sz="2400" b="1" dirty="0"/>
              <a:t>vyrovnávacím trhu s regulační energií</a:t>
            </a:r>
            <a:r>
              <a:rPr lang="cs-CZ" sz="2400" dirty="0"/>
              <a:t>. </a:t>
            </a:r>
          </a:p>
          <a:p>
            <a:pPr marL="0" indent="0">
              <a:buNone/>
            </a:pPr>
            <a:r>
              <a:rPr lang="cs-CZ" sz="2400" dirty="0"/>
              <a:t>… </a:t>
            </a:r>
          </a:p>
          <a:p>
            <a:pPr marL="0" indent="0">
              <a:buNone/>
            </a:pPr>
            <a:r>
              <a:rPr lang="cs-CZ" sz="2400" dirty="0"/>
              <a:t>(3) Provozovatel přenosové soustavy organizuje </a:t>
            </a:r>
            <a:r>
              <a:rPr lang="cs-CZ" sz="2400" b="1" dirty="0"/>
              <a:t>trh s podpůrnými službami</a:t>
            </a:r>
            <a:r>
              <a:rPr lang="cs-CZ" sz="2400" dirty="0"/>
              <a:t>. </a:t>
            </a:r>
          </a:p>
          <a:p>
            <a:pPr>
              <a:buNone/>
            </a:pPr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06218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/>
              <a:t>20. březen 2015 v grafech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sz="20000" dirty="0" smtClean="0"/>
              <a:t>?</a:t>
            </a:r>
            <a:endParaRPr lang="cs-CZ" sz="20000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803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Výroba z </a:t>
            </a:r>
            <a:r>
              <a:rPr lang="cs-CZ" sz="3600" dirty="0" err="1" smtClean="0"/>
              <a:t>fotovoltaických</a:t>
            </a:r>
            <a:r>
              <a:rPr lang="cs-CZ" sz="3600" dirty="0" smtClean="0"/>
              <a:t> zdrojů</a:t>
            </a:r>
            <a:endParaRPr lang="cs-CZ" sz="3600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4338" y="1035050"/>
            <a:ext cx="6198811" cy="520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55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PRE motiv">
  <a:themeElements>
    <a:clrScheme name="PRE barvy">
      <a:dk1>
        <a:sysClr val="windowText" lastClr="000000"/>
      </a:dk1>
      <a:lt1>
        <a:sysClr val="window" lastClr="FFFFFF"/>
      </a:lt1>
      <a:dk2>
        <a:srgbClr val="1C2F67"/>
      </a:dk2>
      <a:lt2>
        <a:srgbClr val="E6E6E6"/>
      </a:lt2>
      <a:accent1>
        <a:srgbClr val="BFBFBF"/>
      </a:accent1>
      <a:accent2>
        <a:srgbClr val="1C2F67"/>
      </a:accent2>
      <a:accent3>
        <a:srgbClr val="DF0032"/>
      </a:accent3>
      <a:accent4>
        <a:srgbClr val="FFC000"/>
      </a:accent4>
      <a:accent5>
        <a:srgbClr val="1DBADF"/>
      </a:accent5>
      <a:accent6>
        <a:srgbClr val="814997"/>
      </a:accent6>
      <a:hlink>
        <a:srgbClr val="1C2F67"/>
      </a:hlink>
      <a:folHlink>
        <a:srgbClr val="999999"/>
      </a:folHlink>
    </a:clrScheme>
    <a:fontScheme name="PRE písma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_PrezentaceVzorova.potx" id="{3A1F3E9F-3F96-4E74-9870-9833911AEDB8}" vid="{054E00C5-0947-4F80-99AF-421B91A076D5}"/>
    </a:ext>
  </a:extLst>
</a:theme>
</file>

<file path=ppt/theme/theme2.xml><?xml version="1.0" encoding="utf-8"?>
<a:theme xmlns:a="http://schemas.openxmlformats.org/drawingml/2006/main" name="Bohatý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xekutivní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PRE_PrezentaceVzorova</Template>
  <TotalTime>166</TotalTime>
  <Words>557</Words>
  <Application>Microsoft Office PowerPoint</Application>
  <PresentationFormat>Předvádění na obrazovce (4:3)</PresentationFormat>
  <Paragraphs>132</Paragraphs>
  <Slides>23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23</vt:i4>
      </vt:variant>
    </vt:vector>
  </HeadingPairs>
  <TitlesOfParts>
    <vt:vector size="25" baseType="lpstr">
      <vt:lpstr>PRE motiv</vt:lpstr>
      <vt:lpstr>Bohatý</vt:lpstr>
      <vt:lpstr> </vt:lpstr>
      <vt:lpstr> Historie </vt:lpstr>
      <vt:lpstr> Změna tržního prostředí</vt:lpstr>
      <vt:lpstr>Změna  tržního prostředí </vt:lpstr>
      <vt:lpstr>Prezentace aplikace PowerPoint</vt:lpstr>
      <vt:lpstr>Reálné a obchodní vztahy na trhu s elektřinou</vt:lpstr>
      <vt:lpstr>Definice trhu s elektřinou</vt:lpstr>
      <vt:lpstr>20. březen 2015 v grafech </vt:lpstr>
      <vt:lpstr>Výroba z fotovoltaických zdrojů</vt:lpstr>
      <vt:lpstr>Spotřeba regulační energie</vt:lpstr>
      <vt:lpstr>Subjekty na trhu s elektřinou</vt:lpstr>
      <vt:lpstr>Licencované činnosti</vt:lpstr>
      <vt:lpstr>Unbundling</vt:lpstr>
      <vt:lpstr>Druhy vztahů na trhu s elektřinou</vt:lpstr>
      <vt:lpstr>Evropské trendy</vt:lpstr>
      <vt:lpstr>Prezentace aplikace PowerPoint</vt:lpstr>
      <vt:lpstr>Organizovaný krátkodobý trh</vt:lpstr>
      <vt:lpstr>Dvoustranné obchody</vt:lpstr>
      <vt:lpstr>Vývoj ceny silové elektřiny ČR v letech 2003-2015</vt:lpstr>
      <vt:lpstr>Podíl jednotlivých složek ceny za dodávku elektřiny pro domácnosti</vt:lpstr>
      <vt:lpstr>Smluvní vztahy</vt:lpstr>
      <vt:lpstr>Smluvní vztahy</vt:lpstr>
      <vt:lpstr>Děkuji za pozornost</vt:lpstr>
    </vt:vector>
  </TitlesOfParts>
  <Company>PRE, a.s.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Záruba Marek, Ing.;ondrej.behal@pre.cz</dc:creator>
  <cp:lastModifiedBy>Běhal Ondřej, Mgr.</cp:lastModifiedBy>
  <cp:revision>9</cp:revision>
  <dcterms:created xsi:type="dcterms:W3CDTF">2016-03-15T16:37:33Z</dcterms:created>
  <dcterms:modified xsi:type="dcterms:W3CDTF">2016-03-16T11:40:26Z</dcterms:modified>
</cp:coreProperties>
</file>