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7" r:id="rId7"/>
    <p:sldId id="268" r:id="rId8"/>
    <p:sldId id="261" r:id="rId9"/>
    <p:sldId id="263" r:id="rId10"/>
    <p:sldId id="262" r:id="rId11"/>
    <p:sldId id="265" r:id="rId12"/>
    <p:sldId id="266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5050"/>
    <a:srgbClr val="000099"/>
    <a:srgbClr val="0C0595"/>
    <a:srgbClr val="8BC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sz="6600" dirty="0" smtClean="0">
                <a:solidFill>
                  <a:schemeClr val="bg1"/>
                </a:solidFill>
              </a:rPr>
              <a:t>Pravomoci EU</a:t>
            </a:r>
            <a:endParaRPr lang="cs-CZ" sz="6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„Oboustranná 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cs-CZ" dirty="0" smtClean="0"/>
              <a:t>Článkem </a:t>
            </a:r>
            <a:r>
              <a:rPr lang="cs-CZ" dirty="0"/>
              <a:t>241 Smlouvy o fungování EU lze ze strany členského státu požádat Komisi, aby předložila </a:t>
            </a:r>
            <a:r>
              <a:rPr lang="cs-CZ" b="1" dirty="0"/>
              <a:t>návrhy na zrušení legislativního aktu.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Zástupci </a:t>
            </a:r>
            <a:r>
              <a:rPr lang="cs-CZ" dirty="0"/>
              <a:t>členských států zasedající na mezivládní konferenci také mohou postupem podle článku 48 odstavce 2 až 5 Smlouvy o EU rozhodnout o </a:t>
            </a:r>
            <a:r>
              <a:rPr lang="cs-CZ" b="1" dirty="0"/>
              <a:t>změně smluv, mimo jiné za účelem rozšíření nebo omezení pravomocí EU.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740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Příklad konkrétní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Článek </a:t>
            </a:r>
            <a:r>
              <a:rPr lang="cs-CZ" dirty="0"/>
              <a:t>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Příklad konkrétní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 smtClean="0"/>
              <a:t>1</a:t>
            </a:r>
            <a:r>
              <a:rPr lang="cs-CZ" dirty="0"/>
              <a:t>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</a:t>
            </a:r>
            <a:r>
              <a:rPr lang="cs-CZ" dirty="0" smtClean="0"/>
              <a:t>,….</a:t>
            </a:r>
          </a:p>
          <a:p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/>
              <a:t>tímto účelem mohou Evropský parlament a </a:t>
            </a:r>
            <a:r>
              <a:rPr lang="cs-CZ" dirty="0" smtClean="0"/>
              <a:t>Rada </a:t>
            </a:r>
            <a:r>
              <a:rPr lang="cs-CZ" b="1" i="1" dirty="0" smtClean="0">
                <a:solidFill>
                  <a:srgbClr val="C00000"/>
                </a:solidFill>
              </a:rPr>
              <a:t>směrnicemi</a:t>
            </a:r>
            <a:r>
              <a:rPr lang="cs-CZ" b="1" i="1" dirty="0" smtClean="0"/>
              <a:t> </a:t>
            </a:r>
            <a:r>
              <a:rPr lang="cs-CZ" dirty="0"/>
              <a:t>stanovit 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dirty="0"/>
              <a:t>Evropský parlament a Rada rozhodují řádným legislativním postupem 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Příklad konkrétní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</a:t>
            </a:r>
            <a:r>
              <a:rPr lang="cs-CZ" dirty="0" smtClean="0"/>
              <a:t>….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 smtClean="0"/>
              <a:t>Evropský </a:t>
            </a:r>
            <a:r>
              <a:rPr lang="cs-CZ" b="1" i="1" dirty="0"/>
              <a:t>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</a:t>
            </a:r>
            <a:r>
              <a:rPr lang="cs-CZ" b="1" dirty="0" smtClean="0">
                <a:solidFill>
                  <a:srgbClr val="C00000"/>
                </a:solidFill>
              </a:rPr>
              <a:t>patření = legislativní opatření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Zásada svěřených pravomocí. </a:t>
            </a:r>
            <a:br>
              <a:rPr lang="cs-CZ" b="1" dirty="0" smtClean="0"/>
            </a:br>
            <a:r>
              <a:rPr lang="cs-CZ" b="1" dirty="0" smtClean="0"/>
              <a:t>Typy pravomocí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5 Smlouvy o EU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Pravomoci, které nejsou Smlouvami Unii svěřeny, náležejí členským státům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UNIE MÁ JEN TY PRAVOMOCI, KTERÉ JÍ ČLENSKÉ STÁTY DOBROVOLNĚ A VĚDOMĚ PŘEDALY SE SOUHLASEM SVÝCH PARLAMENTŮ !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T y p y  p r a v o m o c í 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1</a:t>
            </a:r>
            <a:r>
              <a:rPr lang="cs-CZ" b="1" dirty="0">
                <a:solidFill>
                  <a:srgbClr val="0C0595"/>
                </a:solidFill>
              </a:rPr>
              <a:t>. výlučné,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2. sdílené 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3. podpůrné, koordinační a doplňkové.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1. Výlučné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i="1" dirty="0" smtClean="0"/>
              <a:t>Taxativní výčet:</a:t>
            </a:r>
          </a:p>
          <a:p>
            <a:pPr lvl="0"/>
            <a:r>
              <a:rPr lang="cs-CZ" dirty="0" smtClean="0"/>
              <a:t>celní </a:t>
            </a:r>
            <a:r>
              <a:rPr lang="cs-CZ" dirty="0"/>
              <a:t>unie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rybářské politiky</a:t>
            </a:r>
          </a:p>
          <a:p>
            <a:pPr lvl="0"/>
            <a:r>
              <a:rPr lang="cs-CZ" dirty="0"/>
              <a:t>společná obchodní politika</a:t>
            </a: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V OBLASTECH:</a:t>
            </a:r>
          </a:p>
          <a:p>
            <a:pPr lvl="0"/>
            <a:r>
              <a:rPr lang="cs-CZ" dirty="0" smtClean="0"/>
              <a:t>vnitřní </a:t>
            </a:r>
            <a:r>
              <a:rPr lang="cs-CZ" dirty="0"/>
              <a:t>trh</a:t>
            </a: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hospodářská, sociální a územní soudržnost</a:t>
            </a:r>
          </a:p>
          <a:p>
            <a:pPr lvl="0"/>
            <a:r>
              <a:rPr lang="cs-CZ" dirty="0"/>
              <a:t>zemědělství a rybolov, vyjma zachování biologických mořských zdrojů</a:t>
            </a:r>
          </a:p>
          <a:p>
            <a:pPr lvl="0"/>
            <a:r>
              <a:rPr lang="cs-CZ" dirty="0"/>
              <a:t>životní prostředí</a:t>
            </a:r>
          </a:p>
          <a:p>
            <a:pPr lvl="0"/>
            <a:r>
              <a:rPr lang="cs-CZ" dirty="0"/>
              <a:t>ochrana spotřebitele</a:t>
            </a:r>
          </a:p>
          <a:p>
            <a:pPr lvl="0"/>
            <a:r>
              <a:rPr lang="cs-CZ" dirty="0"/>
              <a:t>doprava</a:t>
            </a:r>
          </a:p>
          <a:p>
            <a:pPr lvl="0"/>
            <a:r>
              <a:rPr lang="cs-CZ" dirty="0"/>
              <a:t>transevropské sítě</a:t>
            </a:r>
          </a:p>
          <a:p>
            <a:pPr lvl="0"/>
            <a:r>
              <a:rPr lang="cs-CZ" dirty="0"/>
              <a:t>energetika</a:t>
            </a:r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</a:t>
            </a:r>
          </a:p>
          <a:p>
            <a:pPr lvl="0"/>
            <a:r>
              <a:rPr lang="cs-CZ" dirty="0"/>
              <a:t>společná politika v oblasti rozvojové spolupráce a </a:t>
            </a:r>
            <a:r>
              <a:rPr lang="cs-CZ"/>
              <a:t>humanitární </a:t>
            </a:r>
            <a:r>
              <a:rPr lang="cs-CZ" smtClean="0"/>
              <a:t>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3. Podpůrné, koordinační a doplňkové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ochrana </a:t>
            </a:r>
            <a:r>
              <a:rPr lang="cs-CZ" dirty="0"/>
              <a:t>a zlepšování lidského zdraví</a:t>
            </a:r>
          </a:p>
          <a:p>
            <a:pPr lvl="0"/>
            <a:r>
              <a:rPr lang="cs-CZ" dirty="0"/>
              <a:t>průmysl</a:t>
            </a:r>
          </a:p>
          <a:p>
            <a:pPr lvl="0"/>
            <a:r>
              <a:rPr lang="cs-CZ" dirty="0"/>
              <a:t>kultura</a:t>
            </a:r>
          </a:p>
          <a:p>
            <a:pPr lvl="0"/>
            <a:r>
              <a:rPr lang="cs-CZ" dirty="0"/>
              <a:t>cestovní ruch</a:t>
            </a:r>
          </a:p>
          <a:p>
            <a:pPr lvl="0"/>
            <a:r>
              <a:rPr lang="cs-CZ" dirty="0"/>
              <a:t>všeobecné vzdělávání, odborné </a:t>
            </a:r>
            <a:r>
              <a:rPr lang="cs-CZ" dirty="0" smtClean="0"/>
              <a:t>vzdělávání (školství), </a:t>
            </a:r>
            <a:r>
              <a:rPr lang="cs-CZ" dirty="0"/>
              <a:t>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spolupráce</a:t>
            </a:r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C00000"/>
                </a:solidFill>
              </a:rPr>
              <a:t>Týkají se rozsahu VÝKONU PRAVOMOCÍ, ne jejich vymezení</a:t>
            </a:r>
          </a:p>
          <a:p>
            <a:r>
              <a:rPr lang="cs-CZ" sz="2000" u="sng" dirty="0" smtClean="0"/>
              <a:t>Článek </a:t>
            </a:r>
            <a:r>
              <a:rPr lang="cs-CZ" sz="2000" u="sng" dirty="0" smtClean="0"/>
              <a:t>5 Smlouvy o EU</a:t>
            </a:r>
            <a:endParaRPr lang="cs-CZ" sz="2000" u="sng" dirty="0"/>
          </a:p>
          <a:p>
            <a:r>
              <a:rPr lang="cs-CZ" sz="2400" dirty="0" smtClean="0"/>
              <a:t>3</a:t>
            </a:r>
            <a:r>
              <a:rPr lang="cs-CZ" sz="2400" dirty="0"/>
              <a:t>. Podle </a:t>
            </a:r>
            <a:r>
              <a:rPr lang="cs-CZ" sz="2400" b="1" u="sng" dirty="0">
                <a:solidFill>
                  <a:srgbClr val="FF0000"/>
                </a:solidFill>
              </a:rPr>
              <a:t>zásady </a:t>
            </a:r>
            <a:r>
              <a:rPr lang="cs-CZ" sz="2400" b="1" u="sng" dirty="0" smtClean="0">
                <a:solidFill>
                  <a:srgbClr val="FF0000"/>
                </a:solidFill>
              </a:rPr>
              <a:t>subsidiarity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jedná </a:t>
            </a:r>
            <a:r>
              <a:rPr lang="cs-CZ" sz="2400" dirty="0"/>
              <a:t>Unie v oblastech, které nespadají do její výlučné pravomoci, pouze tehdy a do té míry, </a:t>
            </a:r>
            <a:r>
              <a:rPr lang="cs-CZ" sz="2400" b="1" dirty="0"/>
              <a:t>pokud cílů zamýšlené činnosti nemůže být dosaženo uspokojivě členskými státy</a:t>
            </a:r>
            <a:r>
              <a:rPr lang="cs-CZ" sz="2400" dirty="0"/>
              <a:t> na úrovni ústřední, regionální či místní, ale spíše jich, z důvodu jejího rozsahu či účinků, může být </a:t>
            </a:r>
            <a:r>
              <a:rPr lang="cs-CZ" sz="2400" b="1" dirty="0">
                <a:solidFill>
                  <a:srgbClr val="C00000"/>
                </a:solidFill>
              </a:rPr>
              <a:t>lépe dosaženo na úrovni Unie</a:t>
            </a:r>
            <a:r>
              <a:rPr lang="cs-CZ" sz="2400" b="1" dirty="0">
                <a:solidFill>
                  <a:srgbClr val="C00000"/>
                </a:solidFill>
              </a:rPr>
              <a:t>. </a:t>
            </a:r>
            <a:endParaRPr lang="cs-CZ" sz="2400" b="1" dirty="0" smtClean="0">
              <a:solidFill>
                <a:srgbClr val="C00000"/>
              </a:solidFill>
            </a:endParaRPr>
          </a:p>
          <a:p>
            <a:r>
              <a:rPr lang="cs-CZ" sz="2400" i="1" dirty="0" smtClean="0">
                <a:solidFill>
                  <a:srgbClr val="0000CC"/>
                </a:solidFill>
              </a:rPr>
              <a:t>Cíl</a:t>
            </a:r>
            <a:r>
              <a:rPr lang="cs-CZ" sz="2400" i="1" dirty="0">
                <a:solidFill>
                  <a:srgbClr val="0000CC"/>
                </a:solidFill>
              </a:rPr>
              <a:t>: rozhodovat co nejvíce na úrovni nejbližší občanům.</a:t>
            </a:r>
          </a:p>
          <a:p>
            <a:r>
              <a:rPr lang="cs-CZ" sz="2400" dirty="0" smtClean="0"/>
              <a:t>Orgány </a:t>
            </a:r>
            <a:r>
              <a:rPr lang="cs-CZ" sz="2400" dirty="0"/>
              <a:t>Unie uplatňují zásadu subsidiarity v souladu s </a:t>
            </a:r>
            <a:r>
              <a:rPr lang="cs-CZ" sz="2400" b="1" i="1" u="sng" dirty="0"/>
              <a:t>Protokolem o používání zásad subsidiarity a proporcionality.</a:t>
            </a:r>
            <a:r>
              <a:rPr lang="cs-CZ" sz="2400" dirty="0"/>
              <a:t> </a:t>
            </a:r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</a:t>
            </a:r>
            <a:r>
              <a:rPr lang="cs-CZ" sz="2400" dirty="0" smtClean="0"/>
              <a:t>protokolu (žlutá a oranžová karta)</a:t>
            </a:r>
            <a:endParaRPr lang="cs-CZ" sz="2400" dirty="0"/>
          </a:p>
          <a:p>
            <a:pPr marL="0" indent="0">
              <a:buNone/>
            </a:pPr>
            <a:endParaRPr lang="cs-CZ" sz="24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Zásada </a:t>
            </a:r>
            <a:r>
              <a:rPr lang="cs-CZ" dirty="0"/>
              <a:t>subsidiarity stanovuje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</a:t>
            </a:r>
            <a:r>
              <a:rPr lang="cs-CZ" dirty="0" smtClean="0"/>
              <a:t>Ve </a:t>
            </a:r>
            <a:r>
              <a:rPr lang="cs-CZ" dirty="0"/>
              <a:t>všech případech </a:t>
            </a:r>
            <a:r>
              <a:rPr lang="cs-CZ" u="sng" dirty="0"/>
              <a:t>smí EU zasáhnout jen tehdy, když je schopná jednat účinněji než členské státy. </a:t>
            </a:r>
            <a:r>
              <a:rPr lang="cs-CZ" dirty="0"/>
              <a:t>Protokol o používání zásad subsidiarity a proporcionality uvádí tři kritéria, na jejichž základě se posuzuje vhodnost intervence na evropské úrovni:</a:t>
            </a:r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aspekty, </a:t>
            </a:r>
            <a:r>
              <a:rPr lang="cs-CZ" dirty="0">
                <a:solidFill>
                  <a:srgbClr val="0000CC"/>
                </a:solidFill>
              </a:rPr>
              <a:t>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výhody?</a:t>
            </a:r>
          </a:p>
          <a:p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Článek 5 Smlouvy o EU</a:t>
            </a:r>
            <a:endParaRPr lang="cs-CZ" dirty="0"/>
          </a:p>
          <a:p>
            <a:r>
              <a:rPr lang="cs-CZ" dirty="0" smtClean="0"/>
              <a:t>4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proporcionality </a:t>
            </a:r>
            <a:r>
              <a:rPr lang="cs-CZ" dirty="0"/>
              <a:t>nepřekročí obsah ani forma činnosti Unie rámec toho, co je </a:t>
            </a:r>
            <a:r>
              <a:rPr lang="cs-CZ" b="1" dirty="0"/>
              <a:t>nezbytné pro dosažení cílů </a:t>
            </a:r>
            <a:r>
              <a:rPr lang="cs-CZ" dirty="0"/>
              <a:t>Smluv.</a:t>
            </a:r>
          </a:p>
          <a:p>
            <a:r>
              <a:rPr lang="cs-CZ" b="1" i="1" u="sng" dirty="0" smtClean="0"/>
              <a:t>Protokol </a:t>
            </a:r>
            <a:r>
              <a:rPr lang="cs-CZ" b="1" i="1" u="sng" dirty="0"/>
              <a:t>o používání zásad subsidiarity a </a:t>
            </a:r>
            <a:r>
              <a:rPr lang="cs-CZ" b="1" i="1" u="sng" dirty="0" smtClean="0"/>
              <a:t>proporcionality:</a:t>
            </a:r>
            <a:r>
              <a:rPr lang="cs-CZ" dirty="0" smtClean="0"/>
              <a:t> </a:t>
            </a:r>
            <a:r>
              <a:rPr lang="cs-CZ" dirty="0"/>
              <a:t>povinnost Komise doprovodit návrhy legislativních aktů informacemi umožňujícími posoudit soulad se zásadami subsidiarity a </a:t>
            </a:r>
            <a:r>
              <a:rPr lang="cs-CZ" dirty="0" smtClean="0"/>
              <a:t>proporcionality (v podstatě se nedodržuje – jen formální „zdůvodnění“).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352</a:t>
            </a:r>
          </a:p>
          <a:p>
            <a:pPr marL="0" indent="0">
              <a:buNone/>
            </a:pPr>
            <a:r>
              <a:rPr lang="cs-CZ" dirty="0"/>
              <a:t>(bývalý článek 308 Smlouvy o </a:t>
            </a:r>
            <a:r>
              <a:rPr lang="cs-CZ" dirty="0" smtClean="0"/>
              <a:t>ES - rozšířený)</a:t>
            </a:r>
            <a:endParaRPr lang="cs-CZ" dirty="0"/>
          </a:p>
          <a:p>
            <a:r>
              <a:rPr lang="cs-CZ" dirty="0"/>
              <a:t>1. Ukáže-li se, že </a:t>
            </a:r>
            <a:r>
              <a:rPr lang="cs-CZ" b="1" u="sng" dirty="0">
                <a:solidFill>
                  <a:srgbClr val="C00000"/>
                </a:solidFill>
              </a:rPr>
              <a:t>k dosažení některého z cílů </a:t>
            </a:r>
            <a:r>
              <a:rPr lang="cs-CZ" dirty="0"/>
              <a:t>stanovených Smlouvami je </a:t>
            </a:r>
            <a:r>
              <a:rPr lang="cs-CZ" b="1" dirty="0"/>
              <a:t>nezbytná určitá činnost Unie </a:t>
            </a:r>
            <a:r>
              <a:rPr lang="cs-CZ" dirty="0"/>
              <a:t>v rámci politik vymezených Smlouvami, které však k této činnosti </a:t>
            </a:r>
            <a:r>
              <a:rPr lang="cs-CZ" b="1" dirty="0"/>
              <a:t>neposkytují nezbytné pravomoci, </a:t>
            </a:r>
            <a:r>
              <a:rPr lang="cs-CZ" b="1" dirty="0">
                <a:solidFill>
                  <a:srgbClr val="FF0000"/>
                </a:solidFill>
              </a:rPr>
              <a:t>přijme Rada na návrh Komise jednomyslně po obdržení souhlasu Evropského parlamentu vhodná ustanovení.</a:t>
            </a:r>
            <a:r>
              <a:rPr lang="cs-CZ" dirty="0"/>
              <a:t> Pokud jsou dotyčná ustanovení přijímána Radou zvláštním legislativním postupem, rozhoduje rovněž jednomyslně, na návrh Komise a po obdržení souhlasu Evropského parlamentu.</a:t>
            </a:r>
          </a:p>
          <a:p>
            <a:r>
              <a:rPr lang="cs-CZ" dirty="0"/>
              <a:t>2. V rámci postupu pro kontrolu zásady subsidiarity podle čl. 5 odst. 3 Smlouvy o Evropské unii </a:t>
            </a:r>
            <a:r>
              <a:rPr lang="cs-CZ" u="sng" dirty="0"/>
              <a:t>upozorní Komise vnitrostátní parlamenty </a:t>
            </a:r>
            <a:r>
              <a:rPr lang="cs-CZ" dirty="0"/>
              <a:t>na návrhy založené na tomto článku.</a:t>
            </a:r>
          </a:p>
          <a:p>
            <a:r>
              <a:rPr lang="cs-CZ" dirty="0"/>
              <a:t>3. Opatření založená na tomto článku nesmějí harmonizovat právní předpisy členských států v případech, kdy Smlouvy tuto harmonizaci vylučují.</a:t>
            </a:r>
          </a:p>
          <a:p>
            <a:r>
              <a:rPr lang="cs-CZ" dirty="0"/>
              <a:t>4. Tento článek nemůže sloužit jako základ pro dosažení cílů stanovených v rámci společné zahraniční a bezpečnostní </a:t>
            </a:r>
            <a:r>
              <a:rPr lang="cs-CZ" dirty="0" smtClean="0"/>
              <a:t>politiky ….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B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957</Words>
  <Application>Microsoft Office PowerPoint</Application>
  <PresentationFormat>Předvádění na obrazovce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Pravomoci EU</vt:lpstr>
      <vt:lpstr>Zásada svěřených pravomocí.  Typy pravomocí EU</vt:lpstr>
      <vt:lpstr>1. Výlučné pravomoci</vt:lpstr>
      <vt:lpstr>2. Sdílené pravomoci</vt:lpstr>
      <vt:lpstr>3. Podpůrné, koordinační a doplňkové pravomoci</vt:lpstr>
      <vt:lpstr>Principy subsidiarity a proporcionality</vt:lpstr>
      <vt:lpstr>Principy subsidiarity a proporcionality</vt:lpstr>
      <vt:lpstr>Principy subsidiarity a proporcionality</vt:lpstr>
      <vt:lpstr>„Flexibilita“</vt:lpstr>
      <vt:lpstr>„Oboustranná flexibilita“</vt:lpstr>
      <vt:lpstr>Příklad konkrétní pravomoci</vt:lpstr>
      <vt:lpstr>Příklad konkrétní pravomoci</vt:lpstr>
      <vt:lpstr>Příklad konkrétní pravomoci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Vladimír Týč</cp:lastModifiedBy>
  <cp:revision>16</cp:revision>
  <dcterms:created xsi:type="dcterms:W3CDTF">2014-03-05T12:51:14Z</dcterms:created>
  <dcterms:modified xsi:type="dcterms:W3CDTF">2016-03-03T08:26:56Z</dcterms:modified>
</cp:coreProperties>
</file>