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90" r:id="rId10"/>
    <p:sldId id="288" r:id="rId11"/>
    <p:sldId id="289" r:id="rId12"/>
    <p:sldId id="291" r:id="rId13"/>
    <p:sldId id="272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73" r:id="rId24"/>
    <p:sldId id="274" r:id="rId25"/>
    <p:sldId id="275" r:id="rId26"/>
    <p:sldId id="276" r:id="rId27"/>
    <p:sldId id="278" r:id="rId28"/>
    <p:sldId id="277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8F"/>
    <a:srgbClr val="FFFFCC"/>
    <a:srgbClr val="FF7861"/>
    <a:srgbClr val="FFCC99"/>
    <a:srgbClr val="F3A191"/>
    <a:srgbClr val="FFCCCC"/>
    <a:srgbClr val="FF99CC"/>
    <a:srgbClr val="FF999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EE9086"/>
          </a:solidFill>
        </p:spPr>
        <p:txBody>
          <a:bodyPr/>
          <a:lstStyle/>
          <a:p>
            <a:pPr eaLnBrk="1"/>
            <a:r>
              <a:rPr lang="cs-CZ" altLang="cs-CZ" smtClean="0"/>
              <a:t>Prostor svobody, bezpečnosti a práva (spravedlnosti)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23 - </a:t>
            </a:r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  <a:endParaRPr lang="cs-CZ" b="1" dirty="0" smtClean="0">
              <a:effectLst/>
            </a:endParaRPr>
          </a:p>
          <a:p>
            <a:pPr lvl="1"/>
            <a:r>
              <a:rPr lang="cs-CZ" b="1" dirty="0" smtClean="0">
                <a:effectLst/>
              </a:rPr>
              <a:t>po </a:t>
            </a:r>
            <a:r>
              <a:rPr lang="cs-CZ" b="1" dirty="0" smtClean="0">
                <a:effectLst/>
              </a:rPr>
              <a:t>omezenou dobu nepřesahující 30 dní nebo </a:t>
            </a:r>
            <a:endParaRPr lang="cs-CZ" b="1" dirty="0" smtClean="0">
              <a:effectLst/>
            </a:endParaRPr>
          </a:p>
          <a:p>
            <a:pPr lvl="1"/>
            <a:r>
              <a:rPr lang="cs-CZ" b="1" dirty="0" smtClean="0">
                <a:effectLst/>
              </a:rPr>
              <a:t>po </a:t>
            </a:r>
            <a:r>
              <a:rPr lang="cs-CZ" b="1" dirty="0" smtClean="0">
                <a:effectLst/>
              </a:rPr>
              <a:t>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prodlužovat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effectLst/>
              </a:rPr>
              <a:t>A) Postup v případě předvídatelných událostí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effectLst/>
              </a:rPr>
              <a:t>Článek 24 </a:t>
            </a:r>
          </a:p>
          <a:p>
            <a:r>
              <a:rPr lang="cs-CZ" dirty="0" smtClean="0">
                <a:effectLst/>
              </a:rPr>
              <a:t>Jestliže členský stát plánuje znovuzavedení ochrany vnitřních hranic v souladu s čl. 23 odst. </a:t>
            </a:r>
            <a:r>
              <a:rPr lang="cs-CZ" dirty="0" smtClean="0">
                <a:effectLst/>
              </a:rPr>
              <a:t>1 (hrozba ...), </a:t>
            </a:r>
            <a:r>
              <a:rPr lang="cs-CZ" dirty="0" smtClean="0">
                <a:effectLst/>
              </a:rPr>
              <a:t>oznámí to co nejdříve ostatním členským státům a Komisi, a jakmile je bude mít k dispozici, poskytne následující informace: 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5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B) Postupy v případech, které vyžadují naléhavá opatření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Článek 25 - Jestliže je z hlediska veřejného pořádku nebo vnitřní bezpečnosti v členském státě nezbytné přijmout naléhavá opatření, může dotyčný členský stát </a:t>
            </a:r>
            <a:r>
              <a:rPr lang="cs-CZ" b="1" u="sng" dirty="0" smtClean="0">
                <a:effectLst/>
              </a:rPr>
              <a:t>výjimečně a okamžitě znovu zavést ochranu vnitřních hranic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6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00"/>
          </a:p>
          <a:p>
            <a:pPr eaLnBrk="1">
              <a:lnSpc>
                <a:spcPct val="84000"/>
              </a:lnSpc>
            </a:pPr>
            <a:r>
              <a:rPr lang="cs-CZ" altLang="cs-CZ" sz="250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00"/>
              <a:t>mimo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00" b="1">
                <a:solidFill>
                  <a:srgbClr val="CC3300"/>
                </a:solidFill>
              </a:rPr>
              <a:t>Schengenský hraniční kodex</a:t>
            </a:r>
            <a:r>
              <a:rPr lang="cs-CZ" altLang="cs-CZ" sz="2500"/>
              <a:t> [nařízení č. 562/2006] </a:t>
            </a:r>
          </a:p>
          <a:p>
            <a:pPr marL="673930" lvl="1"/>
            <a:r>
              <a:rPr lang="cs-CZ" altLang="cs-CZ" smtClean="0"/>
              <a:t>odstranit nerovnoměrnou ochranu hranic a vzájemnou nedůvěru</a:t>
            </a:r>
          </a:p>
          <a:p>
            <a:pPr marL="673930" lvl="1"/>
            <a:r>
              <a:rPr lang="cs-CZ" altLang="cs-CZ" smtClean="0"/>
              <a:t>definice společných pravidel týkajících se základních podmínek pro překračování vnějších hranic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5279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4 -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 z povinnosti překračovat vnější hranice pouze na hraničních přechodech lze povolit: jednotlivcům nebo skupinám osob v případě nepředvídaného stavu nouze.</a:t>
            </a:r>
          </a:p>
          <a:p>
            <a:r>
              <a:rPr lang="cs-CZ" b="1" dirty="0" smtClean="0">
                <a:effectLst/>
              </a:rPr>
              <a:t>Členské státy zavedou vnitrostátním právem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Podmínky vstupu pro státní příslušníky třetích zemí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5 – 1.   Podmínky pro pobyty, jejichž délka nepřekročí za období šesti měsíců dobu delší než tři měsíce:</a:t>
            </a:r>
          </a:p>
          <a:p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platný cestovní doklad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platné vízum</a:t>
            </a:r>
            <a:r>
              <a:rPr lang="cs-CZ" dirty="0" smtClean="0">
                <a:effectLst/>
              </a:rPr>
              <a:t>, pokud je požadováno (nařízení č. 539/2001), </a:t>
            </a:r>
          </a:p>
          <a:p>
            <a:pPr lvl="1"/>
            <a:r>
              <a:rPr lang="cs-CZ" dirty="0" smtClean="0">
                <a:effectLst/>
              </a:rPr>
              <a:t>zdůvodní </a:t>
            </a:r>
            <a:r>
              <a:rPr lang="cs-CZ" u="sng" dirty="0" smtClean="0">
                <a:effectLst/>
              </a:rPr>
              <a:t>účel a podmínky</a:t>
            </a:r>
            <a:r>
              <a:rPr lang="cs-CZ" dirty="0" smtClean="0">
                <a:effectLst/>
              </a:rPr>
              <a:t> předpokládaného pobytu a mají zajištěny </a:t>
            </a:r>
            <a:r>
              <a:rPr lang="cs-CZ" u="sng" dirty="0" smtClean="0">
                <a:effectLst/>
              </a:rPr>
              <a:t>dostatečné prostředky pro obživu</a:t>
            </a:r>
            <a:r>
              <a:rPr lang="cs-CZ" dirty="0" smtClean="0">
                <a:effectLst/>
              </a:rPr>
              <a:t> jak na dobu předpokládaného pobytu, tak na návrat do své země původu,</a:t>
            </a:r>
          </a:p>
          <a:p>
            <a:pPr lvl="1"/>
            <a:r>
              <a:rPr lang="cs-CZ" dirty="0" smtClean="0">
                <a:effectLst/>
              </a:rPr>
              <a:t>nejsou osobami vedenými v </a:t>
            </a:r>
            <a:r>
              <a:rPr lang="cs-CZ" u="sng" dirty="0" smtClean="0">
                <a:effectLst/>
              </a:rPr>
              <a:t>SIS</a:t>
            </a:r>
            <a:r>
              <a:rPr lang="cs-CZ" dirty="0" smtClean="0">
                <a:effectLst/>
              </a:rPr>
              <a:t>, jimž má být odepřen vstup,</a:t>
            </a:r>
          </a:p>
          <a:p>
            <a:pPr lvl="1"/>
            <a:r>
              <a:rPr lang="cs-CZ" dirty="0" smtClean="0">
                <a:effectLst/>
              </a:rPr>
              <a:t>nejsou považováni za </a:t>
            </a:r>
            <a:r>
              <a:rPr lang="cs-CZ" u="sng" dirty="0" smtClean="0">
                <a:effectLst/>
              </a:rPr>
              <a:t>hrozbu pro veřejný pořádek, vnitřní bezpečnost, veřejné zdraví</a:t>
            </a:r>
            <a:r>
              <a:rPr lang="cs-CZ" dirty="0" smtClean="0">
                <a:effectLst/>
              </a:rPr>
              <a:t> nebo mezinárodní vztahy kteréhokoliv z členských států.</a:t>
            </a:r>
          </a:p>
          <a:p>
            <a:pPr lvl="1"/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>
                <a:effectLst/>
              </a:rPr>
              <a:t>Ochrana vnějších hranic a odepření vstupu</a:t>
            </a:r>
            <a:br>
              <a:rPr lang="cs-CZ" sz="3600" b="1" dirty="0" smtClean="0">
                <a:effectLst/>
              </a:rPr>
            </a:br>
            <a:r>
              <a:rPr lang="cs-CZ" sz="3600" b="1" dirty="0" smtClean="0">
                <a:effectLst/>
              </a:rPr>
              <a:t>Provádění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effectLst/>
              </a:rPr>
              <a:t>Článek 6 - Ctít lidskou důstojnost. </a:t>
            </a:r>
            <a:r>
              <a:rPr lang="cs-CZ" u="sng" dirty="0" smtClean="0">
                <a:effectLst/>
              </a:rPr>
              <a:t>Opatření </a:t>
            </a:r>
            <a:r>
              <a:rPr lang="cs-CZ" b="1" u="sng" dirty="0" smtClean="0">
                <a:effectLst/>
              </a:rPr>
              <a:t>přiměřená cílům</a:t>
            </a:r>
            <a:r>
              <a:rPr lang="cs-CZ" b="1" dirty="0" smtClean="0">
                <a:effectLst/>
              </a:rPr>
              <a:t>, </a:t>
            </a:r>
            <a:r>
              <a:rPr lang="cs-CZ" dirty="0" smtClean="0">
                <a:effectLst/>
              </a:rPr>
              <a:t>které sledují.</a:t>
            </a:r>
          </a:p>
          <a:p>
            <a:r>
              <a:rPr lang="cs-CZ" b="1" dirty="0" smtClean="0">
                <a:effectLst/>
              </a:rPr>
              <a:t>Při provádění hraničních kontrol </a:t>
            </a:r>
            <a:r>
              <a:rPr lang="cs-CZ" b="1" u="sng" dirty="0" smtClean="0">
                <a:effectLst/>
              </a:rPr>
              <a:t>nesmí příslušníci pohraniční stráže nikoho diskriminovat</a:t>
            </a:r>
            <a:r>
              <a:rPr lang="cs-CZ" dirty="0" smtClean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7 - Hraniční kontroly osob - provádějí příslušníci pohraniční stráže.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A) MINIMÁLNÍ KONTROLA - VŠICHNI</a:t>
            </a:r>
            <a:endParaRPr lang="cs-CZ" b="1" dirty="0" smtClean="0">
              <a:solidFill>
                <a:srgbClr val="0000FF"/>
              </a:solidFill>
              <a:effectLst/>
            </a:endParaRPr>
          </a:p>
          <a:p>
            <a:r>
              <a:rPr lang="cs-CZ" b="1" u="sng" dirty="0" smtClean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 smtClean="0">
                <a:effectLst/>
              </a:rPr>
              <a:t>, jejímž účelem je </a:t>
            </a:r>
            <a:r>
              <a:rPr lang="cs-CZ" b="1" u="sng" dirty="0" smtClean="0">
                <a:effectLst/>
              </a:rPr>
              <a:t>zjištění totožnosti na základě předložení cestovních dokladů</a:t>
            </a:r>
            <a:r>
              <a:rPr lang="cs-CZ" b="1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b="1" dirty="0" smtClean="0">
                <a:effectLst/>
              </a:rPr>
              <a:t>rychlé a jednoduché ověření </a:t>
            </a:r>
          </a:p>
          <a:p>
            <a:pPr lvl="1"/>
            <a:r>
              <a:rPr lang="cs-CZ" b="1" dirty="0" smtClean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 smtClean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 smtClean="0">
                <a:effectLst/>
              </a:rPr>
              <a:t>ze nahlížet do vnitrostátních i evropských databází, zda že daná osoba nepředstavuje skutečnou, aktuální a dostatečně vážnou hrozbu pro vnitřní bezpečnost, veřejný pořádek, mezinárodní vztahy členských států nebo hrozbu pro veřejné zdraví.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B) DŮKLADNÁ KONTROLA - CIZINCI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 </a:t>
            </a:r>
            <a:r>
              <a:rPr lang="cs-CZ" b="1" dirty="0" smtClean="0">
                <a:effectLst/>
              </a:rPr>
              <a:t>Při </a:t>
            </a:r>
            <a:r>
              <a:rPr lang="cs-CZ" b="1" u="sng" dirty="0" smtClean="0">
                <a:effectLst/>
              </a:rPr>
              <a:t>vstupu a výstupu</a:t>
            </a:r>
            <a:r>
              <a:rPr lang="cs-CZ" b="1" dirty="0" smtClean="0">
                <a:effectLst/>
              </a:rPr>
              <a:t> jsou </a:t>
            </a:r>
            <a:r>
              <a:rPr lang="cs-CZ" b="1" u="sng" dirty="0" smtClean="0">
                <a:effectLst/>
              </a:rPr>
              <a:t>státní příslušníci třetích zemí</a:t>
            </a:r>
            <a:r>
              <a:rPr lang="cs-CZ" b="1" dirty="0" smtClean="0">
                <a:effectLst/>
              </a:rPr>
              <a:t> podrobeni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důkladné kontrole</a:t>
            </a:r>
          </a:p>
          <a:p>
            <a:r>
              <a:rPr lang="cs-CZ" dirty="0" smtClean="0">
                <a:effectLst/>
              </a:rPr>
              <a:t>Důkladné kontroly při vstupu sestávají z ověření podmínek vstupu vymezených v čl. 5 odst. 1 a případně dokladů povolujících pobyt a výkon pracovní činnosti. To zahrnuje podrobné přezkoumání např. následujících aspektů:</a:t>
            </a:r>
          </a:p>
          <a:p>
            <a:pPr lvl="1"/>
            <a:r>
              <a:rPr lang="cs-CZ" dirty="0" smtClean="0">
                <a:effectLst/>
              </a:rPr>
              <a:t>důkladnou prohlídku cestovního dokladu, zda nenese známky pozměňování nebo padělání,</a:t>
            </a:r>
          </a:p>
          <a:p>
            <a:pPr lvl="1"/>
            <a:r>
              <a:rPr lang="cs-CZ" dirty="0" smtClean="0">
                <a:effectLst/>
              </a:rPr>
              <a:t>kontrolu vstupních a výstupních razítek v cestovním dokladu dotyčného státního příslušníka třetí země (kontrola dat),</a:t>
            </a:r>
          </a:p>
          <a:p>
            <a:pPr lvl="1"/>
            <a:r>
              <a:rPr lang="cs-CZ" dirty="0" smtClean="0">
                <a:effectLst/>
              </a:rPr>
              <a:t>ověření místa odjezdu a cíle 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Zmírnění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8</a:t>
            </a:r>
          </a:p>
          <a:p>
            <a:r>
              <a:rPr lang="cs-CZ" b="1" dirty="0" smtClean="0">
                <a:effectLst/>
              </a:rPr>
              <a:t>Hraniční kontroly na vnějších hranicích mohou být v důsledku </a:t>
            </a:r>
            <a:r>
              <a:rPr lang="cs-CZ" b="1" u="sng" dirty="0" smtClean="0">
                <a:effectLst/>
              </a:rPr>
              <a:t>mimořádných a nepředvídaných okolností </a:t>
            </a:r>
            <a:r>
              <a:rPr lang="cs-CZ" b="1" dirty="0" smtClean="0">
                <a:effectLst/>
              </a:rPr>
              <a:t>zmírněny. Za takové mimořádné a nepředvídané okolnosti se považuje situace, kdy nepředvídatelné události vedou k </a:t>
            </a:r>
            <a:r>
              <a:rPr lang="cs-CZ" b="1" u="sng" dirty="0" smtClean="0">
                <a:effectLst/>
              </a:rPr>
              <a:t>takové intenzitě provozu</a:t>
            </a:r>
            <a:r>
              <a:rPr lang="cs-CZ" b="1" dirty="0" smtClean="0">
                <a:effectLst/>
              </a:rPr>
              <a:t>, že i přes vyčerpání veškerých personálních, prostorových a organizačních zdrojů vzniká na hraničním přechodu </a:t>
            </a:r>
            <a:r>
              <a:rPr lang="cs-CZ" b="1" u="sng" dirty="0" smtClean="0">
                <a:effectLst/>
              </a:rPr>
              <a:t>nadměrně dlouhá čekací doba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effectLst/>
              </a:rPr>
              <a:t>Článek 12</a:t>
            </a:r>
          </a:p>
          <a:p>
            <a:r>
              <a:rPr lang="cs-CZ" b="1" dirty="0" smtClean="0">
                <a:effectLst/>
              </a:rPr>
              <a:t>zabránit nedovolenému překračování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trestné činnosti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</a:t>
            </a:r>
            <a:r>
              <a:rPr lang="cs-CZ" b="1" dirty="0" smtClean="0">
                <a:effectLst/>
              </a:rPr>
              <a:t>nezákonně  (jaká - ?).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 výkonu ostrahy hranic používá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pohraniční stráž</a:t>
            </a:r>
            <a:r>
              <a:rPr lang="cs-CZ" b="1" dirty="0" smtClean="0">
                <a:effectLst/>
              </a:rPr>
              <a:t> stálých nebo mobilních jednotek.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zamezilo obcházet kontroly na hraničních přechodech a 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b="1" dirty="0" smtClean="0">
                <a:effectLst/>
              </a:rPr>
              <a:t>Ostrahu lze také provádět technickými prostředky, včetně prostředků elektronických.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Odepření vstupu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dirty="0" smtClean="0">
                <a:effectLst/>
              </a:rPr>
              <a:t>Článek 13</a:t>
            </a:r>
          </a:p>
          <a:p>
            <a:r>
              <a:rPr lang="cs-CZ" dirty="0" smtClean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 smtClean="0">
                <a:effectLst/>
              </a:rPr>
              <a:t>který nesplňuje všechny podmínky vstupu</a:t>
            </a:r>
            <a:r>
              <a:rPr lang="cs-CZ" b="1" dirty="0" smtClean="0">
                <a:effectLst/>
              </a:rPr>
              <a:t>. </a:t>
            </a:r>
          </a:p>
          <a:p>
            <a:pPr lvl="1"/>
            <a:r>
              <a:rPr lang="cs-CZ" dirty="0" smtClean="0">
                <a:effectLst/>
              </a:rPr>
              <a:t>Tím není dotčeno uplatnění zvláštních ustanovení týkajících se práva na </a:t>
            </a:r>
            <a:r>
              <a:rPr lang="cs-CZ" b="1" dirty="0" smtClean="0">
                <a:effectLst/>
              </a:rPr>
              <a:t>azyl </a:t>
            </a:r>
            <a:r>
              <a:rPr lang="cs-CZ" dirty="0" smtClean="0">
                <a:effectLst/>
              </a:rPr>
              <a:t>a mezinárodní ochrany.</a:t>
            </a:r>
          </a:p>
          <a:p>
            <a:r>
              <a:rPr lang="cs-CZ" b="1" dirty="0" smtClean="0">
                <a:effectLst/>
              </a:rPr>
              <a:t>2.   Vstup lze odepřít pouze na základě zdůvodněného rozhodnutí, které uvádí přesné důvody odepření. 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Personál a prostředky pro ochranu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Článek 14 - </a:t>
            </a:r>
            <a:r>
              <a:rPr lang="cs-CZ" b="1" u="sng" dirty="0" smtClean="0">
                <a:effectLst/>
              </a:rPr>
              <a:t>Členské státy poskytnou</a:t>
            </a:r>
            <a:r>
              <a:rPr lang="cs-CZ" b="1" dirty="0" smtClean="0">
                <a:effectLst/>
              </a:rPr>
              <a:t> pro ochranu vnějších hranic podle článků 6 až 13 odpovídající personál a prostředky v dostatečném množství,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aby byla zajištěna účinná, vysoká a jednotná úroveň ochrany jejich vnějších hranic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.</a:t>
            </a:r>
          </a:p>
          <a:p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dirty="0" smtClean="0">
                <a:effectLst/>
              </a:rPr>
              <a:t>Článek 15 - Provádění ochrany hranic</a:t>
            </a:r>
          </a:p>
          <a:p>
            <a:r>
              <a:rPr lang="cs-CZ" dirty="0" smtClean="0">
                <a:effectLst/>
              </a:rPr>
              <a:t>Ochranu hranic vykonává pohraniční stráž </a:t>
            </a:r>
            <a:r>
              <a:rPr lang="cs-CZ" b="1" dirty="0" smtClean="0">
                <a:effectLst/>
              </a:rPr>
              <a:t>v souladu s tímto </a:t>
            </a:r>
            <a:r>
              <a:rPr lang="cs-CZ" b="1" u="sng" dirty="0" smtClean="0">
                <a:effectLst/>
              </a:rPr>
              <a:t>nařízením</a:t>
            </a:r>
            <a:r>
              <a:rPr lang="cs-CZ" b="1" dirty="0" smtClean="0">
                <a:effectLst/>
              </a:rPr>
              <a:t> a v souladu s </a:t>
            </a:r>
            <a:r>
              <a:rPr lang="cs-CZ" b="1" u="sng" dirty="0" smtClean="0">
                <a:effectLst/>
              </a:rPr>
              <a:t>vnitrostátními právními předpisy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46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b="1" dirty="0" smtClean="0">
                <a:effectLst/>
              </a:rPr>
              <a:t>Operativní spolupráci mezi členskými státy v oblasti řízení vnějších hranic koordinuje Evropská agentura pro řízení operativní spolupráce na vnějších hranicích členských států (dále jen „agentura“) zřízená nařízením (ES) č. 2007/2004 (</a:t>
            </a:r>
            <a:r>
              <a:rPr lang="cs-CZ" b="1" dirty="0" err="1" smtClean="0">
                <a:effectLst/>
              </a:rPr>
              <a:t>FRONTEX</a:t>
            </a:r>
            <a:r>
              <a:rPr lang="cs-CZ" b="1" dirty="0" smtClean="0">
                <a:effectLst/>
              </a:rPr>
              <a:t>).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500" b="1"/>
              <a:t>Evropská agentura pro řízení operativní spolupráce na vnějších hranicích EU                  </a:t>
            </a:r>
            <a:r>
              <a:rPr lang="cs-CZ" altLang="cs-CZ" sz="2500"/>
              <a:t>(nař. 2007/2004)</a:t>
            </a:r>
          </a:p>
          <a:p>
            <a:pPr eaLnBrk="1">
              <a:lnSpc>
                <a:spcPct val="84000"/>
              </a:lnSpc>
            </a:pPr>
            <a:r>
              <a:rPr lang="cs-CZ" altLang="cs-CZ" sz="2500"/>
              <a:t>původní návrh: Evropská hraniční stráž (policie) – neprošel</a:t>
            </a:r>
          </a:p>
          <a:p>
            <a:r>
              <a:rPr lang="cs-CZ" altLang="cs-CZ" sz="2500"/>
              <a:t>kompromisní řešení -  vysoká závislost na členských státech</a:t>
            </a:r>
          </a:p>
          <a:p>
            <a:r>
              <a:rPr lang="cs-CZ" altLang="cs-CZ" sz="2500"/>
              <a:t>odpovědnost za ochranu hranic zůstává na členských státech, přesto krok od mezivládní logiky ochrany hranic směrem k logice unijní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smtClean="0"/>
          </a:p>
          <a:p>
            <a:pPr>
              <a:lnSpc>
                <a:spcPct val="84000"/>
              </a:lnSpc>
            </a:pPr>
            <a:r>
              <a:rPr lang="cs-CZ" altLang="cs-CZ" smtClean="0"/>
              <a:t>schází výkonné pravomoci, nicméně vysoký rozpočet – operativní činnost na mořské hranici </a:t>
            </a:r>
            <a:endParaRPr lang="cs-CZ" altLang="cs-CZ" b="1" smtClean="0"/>
          </a:p>
          <a:p>
            <a:pPr>
              <a:lnSpc>
                <a:spcPct val="84000"/>
              </a:lnSpc>
            </a:pPr>
            <a:r>
              <a:rPr lang="cs-CZ" altLang="cs-CZ" b="1" smtClean="0"/>
              <a:t>primární zodpovědnost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smtClean="0"/>
              <a:t>FRONTEX: převážně koordinační charakter s vysokou mírou závislosti na členských státech </a:t>
            </a:r>
            <a:endParaRPr lang="cs-CZ" altLang="cs-CZ" sz="2500" b="1"/>
          </a:p>
          <a:p>
            <a:pPr eaLnBrk="1">
              <a:lnSpc>
                <a:spcPct val="84000"/>
              </a:lnSpc>
            </a:pPr>
            <a:r>
              <a:rPr lang="cs-CZ" altLang="cs-CZ" b="1" smtClean="0"/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1800" dirty="0" smtClean="0"/>
              <a:t>1</a:t>
            </a:r>
            <a:r>
              <a:rPr lang="cs-CZ" sz="1800" dirty="0"/>
              <a:t>. Unie vyvíjí </a:t>
            </a:r>
            <a:r>
              <a:rPr lang="cs-CZ" sz="1800" b="1" dirty="0"/>
              <a:t>společnou politiku týkající se azylu, doplňkové ochrany a dočasné ochrany</a:t>
            </a:r>
            <a:r>
              <a:rPr lang="cs-CZ" sz="1800" dirty="0"/>
              <a:t> s cílem poskytnout každému státnímu příslušníkovi třetí země, který potřebuje mezinárodní ochranu, přiměřený status a zajistit dodržování zásady nenavracení. </a:t>
            </a:r>
            <a:endParaRPr lang="cs-CZ" sz="1800" dirty="0" smtClean="0"/>
          </a:p>
          <a:p>
            <a:r>
              <a:rPr lang="cs-CZ" sz="1800" dirty="0" smtClean="0"/>
              <a:t>Tato </a:t>
            </a:r>
            <a:r>
              <a:rPr lang="cs-CZ" sz="1800" dirty="0"/>
              <a:t>politika musí být v souladu s Ženevskou úmluvou o právním postavení uprchlíků </a:t>
            </a:r>
            <a:r>
              <a:rPr lang="cs-CZ" sz="1800" dirty="0" smtClean="0"/>
              <a:t>(1951), </a:t>
            </a:r>
            <a:r>
              <a:rPr lang="cs-CZ" sz="1800" dirty="0"/>
              <a:t>Protokolem </a:t>
            </a:r>
            <a:r>
              <a:rPr lang="cs-CZ" sz="1800" dirty="0" smtClean="0"/>
              <a:t>... (1967) </a:t>
            </a:r>
            <a:r>
              <a:rPr lang="cs-CZ" sz="1800" dirty="0"/>
              <a:t>a ostatními příslušnými smlouvami.</a:t>
            </a:r>
          </a:p>
          <a:p>
            <a:r>
              <a:rPr lang="cs-CZ" sz="1800" dirty="0"/>
              <a:t>2. </a:t>
            </a:r>
            <a:r>
              <a:rPr lang="cs-CZ" sz="1800" dirty="0" smtClean="0"/>
              <a:t>Řádným legislativním </a:t>
            </a:r>
            <a:r>
              <a:rPr lang="cs-CZ" sz="1800" dirty="0"/>
              <a:t>postupem </a:t>
            </a:r>
            <a:r>
              <a:rPr lang="cs-CZ" sz="1800" dirty="0" smtClean="0"/>
              <a:t>se přijímají opatření </a:t>
            </a:r>
            <a:r>
              <a:rPr lang="cs-CZ" sz="1800" dirty="0"/>
              <a:t>týkající se společného evropského azylového systému, který obsahuje:</a:t>
            </a:r>
          </a:p>
          <a:p>
            <a:r>
              <a:rPr lang="cs-CZ" sz="1800" dirty="0"/>
              <a:t>a) </a:t>
            </a:r>
            <a:r>
              <a:rPr lang="cs-CZ" sz="1800" b="1" dirty="0"/>
              <a:t>jednotný azylový status</a:t>
            </a:r>
            <a:r>
              <a:rPr lang="cs-CZ" sz="1800" dirty="0"/>
              <a:t> pro státní příslušníky třetích zemí platný v celé Unii;</a:t>
            </a:r>
          </a:p>
          <a:p>
            <a:r>
              <a:rPr lang="cs-CZ" sz="1800" dirty="0"/>
              <a:t>b) jednotný status </a:t>
            </a:r>
            <a:r>
              <a:rPr lang="cs-CZ" sz="1800" b="1" dirty="0"/>
              <a:t>doplňkové ochrany</a:t>
            </a:r>
            <a:r>
              <a:rPr lang="cs-CZ" sz="1800" dirty="0"/>
              <a:t> pro státní příslušníky třetích zemí, kteří, aniž by získali evropský azyl, potřebují mezinárodní ochranu;</a:t>
            </a:r>
          </a:p>
          <a:p>
            <a:r>
              <a:rPr lang="cs-CZ" sz="1800" dirty="0"/>
              <a:t>c) </a:t>
            </a:r>
            <a:r>
              <a:rPr lang="cs-CZ" sz="1800" b="1" dirty="0"/>
              <a:t>společný režim dočasné ochrany</a:t>
            </a:r>
            <a:r>
              <a:rPr lang="cs-CZ" sz="1800" dirty="0"/>
              <a:t> vysídlených osob </a:t>
            </a:r>
            <a:r>
              <a:rPr lang="cs-CZ" sz="1800" b="1" dirty="0">
                <a:solidFill>
                  <a:srgbClr val="C00000"/>
                </a:solidFill>
              </a:rPr>
              <a:t>v případě hromadného přílivu</a:t>
            </a:r>
            <a:r>
              <a:rPr lang="cs-CZ" sz="1800" dirty="0"/>
              <a:t>;</a:t>
            </a:r>
          </a:p>
          <a:p>
            <a:r>
              <a:rPr lang="cs-CZ" sz="1800" dirty="0"/>
              <a:t>d) </a:t>
            </a:r>
            <a:r>
              <a:rPr lang="cs-CZ" sz="1800" dirty="0" smtClean="0"/>
              <a:t>společný </a:t>
            </a:r>
            <a:r>
              <a:rPr lang="cs-CZ" sz="1800" dirty="0"/>
              <a:t>postup pro udělování a odnímání jednotného azylového </a:t>
            </a:r>
            <a:r>
              <a:rPr lang="cs-CZ" sz="1800" dirty="0" smtClean="0"/>
              <a:t>statusu ...;</a:t>
            </a:r>
            <a:endParaRPr lang="cs-CZ" sz="1800" dirty="0"/>
          </a:p>
          <a:p>
            <a:r>
              <a:rPr lang="cs-CZ" sz="1800" dirty="0"/>
              <a:t>e) </a:t>
            </a:r>
            <a:r>
              <a:rPr lang="cs-CZ" sz="1800" b="1" dirty="0" smtClean="0"/>
              <a:t>určení </a:t>
            </a:r>
            <a:r>
              <a:rPr lang="cs-CZ" sz="1800" b="1" dirty="0"/>
              <a:t>členského státu příslušného pro posouzení žádosti o </a:t>
            </a:r>
            <a:r>
              <a:rPr lang="cs-CZ" sz="1800" b="1" dirty="0" smtClean="0"/>
              <a:t>azyl 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f) </a:t>
            </a:r>
            <a:r>
              <a:rPr lang="cs-CZ" sz="1800" b="1" dirty="0"/>
              <a:t>normy týkající se podmínek pro přijímání žadatelů o azyl </a:t>
            </a:r>
            <a:r>
              <a:rPr lang="cs-CZ" sz="1800" b="1" dirty="0" smtClean="0"/>
              <a:t>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g) partnerství a spolupráci se třetími zeměmi pro zvládání přílivů osob žádajících o </a:t>
            </a:r>
            <a:r>
              <a:rPr lang="cs-CZ" sz="1800" dirty="0" smtClean="0"/>
              <a:t>azyl ...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přijmout ve prospěch dotyčných členských států </a:t>
            </a:r>
            <a:r>
              <a:rPr lang="cs-CZ" b="1" dirty="0" smtClean="0"/>
              <a:t>dočasná opatření</a:t>
            </a:r>
            <a:r>
              <a:rPr lang="cs-CZ" dirty="0" smtClean="0"/>
              <a:t>. 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365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39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289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13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048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43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effectLst/>
              </a:rPr>
              <a:t>Nařízení č. 562/2006</a:t>
            </a:r>
            <a:br>
              <a:rPr lang="cs-CZ" sz="2700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Kodex Společenství o pravidlech upravujících přeshraniční pohyb osob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effectLst/>
            </a:endParaRPr>
          </a:p>
          <a:p>
            <a:r>
              <a:rPr lang="cs-CZ" sz="4000" b="1" dirty="0" smtClean="0">
                <a:solidFill>
                  <a:srgbClr val="C00000"/>
                </a:solidFill>
                <a:effectLst/>
              </a:rPr>
              <a:t>(Schengenský hraniční kodex)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neprovádění opatření na ochranu hranic ve vztahu k osobám překračujícím vnitřní hranice</a:t>
            </a:r>
            <a:r>
              <a:rPr lang="cs-CZ" dirty="0" smtClean="0">
                <a:effectLst/>
              </a:rPr>
              <a:t> 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vnější hranice</a:t>
            </a:r>
            <a:r>
              <a:rPr lang="cs-CZ" dirty="0" smtClean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20</a:t>
            </a: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effectLst/>
              </a:rPr>
              <a:t>Článek 21</a:t>
            </a:r>
          </a:p>
          <a:p>
            <a:r>
              <a:rPr lang="cs-CZ" dirty="0" smtClean="0">
                <a:effectLst/>
              </a:rPr>
              <a:t>Kontroly na území (tj. ne na hranicích)</a:t>
            </a:r>
          </a:p>
          <a:p>
            <a:r>
              <a:rPr lang="cs-CZ" dirty="0" smtClean="0">
                <a:effectLst/>
              </a:rPr>
              <a:t>Zrušení ochrany vnitřních hranic se nedotýká:</a:t>
            </a:r>
          </a:p>
          <a:p>
            <a:pPr lvl="1"/>
            <a:r>
              <a:rPr lang="cs-CZ" dirty="0" smtClean="0">
                <a:effectLst/>
              </a:rPr>
              <a:t>výkonu policejních pravomocí příslušnými orgány členských států podle jejich vnitrostátních právních předpisů,</a:t>
            </a:r>
            <a:r>
              <a:rPr lang="cs-CZ" b="1" dirty="0" smtClean="0">
                <a:effectLst/>
              </a:rPr>
              <a:t> pokud výkon těchto pravomocí nemá účinek rovnocenný hraničním kontrolám;</a:t>
            </a:r>
            <a:r>
              <a:rPr lang="cs-CZ" dirty="0" smtClean="0">
                <a:effectLst/>
              </a:rPr>
              <a:t> to se vztahuje i na pohraniční oblasti, např.:</a:t>
            </a:r>
          </a:p>
          <a:p>
            <a:pPr lvl="1"/>
            <a:r>
              <a:rPr lang="cs-CZ" dirty="0" smtClean="0">
                <a:effectLst/>
              </a:rPr>
              <a:t>opatření vycházejí z všeobecných policejních informací a zkušeností týkajících se možných hrozeb pro veřejnou bezpečnost a mají především za cíl </a:t>
            </a:r>
            <a:r>
              <a:rPr lang="cs-CZ" b="1" dirty="0" smtClean="0">
                <a:effectLst/>
              </a:rPr>
              <a:t>bojovat proti přeshraniční trestné činnosti,</a:t>
            </a:r>
          </a:p>
          <a:p>
            <a:pPr lvl="1"/>
            <a:r>
              <a:rPr lang="cs-CZ" b="1" dirty="0" smtClean="0">
                <a:effectLst/>
              </a:rPr>
              <a:t>provádějí se na základě namátkových kontrol</a:t>
            </a:r>
            <a:endParaRPr lang="cs-CZ" dirty="0" smtClean="0">
              <a:effectLst/>
            </a:endParaRPr>
          </a:p>
          <a:p>
            <a:pPr lvl="1"/>
            <a:endParaRPr lang="cs-CZ" dirty="0" smtClean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938</Words>
  <Application>Microsoft Office PowerPoint</Application>
  <PresentationFormat>Předvádění na obrazovce (4:3)</PresentationFormat>
  <Paragraphs>169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Prostor svobody, bezpečnosti a práva (spravedlnosti)</vt:lpstr>
      <vt:lpstr>Od počátku k Amsterodamu</vt:lpstr>
      <vt:lpstr>Amsterodamská smlouva</vt:lpstr>
      <vt:lpstr>Současná právní úprava: SFEU,  hlava V (čl. 67 až 87) </vt:lpstr>
      <vt:lpstr>SVOBODA</vt:lpstr>
      <vt:lpstr>   Nařízení č. 562/2006  Kodex Společenství o pravidlech upravujících přeshraniční pohyb osob   </vt:lpstr>
      <vt:lpstr>Zásady</vt:lpstr>
      <vt:lpstr> VNITŘNÍ HRANICE </vt:lpstr>
      <vt:lpstr>  </vt:lpstr>
      <vt:lpstr> Dočasné znovuzavedení ochrany vnitřních hranic </vt:lpstr>
      <vt:lpstr> A) Postup v případě předvídatelných událostí </vt:lpstr>
      <vt:lpstr> B) Postupy v případech, které vyžadují naléhavá opatření </vt:lpstr>
      <vt:lpstr>Vnější hranice</vt:lpstr>
      <vt:lpstr> VNĚJŠÍ HRANICE </vt:lpstr>
      <vt:lpstr> Podmínky vstupu pro státní příslušníky třetích zemí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 Personál a prostředky pro ochranu hranic </vt:lpstr>
      <vt:lpstr>FRONTEX</vt:lpstr>
      <vt:lpstr>FRONTEX – vnější hranice</vt:lpstr>
      <vt:lpstr>FRONTEX – vnější hranice</vt:lpstr>
      <vt:lpstr>Vízový kodex EU</vt:lpstr>
      <vt:lpstr>A Z Y L  -  S F E U     čl. 78</vt:lpstr>
      <vt:lpstr>Kvóty</vt:lpstr>
      <vt:lpstr>Přistěhovalectví  -  S F E 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13</cp:revision>
  <dcterms:created xsi:type="dcterms:W3CDTF">2015-11-23T07:12:24Z</dcterms:created>
  <dcterms:modified xsi:type="dcterms:W3CDTF">2015-11-23T10:11:35Z</dcterms:modified>
</cp:coreProperties>
</file>