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3921" r:id="rId2"/>
    <p:sldMasterId id="2147483925" r:id="rId3"/>
    <p:sldMasterId id="2147483927" r:id="rId4"/>
  </p:sldMasterIdLst>
  <p:notesMasterIdLst>
    <p:notesMasterId r:id="rId54"/>
  </p:notesMasterIdLst>
  <p:handoutMasterIdLst>
    <p:handoutMasterId r:id="rId55"/>
  </p:handoutMasterIdLst>
  <p:sldIdLst>
    <p:sldId id="283" r:id="rId5"/>
    <p:sldId id="284" r:id="rId6"/>
    <p:sldId id="302" r:id="rId7"/>
    <p:sldId id="270" r:id="rId8"/>
    <p:sldId id="319" r:id="rId9"/>
    <p:sldId id="318" r:id="rId10"/>
    <p:sldId id="329" r:id="rId11"/>
    <p:sldId id="287" r:id="rId12"/>
    <p:sldId id="322" r:id="rId13"/>
    <p:sldId id="262" r:id="rId14"/>
    <p:sldId id="289" r:id="rId15"/>
    <p:sldId id="264" r:id="rId16"/>
    <p:sldId id="290" r:id="rId17"/>
    <p:sldId id="265" r:id="rId18"/>
    <p:sldId id="266" r:id="rId19"/>
    <p:sldId id="267" r:id="rId20"/>
    <p:sldId id="268" r:id="rId21"/>
    <p:sldId id="269" r:id="rId22"/>
    <p:sldId id="292" r:id="rId23"/>
    <p:sldId id="303" r:id="rId24"/>
    <p:sldId id="273" r:id="rId25"/>
    <p:sldId id="295" r:id="rId26"/>
    <p:sldId id="312" r:id="rId27"/>
    <p:sldId id="313" r:id="rId28"/>
    <p:sldId id="314" r:id="rId29"/>
    <p:sldId id="315" r:id="rId30"/>
    <p:sldId id="274" r:id="rId31"/>
    <p:sldId id="296" r:id="rId32"/>
    <p:sldId id="293" r:id="rId33"/>
    <p:sldId id="297" r:id="rId34"/>
    <p:sldId id="275" r:id="rId35"/>
    <p:sldId id="276" r:id="rId36"/>
    <p:sldId id="278" r:id="rId37"/>
    <p:sldId id="294" r:id="rId38"/>
    <p:sldId id="321" r:id="rId39"/>
    <p:sldId id="279" r:id="rId40"/>
    <p:sldId id="280" r:id="rId41"/>
    <p:sldId id="307" r:id="rId42"/>
    <p:sldId id="308" r:id="rId43"/>
    <p:sldId id="348" r:id="rId44"/>
    <p:sldId id="328" r:id="rId45"/>
    <p:sldId id="323" r:id="rId46"/>
    <p:sldId id="324" r:id="rId47"/>
    <p:sldId id="281" r:id="rId48"/>
    <p:sldId id="285" r:id="rId49"/>
    <p:sldId id="316" r:id="rId50"/>
    <p:sldId id="349" r:id="rId51"/>
    <p:sldId id="350" r:id="rId52"/>
    <p:sldId id="299" r:id="rId53"/>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908F0"/>
    <a:srgbClr val="FFFFFF"/>
    <a:srgbClr val="FFFFCC"/>
    <a:srgbClr val="CC0000"/>
    <a:srgbClr val="403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3" autoAdjust="0"/>
    <p:restoredTop sz="94971" autoAdjust="0"/>
  </p:normalViewPr>
  <p:slideViewPr>
    <p:cSldViewPr>
      <p:cViewPr>
        <p:scale>
          <a:sx n="100" d="100"/>
          <a:sy n="100" d="100"/>
        </p:scale>
        <p:origin x="-1932"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94211"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2EE2D2B5-55F5-488E-A5CE-B3C54CCE2EAA}" type="datetimeFigureOut">
              <a:rPr lang="cs-CZ"/>
              <a:pPr>
                <a:defRPr/>
              </a:pPr>
              <a:t>18.3.2016</a:t>
            </a:fld>
            <a:endParaRPr lang="cs-CZ"/>
          </a:p>
        </p:txBody>
      </p:sp>
      <p:sp>
        <p:nvSpPr>
          <p:cNvPr id="94212"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cs-CZ"/>
              <a:t>J. Filip: Teorie legislativy</a:t>
            </a:r>
          </a:p>
        </p:txBody>
      </p:sp>
      <p:sp>
        <p:nvSpPr>
          <p:cNvPr id="94213"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BAB67A7-CBF4-414C-B538-20553777A4F1}" type="slidenum">
              <a:rPr lang="cs-CZ"/>
              <a:pPr>
                <a:defRPr/>
              </a:pPr>
              <a:t>‹#›</a:t>
            </a:fld>
            <a:endParaRPr lang="cs-CZ"/>
          </a:p>
        </p:txBody>
      </p:sp>
    </p:spTree>
    <p:extLst>
      <p:ext uri="{BB962C8B-B14F-4D97-AF65-F5344CB8AC3E}">
        <p14:creationId xmlns:p14="http://schemas.microsoft.com/office/powerpoint/2010/main" val="248069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B710E95-A667-430A-8FF8-56EEE59220DD}" type="datetimeFigureOut">
              <a:rPr lang="cs-CZ"/>
              <a:pPr>
                <a:defRPr/>
              </a:pPr>
              <a:t>18.3.2016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r>
              <a:rPr lang="cs-CZ"/>
              <a:t>J. Filip: Teorie legislativy</a:t>
            </a:r>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0F66C43-0D62-4DB8-A08F-6F14F13A301B}" type="slidenum">
              <a:rPr lang="cs-CZ"/>
              <a:pPr>
                <a:defRPr/>
              </a:pPr>
              <a:t>‹#›</a:t>
            </a:fld>
            <a:endParaRPr lang="cs-CZ"/>
          </a:p>
        </p:txBody>
      </p:sp>
    </p:spTree>
    <p:extLst>
      <p:ext uri="{BB962C8B-B14F-4D97-AF65-F5344CB8AC3E}">
        <p14:creationId xmlns:p14="http://schemas.microsoft.com/office/powerpoint/2010/main" val="138229620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klep.vlada.cz/eklep/page.js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mvcr.cz/clanek/vybor-pro-kontrolu-kvality-hodnoceni-dopadu-regulace.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t>viz Fiss, O.: The law as it could be.New York and London 2003, s. IX – dříve samozřejmé – „Právo je výrazem veřejného rozumu a poskytuje strukturu našemu veřejnému životu. Soudci jsou nástrojem práva a ztělesňují rozum. Jejich funkcí je poměřovat praktickou realitu vůči hodnotám, které činí právo směrodatnými a následně hledat cesty, jak uvést realitu do souladu s těmito hodnotami.“ ….Nyní je to ale těžko představitelné. Víra ve veřejný rozum se silně narušila (shattered) a stejně tak víra, že „soudnictví je způsobilé nebo chtějící užívat rozum k tomu, aby ústavní hodnoty dostaly konkrétní význam.“ Názorně zákaz přepočíst ručně hlasovací lístky na Floridě v roce 2000.</a:t>
            </a:r>
          </a:p>
          <a:p>
            <a:r>
              <a:rPr lang="cs-CZ" altLang="cs-CZ" smtClean="0"/>
              <a:t>Nyní ale skupinové zájmy, viz též Federalisté, Rousseau, Machiavelli,</a:t>
            </a:r>
          </a:p>
        </p:txBody>
      </p:sp>
      <p:sp>
        <p:nvSpPr>
          <p:cNvPr id="68612" name="Zástupný symbol pro zápatí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4"/>
          <p:cNvSpPr>
            <a:spLocks noGrp="1"/>
          </p:cNvSpPr>
          <p:nvPr>
            <p:ph type="sldNum" sz="quarter" idx="5"/>
          </p:nvPr>
        </p:nvSpPr>
        <p:spPr/>
        <p:txBody>
          <a:bodyPr/>
          <a:lstStyle/>
          <a:p>
            <a:pPr>
              <a:defRPr/>
            </a:pPr>
            <a:fld id="{7E457796-3297-4435-A50B-B07C6C40838E}" type="slidenum">
              <a:rPr lang="cs-CZ" smtClean="0"/>
              <a:pPr>
                <a:defRPr/>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E68B7AEA-FFA8-4D75-9384-5D84B6A6E93C}" type="slidenum">
              <a:rPr lang="cs-CZ"/>
              <a:pPr>
                <a:defRPr/>
              </a:pPr>
              <a:t>20</a:t>
            </a:fld>
            <a:endParaRPr lang="cs-CZ"/>
          </a:p>
        </p:txBody>
      </p:sp>
      <p:sp>
        <p:nvSpPr>
          <p:cNvPr id="7782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a:t>
            </a:r>
            <a:br>
              <a:rPr lang="cs-CZ" altLang="cs-CZ" smtClean="0"/>
            </a:br>
            <a:r>
              <a:rPr lang="cs-CZ" altLang="cs-CZ" smtClean="0"/>
              <a:t>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a:t>
            </a:r>
            <a:br>
              <a:rPr lang="cs-CZ" altLang="cs-CZ" smtClean="0"/>
            </a:br>
            <a:r>
              <a:rPr lang="cs-CZ" altLang="cs-CZ" smtClean="0"/>
              <a:t>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44FAE5E3-CE2C-4627-AB4E-73FE2DF8D8E7}" type="slidenum">
              <a:rPr lang="cs-CZ"/>
              <a:pPr>
                <a:defRPr/>
              </a:pPr>
              <a:t>22</a:t>
            </a:fld>
            <a:endParaRPr lang="cs-CZ"/>
          </a:p>
        </p:txBody>
      </p:sp>
      <p:sp>
        <p:nvSpPr>
          <p:cNvPr id="8090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F. Novák: Právník 8/2008</a:t>
            </a:r>
          </a:p>
          <a:p>
            <a:pPr eaLnBrk="1" hangingPunct="1"/>
            <a:r>
              <a:rPr lang="cs-CZ" altLang="cs-CZ" smtClean="0"/>
              <a:t>Mám pochybnosti o počtech a významu (např. ústavní zákony z doby federace podle 4/1993 Sb.)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t>Odpovídá komisím LRV – 4 veřejné právo, 1 trestní, 1 soukromé</a:t>
            </a:r>
          </a:p>
        </p:txBody>
      </p:sp>
      <p:sp>
        <p:nvSpPr>
          <p:cNvPr id="81924" name="Zástupný symbol pro zápatí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4"/>
          <p:cNvSpPr>
            <a:spLocks noGrp="1"/>
          </p:cNvSpPr>
          <p:nvPr>
            <p:ph type="sldNum" sz="quarter" idx="5"/>
          </p:nvPr>
        </p:nvSpPr>
        <p:spPr/>
        <p:txBody>
          <a:bodyPr/>
          <a:lstStyle/>
          <a:p>
            <a:pPr>
              <a:defRPr/>
            </a:pPr>
            <a:fld id="{E6C8D1F1-6698-4DBB-921E-8ACA5BED7B98}" type="slidenum">
              <a:rPr lang="cs-CZ" smtClean="0"/>
              <a:pPr>
                <a:defRPr/>
              </a:pPr>
              <a:t>23</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3C87EE53-D7A6-4DE8-A172-402F46CCE5E3}" type="slidenum">
              <a:rPr lang="cs-CZ"/>
              <a:pPr>
                <a:defRPr/>
              </a:pPr>
              <a:t>32</a:t>
            </a:fld>
            <a:endParaRPr lang="cs-CZ"/>
          </a:p>
        </p:txBody>
      </p:sp>
      <p:sp>
        <p:nvSpPr>
          <p:cNvPr id="8294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Marginální rubriky – příklad zákona (GB 1837)</a:t>
            </a:r>
          </a:p>
          <a:p>
            <a:pPr eaLnBrk="1" hangingPunct="1"/>
            <a:r>
              <a:rPr lang="cs-CZ" altLang="cs-CZ" smtClean="0"/>
              <a:t>příklady klamavých nadpisů – zákon č. 41/1953 Sb., o peněžní reformě, o zdraví německého národa, o zlepšení zásobování obyvatel, </a:t>
            </a:r>
          </a:p>
          <a:p>
            <a:pPr eaLnBrk="1" hangingPunct="1"/>
            <a:r>
              <a:rPr lang="cs-CZ" altLang="cs-CZ" smtClean="0"/>
              <a:t>Správně – místní rfd, ne obecní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AB1C559-8261-4AB4-8451-0E75C56D7E46}" type="slidenum">
              <a:rPr lang="cs-CZ">
                <a:solidFill>
                  <a:prstClr val="black"/>
                </a:solidFill>
              </a:rPr>
              <a:pPr>
                <a:defRPr/>
              </a:pPr>
              <a:t>38</a:t>
            </a:fld>
            <a:endParaRPr lang="cs-CZ">
              <a:solidFill>
                <a:prstClr val="black"/>
              </a:solidFill>
            </a:endParaRPr>
          </a:p>
        </p:txBody>
      </p:sp>
      <p:sp>
        <p:nvSpPr>
          <p:cNvPr id="8397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Nebezpečná antagonyma – slova, která mají více významů, z nichž některé si odporují nebo nejsou synonymy (např. zřejmý – i zjevný § 43/1 a 2 ZÚS i pravděpodobný)</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t>velký senát NS oproti rozšířenému senátu NSS</a:t>
            </a:r>
          </a:p>
        </p:txBody>
      </p:sp>
      <p:sp>
        <p:nvSpPr>
          <p:cNvPr id="84996" name="Zástupný symbol pro zápatí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4"/>
          <p:cNvSpPr>
            <a:spLocks noGrp="1"/>
          </p:cNvSpPr>
          <p:nvPr>
            <p:ph type="sldNum" sz="quarter" idx="5"/>
          </p:nvPr>
        </p:nvSpPr>
        <p:spPr/>
        <p:txBody>
          <a:bodyPr/>
          <a:lstStyle/>
          <a:p>
            <a:pPr>
              <a:defRPr/>
            </a:pPr>
            <a:fld id="{CAF20D9A-7A52-449D-AC6D-DDA50FB93C8E}" type="slidenum">
              <a:rPr lang="cs-CZ" smtClean="0"/>
              <a:pPr>
                <a:defRPr/>
              </a:pPr>
              <a:t>43</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F4462067-64B0-47C7-AB0E-56C8491A8135}" type="slidenum">
              <a:rPr lang="cs-CZ">
                <a:solidFill>
                  <a:prstClr val="black"/>
                </a:solidFill>
              </a:rPr>
              <a:pPr>
                <a:defRPr/>
              </a:pPr>
              <a:t>47</a:t>
            </a:fld>
            <a:endParaRPr lang="cs-CZ">
              <a:solidFill>
                <a:prstClr val="black"/>
              </a:solidFill>
            </a:endParaRPr>
          </a:p>
        </p:txBody>
      </p:sp>
      <p:sp>
        <p:nvSpPr>
          <p:cNvPr id="8602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 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 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F4462067-64B0-47C7-AB0E-56C8491A8135}" type="slidenum">
              <a:rPr lang="cs-CZ">
                <a:solidFill>
                  <a:prstClr val="black"/>
                </a:solidFill>
              </a:rPr>
              <a:pPr>
                <a:defRPr/>
              </a:pPr>
              <a:t>48</a:t>
            </a:fld>
            <a:endParaRPr lang="cs-CZ">
              <a:solidFill>
                <a:prstClr val="black"/>
              </a:solidFill>
            </a:endParaRPr>
          </a:p>
        </p:txBody>
      </p:sp>
      <p:sp>
        <p:nvSpPr>
          <p:cNvPr id="8602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 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 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DC41B09-5125-4866-A9CA-3F0CC73C5DCF}" type="slidenum">
              <a:rPr lang="cs-CZ">
                <a:solidFill>
                  <a:prstClr val="black"/>
                </a:solidFill>
              </a:rPr>
              <a:pPr>
                <a:defRPr/>
              </a:pPr>
              <a:t>49</a:t>
            </a:fld>
            <a:endParaRPr lang="cs-CZ">
              <a:solidFill>
                <a:prstClr val="black"/>
              </a:solidFill>
            </a:endParaRPr>
          </a:p>
        </p:txBody>
      </p:sp>
      <p:sp>
        <p:nvSpPr>
          <p:cNvPr id="8704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a:t>
            </a:r>
            <a:br>
              <a:rPr lang="cs-CZ" altLang="cs-CZ" smtClean="0"/>
            </a:br>
            <a:r>
              <a:rPr lang="cs-CZ" altLang="cs-CZ" smtClean="0"/>
              <a:t>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a:t>
            </a:r>
            <a:br>
              <a:rPr lang="cs-CZ" altLang="cs-CZ" smtClean="0"/>
            </a:br>
            <a:r>
              <a:rPr lang="cs-CZ" altLang="cs-CZ" smtClean="0"/>
              <a:t>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610ED1AF-B254-40B8-A5C6-92B1B40B95EB}" type="slidenum">
              <a:rPr lang="cs-CZ"/>
              <a:pPr>
                <a:defRPr/>
              </a:pPr>
              <a:t>4</a:t>
            </a:fld>
            <a:endParaRPr lang="cs-CZ"/>
          </a:p>
        </p:txBody>
      </p:sp>
      <p:sp>
        <p:nvSpPr>
          <p:cNvPr id="6963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419980D5-0405-42A3-BBFF-A57CC2EE4F31}" type="slidenum">
              <a:rPr lang="cs-CZ"/>
              <a:pPr>
                <a:defRPr/>
              </a:pPr>
              <a:t>10</a:t>
            </a:fld>
            <a:endParaRPr lang="cs-CZ"/>
          </a:p>
        </p:txBody>
      </p:sp>
      <p:sp>
        <p:nvSpPr>
          <p:cNvPr id="7066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smtClean="0">
                <a:latin typeface="Times New Roman" pitchFamily="18" charset="0"/>
              </a:rPr>
              <a:t>Procházka: Tvorba práva a jeho nalézání. 1937</a:t>
            </a:r>
          </a:p>
        </p:txBody>
      </p:sp>
      <p:sp>
        <p:nvSpPr>
          <p:cNvPr id="70662"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1F1C5B4-31CF-45B1-827D-0D75A01F1A5D}" type="slidenum">
              <a:rPr lang="cs-CZ" altLang="cs-CZ"/>
              <a:pPr algn="r" eaLnBrk="1" hangingPunct="1">
                <a:spcBef>
                  <a:spcPct val="0"/>
                </a:spcBef>
              </a:pPr>
              <a:t>10</a:t>
            </a:fld>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5F6ED885-A110-49A1-8598-80F6EC816F46}" type="slidenum">
              <a:rPr lang="cs-CZ"/>
              <a:pPr>
                <a:defRPr/>
              </a:pPr>
              <a:t>12</a:t>
            </a:fld>
            <a:endParaRPr lang="cs-CZ"/>
          </a:p>
        </p:txBody>
      </p:sp>
      <p:sp>
        <p:nvSpPr>
          <p:cNvPr id="7168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smtClean="0">
                <a:latin typeface="Times New Roman" pitchFamily="18" charset="0"/>
              </a:rPr>
              <a:t>P</a:t>
            </a:r>
            <a:r>
              <a:rPr lang="cs-CZ" altLang="cs-CZ" smtClean="0">
                <a:cs typeface="Times New Roman" pitchFamily="18" charset="0"/>
              </a:rPr>
              <a:t>roces přípravy věcného obsahu vyhlášky</a:t>
            </a:r>
            <a:r>
              <a:rPr lang="cs-CZ" altLang="cs-CZ" smtClean="0">
                <a:latin typeface="Times New Roman" pitchFamily="18" charset="0"/>
              </a:rPr>
              <a:t> Ministerstva zdravotnictví</a:t>
            </a:r>
            <a:r>
              <a:rPr lang="cs-CZ" altLang="cs-CZ" smtClean="0">
                <a:cs typeface="Times New Roman" pitchFamily="18" charset="0"/>
              </a:rPr>
              <a:t> je upraven</a:t>
            </a:r>
            <a:r>
              <a:rPr lang="cs-CZ" altLang="cs-CZ" smtClean="0">
                <a:latin typeface="Times New Roman" pitchFamily="18" charset="0"/>
              </a:rPr>
              <a:t>:</a:t>
            </a:r>
            <a:r>
              <a:rPr lang="cs-CZ" altLang="cs-CZ" smtClean="0">
                <a:cs typeface="Times New Roman" pitchFamily="18" charset="0"/>
              </a:rPr>
              <a:t> </a:t>
            </a:r>
            <a:endParaRPr lang="cs-CZ" altLang="cs-CZ" smtClean="0">
              <a:latin typeface="Times New Roman" pitchFamily="18" charset="0"/>
            </a:endParaRPr>
          </a:p>
          <a:p>
            <a:pPr eaLnBrk="1" hangingPunct="1">
              <a:spcBef>
                <a:spcPct val="0"/>
              </a:spcBef>
            </a:pPr>
            <a:r>
              <a:rPr lang="cs-CZ" altLang="cs-CZ" smtClean="0">
                <a:cs typeface="Times New Roman" pitchFamily="18" charset="0"/>
              </a:rPr>
              <a:t>příkazem ministra č. 3/1992, k zajištění legislativní činnosti na Ministerstvu zdravotnictví ČR, </a:t>
            </a:r>
            <a:endParaRPr lang="cs-CZ" altLang="cs-CZ" smtClean="0">
              <a:latin typeface="Times New Roman" pitchFamily="18" charset="0"/>
            </a:endParaRPr>
          </a:p>
          <a:p>
            <a:pPr eaLnBrk="1" hangingPunct="1">
              <a:spcBef>
                <a:spcPct val="0"/>
              </a:spcBef>
            </a:pPr>
            <a:r>
              <a:rPr lang="cs-CZ" altLang="cs-CZ" smtClean="0">
                <a:cs typeface="Times New Roman" pitchFamily="18" charset="0"/>
              </a:rPr>
              <a:t>příkazem č. 12/2003, o zásadách pro rozesílání materiálů Ministerstva zdravotnictví ČR do vnitřního a vnějšího připomínkového řízení, </a:t>
            </a:r>
            <a:endParaRPr lang="cs-CZ" altLang="cs-CZ" smtClean="0">
              <a:latin typeface="Times New Roman" pitchFamily="18" charset="0"/>
            </a:endParaRPr>
          </a:p>
          <a:p>
            <a:pPr eaLnBrk="1" hangingPunct="1">
              <a:spcBef>
                <a:spcPct val="0"/>
              </a:spcBef>
            </a:pPr>
            <a:r>
              <a:rPr lang="cs-CZ" altLang="cs-CZ" smtClean="0">
                <a:cs typeface="Times New Roman" pitchFamily="18" charset="0"/>
              </a:rPr>
              <a:t>příkazem č. 6/2004, o statutu a jednacím řádu Komise pro kategorizaci léčiv a potravin pro zvláštní lékařské účely Ministerstva zdravotnictví ČR.</a:t>
            </a:r>
          </a:p>
          <a:p>
            <a:pPr eaLnBrk="1" hangingPunct="1">
              <a:spcBef>
                <a:spcPct val="0"/>
              </a:spcBef>
            </a:pPr>
            <a:r>
              <a:rPr lang="cs-CZ" altLang="cs-CZ" smtClean="0">
                <a:hlinkClick r:id="rId3"/>
              </a:rPr>
              <a:t>http://eklep.vlada.cz/eklep/page.jsf</a:t>
            </a:r>
            <a:r>
              <a:rPr lang="cs-CZ" altLang="cs-CZ" smtClean="0"/>
              <a:t> přehled připravovaných předpisů</a:t>
            </a:r>
          </a:p>
          <a:p>
            <a:pPr eaLnBrk="1" hangingPunct="1">
              <a:spcBef>
                <a:spcPct val="0"/>
              </a:spcBef>
            </a:pPr>
            <a:r>
              <a:rPr lang="cs-CZ" altLang="cs-CZ" smtClean="0">
                <a:hlinkClick r:id="rId4"/>
              </a:rPr>
              <a:t>http://www.mvcr.cz/clanek/vybor-pro-kontrolu-kvality-hodnoceni-dopadu-regulace.aspx</a:t>
            </a:r>
            <a:r>
              <a:rPr lang="cs-CZ" altLang="cs-CZ" smtClean="0"/>
              <a:t>  Výbor pro hodnocení dopadů regulace – stránky MV</a:t>
            </a:r>
            <a:endParaRPr lang="cs-CZ" altLang="cs-CZ" smtClean="0">
              <a:cs typeface="Times New Roman" pitchFamily="18" charset="0"/>
            </a:endParaRPr>
          </a:p>
          <a:p>
            <a:pPr eaLnBrk="1" hangingPunct="1">
              <a:spcBef>
                <a:spcPct val="0"/>
              </a:spcBef>
            </a:pPr>
            <a:endParaRPr lang="cs-CZ" altLang="cs-CZ" smtClean="0"/>
          </a:p>
        </p:txBody>
      </p:sp>
      <p:sp>
        <p:nvSpPr>
          <p:cNvPr id="71686"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4EA5DA2-44FB-4F07-8DDB-D6C9964F9A8C}" type="slidenum">
              <a:rPr lang="cs-CZ" altLang="cs-CZ"/>
              <a:pPr algn="r" eaLnBrk="1" hangingPunct="1">
                <a:spcBef>
                  <a:spcPct val="0"/>
                </a:spcBef>
              </a:pPr>
              <a:t>12</a:t>
            </a:fld>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421CC79D-C324-49EC-A6EF-C5C7671667AF}" type="slidenum">
              <a:rPr lang="cs-CZ"/>
              <a:pPr>
                <a:defRPr/>
              </a:pPr>
              <a:t>14</a:t>
            </a:fld>
            <a:endParaRPr lang="cs-CZ"/>
          </a:p>
        </p:txBody>
      </p:sp>
      <p:sp>
        <p:nvSpPr>
          <p:cNvPr id="7270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2710"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FA7D176-7743-4191-AA54-5437DA7A0EFA}" type="slidenum">
              <a:rPr lang="cs-CZ" altLang="cs-CZ"/>
              <a:pPr algn="r" eaLnBrk="1" hangingPunct="1">
                <a:spcBef>
                  <a:spcPct val="0"/>
                </a:spcBef>
              </a:pPr>
              <a:t>14</a:t>
            </a:fld>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5997A622-CB42-4323-853D-C07D296F3845}" type="slidenum">
              <a:rPr lang="cs-CZ"/>
              <a:pPr>
                <a:defRPr/>
              </a:pPr>
              <a:t>15</a:t>
            </a:fld>
            <a:endParaRPr lang="cs-CZ"/>
          </a:p>
        </p:txBody>
      </p:sp>
      <p:sp>
        <p:nvSpPr>
          <p:cNvPr id="7373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3734"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714E0D5-152E-4168-94F7-7238015E11DD}" type="slidenum">
              <a:rPr lang="cs-CZ" altLang="cs-CZ"/>
              <a:pPr algn="r" eaLnBrk="1" hangingPunct="1">
                <a:spcBef>
                  <a:spcPct val="0"/>
                </a:spcBef>
              </a:pPr>
              <a:t>15</a:t>
            </a:fld>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125FF7B6-0E74-4A8A-9B9D-6C7A8CE47C02}" type="slidenum">
              <a:rPr lang="cs-CZ"/>
              <a:pPr>
                <a:defRPr/>
              </a:pPr>
              <a:t>16</a:t>
            </a:fld>
            <a:endParaRPr lang="cs-CZ"/>
          </a:p>
        </p:txBody>
      </p:sp>
      <p:sp>
        <p:nvSpPr>
          <p:cNvPr id="7475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4758"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B2B18C7-034E-49AA-BAC0-6017294DF7E5}" type="slidenum">
              <a:rPr lang="cs-CZ" altLang="cs-CZ"/>
              <a:pPr algn="r" eaLnBrk="1" hangingPunct="1">
                <a:spcBef>
                  <a:spcPct val="0"/>
                </a:spcBef>
              </a:pPr>
              <a:t>16</a:t>
            </a:fld>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7B0A8EC9-4750-408B-A31E-B374FB033F94}" type="slidenum">
              <a:rPr lang="cs-CZ"/>
              <a:pPr>
                <a:defRPr/>
              </a:pPr>
              <a:t>17</a:t>
            </a:fld>
            <a:endParaRPr lang="cs-CZ"/>
          </a:p>
        </p:txBody>
      </p:sp>
      <p:sp>
        <p:nvSpPr>
          <p:cNvPr id="7578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5782"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2CFE653-9076-48A7-98DF-3896443C6E49}" type="slidenum">
              <a:rPr lang="cs-CZ" altLang="cs-CZ"/>
              <a:pPr algn="r" eaLnBrk="1" hangingPunct="1">
                <a:spcBef>
                  <a:spcPct val="0"/>
                </a:spcBef>
              </a:pPr>
              <a:t>17</a:t>
            </a:fld>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A39887E8-26C0-48C9-B190-F6B59E5095EA}" type="slidenum">
              <a:rPr lang="cs-CZ"/>
              <a:pPr>
                <a:defRPr/>
              </a:pPr>
              <a:t>18</a:t>
            </a:fld>
            <a:endParaRPr lang="cs-CZ"/>
          </a:p>
        </p:txBody>
      </p:sp>
      <p:sp>
        <p:nvSpPr>
          <p:cNvPr id="7680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6806"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7F7BD91-43B6-47FB-B963-EC9741BB5F48}" type="slidenum">
              <a:rPr lang="cs-CZ" altLang="cs-CZ"/>
              <a:pPr algn="r" eaLnBrk="1" hangingPunct="1">
                <a:spcBef>
                  <a:spcPct val="0"/>
                </a:spcBef>
              </a:pPr>
              <a:t>18</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Nadpis 28"/>
          <p:cNvSpPr>
            <a:spLocks noGrp="1"/>
          </p:cNvSpPr>
          <p:nvPr>
            <p:ph type="ctrTitle"/>
          </p:nvPr>
        </p:nvSpPr>
        <p:spPr>
          <a:xfrm>
            <a:off x="381000" y="4853411"/>
            <a:ext cx="8458200" cy="1222375"/>
          </a:xfrm>
        </p:spPr>
        <p:txBody>
          <a:bodyPr anchor="t"/>
          <a:lstStyle/>
          <a:p>
            <a:r>
              <a:rPr lang="cs-CZ" smtClean="0"/>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483A7B9C-E21D-406B-9AB6-FFAD1FF75180}" type="datetime1">
              <a:rPr lang="cs-CZ"/>
              <a:pPr>
                <a:defRPr/>
              </a:pPr>
              <a:t>18.3.2016</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23B67443-F299-4646-9FA1-EF2F32BF777A}" type="slidenum">
              <a:rPr lang="cs-CZ"/>
              <a:pPr>
                <a:defRPr/>
              </a:pPr>
              <a:t>‹#›</a:t>
            </a:fld>
            <a:endParaRPr lang="cs-CZ"/>
          </a:p>
        </p:txBody>
      </p:sp>
    </p:spTree>
    <p:extLst>
      <p:ext uri="{BB962C8B-B14F-4D97-AF65-F5344CB8AC3E}">
        <p14:creationId xmlns:p14="http://schemas.microsoft.com/office/powerpoint/2010/main" val="2243392242"/>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dirty="0"/>
          </a:p>
        </p:txBody>
      </p:sp>
      <p:sp>
        <p:nvSpPr>
          <p:cNvPr id="3" name="Zástupný symbol pro datum 15"/>
          <p:cNvSpPr>
            <a:spLocks noGrp="1"/>
          </p:cNvSpPr>
          <p:nvPr>
            <p:ph type="dt" sz="half" idx="10"/>
          </p:nvPr>
        </p:nvSpPr>
        <p:spPr/>
        <p:txBody>
          <a:bodyPr/>
          <a:lstStyle>
            <a:lvl1pPr>
              <a:defRPr/>
            </a:lvl1pPr>
          </a:lstStyle>
          <a:p>
            <a:pPr>
              <a:defRPr/>
            </a:pPr>
            <a:fld id="{08A86BA9-7C11-4235-B113-1635366CF42C}" type="datetime1">
              <a:rPr lang="cs-CZ"/>
              <a:pPr>
                <a:defRPr/>
              </a:pPr>
              <a:t>18.3.2016</a:t>
            </a:fld>
            <a:endParaRPr lang="cs-CZ"/>
          </a:p>
        </p:txBody>
      </p:sp>
      <p:sp>
        <p:nvSpPr>
          <p:cNvPr id="4"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5" name="Zástupný symbol pro číslo snímku 14"/>
          <p:cNvSpPr>
            <a:spLocks noGrp="1"/>
          </p:cNvSpPr>
          <p:nvPr>
            <p:ph type="sldNum" sz="quarter" idx="12"/>
          </p:nvPr>
        </p:nvSpPr>
        <p:spPr/>
        <p:txBody>
          <a:bodyPr/>
          <a:lstStyle>
            <a:lvl1pPr>
              <a:defRPr/>
            </a:lvl1pPr>
          </a:lstStyle>
          <a:p>
            <a:pPr>
              <a:defRPr/>
            </a:pPr>
            <a:fld id="{3A886FB5-F4A8-4F69-BB4E-B279CD8E6F1C}" type="slidenum">
              <a:rPr lang="cs-CZ"/>
              <a:pPr>
                <a:defRPr/>
              </a:pPr>
              <a:t>‹#›</a:t>
            </a:fld>
            <a:endParaRPr lang="cs-CZ"/>
          </a:p>
        </p:txBody>
      </p:sp>
    </p:spTree>
    <p:extLst>
      <p:ext uri="{BB962C8B-B14F-4D97-AF65-F5344CB8AC3E}">
        <p14:creationId xmlns:p14="http://schemas.microsoft.com/office/powerpoint/2010/main" val="3685681250"/>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lang="cs-CZ" smtClean="0"/>
              <a:t>Kliknutím lze upravit styl.</a:t>
            </a:r>
            <a:endParaRPr lang="en-US"/>
          </a:p>
        </p:txBody>
      </p:sp>
      <p:sp>
        <p:nvSpPr>
          <p:cNvPr id="27" name="Zástupný symbol pro obsah 26"/>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endParaRPr lang="cs-CZ"/>
          </a:p>
        </p:txBody>
      </p:sp>
      <p:sp>
        <p:nvSpPr>
          <p:cNvPr id="5" name="Zástupný symbol pro zápatí 18"/>
          <p:cNvSpPr>
            <a:spLocks noGrp="1"/>
          </p:cNvSpPr>
          <p:nvPr>
            <p:ph type="ftr" sz="quarter" idx="11"/>
          </p:nvPr>
        </p:nvSpPr>
        <p:spPr>
          <a:xfrm>
            <a:off x="3581400" y="76200"/>
            <a:ext cx="2895600" cy="288925"/>
          </a:xfrm>
        </p:spPr>
        <p:txBody>
          <a:bodyPr/>
          <a:lstStyle>
            <a:lvl1pPr>
              <a:defRPr/>
            </a:lvl1pPr>
          </a:lstStyle>
          <a:p>
            <a:pPr>
              <a:defRPr/>
            </a:pPr>
            <a:r>
              <a:rPr lang="cs-CZ"/>
              <a:t>Filip, J.: Ústavní základy systému práva ČR</a:t>
            </a:r>
          </a:p>
        </p:txBody>
      </p:sp>
      <p:sp>
        <p:nvSpPr>
          <p:cNvPr id="6" name="Zástupný symbol pro číslo snímku 15"/>
          <p:cNvSpPr>
            <a:spLocks noGrp="1"/>
          </p:cNvSpPr>
          <p:nvPr>
            <p:ph type="sldNum" sz="quarter" idx="12"/>
          </p:nvPr>
        </p:nvSpPr>
        <p:spPr/>
        <p:txBody>
          <a:bodyPr/>
          <a:lstStyle>
            <a:lvl1pPr>
              <a:defRPr/>
            </a:lvl1pPr>
          </a:lstStyle>
          <a:p>
            <a:pPr>
              <a:defRPr/>
            </a:pPr>
            <a:fld id="{62809127-4A05-4DF8-8951-936743B83A30}" type="slidenum">
              <a:rPr lang="cs-CZ"/>
              <a:pPr>
                <a:defRPr/>
              </a:pPr>
              <a:t>‹#›</a:t>
            </a:fld>
            <a:endParaRPr lang="cs-CZ"/>
          </a:p>
        </p:txBody>
      </p:sp>
    </p:spTree>
    <p:extLst>
      <p:ext uri="{BB962C8B-B14F-4D97-AF65-F5344CB8AC3E}">
        <p14:creationId xmlns:p14="http://schemas.microsoft.com/office/powerpoint/2010/main" val="32467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endParaRPr>
          </a:p>
        </p:txBody>
      </p:sp>
      <p:sp>
        <p:nvSpPr>
          <p:cNvPr id="29" name="Nadpis 28"/>
          <p:cNvSpPr>
            <a:spLocks noGrp="1"/>
          </p:cNvSpPr>
          <p:nvPr>
            <p:ph type="ctrTitle"/>
          </p:nvPr>
        </p:nvSpPr>
        <p:spPr>
          <a:xfrm>
            <a:off x="381000" y="4853411"/>
            <a:ext cx="8458200" cy="1222375"/>
          </a:xfrm>
        </p:spPr>
        <p:txBody>
          <a:bodyPr anchor="t"/>
          <a:lstStyle/>
          <a:p>
            <a:r>
              <a:rPr lang="cs-CZ" smtClean="0"/>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76057B06-BB2A-472E-B5B6-58F182226510}" type="datetime1">
              <a:rPr lang="cs-CZ"/>
              <a:pPr>
                <a:defRPr/>
              </a:pPr>
              <a:t>18.3.2016</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BE5F7AF5-426B-43BB-940D-82FDAB1E4EDA}" type="slidenum">
              <a:rPr lang="cs-CZ"/>
              <a:pPr>
                <a:defRPr/>
              </a:pPr>
              <a:t>‹#›</a:t>
            </a:fld>
            <a:endParaRPr lang="cs-CZ"/>
          </a:p>
        </p:txBody>
      </p:sp>
    </p:spTree>
    <p:extLst>
      <p:ext uri="{BB962C8B-B14F-4D97-AF65-F5344CB8AC3E}">
        <p14:creationId xmlns:p14="http://schemas.microsoft.com/office/powerpoint/2010/main" val="2109447045"/>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Filip, J.: Ústavní základy systému práva ČR</a:t>
            </a:r>
          </a:p>
        </p:txBody>
      </p:sp>
      <p:sp>
        <p:nvSpPr>
          <p:cNvPr id="6" name="Zástupný symbol pro číslo snímku 5"/>
          <p:cNvSpPr>
            <a:spLocks noGrp="1"/>
          </p:cNvSpPr>
          <p:nvPr>
            <p:ph type="sldNum" sz="quarter" idx="12"/>
          </p:nvPr>
        </p:nvSpPr>
        <p:spPr/>
        <p:txBody>
          <a:bodyPr/>
          <a:lstStyle>
            <a:lvl1pPr>
              <a:defRPr/>
            </a:lvl1pPr>
          </a:lstStyle>
          <a:p>
            <a:pPr>
              <a:defRPr/>
            </a:pPr>
            <a:fld id="{6FAEC320-1BB2-4D60-9682-EFB833A855AD}" type="slidenum">
              <a:rPr lang="cs-CZ"/>
              <a:pPr>
                <a:defRPr/>
              </a:pPr>
              <a:t>‹#›</a:t>
            </a:fld>
            <a:endParaRPr lang="cs-CZ"/>
          </a:p>
        </p:txBody>
      </p:sp>
    </p:spTree>
    <p:extLst>
      <p:ext uri="{BB962C8B-B14F-4D97-AF65-F5344CB8AC3E}">
        <p14:creationId xmlns:p14="http://schemas.microsoft.com/office/powerpoint/2010/main" val="34292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endParaRPr>
          </a:p>
        </p:txBody>
      </p:sp>
      <p:sp>
        <p:nvSpPr>
          <p:cNvPr id="29" name="Nadpis 28"/>
          <p:cNvSpPr>
            <a:spLocks noGrp="1"/>
          </p:cNvSpPr>
          <p:nvPr>
            <p:ph type="ctrTitle"/>
          </p:nvPr>
        </p:nvSpPr>
        <p:spPr>
          <a:xfrm>
            <a:off x="381000" y="4853411"/>
            <a:ext cx="8458200" cy="1222375"/>
          </a:xfrm>
        </p:spPr>
        <p:txBody>
          <a:bodyPr anchor="t"/>
          <a:lstStyle/>
          <a:p>
            <a:r>
              <a:rPr lang="cs-CZ" smtClean="0"/>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1AB18093-3760-4C6F-B53D-6C05F5C89B96}" type="datetime1">
              <a:rPr lang="cs-CZ"/>
              <a:pPr>
                <a:defRPr/>
              </a:pPr>
              <a:t>18.3.2016</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D0429482-D1C8-4168-8B78-D9C64369E90D}" type="slidenum">
              <a:rPr lang="cs-CZ"/>
              <a:pPr>
                <a:defRPr/>
              </a:pPr>
              <a:t>‹#›</a:t>
            </a:fld>
            <a:endParaRPr lang="cs-CZ"/>
          </a:p>
        </p:txBody>
      </p:sp>
    </p:spTree>
    <p:extLst>
      <p:ext uri="{BB962C8B-B14F-4D97-AF65-F5344CB8AC3E}">
        <p14:creationId xmlns:p14="http://schemas.microsoft.com/office/powerpoint/2010/main" val="906425877"/>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lang="cs-CZ" smtClean="0"/>
              <a:t>Kliknutím lze upravit styl.</a:t>
            </a:r>
            <a:endParaRPr lang="en-US"/>
          </a:p>
        </p:txBody>
      </p:sp>
      <p:sp>
        <p:nvSpPr>
          <p:cNvPr id="27" name="Zástupný symbol pro obsah 26"/>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endParaRPr lang="cs-CZ"/>
          </a:p>
        </p:txBody>
      </p:sp>
      <p:sp>
        <p:nvSpPr>
          <p:cNvPr id="5" name="Zástupný symbol pro zápatí 18"/>
          <p:cNvSpPr>
            <a:spLocks noGrp="1"/>
          </p:cNvSpPr>
          <p:nvPr>
            <p:ph type="ftr" sz="quarter" idx="11"/>
          </p:nvPr>
        </p:nvSpPr>
        <p:spPr>
          <a:xfrm>
            <a:off x="3581400" y="76200"/>
            <a:ext cx="2895600" cy="288925"/>
          </a:xfrm>
        </p:spPr>
        <p:txBody>
          <a:bodyPr/>
          <a:lstStyle>
            <a:lvl1pPr>
              <a:defRPr/>
            </a:lvl1pPr>
          </a:lstStyle>
          <a:p>
            <a:pPr>
              <a:defRPr/>
            </a:pPr>
            <a:r>
              <a:rPr lang="cs-CZ"/>
              <a:t>Filip, J.: Ústavní základy systému práva ČR</a:t>
            </a:r>
          </a:p>
        </p:txBody>
      </p:sp>
      <p:sp>
        <p:nvSpPr>
          <p:cNvPr id="6" name="Zástupný symbol pro číslo snímku 15"/>
          <p:cNvSpPr>
            <a:spLocks noGrp="1"/>
          </p:cNvSpPr>
          <p:nvPr>
            <p:ph type="sldNum" sz="quarter" idx="12"/>
          </p:nvPr>
        </p:nvSpPr>
        <p:spPr/>
        <p:txBody>
          <a:bodyPr/>
          <a:lstStyle>
            <a:lvl1pPr>
              <a:defRPr/>
            </a:lvl1pPr>
          </a:lstStyle>
          <a:p>
            <a:pPr>
              <a:defRPr/>
            </a:pPr>
            <a:fld id="{AE9F5BB3-8385-40DD-9FF7-D3E1842320F8}" type="slidenum">
              <a:rPr lang="cs-CZ"/>
              <a:pPr>
                <a:defRPr/>
              </a:pPr>
              <a:t>‹#›</a:t>
            </a:fld>
            <a:endParaRPr lang="cs-CZ"/>
          </a:p>
        </p:txBody>
      </p:sp>
    </p:spTree>
    <p:extLst>
      <p:ext uri="{BB962C8B-B14F-4D97-AF65-F5344CB8AC3E}">
        <p14:creationId xmlns:p14="http://schemas.microsoft.com/office/powerpoint/2010/main" val="372791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endParaRPr>
          </a:p>
        </p:txBody>
      </p:sp>
      <p:sp>
        <p:nvSpPr>
          <p:cNvPr id="29" name="Nadpis 28"/>
          <p:cNvSpPr>
            <a:spLocks noGrp="1"/>
          </p:cNvSpPr>
          <p:nvPr>
            <p:ph type="ctrTitle"/>
          </p:nvPr>
        </p:nvSpPr>
        <p:spPr>
          <a:xfrm>
            <a:off x="381000" y="4853411"/>
            <a:ext cx="8458200" cy="1222375"/>
          </a:xfrm>
        </p:spPr>
        <p:txBody>
          <a:bodyPr anchor="t"/>
          <a:lstStyle/>
          <a:p>
            <a:r>
              <a:rPr lang="cs-CZ" smtClean="0"/>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FD3FFF45-8DFA-497B-82C5-03FAA4A91E8A}" type="datetime1">
              <a:rPr lang="cs-CZ"/>
              <a:pPr>
                <a:defRPr/>
              </a:pPr>
              <a:t>18.3.2016</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10AA6651-C38E-41B8-9FD4-D33CEDCA1292}" type="slidenum">
              <a:rPr lang="cs-CZ"/>
              <a:pPr>
                <a:defRPr/>
              </a:pPr>
              <a:t>‹#›</a:t>
            </a:fld>
            <a:endParaRPr lang="cs-CZ"/>
          </a:p>
        </p:txBody>
      </p:sp>
    </p:spTree>
    <p:extLst>
      <p:ext uri="{BB962C8B-B14F-4D97-AF65-F5344CB8AC3E}">
        <p14:creationId xmlns:p14="http://schemas.microsoft.com/office/powerpoint/2010/main" val="3172803577"/>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chemeClr val="accent1">
                    <a:shade val="75000"/>
                  </a:schemeClr>
                </a:solidFill>
                <a:latin typeface="+mn-lt"/>
              </a:defRPr>
            </a:lvl1pPr>
          </a:lstStyle>
          <a:p>
            <a:pPr>
              <a:defRPr/>
            </a:pPr>
            <a:fld id="{1867F189-D56E-4FE6-9A1D-E43E55A19D81}" type="datetime1">
              <a:rPr lang="cs-CZ"/>
              <a:pPr>
                <a:defRPr/>
              </a:pPr>
              <a:t>18.3.2016</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chemeClr val="accent1">
                    <a:shade val="75000"/>
                  </a:schemeClr>
                </a:solidFill>
                <a:latin typeface="+mn-lt"/>
              </a:defRPr>
            </a:lvl1pPr>
          </a:lstStyle>
          <a:p>
            <a:pPr>
              <a:defRPr/>
            </a:pPr>
            <a:fld id="{DC239902-2D45-4DEB-AB02-A45505D6340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58" r:id="rId1"/>
    <p:sldLayoutId id="2147484357" r:id="rId2"/>
    <p:sldLayoutId id="2147484359" r:id="rId3"/>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charset="0"/>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defRPr>
            </a:lvl1pPr>
          </a:lstStyle>
          <a:p>
            <a:pPr>
              <a:defRPr/>
            </a:pPr>
            <a:fld id="{5B13D2E8-E1A7-48DF-B871-3D6AB6567319}" type="datetime1">
              <a:rPr lang="cs-CZ"/>
              <a:pPr>
                <a:defRPr/>
              </a:pPr>
              <a:t>18.3.2016</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rgbClr val="F0A22E">
                    <a:shade val="75000"/>
                  </a:srgbClr>
                </a:solidFill>
                <a:latin typeface="+mn-lt"/>
              </a:defRPr>
            </a:lvl1pPr>
          </a:lstStyle>
          <a:p>
            <a:pPr>
              <a:defRPr/>
            </a:pPr>
            <a:fld id="{C4D615D7-95A4-43F8-AD98-BF03015861B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60" r:id="rId1"/>
    <p:sldLayoutId id="2147484361" r:id="rId2"/>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defRPr>
            </a:lvl1pPr>
          </a:lstStyle>
          <a:p>
            <a:pPr>
              <a:defRPr/>
            </a:pPr>
            <a:fld id="{4EDB73BF-4EEA-4841-9DC2-755E4D48B9D4}" type="datetime1">
              <a:rPr lang="cs-CZ"/>
              <a:pPr>
                <a:defRPr/>
              </a:pPr>
              <a:t>18.3.2016</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rgbClr val="F0A22E">
                    <a:shade val="75000"/>
                  </a:srgbClr>
                </a:solidFill>
                <a:latin typeface="+mn-lt"/>
              </a:defRPr>
            </a:lvl1pPr>
          </a:lstStyle>
          <a:p>
            <a:pPr>
              <a:defRPr/>
            </a:pPr>
            <a:fld id="{7C05A31D-4533-4447-8DCC-A64A22EA6E11}"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62" r:id="rId1"/>
    <p:sldLayoutId id="2147484363" r:id="rId2"/>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defRPr>
            </a:lvl1pPr>
          </a:lstStyle>
          <a:p>
            <a:pPr>
              <a:defRPr/>
            </a:pPr>
            <a:fld id="{40F44F8F-4227-4840-B2A1-31C2BC4A794B}" type="datetime1">
              <a:rPr lang="cs-CZ"/>
              <a:pPr>
                <a:defRPr/>
              </a:pPr>
              <a:t>18.3.2016</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rgbClr val="F0A22E">
                    <a:shade val="75000"/>
                  </a:srgbClr>
                </a:solidFill>
                <a:latin typeface="+mn-lt"/>
              </a:defRPr>
            </a:lvl1pPr>
          </a:lstStyle>
          <a:p>
            <a:pPr>
              <a:defRPr/>
            </a:pPr>
            <a:fld id="{50DF9366-7F1D-40B6-9F99-E7F72EEBE72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64" r:id="rId1"/>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hyperlink" Target="http://alex.onb.ac.at/cgi-content/anno-plus?apm=0&amp;aid=tgb&amp;datum=17530001&amp;seite=00000002&amp;zoom=2" TargetMode="External"/><Relationship Id="rId7" Type="http://schemas.openxmlformats.org/officeDocument/2006/relationships/hyperlink" Target="http://alex.onb.ac.at/cgi-content/anno-plus?apm=0&amp;aid=jgs&amp;datum=10120003&amp;zoom=2&amp;seite=00000275&amp;x=7&amp;y=1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alex.onb.ac.at/cgi-content/anno-plus?apm=0&amp;aid=pgs&amp;datum=1792&amp;zoom=2" TargetMode="External"/><Relationship Id="rId5" Type="http://schemas.openxmlformats.org/officeDocument/2006/relationships/hyperlink" Target="http://alex.onb.ac.at/cgi-content/anno-plus?apm=0&amp;aid=jgs&amp;datum=10030003&amp;seite=00000071&amp;zoom=1" TargetMode="External"/><Relationship Id="rId4" Type="http://schemas.openxmlformats.org/officeDocument/2006/relationships/hyperlink" Target="http://alex.onb.ac.at/cgi-content/anno-plus?apm=0&amp;aid=jgs&amp;datum=1001" TargetMode="Externa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3.vml"/><Relationship Id="rId1" Type="http://schemas.openxmlformats.org/officeDocument/2006/relationships/themeOverride" Target="../theme/themeOverride3.xml"/><Relationship Id="rId5" Type="http://schemas.openxmlformats.org/officeDocument/2006/relationships/image" Target="../media/image20.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8.vml"/><Relationship Id="rId1" Type="http://schemas.openxmlformats.org/officeDocument/2006/relationships/themeOverride" Target="../theme/themeOverride4.xml"/><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7.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21.vml"/><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30.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image" Target="../media/image31.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069CA9-3682-4FAE-B8FE-DB706C282547}" type="slidenum">
              <a:rPr lang="cs-CZ"/>
              <a:pPr>
                <a:defRPr/>
              </a:pPr>
              <a:t>1</a:t>
            </a:fld>
            <a:endParaRPr lang="cs-CZ"/>
          </a:p>
        </p:txBody>
      </p:sp>
      <p:sp>
        <p:nvSpPr>
          <p:cNvPr id="145413" name="Rectangle 5"/>
          <p:cNvSpPr>
            <a:spLocks noGrp="1"/>
          </p:cNvSpPr>
          <p:nvPr>
            <p:ph type="title" idx="4294967295"/>
          </p:nvPr>
        </p:nvSpPr>
        <p:spPr bwMode="auto">
          <a:extLst/>
        </p:spPr>
        <p:txBody>
          <a:bodyPr wrap="square" lIns="91440" tIns="45720" rIns="91440" bIns="45720" numCol="1" anchorCtr="0" compatLnSpc="1">
            <a:prstTxWarp prst="textNoShape">
              <a:avLst/>
            </a:prstTxWarp>
            <a:normAutofit fontScale="90000"/>
          </a:bodyPr>
          <a:lstStyle/>
          <a:p>
            <a:pPr algn="ctr" eaLnBrk="1" hangingPunct="1">
              <a:defRPr/>
            </a:pPr>
            <a:r>
              <a:rPr lang="cs-CZ" sz="4000" b="1" cap="none" smtClean="0">
                <a:solidFill>
                  <a:schemeClr val="hlink"/>
                </a:solidFill>
                <a:effectLst/>
                <a:latin typeface="Franklin Gothic Medium" pitchFamily="34" charset="0"/>
              </a:rPr>
              <a:t>Teorie legislativy</a:t>
            </a:r>
            <a:br>
              <a:rPr lang="cs-CZ" sz="4000" b="1" cap="none" smtClean="0">
                <a:solidFill>
                  <a:schemeClr val="hlink"/>
                </a:solidFill>
                <a:effectLst/>
                <a:latin typeface="Franklin Gothic Medium" pitchFamily="34" charset="0"/>
              </a:rPr>
            </a:br>
            <a:r>
              <a:rPr lang="cs-CZ" sz="2800" cap="none" smtClean="0">
                <a:effectLst/>
                <a:latin typeface="Franklin Gothic Medium" pitchFamily="34" charset="0"/>
              </a:rPr>
              <a:t>Jan Filip</a:t>
            </a:r>
          </a:p>
        </p:txBody>
      </p:sp>
      <p:sp>
        <p:nvSpPr>
          <p:cNvPr id="11269" name="Rectangle 6"/>
          <p:cNvSpPr>
            <a:spLocks noGrp="1"/>
          </p:cNvSpPr>
          <p:nvPr>
            <p:ph type="body" idx="4294967295"/>
          </p:nvPr>
        </p:nvSpPr>
        <p:spPr>
          <a:xfrm>
            <a:off x="0" y="1557338"/>
            <a:ext cx="9144000" cy="4392612"/>
          </a:xfrm>
        </p:spPr>
        <p:txBody>
          <a:bodyPr/>
          <a:lstStyle/>
          <a:p>
            <a:pPr eaLnBrk="1" hangingPunct="1">
              <a:buFont typeface="Wingdings 2" pitchFamily="18" charset="2"/>
              <a:buNone/>
              <a:defRPr/>
            </a:pPr>
            <a:endParaRPr lang="cs-CZ" altLang="cs-CZ" sz="1400" i="1" dirty="0" smtClean="0">
              <a:solidFill>
                <a:srgbClr val="443329"/>
              </a:solidFill>
              <a:latin typeface="Times New Roman" pitchFamily="18" charset="0"/>
            </a:endParaRPr>
          </a:p>
          <a:p>
            <a:pPr eaLnBrk="1" hangingPunct="1">
              <a:buClr>
                <a:srgbClr val="F0A22E"/>
              </a:buClr>
              <a:buFont typeface="Wingdings 2" pitchFamily="18" charset="2"/>
              <a:buNone/>
              <a:defRPr/>
            </a:pPr>
            <a:r>
              <a:rPr lang="cs-CZ" altLang="cs-CZ" sz="2800" b="1" i="1" dirty="0">
                <a:solidFill>
                  <a:srgbClr val="C00000"/>
                </a:solidFill>
                <a:effectLst>
                  <a:outerShdw blurRad="38100" dist="38100" dir="2700000" algn="tl">
                    <a:srgbClr val="000000">
                      <a:alpha val="43137"/>
                    </a:srgbClr>
                  </a:outerShdw>
                </a:effectLst>
                <a:latin typeface="Franklin Gothic Book" pitchFamily="34" charset="0"/>
              </a:rPr>
              <a:t>Zákon je svobodným a posvátným vyjádřením obecné vůle; </a:t>
            </a:r>
          </a:p>
          <a:p>
            <a:pPr eaLnBrk="1" hangingPunct="1">
              <a:buClr>
                <a:srgbClr val="F0A22E"/>
              </a:buClr>
              <a:buFont typeface="Wingdings 2" pitchFamily="18" charset="2"/>
              <a:buNone/>
              <a:defRPr/>
            </a:pPr>
            <a:r>
              <a:rPr lang="cs-CZ" altLang="cs-CZ" sz="2800" b="1" i="1" dirty="0">
                <a:solidFill>
                  <a:srgbClr val="1908F0"/>
                </a:solidFill>
                <a:effectLst>
                  <a:outerShdw blurRad="38100" dist="38100" dir="2700000" algn="tl">
                    <a:srgbClr val="000000">
                      <a:alpha val="43137"/>
                    </a:srgbClr>
                  </a:outerShdw>
                </a:effectLst>
                <a:latin typeface="Franklin Gothic Book" pitchFamily="34" charset="0"/>
              </a:rPr>
              <a:t>je stejný pro všechny, ať poskytuje ochranu nebo trestá; </a:t>
            </a:r>
            <a:endParaRPr lang="cs-CZ" altLang="cs-CZ" sz="2800" b="1" i="1" dirty="0">
              <a:solidFill>
                <a:srgbClr val="1908F0"/>
              </a:solidFill>
              <a:effectLst>
                <a:outerShdw blurRad="38100" dist="38100" dir="2700000" algn="tl">
                  <a:srgbClr val="000000">
                    <a:alpha val="43137"/>
                  </a:srgbClr>
                </a:outerShdw>
              </a:effectLst>
              <a:latin typeface="Times New Roman" pitchFamily="18" charset="0"/>
            </a:endParaRPr>
          </a:p>
          <a:p>
            <a:pPr eaLnBrk="1" hangingPunct="1">
              <a:buClr>
                <a:srgbClr val="F0A22E"/>
              </a:buClr>
              <a:buFont typeface="Wingdings 2" pitchFamily="18" charset="2"/>
              <a:buNone/>
              <a:defRPr/>
            </a:pPr>
            <a:r>
              <a:rPr lang="cs-CZ" altLang="cs-CZ" sz="2800" b="1" i="1" dirty="0">
                <a:solidFill>
                  <a:srgbClr val="006600"/>
                </a:solidFill>
                <a:effectLst>
                  <a:outerShdw blurRad="38100" dist="38100" dir="2700000" algn="tl">
                    <a:srgbClr val="000000">
                      <a:alpha val="43137"/>
                    </a:srgbClr>
                  </a:outerShdw>
                </a:effectLst>
                <a:latin typeface="Franklin Gothic Book" pitchFamily="34" charset="0"/>
              </a:rPr>
              <a:t>může stanovit jen to, co je spravedlivé a pro společnost prospěšné; </a:t>
            </a:r>
            <a:endParaRPr lang="cs-CZ" altLang="cs-CZ" sz="2800" b="1" i="1" dirty="0">
              <a:solidFill>
                <a:srgbClr val="006600"/>
              </a:solidFill>
              <a:effectLst>
                <a:outerShdw blurRad="38100" dist="38100" dir="2700000" algn="tl">
                  <a:srgbClr val="000000">
                    <a:alpha val="43137"/>
                  </a:srgbClr>
                </a:outerShdw>
              </a:effectLst>
              <a:latin typeface="Times New Roman" pitchFamily="18" charset="0"/>
            </a:endParaRPr>
          </a:p>
          <a:p>
            <a:pPr eaLnBrk="1" hangingPunct="1">
              <a:buClr>
                <a:srgbClr val="F0A22E"/>
              </a:buClr>
              <a:buFont typeface="Wingdings 2" pitchFamily="18" charset="2"/>
              <a:buNone/>
              <a:defRPr/>
            </a:pPr>
            <a:r>
              <a:rPr lang="cs-CZ" altLang="cs-CZ" sz="2800" b="1" i="1" dirty="0">
                <a:solidFill>
                  <a:srgbClr val="FF0000"/>
                </a:solidFill>
                <a:effectLst>
                  <a:outerShdw blurRad="38100" dist="38100" dir="2700000" algn="tl">
                    <a:srgbClr val="000000">
                      <a:alpha val="43137"/>
                    </a:srgbClr>
                  </a:outerShdw>
                </a:effectLst>
                <a:latin typeface="Franklin Gothic Book" pitchFamily="34" charset="0"/>
              </a:rPr>
              <a:t>může zakázat jen to, co jí škodí </a:t>
            </a:r>
          </a:p>
          <a:p>
            <a:pPr eaLnBrk="1" hangingPunct="1">
              <a:buClr>
                <a:srgbClr val="F0A22E"/>
              </a:buClr>
              <a:buFont typeface="Wingdings 2" pitchFamily="18" charset="2"/>
              <a:buNone/>
              <a:defRPr/>
            </a:pPr>
            <a:r>
              <a:rPr lang="cs-CZ" altLang="cs-CZ" sz="2400" b="1" i="1" dirty="0">
                <a:solidFill>
                  <a:srgbClr val="FF0000"/>
                </a:solidFill>
                <a:effectLst>
                  <a:outerShdw blurRad="38100" dist="38100" dir="2700000" algn="tl">
                    <a:srgbClr val="000000">
                      <a:alpha val="43137"/>
                    </a:srgbClr>
                  </a:outerShdw>
                </a:effectLst>
                <a:latin typeface="Franklin Gothic Book" pitchFamily="34" charset="0"/>
              </a:rPr>
              <a:t>(Ústava Francie 1793, čl. 4)</a:t>
            </a:r>
          </a:p>
          <a:p>
            <a:pPr eaLnBrk="1" hangingPunct="1">
              <a:defRPr/>
            </a:pPr>
            <a:endParaRPr lang="cs-CZ" altLang="cs-CZ" sz="1800" i="1" dirty="0" smtClean="0">
              <a:solidFill>
                <a:srgbClr val="1908F0"/>
              </a:solidFill>
              <a:latin typeface="Franklin Gothic Book"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0" name="Zástupný symbol pro číslo snímku 14"/>
          <p:cNvSpPr>
            <a:spLocks noGrp="1"/>
          </p:cNvSpPr>
          <p:nvPr>
            <p:ph type="sldNum" sz="quarter" idx="12"/>
          </p:nvPr>
        </p:nvSpPr>
        <p:spPr/>
        <p:txBody>
          <a:bodyPr/>
          <a:lstStyle/>
          <a:p>
            <a:pPr>
              <a:defRPr/>
            </a:pPr>
            <a:fld id="{83354330-C322-4F06-84E4-0141A795669E}" type="slidenum">
              <a:rPr lang="cs-CZ"/>
              <a:pPr>
                <a:defRPr/>
              </a:pPr>
              <a:t>10</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smtClean="0">
                <a:latin typeface="+mj-lt"/>
              </a:rPr>
              <a:t/>
            </a:r>
            <a:br>
              <a:rPr lang="cs-CZ" dirty="0" smtClean="0">
                <a:latin typeface="+mj-lt"/>
              </a:rPr>
            </a:br>
            <a:endParaRPr lang="cs-CZ" dirty="0">
              <a:latin typeface="+mj-lt"/>
            </a:endParaRPr>
          </a:p>
        </p:txBody>
      </p:sp>
      <p:sp>
        <p:nvSpPr>
          <p:cNvPr id="20485" name="Podnadpis 2"/>
          <p:cNvSpPr>
            <a:spLocks noGrp="1"/>
          </p:cNvSpPr>
          <p:nvPr>
            <p:ph type="subTitle" idx="1"/>
          </p:nvPr>
        </p:nvSpPr>
        <p:spPr>
          <a:xfrm>
            <a:off x="685800" y="357188"/>
            <a:ext cx="8458200" cy="1000125"/>
          </a:xfrm>
        </p:spPr>
        <p:txBody>
          <a:bodyPr/>
          <a:lstStyle/>
          <a:p>
            <a:pPr algn="ctr" eaLnBrk="1" hangingPunct="1"/>
            <a:r>
              <a:rPr lang="cs-CZ" altLang="cs-CZ" sz="3200" b="1" smtClean="0">
                <a:solidFill>
                  <a:schemeClr val="hlink"/>
                </a:solidFill>
                <a:latin typeface="Arial" pitchFamily="34" charset="0"/>
              </a:rPr>
              <a:t>Př</a:t>
            </a:r>
            <a:r>
              <a:rPr lang="cs-CZ" altLang="cs-CZ" sz="3200" b="1" smtClean="0">
                <a:solidFill>
                  <a:schemeClr val="hlink"/>
                </a:solidFill>
                <a:latin typeface="Franklin Gothic Book" pitchFamily="34" charset="0"/>
              </a:rPr>
              <a:t>í</a:t>
            </a:r>
            <a:r>
              <a:rPr lang="cs-CZ" altLang="cs-CZ" sz="3200" b="1" smtClean="0">
                <a:solidFill>
                  <a:schemeClr val="hlink"/>
                </a:solidFill>
                <a:latin typeface="Arial" pitchFamily="34" charset="0"/>
              </a:rPr>
              <a:t>stupy k tvorbě práva</a:t>
            </a:r>
          </a:p>
          <a:p>
            <a:pPr eaLnBrk="1" hangingPunct="1"/>
            <a:endParaRPr lang="cs-CZ" altLang="cs-CZ" sz="3200" b="1" smtClean="0">
              <a:solidFill>
                <a:schemeClr val="hlink"/>
              </a:solidFill>
              <a:latin typeface="Arial" pitchFamily="34" charset="0"/>
            </a:endParaRPr>
          </a:p>
        </p:txBody>
      </p:sp>
      <p:sp>
        <p:nvSpPr>
          <p:cNvPr id="204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048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0488" name="Object 1029"/>
          <p:cNvGraphicFramePr>
            <a:graphicFrameLocks noChangeAspect="1"/>
          </p:cNvGraphicFramePr>
          <p:nvPr>
            <p:extLst>
              <p:ext uri="{D42A27DB-BD31-4B8C-83A1-F6EECF244321}">
                <p14:modId xmlns:p14="http://schemas.microsoft.com/office/powerpoint/2010/main" val="2501236939"/>
              </p:ext>
            </p:extLst>
          </p:nvPr>
        </p:nvGraphicFramePr>
        <p:xfrm>
          <a:off x="107504" y="728663"/>
          <a:ext cx="8928991" cy="5419725"/>
        </p:xfrm>
        <a:graphic>
          <a:graphicData uri="http://schemas.openxmlformats.org/presentationml/2006/ole">
            <mc:AlternateContent xmlns:mc="http://schemas.openxmlformats.org/markup-compatibility/2006">
              <mc:Choice xmlns:v="urn:schemas-microsoft-com:vml" Requires="v">
                <p:oleObj spid="_x0000_s20502" name="Organization Chart" r:id="rId4" imgW="2222280" imgH="520560" progId="OrgPlusWOPX.4">
                  <p:embed/>
                </p:oleObj>
              </mc:Choice>
              <mc:Fallback>
                <p:oleObj name="Organization Chart" r:id="rId4" imgW="2222280" imgH="520560" progId="OrgPlusWOPX.4">
                  <p:embed/>
                  <p:pic>
                    <p:nvPicPr>
                      <p:cNvPr id="0" name="Object 1029"/>
                      <p:cNvPicPr>
                        <a:picLocks noChangeAspect="1" noChangeArrowheads="1"/>
                      </p:cNvPicPr>
                      <p:nvPr/>
                    </p:nvPicPr>
                    <p:blipFill>
                      <a:blip r:embed="rId5"/>
                      <a:srcRect/>
                      <a:stretch>
                        <a:fillRect/>
                      </a:stretch>
                    </p:blipFill>
                    <p:spPr bwMode="auto">
                      <a:xfrm>
                        <a:off x="107504" y="728663"/>
                        <a:ext cx="8928991" cy="5419725"/>
                      </a:xfrm>
                      <a:prstGeom prst="rect">
                        <a:avLst/>
                      </a:prstGeom>
                      <a:noFill/>
                      <a:ln>
                        <a:noFill/>
                      </a:ln>
                      <a:extLst/>
                    </p:spPr>
                  </p:pic>
                </p:oleObj>
              </mc:Fallback>
            </mc:AlternateContent>
          </a:graphicData>
        </a:graphic>
      </p:graphicFrame>
      <p:sp>
        <p:nvSpPr>
          <p:cNvPr id="20489" name="Text Box 1034"/>
          <p:cNvSpPr txBox="1">
            <a:spLocks noChangeArrowheads="1"/>
          </p:cNvSpPr>
          <p:nvPr/>
        </p:nvSpPr>
        <p:spPr bwMode="auto">
          <a:xfrm>
            <a:off x="609600" y="3733800"/>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000">
              <a:solidFill>
                <a:schemeClr val="tx1"/>
              </a:solidFill>
            </a:endParaRPr>
          </a:p>
        </p:txBody>
      </p:sp>
      <p:sp>
        <p:nvSpPr>
          <p:cNvPr id="20490" name="Text Box 1035"/>
          <p:cNvSpPr txBox="1">
            <a:spLocks noChangeArrowheads="1"/>
          </p:cNvSpPr>
          <p:nvPr/>
        </p:nvSpPr>
        <p:spPr bwMode="auto">
          <a:xfrm>
            <a:off x="4581525" y="5432425"/>
            <a:ext cx="23622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800">
                <a:solidFill>
                  <a:schemeClr val="tx1"/>
                </a:solidFill>
              </a:rPr>
              <a:t>Nikoli tedy iuris prudentia neboli moudrost podřízených soudců, nýbrž rozum tohoto umělého člověka (Leviathana) tvoří zákon </a:t>
            </a:r>
          </a:p>
          <a:p>
            <a:pPr eaLnBrk="1" hangingPunct="1">
              <a:spcBef>
                <a:spcPct val="0"/>
              </a:spcBef>
              <a:buClrTx/>
              <a:buSzTx/>
              <a:buFontTx/>
              <a:buNone/>
            </a:pPr>
            <a:r>
              <a:rPr lang="cs-CZ" altLang="cs-CZ" sz="800">
                <a:solidFill>
                  <a:schemeClr val="tx1"/>
                </a:solidFill>
              </a:rPr>
              <a:t>T. Hobbes 1651</a:t>
            </a:r>
          </a:p>
          <a:p>
            <a:pPr eaLnBrk="1" hangingPunct="1">
              <a:spcBef>
                <a:spcPct val="0"/>
              </a:spcBef>
              <a:buClrTx/>
              <a:buSzTx/>
              <a:buFontTx/>
              <a:buNone/>
            </a:pPr>
            <a:endParaRPr lang="cs-CZ" altLang="cs-CZ" sz="80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E1FA9838-28FF-4BAD-A4BA-615D938CD83E}" type="slidenum">
              <a:rPr lang="cs-CZ"/>
              <a:pPr>
                <a:defRPr/>
              </a:pPr>
              <a:t>11</a:t>
            </a:fld>
            <a:endParaRPr lang="cs-CZ"/>
          </a:p>
        </p:txBody>
      </p:sp>
      <p:graphicFrame>
        <p:nvGraphicFramePr>
          <p:cNvPr id="159746" name="Object 2"/>
          <p:cNvGraphicFramePr>
            <a:graphicFrameLocks noChangeAspect="1"/>
          </p:cNvGraphicFramePr>
          <p:nvPr/>
        </p:nvGraphicFramePr>
        <p:xfrm>
          <a:off x="646113" y="1468438"/>
          <a:ext cx="7850187" cy="4035425"/>
        </p:xfrm>
        <a:graphic>
          <a:graphicData uri="http://schemas.openxmlformats.org/presentationml/2006/ole">
            <mc:AlternateContent xmlns:mc="http://schemas.openxmlformats.org/markup-compatibility/2006">
              <mc:Choice xmlns:v="urn:schemas-microsoft-com:vml" Requires="v">
                <p:oleObj spid="_x0000_s21521" name="Organization Chart" r:id="rId4" imgW="3637844" imgH="2968978" progId="OrgPlusWOPX.4">
                  <p:embed/>
                </p:oleObj>
              </mc:Choice>
              <mc:Fallback>
                <p:oleObj name="Organization Chart" r:id="rId4" imgW="3637844" imgH="2968978" progId="OrgPlusWOPX.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1468438"/>
                        <a:ext cx="7850187"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3"/>
          <p:cNvSpPr>
            <a:spLocks noGrp="1"/>
          </p:cNvSpPr>
          <p:nvPr>
            <p:ph type="title" idx="4294967295"/>
          </p:nvPr>
        </p:nvSpPr>
        <p:spPr bwMode="auto">
          <a:xfrm>
            <a:off x="304800" y="22860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800" b="1" cap="none" smtClean="0">
                <a:solidFill>
                  <a:schemeClr val="hlink"/>
                </a:solidFill>
                <a:effectLst/>
                <a:latin typeface="Times New Roman" pitchFamily="18" charset="0"/>
              </a:rPr>
              <a:t>Součásti tvorby práva</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additive="base">
                                        <p:cTn id="7" dur="500" fill="hold"/>
                                        <p:tgtEl>
                                          <p:spTgt spid="159746"/>
                                        </p:tgtEl>
                                        <p:attrNameLst>
                                          <p:attrName>ppt_x</p:attrName>
                                        </p:attrNameLst>
                                      </p:cBhvr>
                                      <p:tavLst>
                                        <p:tav tm="0">
                                          <p:val>
                                            <p:strVal val="0-#ppt_w/2"/>
                                          </p:val>
                                        </p:tav>
                                        <p:tav tm="100000">
                                          <p:val>
                                            <p:strVal val="#ppt_x"/>
                                          </p:val>
                                        </p:tav>
                                      </p:tavLst>
                                    </p:anim>
                                    <p:anim calcmode="lin" valueType="num">
                                      <p:cBhvr additive="base">
                                        <p:cTn id="8" dur="500" fill="hold"/>
                                        <p:tgtEl>
                                          <p:spTgt spid="1597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0" name="Zástupný symbol pro číslo snímku 14"/>
          <p:cNvSpPr>
            <a:spLocks noGrp="1"/>
          </p:cNvSpPr>
          <p:nvPr>
            <p:ph type="sldNum" sz="quarter" idx="12"/>
          </p:nvPr>
        </p:nvSpPr>
        <p:spPr/>
        <p:txBody>
          <a:bodyPr/>
          <a:lstStyle/>
          <a:p>
            <a:pPr>
              <a:defRPr/>
            </a:pPr>
            <a:fld id="{E5EA8C92-018D-414C-92CA-A43E4B94C2D3}" type="slidenum">
              <a:rPr lang="cs-CZ"/>
              <a:pPr>
                <a:defRPr/>
              </a:pPr>
              <a:t>12</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smtClean="0">
                <a:latin typeface="+mj-lt"/>
              </a:rPr>
              <a:t/>
            </a:r>
            <a:br>
              <a:rPr lang="cs-CZ" dirty="0" smtClean="0">
                <a:latin typeface="+mj-lt"/>
              </a:rPr>
            </a:br>
            <a:endParaRPr lang="cs-CZ" dirty="0">
              <a:latin typeface="+mj-lt"/>
            </a:endParaRPr>
          </a:p>
        </p:txBody>
      </p:sp>
      <p:sp>
        <p:nvSpPr>
          <p:cNvPr id="22533" name="Podnadpis 2"/>
          <p:cNvSpPr>
            <a:spLocks noGrp="1"/>
          </p:cNvSpPr>
          <p:nvPr>
            <p:ph type="subTitle" idx="1"/>
          </p:nvPr>
        </p:nvSpPr>
        <p:spPr>
          <a:xfrm>
            <a:off x="685800" y="357188"/>
            <a:ext cx="8458200" cy="1000125"/>
          </a:xfrm>
        </p:spPr>
        <p:txBody>
          <a:bodyPr/>
          <a:lstStyle/>
          <a:p>
            <a:pPr eaLnBrk="1" hangingPunct="1"/>
            <a:endParaRPr lang="cs-CZ" altLang="cs-CZ" sz="1600" smtClean="0">
              <a:solidFill>
                <a:srgbClr val="443329"/>
              </a:solidFill>
              <a:latin typeface="Franklin Gothic Book" pitchFamily="34" charset="0"/>
            </a:endParaRPr>
          </a:p>
          <a:p>
            <a:pPr algn="ctr" eaLnBrk="1" hangingPunct="1"/>
            <a:r>
              <a:rPr lang="cs-CZ" altLang="cs-CZ" sz="3200" b="1" smtClean="0">
                <a:solidFill>
                  <a:schemeClr val="hlink"/>
                </a:solidFill>
                <a:latin typeface="Franklin Gothic Book" pitchFamily="34" charset="0"/>
              </a:rPr>
              <a:t>Pravidla pro tvorbu práva</a:t>
            </a:r>
          </a:p>
          <a:p>
            <a:pPr eaLnBrk="1" hangingPunct="1"/>
            <a:endParaRPr lang="cs-CZ" altLang="cs-CZ" sz="1600" smtClean="0">
              <a:solidFill>
                <a:srgbClr val="443329"/>
              </a:solidFill>
              <a:latin typeface="Franklin Gothic Book" pitchFamily="34" charset="0"/>
            </a:endParaRPr>
          </a:p>
        </p:txBody>
      </p:sp>
      <p:sp>
        <p:nvSpPr>
          <p:cNvPr id="225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253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253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253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2538" name="Object 1027"/>
          <p:cNvGraphicFramePr>
            <a:graphicFrameLocks noChangeAspect="1"/>
          </p:cNvGraphicFramePr>
          <p:nvPr/>
        </p:nvGraphicFramePr>
        <p:xfrm>
          <a:off x="230188" y="1403350"/>
          <a:ext cx="8743950" cy="4699000"/>
        </p:xfrm>
        <a:graphic>
          <a:graphicData uri="http://schemas.openxmlformats.org/presentationml/2006/ole">
            <mc:AlternateContent xmlns:mc="http://schemas.openxmlformats.org/markup-compatibility/2006">
              <mc:Choice xmlns:v="urn:schemas-microsoft-com:vml" Requires="v">
                <p:oleObj spid="_x0000_s22550" name="Organization Chart" r:id="rId4" imgW="3623628" imgH="1576845" progId="OrgPlusWOPX.4">
                  <p:embed/>
                </p:oleObj>
              </mc:Choice>
              <mc:Fallback>
                <p:oleObj name="Organization Chart" r:id="rId4" imgW="3623628" imgH="1576845" progId="OrgPlusWOPX.4">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1403350"/>
                        <a:ext cx="874395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1C05569E-3300-4513-9451-C57FBA380E44}" type="slidenum">
              <a:rPr lang="cs-CZ"/>
              <a:pPr>
                <a:defRPr/>
              </a:pPr>
              <a:t>13</a:t>
            </a:fld>
            <a:endParaRPr lang="cs-CZ"/>
          </a:p>
        </p:txBody>
      </p:sp>
      <p:sp>
        <p:nvSpPr>
          <p:cNvPr id="176130" name="Rectangle 2"/>
          <p:cNvSpPr>
            <a:spLocks noGrp="1"/>
          </p:cNvSpPr>
          <p:nvPr>
            <p:ph type="title" idx="4294967295"/>
          </p:nvPr>
        </p:nvSpPr>
        <p:spPr bwMode="auto">
          <a:extLst/>
        </p:spPr>
        <p:txBody>
          <a:bodyPr wrap="square" lIns="91440" tIns="45720" rIns="91440" bIns="45720" numCol="1" anchorCtr="0" compatLnSpc="1">
            <a:prstTxWarp prst="textNoShape">
              <a:avLst/>
            </a:prstTxWarp>
          </a:bodyPr>
          <a:lstStyle/>
          <a:p>
            <a:pPr eaLnBrk="1" hangingPunct="1">
              <a:defRPr/>
            </a:pPr>
            <a:r>
              <a:rPr lang="cs-CZ" b="1" cap="none" dirty="0" smtClean="0">
                <a:solidFill>
                  <a:schemeClr val="accent3">
                    <a:lumMod val="50000"/>
                  </a:schemeClr>
                </a:solidFill>
                <a:effectLst/>
                <a:latin typeface="Times New Roman" pitchFamily="18" charset="0"/>
              </a:rPr>
              <a:t>Příklad interních předpisů – příklad </a:t>
            </a:r>
            <a:r>
              <a:rPr lang="cs-CZ" b="1" cap="none" dirty="0" err="1" smtClean="0">
                <a:solidFill>
                  <a:schemeClr val="accent3">
                    <a:lumMod val="50000"/>
                  </a:schemeClr>
                </a:solidFill>
                <a:effectLst/>
                <a:latin typeface="Times New Roman" pitchFamily="18" charset="0"/>
              </a:rPr>
              <a:t>MZdr</a:t>
            </a:r>
            <a:endParaRPr lang="cs-CZ" b="1" cap="none" dirty="0" smtClean="0">
              <a:solidFill>
                <a:schemeClr val="accent3">
                  <a:lumMod val="50000"/>
                </a:schemeClr>
              </a:solidFill>
              <a:effectLst/>
              <a:latin typeface="Times New Roman" pitchFamily="18" charset="0"/>
            </a:endParaRPr>
          </a:p>
        </p:txBody>
      </p:sp>
      <p:sp>
        <p:nvSpPr>
          <p:cNvPr id="23557" name="Rectangle 3"/>
          <p:cNvSpPr>
            <a:spLocks noGrp="1"/>
          </p:cNvSpPr>
          <p:nvPr>
            <p:ph type="body" idx="4294967295"/>
          </p:nvPr>
        </p:nvSpPr>
        <p:spPr/>
        <p:txBody>
          <a:bodyPr/>
          <a:lstStyle/>
          <a:p>
            <a:pPr eaLnBrk="1" hangingPunct="1">
              <a:buFont typeface="Wingdings 2" pitchFamily="18" charset="2"/>
              <a:buNone/>
            </a:pPr>
            <a:r>
              <a:rPr lang="cs-CZ" altLang="cs-CZ" sz="2000" b="1" smtClean="0">
                <a:solidFill>
                  <a:srgbClr val="1908F0"/>
                </a:solidFill>
                <a:latin typeface="Times New Roman" pitchFamily="18" charset="0"/>
                <a:cs typeface="Times New Roman" pitchFamily="18" charset="0"/>
              </a:rPr>
              <a:t>proces přípravy věcného obsahu vyhlášky</a:t>
            </a:r>
            <a:r>
              <a:rPr lang="cs-CZ" altLang="cs-CZ" sz="2000" b="1" smtClean="0">
                <a:solidFill>
                  <a:srgbClr val="1908F0"/>
                </a:solidFill>
                <a:latin typeface="Times New Roman" pitchFamily="18" charset="0"/>
              </a:rPr>
              <a:t> MZdr</a:t>
            </a:r>
            <a:r>
              <a:rPr lang="cs-CZ" altLang="cs-CZ" sz="2000" b="1" smtClean="0">
                <a:solidFill>
                  <a:srgbClr val="1908F0"/>
                </a:solidFill>
                <a:latin typeface="Times New Roman" pitchFamily="18" charset="0"/>
                <a:cs typeface="Times New Roman" pitchFamily="18" charset="0"/>
              </a:rPr>
              <a:t> je upraven</a:t>
            </a:r>
            <a:r>
              <a:rPr lang="cs-CZ" altLang="cs-CZ" sz="2000" b="1" smtClean="0">
                <a:solidFill>
                  <a:srgbClr val="1908F0"/>
                </a:solidFill>
                <a:latin typeface="Times New Roman" pitchFamily="18" charset="0"/>
              </a:rPr>
              <a:t>:</a:t>
            </a:r>
            <a:r>
              <a:rPr lang="cs-CZ" altLang="cs-CZ" sz="2000" b="1" smtClean="0">
                <a:solidFill>
                  <a:srgbClr val="1908F0"/>
                </a:solidFill>
                <a:latin typeface="Times New Roman" pitchFamily="18" charset="0"/>
                <a:cs typeface="Times New Roman" pitchFamily="18" charset="0"/>
              </a:rPr>
              <a:t> </a:t>
            </a:r>
            <a:endParaRPr lang="cs-CZ" altLang="cs-CZ" sz="2000" b="1" smtClean="0">
              <a:solidFill>
                <a:srgbClr val="1908F0"/>
              </a:solidFill>
              <a:latin typeface="Times New Roman" pitchFamily="18" charset="0"/>
            </a:endParaRPr>
          </a:p>
          <a:p>
            <a:pPr eaLnBrk="1" hangingPunct="1">
              <a:buFont typeface="Wingdings 2" pitchFamily="18" charset="2"/>
              <a:buNone/>
            </a:pPr>
            <a:r>
              <a:rPr lang="cs-CZ" altLang="cs-CZ" sz="2000" b="1" smtClean="0">
                <a:solidFill>
                  <a:schemeClr val="hlink"/>
                </a:solidFill>
                <a:latin typeface="Times New Roman" pitchFamily="18" charset="0"/>
              </a:rPr>
              <a:t>Legislativní pravidla vlády ČR</a:t>
            </a:r>
          </a:p>
          <a:p>
            <a:pPr eaLnBrk="1" hangingPunct="1">
              <a:buFont typeface="Wingdings 2" pitchFamily="18" charset="2"/>
              <a:buNone/>
            </a:pPr>
            <a:r>
              <a:rPr lang="cs-CZ" altLang="cs-CZ" sz="2000" b="1" smtClean="0">
                <a:solidFill>
                  <a:srgbClr val="006600"/>
                </a:solidFill>
                <a:latin typeface="Times New Roman" pitchFamily="18" charset="0"/>
                <a:cs typeface="Times New Roman" pitchFamily="18" charset="0"/>
              </a:rPr>
              <a:t>vnitřní předpisy ministerstva</a:t>
            </a:r>
            <a:r>
              <a:rPr lang="cs-CZ" altLang="cs-CZ" sz="2000" smtClean="0">
                <a:latin typeface="Times New Roman" pitchFamily="18" charset="0"/>
              </a:rPr>
              <a:t>:</a:t>
            </a:r>
          </a:p>
          <a:p>
            <a:pPr eaLnBrk="1" hangingPunct="1">
              <a:buFontTx/>
              <a:buChar char="-"/>
            </a:pPr>
            <a:r>
              <a:rPr lang="cs-CZ" altLang="cs-CZ" sz="2000" smtClean="0">
                <a:solidFill>
                  <a:srgbClr val="006600"/>
                </a:solidFill>
                <a:latin typeface="Times New Roman" pitchFamily="18" charset="0"/>
                <a:cs typeface="Times New Roman" pitchFamily="18" charset="0"/>
              </a:rPr>
              <a:t>příkaz ministra č. 3/1992, k zajištění legislativní činnosti na Ministerstvu zdravotnictví ČR, </a:t>
            </a:r>
          </a:p>
          <a:p>
            <a:pPr eaLnBrk="1" hangingPunct="1">
              <a:buFontTx/>
              <a:buChar char="-"/>
            </a:pPr>
            <a:r>
              <a:rPr lang="cs-CZ" altLang="cs-CZ" sz="2000" smtClean="0">
                <a:solidFill>
                  <a:srgbClr val="006600"/>
                </a:solidFill>
                <a:latin typeface="Times New Roman" pitchFamily="18" charset="0"/>
                <a:cs typeface="Times New Roman" pitchFamily="18" charset="0"/>
              </a:rPr>
              <a:t>příkaz č. 12/2003, o zásadách pro rozesílání materiálů Ministerstva zdravotnictví ČR do vnitřního a vnějšího připomínkového řízení, </a:t>
            </a:r>
          </a:p>
          <a:p>
            <a:pPr eaLnBrk="1" hangingPunct="1">
              <a:buFontTx/>
              <a:buChar char="-"/>
            </a:pPr>
            <a:r>
              <a:rPr lang="cs-CZ" altLang="cs-CZ" sz="2000" smtClean="0">
                <a:solidFill>
                  <a:srgbClr val="006600"/>
                </a:solidFill>
                <a:latin typeface="Times New Roman" pitchFamily="18" charset="0"/>
                <a:cs typeface="Times New Roman" pitchFamily="18" charset="0"/>
              </a:rPr>
              <a:t>příkaz č. 6/2004, o statutu a jednacím řádu Komise pro kategorizaci léčiv a potravin pro zvláštní lékařské účely Ministerstva zdravotnictví ČR.</a:t>
            </a:r>
          </a:p>
          <a:p>
            <a:pPr eaLnBrk="1" hangingPunct="1">
              <a:buFont typeface="Wingdings 2" pitchFamily="18" charset="2"/>
              <a:buNone/>
            </a:pPr>
            <a:endParaRPr lang="cs-CZ" altLang="cs-CZ" sz="2000" smtClean="0">
              <a:solidFill>
                <a:srgbClr val="00660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1" name="Zástupný symbol pro číslo snímku 14"/>
          <p:cNvSpPr>
            <a:spLocks noGrp="1"/>
          </p:cNvSpPr>
          <p:nvPr>
            <p:ph type="sldNum" sz="quarter" idx="12"/>
          </p:nvPr>
        </p:nvSpPr>
        <p:spPr/>
        <p:txBody>
          <a:bodyPr/>
          <a:lstStyle/>
          <a:p>
            <a:pPr>
              <a:defRPr/>
            </a:pPr>
            <a:fld id="{EE3BCD34-59AE-4681-A52D-A1FFED899982}" type="slidenum">
              <a:rPr lang="cs-CZ"/>
              <a:pPr>
                <a:defRPr/>
              </a:pPr>
              <a:t>14</a:t>
            </a:fld>
            <a:endParaRPr lang="cs-CZ"/>
          </a:p>
        </p:txBody>
      </p:sp>
      <p:pic>
        <p:nvPicPr>
          <p:cNvPr id="24580" name="Picture 1035"/>
          <p:cNvPicPr>
            <a:picLocks noGrp="1" noChangeAspect="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bwMode="auto"/>
      </p:pic>
      <p:sp>
        <p:nvSpPr>
          <p:cNvPr id="24581" name="Podnadpis 2"/>
          <p:cNvSpPr>
            <a:spLocks noGrp="1"/>
          </p:cNvSpPr>
          <p:nvPr>
            <p:ph type="subTitle" idx="1"/>
          </p:nvPr>
        </p:nvSpPr>
        <p:spPr>
          <a:xfrm>
            <a:off x="685800" y="0"/>
            <a:ext cx="8458200" cy="914400"/>
          </a:xfrm>
        </p:spPr>
        <p:txBody>
          <a:bodyPr/>
          <a:lstStyle/>
          <a:p>
            <a:pPr eaLnBrk="1" hangingPunct="1"/>
            <a:endParaRPr lang="cs-CZ" altLang="cs-CZ" sz="1600" smtClean="0">
              <a:solidFill>
                <a:srgbClr val="443329"/>
              </a:solidFill>
              <a:latin typeface="Franklin Gothic Book" pitchFamily="34" charset="0"/>
            </a:endParaRPr>
          </a:p>
          <a:p>
            <a:pPr algn="ctr" eaLnBrk="1" hangingPunct="1"/>
            <a:r>
              <a:rPr lang="cs-CZ" altLang="cs-CZ" b="1" smtClean="0">
                <a:solidFill>
                  <a:schemeClr val="hlink"/>
                </a:solidFill>
                <a:latin typeface="Franklin Gothic Book" pitchFamily="34" charset="0"/>
              </a:rPr>
              <a:t>Složky teorie legislativy</a:t>
            </a:r>
          </a:p>
          <a:p>
            <a:pPr eaLnBrk="1" hangingPunct="1"/>
            <a:endParaRPr lang="cs-CZ" altLang="cs-CZ" smtClean="0">
              <a:solidFill>
                <a:schemeClr val="hlink"/>
              </a:solidFill>
              <a:latin typeface="Franklin Gothic Book" pitchFamily="34" charset="0"/>
            </a:endParaRPr>
          </a:p>
        </p:txBody>
      </p:sp>
      <p:sp>
        <p:nvSpPr>
          <p:cNvPr id="245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4587" name="Object 1027"/>
          <p:cNvGraphicFramePr>
            <a:graphicFrameLocks noChangeAspect="1"/>
          </p:cNvGraphicFramePr>
          <p:nvPr/>
        </p:nvGraphicFramePr>
        <p:xfrm>
          <a:off x="0" y="609600"/>
          <a:ext cx="8994775" cy="5783263"/>
        </p:xfrm>
        <a:graphic>
          <a:graphicData uri="http://schemas.openxmlformats.org/presentationml/2006/ole">
            <mc:AlternateContent xmlns:mc="http://schemas.openxmlformats.org/markup-compatibility/2006">
              <mc:Choice xmlns:v="urn:schemas-microsoft-com:vml" Requires="v">
                <p:oleObj spid="_x0000_s24599" name="organizační diagram MS" r:id="rId5" imgW="3648974" imgH="4477109" progId="OrgPlusWOPX.4">
                  <p:embed/>
                </p:oleObj>
              </mc:Choice>
              <mc:Fallback>
                <p:oleObj name="organizační diagram MS" r:id="rId5" imgW="3648974" imgH="4477109" progId="OrgPlusWOPX.4">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9600"/>
                        <a:ext cx="8994775"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2" name="Zástupný symbol pro číslo snímku 14"/>
          <p:cNvSpPr>
            <a:spLocks noGrp="1"/>
          </p:cNvSpPr>
          <p:nvPr>
            <p:ph type="sldNum" sz="quarter" idx="12"/>
          </p:nvPr>
        </p:nvSpPr>
        <p:spPr/>
        <p:txBody>
          <a:bodyPr/>
          <a:lstStyle/>
          <a:p>
            <a:pPr>
              <a:defRPr/>
            </a:pPr>
            <a:fld id="{9E27389A-707C-4924-BFB3-29BB487D5CC2}" type="slidenum">
              <a:rPr lang="cs-CZ"/>
              <a:pPr>
                <a:defRPr/>
              </a:pPr>
              <a:t>15</a:t>
            </a:fld>
            <a:endParaRPr lang="cs-CZ"/>
          </a:p>
        </p:txBody>
      </p:sp>
      <p:pic>
        <p:nvPicPr>
          <p:cNvPr id="25604" name="Picture 1036"/>
          <p:cNvPicPr>
            <a:picLocks noGrp="1" noChangeAspect="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bwMode="auto"/>
      </p:pic>
      <p:sp>
        <p:nvSpPr>
          <p:cNvPr id="25605" name="Podnadpis 2"/>
          <p:cNvSpPr>
            <a:spLocks noGrp="1"/>
          </p:cNvSpPr>
          <p:nvPr>
            <p:ph type="subTitle" idx="1"/>
          </p:nvPr>
        </p:nvSpPr>
        <p:spPr>
          <a:xfrm>
            <a:off x="685800" y="152400"/>
            <a:ext cx="8458200" cy="685800"/>
          </a:xfrm>
        </p:spPr>
        <p:txBody>
          <a:bodyPr/>
          <a:lstStyle/>
          <a:p>
            <a:pPr eaLnBrk="1" hangingPunct="1"/>
            <a:endParaRPr lang="cs-CZ" altLang="cs-CZ" sz="1600" smtClean="0">
              <a:solidFill>
                <a:srgbClr val="443329"/>
              </a:solidFill>
              <a:latin typeface="Franklin Gothic Book" pitchFamily="34" charset="0"/>
            </a:endParaRPr>
          </a:p>
          <a:p>
            <a:pPr algn="ctr" eaLnBrk="1" hangingPunct="1"/>
            <a:r>
              <a:rPr lang="cs-CZ" altLang="cs-CZ" sz="3200" b="1" smtClean="0">
                <a:solidFill>
                  <a:schemeClr val="hlink"/>
                </a:solidFill>
                <a:latin typeface="Times New Roman" pitchFamily="18" charset="0"/>
              </a:rPr>
              <a:t>Složky teorie norem</a:t>
            </a:r>
          </a:p>
        </p:txBody>
      </p:sp>
      <p:sp>
        <p:nvSpPr>
          <p:cNvPr id="256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0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0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1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5612" name="Object 1027"/>
          <p:cNvGraphicFramePr>
            <a:graphicFrameLocks noChangeAspect="1"/>
          </p:cNvGraphicFramePr>
          <p:nvPr/>
        </p:nvGraphicFramePr>
        <p:xfrm>
          <a:off x="166688" y="914400"/>
          <a:ext cx="8807450" cy="5246688"/>
        </p:xfrm>
        <a:graphic>
          <a:graphicData uri="http://schemas.openxmlformats.org/presentationml/2006/ole">
            <mc:AlternateContent xmlns:mc="http://schemas.openxmlformats.org/markup-compatibility/2006">
              <mc:Choice xmlns:v="urn:schemas-microsoft-com:vml" Requires="v">
                <p:oleObj spid="_x0000_s25624" name="Organization Chart" r:id="rId5" imgW="3636085" imgH="2113878" progId="OrgPlusWOPX.4">
                  <p:embed/>
                </p:oleObj>
              </mc:Choice>
              <mc:Fallback>
                <p:oleObj name="Organization Chart" r:id="rId5" imgW="3636085" imgH="2113878" progId="OrgPlusWOPX.4">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914400"/>
                        <a:ext cx="880745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3" name="Zástupný symbol pro číslo snímku 14"/>
          <p:cNvSpPr>
            <a:spLocks noGrp="1"/>
          </p:cNvSpPr>
          <p:nvPr>
            <p:ph type="sldNum" sz="quarter" idx="12"/>
          </p:nvPr>
        </p:nvSpPr>
        <p:spPr/>
        <p:txBody>
          <a:bodyPr/>
          <a:lstStyle/>
          <a:p>
            <a:pPr>
              <a:defRPr/>
            </a:pPr>
            <a:fld id="{E764EAA4-FC67-4358-9777-F0040F99F153}" type="slidenum">
              <a:rPr lang="cs-CZ"/>
              <a:pPr>
                <a:defRPr/>
              </a:pPr>
              <a:t>16</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smtClean="0">
                <a:latin typeface="+mj-lt"/>
              </a:rPr>
              <a:t/>
            </a:r>
            <a:br>
              <a:rPr lang="cs-CZ" dirty="0" smtClean="0">
                <a:latin typeface="+mj-lt"/>
              </a:rPr>
            </a:br>
            <a:endParaRPr lang="cs-CZ" dirty="0">
              <a:latin typeface="+mj-lt"/>
            </a:endParaRPr>
          </a:p>
        </p:txBody>
      </p:sp>
      <p:sp>
        <p:nvSpPr>
          <p:cNvPr id="26629" name="Podnadpis 2"/>
          <p:cNvSpPr>
            <a:spLocks noGrp="1"/>
          </p:cNvSpPr>
          <p:nvPr>
            <p:ph type="subTitle" idx="1"/>
          </p:nvPr>
        </p:nvSpPr>
        <p:spPr>
          <a:xfrm>
            <a:off x="685800" y="0"/>
            <a:ext cx="8458200" cy="533400"/>
          </a:xfrm>
        </p:spPr>
        <p:txBody>
          <a:bodyPr/>
          <a:lstStyle/>
          <a:p>
            <a:pPr eaLnBrk="1" hangingPunct="1"/>
            <a:endParaRPr lang="cs-CZ" altLang="cs-CZ" sz="1600" smtClean="0">
              <a:solidFill>
                <a:srgbClr val="443329"/>
              </a:solidFill>
              <a:latin typeface="Franklin Gothic Book" pitchFamily="34" charset="0"/>
            </a:endParaRPr>
          </a:p>
          <a:p>
            <a:pPr algn="ctr" eaLnBrk="1" hangingPunct="1"/>
            <a:r>
              <a:rPr lang="cs-CZ" altLang="cs-CZ" b="1" smtClean="0">
                <a:solidFill>
                  <a:schemeClr val="hlink"/>
                </a:solidFill>
                <a:latin typeface="Times New Roman" pitchFamily="18" charset="0"/>
              </a:rPr>
              <a:t>Teorie práva a legislativa</a:t>
            </a:r>
          </a:p>
        </p:txBody>
      </p:sp>
      <p:sp>
        <p:nvSpPr>
          <p:cNvPr id="266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6637" name="Object 1027"/>
          <p:cNvGraphicFramePr>
            <a:graphicFrameLocks noChangeAspect="1"/>
          </p:cNvGraphicFramePr>
          <p:nvPr/>
        </p:nvGraphicFramePr>
        <p:xfrm>
          <a:off x="265113" y="457200"/>
          <a:ext cx="8612187" cy="6021388"/>
        </p:xfrm>
        <a:graphic>
          <a:graphicData uri="http://schemas.openxmlformats.org/presentationml/2006/ole">
            <mc:AlternateContent xmlns:mc="http://schemas.openxmlformats.org/markup-compatibility/2006">
              <mc:Choice xmlns:v="urn:schemas-microsoft-com:vml" Requires="v">
                <p:oleObj spid="_x0000_s26649" name="organizační diagram MS" r:id="rId4" imgW="3024027" imgH="5065160" progId="OrgPlusWOPX.4">
                  <p:embed/>
                </p:oleObj>
              </mc:Choice>
              <mc:Fallback>
                <p:oleObj name="organizační diagram MS" r:id="rId4" imgW="3024027" imgH="5065160" progId="OrgPlusWOPX.4">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3" y="457200"/>
                        <a:ext cx="8612187"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4" name="Zástupný symbol pro číslo snímku 14"/>
          <p:cNvSpPr>
            <a:spLocks noGrp="1"/>
          </p:cNvSpPr>
          <p:nvPr>
            <p:ph type="sldNum" sz="quarter" idx="12"/>
          </p:nvPr>
        </p:nvSpPr>
        <p:spPr/>
        <p:txBody>
          <a:bodyPr/>
          <a:lstStyle/>
          <a:p>
            <a:pPr>
              <a:defRPr/>
            </a:pPr>
            <a:fld id="{473C82C0-08F4-4D4D-9471-6DB159287B9A}" type="slidenum">
              <a:rPr lang="cs-CZ"/>
              <a:pPr>
                <a:defRPr/>
              </a:pPr>
              <a:t>17</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smtClean="0">
                <a:latin typeface="+mj-lt"/>
              </a:rPr>
              <a:t/>
            </a:r>
            <a:br>
              <a:rPr lang="cs-CZ" dirty="0" smtClean="0">
                <a:latin typeface="+mj-lt"/>
              </a:rPr>
            </a:br>
            <a:endParaRPr lang="cs-CZ" dirty="0">
              <a:latin typeface="+mj-lt"/>
            </a:endParaRPr>
          </a:p>
        </p:txBody>
      </p:sp>
      <p:sp>
        <p:nvSpPr>
          <p:cNvPr id="27653" name="Podnadpis 2"/>
          <p:cNvSpPr>
            <a:spLocks noGrp="1"/>
          </p:cNvSpPr>
          <p:nvPr>
            <p:ph type="subTitle" idx="1"/>
          </p:nvPr>
        </p:nvSpPr>
        <p:spPr>
          <a:xfrm>
            <a:off x="685800" y="76200"/>
            <a:ext cx="8458200" cy="533400"/>
          </a:xfrm>
        </p:spPr>
        <p:txBody>
          <a:bodyPr/>
          <a:lstStyle/>
          <a:p>
            <a:pPr eaLnBrk="1" hangingPunct="1"/>
            <a:endParaRPr lang="cs-CZ" altLang="cs-CZ" sz="2000" smtClean="0">
              <a:solidFill>
                <a:srgbClr val="443329"/>
              </a:solidFill>
              <a:latin typeface="Franklin Gothic Book" pitchFamily="34" charset="0"/>
            </a:endParaRPr>
          </a:p>
          <a:p>
            <a:pPr algn="ctr" eaLnBrk="1" hangingPunct="1"/>
            <a:r>
              <a:rPr lang="cs-CZ" altLang="cs-CZ" sz="2000" b="1" smtClean="0">
                <a:solidFill>
                  <a:schemeClr val="hlink"/>
                </a:solidFill>
                <a:latin typeface="Times New Roman" pitchFamily="18" charset="0"/>
              </a:rPr>
              <a:t>Význam teorie ústavy pro legislativu</a:t>
            </a:r>
          </a:p>
        </p:txBody>
      </p:sp>
      <p:sp>
        <p:nvSpPr>
          <p:cNvPr id="276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6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7662" name="Object 1027"/>
          <p:cNvGraphicFramePr>
            <a:graphicFrameLocks noChangeAspect="1"/>
          </p:cNvGraphicFramePr>
          <p:nvPr/>
        </p:nvGraphicFramePr>
        <p:xfrm>
          <a:off x="153988" y="352425"/>
          <a:ext cx="8759825" cy="6335713"/>
        </p:xfrm>
        <a:graphic>
          <a:graphicData uri="http://schemas.openxmlformats.org/presentationml/2006/ole">
            <mc:AlternateContent xmlns:mc="http://schemas.openxmlformats.org/markup-compatibility/2006">
              <mc:Choice xmlns:v="urn:schemas-microsoft-com:vml" Requires="v">
                <p:oleObj spid="_x0000_s27674" name="Organization Chart" r:id="rId4" imgW="3646380" imgH="3480891" progId="OrgPlusWOPX.4">
                  <p:embed/>
                </p:oleObj>
              </mc:Choice>
              <mc:Fallback>
                <p:oleObj name="Organization Chart" r:id="rId4" imgW="3646380" imgH="3480891" progId="OrgPlusWOPX.4">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88" y="352425"/>
                        <a:ext cx="8759825"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5" name="Zástupný symbol pro číslo snímku 14"/>
          <p:cNvSpPr>
            <a:spLocks noGrp="1"/>
          </p:cNvSpPr>
          <p:nvPr>
            <p:ph type="sldNum" sz="quarter" idx="12"/>
          </p:nvPr>
        </p:nvSpPr>
        <p:spPr/>
        <p:txBody>
          <a:bodyPr/>
          <a:lstStyle/>
          <a:p>
            <a:pPr>
              <a:defRPr/>
            </a:pPr>
            <a:fld id="{21075ECE-D9DA-4215-B656-294327F8F69E}" type="slidenum">
              <a:rPr lang="cs-CZ"/>
              <a:pPr>
                <a:defRPr/>
              </a:pPr>
              <a:t>18</a:t>
            </a:fld>
            <a:endParaRPr lang="cs-CZ"/>
          </a:p>
        </p:txBody>
      </p:sp>
      <p:pic>
        <p:nvPicPr>
          <p:cNvPr id="28676" name="Picture 1039"/>
          <p:cNvPicPr>
            <a:picLocks noGrp="1" noChangeAspect="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bwMode="auto"/>
      </p:pic>
      <p:sp>
        <p:nvSpPr>
          <p:cNvPr id="28677" name="Podnadpis 2"/>
          <p:cNvSpPr>
            <a:spLocks noGrp="1"/>
          </p:cNvSpPr>
          <p:nvPr>
            <p:ph type="subTitle" idx="1"/>
          </p:nvPr>
        </p:nvSpPr>
        <p:spPr>
          <a:xfrm>
            <a:off x="685800" y="152400"/>
            <a:ext cx="8458200" cy="304800"/>
          </a:xfrm>
        </p:spPr>
        <p:txBody>
          <a:bodyPr/>
          <a:lstStyle/>
          <a:p>
            <a:pPr eaLnBrk="1" hangingPunct="1"/>
            <a:endParaRPr lang="cs-CZ" altLang="cs-CZ" sz="1800" smtClean="0">
              <a:solidFill>
                <a:srgbClr val="443329"/>
              </a:solidFill>
              <a:latin typeface="Franklin Gothic Book" pitchFamily="34" charset="0"/>
            </a:endParaRPr>
          </a:p>
          <a:p>
            <a:pPr algn="ctr" eaLnBrk="1" hangingPunct="1"/>
            <a:r>
              <a:rPr lang="cs-CZ" altLang="cs-CZ" b="1" smtClean="0">
                <a:solidFill>
                  <a:schemeClr val="hlink"/>
                </a:solidFill>
                <a:latin typeface="Times New Roman" pitchFamily="18" charset="0"/>
              </a:rPr>
              <a:t>Složky teorie legislativy</a:t>
            </a:r>
          </a:p>
        </p:txBody>
      </p:sp>
      <p:sp>
        <p:nvSpPr>
          <p:cNvPr id="286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7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8687" name="Object 1027"/>
          <p:cNvGraphicFramePr>
            <a:graphicFrameLocks noChangeAspect="1"/>
          </p:cNvGraphicFramePr>
          <p:nvPr/>
        </p:nvGraphicFramePr>
        <p:xfrm>
          <a:off x="971550" y="441325"/>
          <a:ext cx="6769100" cy="6048375"/>
        </p:xfrm>
        <a:graphic>
          <a:graphicData uri="http://schemas.openxmlformats.org/presentationml/2006/ole">
            <mc:AlternateContent xmlns:mc="http://schemas.openxmlformats.org/markup-compatibility/2006">
              <mc:Choice xmlns:v="urn:schemas-microsoft-com:vml" Requires="v">
                <p:oleObj spid="_x0000_s28699" name="Organization Chart" r:id="rId5" imgW="2323934" imgH="4016971" progId="OrgPlusWOPX.4">
                  <p:embed/>
                </p:oleObj>
              </mc:Choice>
              <mc:Fallback>
                <p:oleObj name="Organization Chart" r:id="rId5" imgW="2323934" imgH="4016971" progId="OrgPlusWOPX.4">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441325"/>
                        <a:ext cx="67691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19AA089E-BE74-4B22-A7CA-EE96A44F6249}" type="slidenum">
              <a:rPr lang="cs-CZ"/>
              <a:pPr>
                <a:defRPr/>
              </a:pPr>
              <a:t>19</a:t>
            </a:fld>
            <a:endParaRPr lang="cs-CZ"/>
          </a:p>
        </p:txBody>
      </p:sp>
      <p:sp>
        <p:nvSpPr>
          <p:cNvPr id="29700" name="Rectangle 2"/>
          <p:cNvSpPr>
            <a:spLocks noGrp="1"/>
          </p:cNvSpPr>
          <p:nvPr>
            <p:ph type="title" idx="4294967295"/>
          </p:nvPr>
        </p:nvSpPr>
        <p:spPr bwMode="auto">
          <a:xfrm>
            <a:off x="685800" y="188913"/>
            <a:ext cx="77724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000" b="1" cap="none" smtClean="0">
                <a:solidFill>
                  <a:srgbClr val="CC6600"/>
                </a:solidFill>
                <a:effectLst/>
                <a:latin typeface="Franklin Gothic Medium" pitchFamily="34" charset="0"/>
              </a:rPr>
              <a:t>Příklad dotváření textu ustanovení právního předpisu</a:t>
            </a:r>
          </a:p>
        </p:txBody>
      </p:sp>
      <p:sp>
        <p:nvSpPr>
          <p:cNvPr id="29701" name="Rectangle 3"/>
          <p:cNvSpPr>
            <a:spLocks noGrp="1"/>
          </p:cNvSpPr>
          <p:nvPr>
            <p:ph type="body" idx="4294967295"/>
          </p:nvPr>
        </p:nvSpPr>
        <p:spPr>
          <a:xfrm>
            <a:off x="685800" y="908050"/>
            <a:ext cx="7772400" cy="5187950"/>
          </a:xfrm>
        </p:spPr>
        <p:txBody>
          <a:bodyPr/>
          <a:lstStyle/>
          <a:p>
            <a:pPr eaLnBrk="1" hangingPunct="1">
              <a:lnSpc>
                <a:spcPct val="80000"/>
              </a:lnSpc>
            </a:pPr>
            <a:r>
              <a:rPr lang="cs-CZ" altLang="cs-CZ" sz="1400" b="1" smtClean="0">
                <a:solidFill>
                  <a:srgbClr val="0033CC"/>
                </a:solidFill>
                <a:latin typeface="Franklin Gothic Book" pitchFamily="34" charset="0"/>
              </a:rPr>
              <a:t>Čl. 16/1 náboženská svoboda</a:t>
            </a:r>
            <a:r>
              <a:rPr lang="cs-CZ" altLang="cs-CZ" sz="1400" b="1" smtClean="0">
                <a:solidFill>
                  <a:srgbClr val="0033CC"/>
                </a:solidFill>
                <a:latin typeface="Times New Roman" pitchFamily="18" charset="0"/>
              </a:rPr>
              <a:t> (II. ÚS 227/97)</a:t>
            </a:r>
          </a:p>
          <a:p>
            <a:pPr eaLnBrk="1" hangingPunct="1">
              <a:lnSpc>
                <a:spcPct val="80000"/>
              </a:lnSpc>
            </a:pPr>
            <a:r>
              <a:rPr lang="cs-CZ" altLang="cs-CZ" sz="1200" smtClean="0">
                <a:latin typeface="Franklin Gothic Book" pitchFamily="34" charset="0"/>
              </a:rPr>
              <a:t>Správa věznice zde má podle názoru Ústavního soudu prostor k uvážení pro výběr rozumných prostředků, které v rámci principu přiměřenosti a respektování čl. 4 odst. 4 Listiny zajistí možnou míru respektování projevu náboženské svobody v případě osob ve vazbě. Osoby ve vazbě jsou tak podrobeny omezením, ta však nejsou bez hranic, zejména ve vztahu k jejich jiným základním právům a svobodám</a:t>
            </a:r>
            <a:r>
              <a:rPr lang="cs-CZ" altLang="cs-CZ" sz="1200" smtClean="0">
                <a:solidFill>
                  <a:srgbClr val="006600"/>
                </a:solidFill>
                <a:latin typeface="Franklin Gothic Book" pitchFamily="34" charset="0"/>
              </a:rPr>
              <a:t>. </a:t>
            </a:r>
            <a:r>
              <a:rPr lang="cs-CZ" altLang="cs-CZ" sz="1200" smtClean="0">
                <a:solidFill>
                  <a:srgbClr val="1908F0"/>
                </a:solidFill>
                <a:latin typeface="Franklin Gothic Book" pitchFamily="34" charset="0"/>
              </a:rPr>
              <a:t>Řešení bude vždy záviset na konkrétních okolnostech případu, kde bude hrát významnou roli:</a:t>
            </a:r>
          </a:p>
          <a:p>
            <a:pPr eaLnBrk="1" hangingPunct="1">
              <a:lnSpc>
                <a:spcPct val="80000"/>
              </a:lnSpc>
            </a:pPr>
            <a:r>
              <a:rPr lang="cs-CZ" altLang="cs-CZ" sz="1200" smtClean="0">
                <a:solidFill>
                  <a:srgbClr val="1908F0"/>
                </a:solidFill>
                <a:latin typeface="Franklin Gothic Book" pitchFamily="34" charset="0"/>
              </a:rPr>
              <a:t>- konkrétní aspekt svobody projevu náboženství (zda jej může provádět sám nebo jen spolu s jinými),</a:t>
            </a:r>
          </a:p>
          <a:p>
            <a:pPr eaLnBrk="1" hangingPunct="1">
              <a:lnSpc>
                <a:spcPct val="80000"/>
              </a:lnSpc>
            </a:pPr>
            <a:r>
              <a:rPr lang="cs-CZ" altLang="cs-CZ" sz="1200" smtClean="0">
                <a:solidFill>
                  <a:srgbClr val="1908F0"/>
                </a:solidFill>
                <a:latin typeface="Franklin Gothic Book" pitchFamily="34" charset="0"/>
              </a:rPr>
              <a:t>- povaha náboženství (každý o své víře rozhoduje sám),</a:t>
            </a:r>
          </a:p>
          <a:p>
            <a:pPr eaLnBrk="1" hangingPunct="1">
              <a:lnSpc>
                <a:spcPct val="80000"/>
              </a:lnSpc>
            </a:pPr>
            <a:r>
              <a:rPr lang="cs-CZ" altLang="cs-CZ" sz="1200" smtClean="0">
                <a:solidFill>
                  <a:srgbClr val="1908F0"/>
                </a:solidFill>
                <a:latin typeface="Franklin Gothic Book" pitchFamily="34" charset="0"/>
              </a:rPr>
              <a:t>- zda náboženská pravidla nestanoví pro takové situace výjimku,</a:t>
            </a:r>
          </a:p>
          <a:p>
            <a:pPr eaLnBrk="1" hangingPunct="1">
              <a:lnSpc>
                <a:spcPct val="80000"/>
              </a:lnSpc>
            </a:pPr>
            <a:r>
              <a:rPr lang="cs-CZ" altLang="cs-CZ" sz="1200" smtClean="0">
                <a:solidFill>
                  <a:srgbClr val="1908F0"/>
                </a:solidFill>
                <a:latin typeface="Franklin Gothic Book" pitchFamily="34" charset="0"/>
              </a:rPr>
              <a:t>- skutečnost, zda taková stravovací pravidla byla dodržována již před omezením osobní svobody (např. rabín) nebo se jich dotyčná osoba dožaduje až ve věznici (stěžovatel zprvu běžnou stravu přijímal),</a:t>
            </a:r>
          </a:p>
          <a:p>
            <a:pPr eaLnBrk="1" hangingPunct="1">
              <a:lnSpc>
                <a:spcPct val="80000"/>
              </a:lnSpc>
            </a:pPr>
            <a:r>
              <a:rPr lang="cs-CZ" altLang="cs-CZ" sz="1200" smtClean="0">
                <a:solidFill>
                  <a:srgbClr val="1908F0"/>
                </a:solidFill>
                <a:latin typeface="Franklin Gothic Book" pitchFamily="34" charset="0"/>
              </a:rPr>
              <a:t>- počet takových osob ve věznici,</a:t>
            </a:r>
          </a:p>
          <a:p>
            <a:pPr eaLnBrk="1" hangingPunct="1">
              <a:lnSpc>
                <a:spcPct val="80000"/>
              </a:lnSpc>
            </a:pPr>
            <a:r>
              <a:rPr lang="cs-CZ" altLang="cs-CZ" sz="1200" smtClean="0">
                <a:solidFill>
                  <a:srgbClr val="1908F0"/>
                </a:solidFill>
                <a:latin typeface="Franklin Gothic Book" pitchFamily="34" charset="0"/>
              </a:rPr>
              <a:t>- možnost státu financovat takové zvýšené nároky,</a:t>
            </a:r>
          </a:p>
          <a:p>
            <a:pPr eaLnBrk="1" hangingPunct="1">
              <a:lnSpc>
                <a:spcPct val="80000"/>
              </a:lnSpc>
            </a:pPr>
            <a:r>
              <a:rPr lang="cs-CZ" altLang="cs-CZ" sz="1200" smtClean="0">
                <a:solidFill>
                  <a:srgbClr val="1908F0"/>
                </a:solidFill>
                <a:latin typeface="Franklin Gothic Book" pitchFamily="34" charset="0"/>
              </a:rPr>
              <a:t>- možnosti poskytnout náhradní formu stravování,</a:t>
            </a:r>
          </a:p>
          <a:p>
            <a:pPr eaLnBrk="1" hangingPunct="1">
              <a:lnSpc>
                <a:spcPct val="80000"/>
              </a:lnSpc>
            </a:pPr>
            <a:r>
              <a:rPr lang="cs-CZ" altLang="cs-CZ" sz="1200" smtClean="0">
                <a:solidFill>
                  <a:srgbClr val="1908F0"/>
                </a:solidFill>
                <a:latin typeface="Franklin Gothic Book" pitchFamily="34" charset="0"/>
              </a:rPr>
              <a:t>- povaha takových potravin (v případě epidemiologicky rizikových potravin),</a:t>
            </a:r>
          </a:p>
          <a:p>
            <a:pPr eaLnBrk="1" hangingPunct="1">
              <a:lnSpc>
                <a:spcPct val="80000"/>
              </a:lnSpc>
            </a:pPr>
            <a:r>
              <a:rPr lang="cs-CZ" altLang="cs-CZ" sz="1200" smtClean="0">
                <a:solidFill>
                  <a:srgbClr val="1908F0"/>
                </a:solidFill>
                <a:latin typeface="Franklin Gothic Book" pitchFamily="34" charset="0"/>
              </a:rPr>
              <a:t>- nenarušení účelu omezení osobní svobody (potrava je dopravována určitému vězni, což může být zneužito k pašování zakázaných předmětů, ostatní to mohou pociťovat jako svou diskriminaci),</a:t>
            </a:r>
          </a:p>
          <a:p>
            <a:pPr eaLnBrk="1" hangingPunct="1">
              <a:lnSpc>
                <a:spcPct val="80000"/>
              </a:lnSpc>
            </a:pPr>
            <a:r>
              <a:rPr lang="cs-CZ" altLang="cs-CZ" sz="1200" smtClean="0">
                <a:solidFill>
                  <a:srgbClr val="1908F0"/>
                </a:solidFill>
                <a:latin typeface="Franklin Gothic Book" pitchFamily="34" charset="0"/>
              </a:rPr>
              <a:t>- možnosti dopravovat stravu do věznice (čl. 15 Vnitřního řádu VV Praha-Pankrác umožňuje denní návštěvy zástupců církví) atd.</a:t>
            </a:r>
          </a:p>
          <a:p>
            <a:pPr eaLnBrk="1" hangingPunct="1">
              <a:lnSpc>
                <a:spcPct val="80000"/>
              </a:lnSpc>
            </a:pPr>
            <a:endParaRPr lang="cs-CZ" altLang="cs-CZ" sz="1200" smtClean="0">
              <a:solidFill>
                <a:srgbClr val="1908F0"/>
              </a:solidFill>
              <a:latin typeface="Franklin Gothic Book" pitchFamily="34" charset="0"/>
            </a:endParaRPr>
          </a:p>
          <a:p>
            <a:pPr eaLnBrk="1" hangingPunct="1">
              <a:lnSpc>
                <a:spcPct val="80000"/>
              </a:lnSpc>
            </a:pPr>
            <a:r>
              <a:rPr lang="cs-CZ" altLang="cs-CZ" sz="1200" smtClean="0">
                <a:latin typeface="Franklin Gothic Book" pitchFamily="34" charset="0"/>
              </a:rPr>
              <a:t>	Jestliže v daném případě našla správa Vazební věznice Pankrác způsob, jak svobodu projevu židovského náboženského vyznání zajistit, když stěžovateli </a:t>
            </a:r>
            <a:r>
              <a:rPr lang="cs-CZ" altLang="cs-CZ" sz="1200" smtClean="0">
                <a:solidFill>
                  <a:srgbClr val="FF0000"/>
                </a:solidFill>
                <a:latin typeface="Franklin Gothic Book" pitchFamily="34" charset="0"/>
              </a:rPr>
              <a:t>umožnila, aby dostával požadovanou stravu zvenku, nenarušila tím v žádném případě ustanovení čl. 16 odst. 1 Listiny z toho důvodu, že ji měla poskytovat sama</a:t>
            </a:r>
            <a:r>
              <a:rPr lang="cs-CZ" altLang="cs-CZ" sz="1200" smtClean="0">
                <a:solidFill>
                  <a:srgbClr val="0033CC"/>
                </a:solidFill>
                <a:latin typeface="Franklin Gothic Book" pitchFamily="34" charset="0"/>
              </a:rPr>
              <a:t>.</a:t>
            </a:r>
            <a:r>
              <a:rPr lang="cs-CZ" altLang="cs-CZ" sz="1200" smtClean="0">
                <a:latin typeface="Franklin Gothic Book" pitchFamily="34" charset="0"/>
              </a:rPr>
              <a:t> Pokud by takový způsob neumožnila, např. z důvodu nebezpečí ohrožení účelu vazby, bylo by nutno posoudit možnosti státu zajistit jiný způsob košer stravování. V daném případě to nutné nebylo, neboť byla zvolena doprava stravy zvenčí a v současnosti již stěžovatel ve věznici není.</a:t>
            </a:r>
          </a:p>
          <a:p>
            <a:pPr eaLnBrk="1" hangingPunct="1">
              <a:lnSpc>
                <a:spcPct val="80000"/>
              </a:lnSpc>
              <a:buFont typeface="Wingdings 2" pitchFamily="18" charset="2"/>
              <a:buNone/>
            </a:pPr>
            <a:endParaRPr lang="cs-CZ" altLang="cs-CZ" sz="1200" smtClean="0">
              <a:latin typeface="Franklin Gothic Boo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0" name="Zástupný symbol pro číslo snímku 14"/>
          <p:cNvSpPr>
            <a:spLocks noGrp="1"/>
          </p:cNvSpPr>
          <p:nvPr>
            <p:ph type="sldNum" sz="quarter" idx="12"/>
          </p:nvPr>
        </p:nvSpPr>
        <p:spPr/>
        <p:txBody>
          <a:bodyPr/>
          <a:lstStyle/>
          <a:p>
            <a:pPr>
              <a:defRPr/>
            </a:pPr>
            <a:fld id="{AB9B3101-0950-428F-A0E6-9201E31D01E8}" type="slidenum">
              <a:rPr lang="cs-CZ"/>
              <a:pPr>
                <a:defRPr/>
              </a:pPr>
              <a:t>2</a:t>
            </a:fld>
            <a:endParaRPr lang="cs-CZ"/>
          </a:p>
        </p:txBody>
      </p:sp>
      <p:sp>
        <p:nvSpPr>
          <p:cNvPr id="13316" name="Rectangle 4"/>
          <p:cNvSpPr>
            <a:spLocks noChangeArrowheads="1"/>
          </p:cNvSpPr>
          <p:nvPr/>
        </p:nvSpPr>
        <p:spPr bwMode="auto">
          <a:xfrm>
            <a:off x="2286000" y="2560638"/>
            <a:ext cx="4572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50000"/>
              </a:spcBef>
              <a:buClrTx/>
              <a:buSzTx/>
              <a:buFontTx/>
              <a:buNone/>
            </a:pPr>
            <a:endParaRPr lang="cs-CZ" altLang="cs-CZ" sz="3600">
              <a:latin typeface="Franklin Gothic Medium"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p:txBody>
      </p:sp>
      <p:sp>
        <p:nvSpPr>
          <p:cNvPr id="13317" name="Rectangle 5"/>
          <p:cNvSpPr>
            <a:spLocks noChangeArrowheads="1"/>
          </p:cNvSpPr>
          <p:nvPr/>
        </p:nvSpPr>
        <p:spPr bwMode="auto">
          <a:xfrm>
            <a:off x="2286000" y="2560638"/>
            <a:ext cx="4572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50000"/>
              </a:spcBef>
              <a:buClrTx/>
              <a:buSzTx/>
              <a:buFontTx/>
              <a:buNone/>
            </a:pPr>
            <a:endParaRPr lang="cs-CZ" altLang="cs-CZ" sz="3600">
              <a:latin typeface="Franklin Gothic Medium"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p:txBody>
      </p:sp>
      <p:pic>
        <p:nvPicPr>
          <p:cNvPr id="13318" name="Nadpis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4846638"/>
            <a:ext cx="846772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dnadpis 2"/>
          <p:cNvSpPr>
            <a:spLocks/>
          </p:cNvSpPr>
          <p:nvPr/>
        </p:nvSpPr>
        <p:spPr bwMode="auto">
          <a:xfrm>
            <a:off x="381000" y="3886200"/>
            <a:ext cx="8458200" cy="914400"/>
          </a:xfrm>
          <a:prstGeom prst="rect">
            <a:avLst/>
          </a:prstGeom>
          <a:noFill/>
          <a:ln>
            <a:noFill/>
          </a:ln>
          <a:extLst/>
        </p:spPr>
        <p:txBody>
          <a:bodyPr anchor="b"/>
          <a:lstStyle/>
          <a:p>
            <a:pPr fontAlgn="auto">
              <a:spcBef>
                <a:spcPct val="20000"/>
              </a:spcBef>
              <a:spcAft>
                <a:spcPts val="0"/>
              </a:spcAft>
              <a:buClr>
                <a:schemeClr val="accent1"/>
              </a:buClr>
              <a:buSzPct val="70000"/>
              <a:buFont typeface="Wingdings 2"/>
              <a:buNone/>
              <a:defRPr/>
            </a:pPr>
            <a:endParaRPr lang="cs-CZ" sz="2400" dirty="0">
              <a:solidFill>
                <a:schemeClr val="tx2">
                  <a:shade val="75000"/>
                </a:schemeClr>
              </a:solidFill>
              <a:latin typeface="+mn-lt"/>
            </a:endParaRPr>
          </a:p>
          <a:p>
            <a:pPr fontAlgn="auto">
              <a:spcBef>
                <a:spcPct val="20000"/>
              </a:spcBef>
              <a:spcAft>
                <a:spcPts val="0"/>
              </a:spcAft>
              <a:buClr>
                <a:schemeClr val="accent1"/>
              </a:buClr>
              <a:buSzPct val="70000"/>
              <a:buFont typeface="Wingdings 2"/>
              <a:buNone/>
              <a:defRPr/>
            </a:pPr>
            <a:endParaRPr lang="cs-CZ" sz="2400" dirty="0">
              <a:solidFill>
                <a:schemeClr val="tx2">
                  <a:shade val="75000"/>
                </a:schemeClr>
              </a:solidFill>
              <a:latin typeface="+mn-lt"/>
            </a:endParaRPr>
          </a:p>
        </p:txBody>
      </p:sp>
      <p:sp>
        <p:nvSpPr>
          <p:cNvPr id="133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13321" name="Object 9"/>
          <p:cNvGraphicFramePr>
            <a:graphicFrameLocks noChangeAspect="1"/>
          </p:cNvGraphicFramePr>
          <p:nvPr/>
        </p:nvGraphicFramePr>
        <p:xfrm>
          <a:off x="77788" y="1000125"/>
          <a:ext cx="8459787" cy="5353050"/>
        </p:xfrm>
        <a:graphic>
          <a:graphicData uri="http://schemas.openxmlformats.org/presentationml/2006/ole">
            <mc:AlternateContent xmlns:mc="http://schemas.openxmlformats.org/markup-compatibility/2006">
              <mc:Choice xmlns:v="urn:schemas-microsoft-com:vml" Requires="v">
                <p:oleObj spid="_x0000_s13334" name="Organization Chart" r:id="rId4" imgW="3504402" imgH="1869493" progId="OrgPlusWOPX.4">
                  <p:embed/>
                </p:oleObj>
              </mc:Choice>
              <mc:Fallback>
                <p:oleObj name="Organization Chart" r:id="rId4" imgW="3504402" imgH="1869493" progId="OrgPlusWOPX.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8" y="1000125"/>
                        <a:ext cx="8459787"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6442" name="Rectangle 10"/>
          <p:cNvSpPr>
            <a:spLocks noGrp="1"/>
          </p:cNvSpPr>
          <p:nvPr>
            <p:ph type="title" idx="4294967295"/>
          </p:nvPr>
        </p:nvSpPr>
        <p:spPr bwMode="auto">
          <a:extLst/>
        </p:spPr>
        <p:txBody>
          <a:bodyPr wrap="square" lIns="91440" tIns="45720" rIns="91440" bIns="45720" numCol="1" anchorCtr="0" compatLnSpc="1">
            <a:prstTxWarp prst="textNoShape">
              <a:avLst/>
            </a:prstTxWarp>
            <a:normAutofit fontScale="90000"/>
          </a:bodyPr>
          <a:lstStyle/>
          <a:p>
            <a:pPr algn="ctr" eaLnBrk="1" hangingPunct="1">
              <a:defRPr/>
            </a:pPr>
            <a:r>
              <a:rPr lang="cs-CZ" b="1" cap="none" smtClean="0">
                <a:solidFill>
                  <a:schemeClr val="hlink"/>
                </a:solidFill>
                <a:effectLst/>
                <a:latin typeface="Franklin Gothic Medium" pitchFamily="34" charset="0"/>
              </a:rPr>
              <a:t>Základní orientace pro tvorbu práva</a:t>
            </a:r>
            <a:r>
              <a:rPr lang="cs-CZ" cap="none" smtClean="0">
                <a:effectLst/>
                <a:latin typeface="Franklin Gothic Medium" pitchFamily="34" charset="0"/>
              </a:rPr>
              <a:t/>
            </a:r>
            <a:br>
              <a:rPr lang="cs-CZ" cap="none" smtClean="0">
                <a:effectLst/>
                <a:latin typeface="Franklin Gothic Medium" pitchFamily="34" charset="0"/>
              </a:rPr>
            </a:br>
            <a:endParaRPr lang="cs-CZ" cap="none" smtClean="0">
              <a:effectLst/>
              <a:latin typeface="Franklin Gothic Medium" pitchFamily="34"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DFBB4F-FFCA-480C-A5F9-BC63A72C354C}" type="slidenum">
              <a:rPr lang="cs-CZ"/>
              <a:pPr>
                <a:defRPr/>
              </a:pPr>
              <a:t>20</a:t>
            </a:fld>
            <a:endParaRPr lang="cs-CZ"/>
          </a:p>
        </p:txBody>
      </p:sp>
      <p:sp>
        <p:nvSpPr>
          <p:cNvPr id="30724" name="Rectangle 2"/>
          <p:cNvSpPr>
            <a:spLocks noGrp="1"/>
          </p:cNvSpPr>
          <p:nvPr>
            <p:ph type="title" idx="4294967295"/>
          </p:nvPr>
        </p:nvSpPr>
        <p:spPr bwMode="auto">
          <a:xfrm>
            <a:off x="685800" y="0"/>
            <a:ext cx="7772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smtClean="0">
                <a:solidFill>
                  <a:srgbClr val="990000"/>
                </a:solidFill>
                <a:effectLst/>
                <a:latin typeface="Franklin Gothic Medium" pitchFamily="34" charset="0"/>
              </a:rPr>
              <a:t>Publikační </a:t>
            </a:r>
            <a:r>
              <a:rPr lang="cs-CZ" altLang="cs-CZ" sz="2400" b="1" cap="none" dirty="0" smtClean="0">
                <a:solidFill>
                  <a:srgbClr val="990000"/>
                </a:solidFill>
                <a:effectLst/>
                <a:latin typeface="Franklin Gothic Medium" pitchFamily="34" charset="0"/>
              </a:rPr>
              <a:t>právo – viz zvláštní soubor</a:t>
            </a:r>
            <a:endParaRPr lang="cs-CZ" altLang="cs-CZ" sz="2400" b="1" cap="none" dirty="0" smtClean="0">
              <a:solidFill>
                <a:srgbClr val="990000"/>
              </a:solidFill>
              <a:effectLst/>
              <a:latin typeface="Franklin Gothic Medium" pitchFamily="34" charset="0"/>
            </a:endParaRPr>
          </a:p>
        </p:txBody>
      </p:sp>
      <p:sp>
        <p:nvSpPr>
          <p:cNvPr id="153603" name="Rectangle 3"/>
          <p:cNvSpPr>
            <a:spLocks noGrp="1"/>
          </p:cNvSpPr>
          <p:nvPr>
            <p:ph type="body" idx="4294967295"/>
          </p:nvPr>
        </p:nvSpPr>
        <p:spPr>
          <a:xfrm>
            <a:off x="323850" y="692150"/>
            <a:ext cx="8424863" cy="6049963"/>
          </a:xfrm>
        </p:spPr>
        <p:txBody>
          <a:bodyPr/>
          <a:lstStyle/>
          <a:p>
            <a:pPr eaLnBrk="1" hangingPunct="1">
              <a:lnSpc>
                <a:spcPct val="90000"/>
              </a:lnSpc>
              <a:buFont typeface="Wingdings 2" pitchFamily="18" charset="2"/>
              <a:buNone/>
            </a:pPr>
            <a:r>
              <a:rPr lang="cs-CZ" altLang="cs-CZ" sz="1800" b="1" dirty="0" smtClean="0">
                <a:solidFill>
                  <a:srgbClr val="000099"/>
                </a:solidFill>
                <a:latin typeface="Franklin Gothic Book" pitchFamily="34" charset="0"/>
              </a:rPr>
              <a:t>Definice</a:t>
            </a:r>
            <a:r>
              <a:rPr lang="cs-CZ" altLang="cs-CZ" sz="2000" dirty="0" smtClean="0">
                <a:solidFill>
                  <a:srgbClr val="000099"/>
                </a:solidFill>
                <a:latin typeface="Franklin Gothic Book" pitchFamily="34" charset="0"/>
              </a:rPr>
              <a:t> </a:t>
            </a:r>
            <a:r>
              <a:rPr lang="cs-CZ" altLang="cs-CZ" sz="1600" dirty="0" smtClean="0">
                <a:solidFill>
                  <a:srgbClr val="336600"/>
                </a:solidFill>
                <a:latin typeface="Franklin Gothic Book" pitchFamily="34" charset="0"/>
              </a:rPr>
              <a:t>– </a:t>
            </a:r>
            <a:r>
              <a:rPr lang="cs-CZ" altLang="cs-CZ" sz="1600" b="1" dirty="0" smtClean="0">
                <a:solidFill>
                  <a:srgbClr val="336600"/>
                </a:solidFill>
                <a:latin typeface="Franklin Gothic Book" pitchFamily="34" charset="0"/>
              </a:rPr>
              <a:t>souhrn právních předpisů a jejich ustanovení, která upravují: </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které právní předpisy a jiné skutečnosti, </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jakým způsobem, </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v jakém publikačním orgánu s publikačním monopolem a </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s jakým důsledkem se vyhlašují s účinkem domněnky všeobecné znalosti</a:t>
            </a:r>
            <a:r>
              <a:rPr lang="cs-CZ" altLang="cs-CZ" sz="1400" b="1" dirty="0" smtClean="0">
                <a:solidFill>
                  <a:srgbClr val="336600"/>
                </a:solidFill>
                <a:latin typeface="Times New Roman" pitchFamily="18" charset="0"/>
              </a:rPr>
              <a:t> (§ 2 ABGB)</a:t>
            </a:r>
          </a:p>
          <a:p>
            <a:pPr eaLnBrk="1" hangingPunct="1">
              <a:lnSpc>
                <a:spcPct val="90000"/>
              </a:lnSpc>
              <a:buFont typeface="Wingdings 2" pitchFamily="18" charset="2"/>
              <a:buNone/>
            </a:pPr>
            <a:r>
              <a:rPr lang="cs-CZ" altLang="cs-CZ" sz="1800" b="1" dirty="0" smtClean="0">
                <a:solidFill>
                  <a:srgbClr val="000099"/>
                </a:solidFill>
                <a:latin typeface="Franklin Gothic Book" pitchFamily="34" charset="0"/>
              </a:rPr>
              <a:t>Druhy publikace právních předpisů</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ústní a písemné </a:t>
            </a:r>
            <a:r>
              <a:rPr lang="cs-CZ" altLang="cs-CZ" sz="1400" b="1" dirty="0" smtClean="0">
                <a:solidFill>
                  <a:srgbClr val="336600"/>
                </a:solidFill>
                <a:latin typeface="Franklin Gothic Book" pitchFamily="34" charset="0"/>
                <a:hlinkClick r:id="rId3"/>
              </a:rPr>
              <a:t>(</a:t>
            </a:r>
            <a:r>
              <a:rPr lang="cs-CZ" altLang="cs-CZ" sz="1400" b="1" dirty="0" err="1" smtClean="0">
                <a:solidFill>
                  <a:srgbClr val="336600"/>
                </a:solidFill>
                <a:latin typeface="Franklin Gothic Book" pitchFamily="34" charset="0"/>
                <a:hlinkClick r:id="rId3"/>
              </a:rPr>
              <a:t>Kropatschek</a:t>
            </a:r>
            <a:r>
              <a:rPr lang="cs-CZ" altLang="cs-CZ" sz="1400" b="1" dirty="0" smtClean="0">
                <a:solidFill>
                  <a:srgbClr val="336600"/>
                </a:solidFill>
                <a:latin typeface="Franklin Gothic Book" pitchFamily="34" charset="0"/>
              </a:rPr>
              <a:t>) 1740-1780</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materiální a formální publikace, 1780 </a:t>
            </a:r>
            <a:r>
              <a:rPr lang="cs-CZ" altLang="cs-CZ" sz="1400" b="1" dirty="0" err="1" smtClean="0">
                <a:solidFill>
                  <a:srgbClr val="336600"/>
                </a:solidFill>
                <a:latin typeface="Franklin Gothic Book" pitchFamily="34" charset="0"/>
                <a:hlinkClick r:id="rId4"/>
              </a:rPr>
              <a:t>Justizgesetzsammlung</a:t>
            </a:r>
            <a:r>
              <a:rPr lang="cs-CZ" altLang="cs-CZ" sz="1400" b="1" dirty="0" smtClean="0">
                <a:solidFill>
                  <a:srgbClr val="336600"/>
                </a:solidFill>
                <a:latin typeface="Franklin Gothic Book" pitchFamily="34" charset="0"/>
              </a:rPr>
              <a:t>– v ní 1: díl ABG </a:t>
            </a:r>
            <a:r>
              <a:rPr lang="cs-CZ" altLang="cs-CZ" sz="1400" b="1" dirty="0" smtClean="0">
                <a:solidFill>
                  <a:srgbClr val="336600"/>
                </a:solidFill>
                <a:latin typeface="Franklin Gothic Book" pitchFamily="34" charset="0"/>
                <a:hlinkClick r:id="rId5"/>
              </a:rPr>
              <a:t>JGS</a:t>
            </a:r>
            <a:r>
              <a:rPr lang="cs-CZ" altLang="cs-CZ" sz="1400" b="1" dirty="0" smtClean="0">
                <a:solidFill>
                  <a:srgbClr val="336600"/>
                </a:solidFill>
                <a:latin typeface="Franklin Gothic Book" pitchFamily="34" charset="0"/>
              </a:rPr>
              <a:t> , 1792 - </a:t>
            </a:r>
            <a:r>
              <a:rPr lang="cs-CZ" altLang="cs-CZ" sz="1400" b="1" dirty="0" smtClean="0">
                <a:solidFill>
                  <a:srgbClr val="336600"/>
                </a:solidFill>
                <a:latin typeface="Franklin Gothic Book" pitchFamily="34" charset="0"/>
                <a:hlinkClick r:id="rId6"/>
              </a:rPr>
              <a:t>PGS</a:t>
            </a:r>
            <a:endParaRPr lang="cs-CZ" altLang="cs-CZ" sz="1400" b="1" dirty="0" smtClean="0">
              <a:solidFill>
                <a:srgbClr val="336600"/>
              </a:solidFill>
              <a:latin typeface="Franklin Gothic Book" pitchFamily="34" charset="0"/>
            </a:endParaRP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obligatorní a fakultativní  ABGB </a:t>
            </a:r>
            <a:r>
              <a:rPr lang="cs-CZ" altLang="cs-CZ" sz="1400" b="1" dirty="0" smtClean="0">
                <a:solidFill>
                  <a:srgbClr val="336600"/>
                </a:solidFill>
                <a:latin typeface="Franklin Gothic Book" pitchFamily="34" charset="0"/>
                <a:hlinkClick r:id="rId7"/>
              </a:rPr>
              <a:t>1811</a:t>
            </a:r>
            <a:endParaRPr lang="cs-CZ" altLang="cs-CZ" sz="1400" b="1" dirty="0" smtClean="0">
              <a:solidFill>
                <a:srgbClr val="336600"/>
              </a:solidFill>
              <a:latin typeface="Franklin Gothic Book" pitchFamily="34" charset="0"/>
            </a:endParaRP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v úplném znění a oznámení o vydání, dále </a:t>
            </a:r>
            <a:r>
              <a:rPr lang="cs-CZ" altLang="cs-CZ" sz="1400" b="1" dirty="0" err="1" smtClean="0">
                <a:solidFill>
                  <a:srgbClr val="336600"/>
                </a:solidFill>
                <a:latin typeface="Franklin Gothic Book" pitchFamily="34" charset="0"/>
              </a:rPr>
              <a:t>republikace</a:t>
            </a:r>
            <a:r>
              <a:rPr lang="cs-CZ" altLang="cs-CZ" sz="1400" b="1" dirty="0" smtClean="0">
                <a:solidFill>
                  <a:srgbClr val="336600"/>
                </a:solidFill>
                <a:latin typeface="Franklin Gothic Book" pitchFamily="34" charset="0"/>
              </a:rPr>
              <a:t> (nemá normotvorný a informační účinek)</a:t>
            </a:r>
          </a:p>
          <a:p>
            <a:pPr eaLnBrk="1" hangingPunct="1">
              <a:lnSpc>
                <a:spcPct val="90000"/>
              </a:lnSpc>
              <a:buFont typeface="Wingdings 2" pitchFamily="18" charset="2"/>
              <a:buNone/>
            </a:pPr>
            <a:r>
              <a:rPr lang="cs-CZ" altLang="cs-CZ" sz="1800" b="1" dirty="0" smtClean="0">
                <a:solidFill>
                  <a:srgbClr val="000099"/>
                </a:solidFill>
                <a:latin typeface="Franklin Gothic Book" pitchFamily="34" charset="0"/>
              </a:rPr>
              <a:t>Funkce publikačního orgánu</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evidenční</a:t>
            </a:r>
            <a:r>
              <a:rPr lang="cs-CZ" altLang="cs-CZ" sz="1400" dirty="0" smtClean="0">
                <a:solidFill>
                  <a:srgbClr val="336600"/>
                </a:solidFill>
                <a:latin typeface="Franklin Gothic Book" pitchFamily="34" charset="0"/>
              </a:rPr>
              <a:t> – od 1.10.1849, určuje, co oficiálně platí a je známo</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informační</a:t>
            </a:r>
            <a:r>
              <a:rPr lang="cs-CZ" altLang="cs-CZ" sz="1400" dirty="0" smtClean="0">
                <a:solidFill>
                  <a:srgbClr val="336600"/>
                </a:solidFill>
                <a:latin typeface="Franklin Gothic Book" pitchFamily="34" charset="0"/>
              </a:rPr>
              <a:t> – </a:t>
            </a:r>
            <a:r>
              <a:rPr lang="cs-CZ" altLang="cs-CZ" sz="1400" dirty="0" err="1" smtClean="0">
                <a:solidFill>
                  <a:srgbClr val="336600"/>
                </a:solidFill>
                <a:latin typeface="Franklin Gothic Book" pitchFamily="34" charset="0"/>
              </a:rPr>
              <a:t>ignorantia</a:t>
            </a:r>
            <a:r>
              <a:rPr lang="cs-CZ" altLang="cs-CZ" sz="1400" dirty="0" smtClean="0">
                <a:solidFill>
                  <a:srgbClr val="336600"/>
                </a:solidFill>
                <a:latin typeface="Franklin Gothic Book" pitchFamily="34" charset="0"/>
              </a:rPr>
              <a:t> </a:t>
            </a:r>
            <a:r>
              <a:rPr lang="cs-CZ" altLang="cs-CZ" sz="1400" dirty="0" err="1" smtClean="0">
                <a:solidFill>
                  <a:srgbClr val="336600"/>
                </a:solidFill>
                <a:latin typeface="Franklin Gothic Book" pitchFamily="34" charset="0"/>
              </a:rPr>
              <a:t>iuris</a:t>
            </a:r>
            <a:r>
              <a:rPr lang="cs-CZ" altLang="cs-CZ" sz="1400" dirty="0" smtClean="0">
                <a:solidFill>
                  <a:srgbClr val="336600"/>
                </a:solidFill>
                <a:latin typeface="Franklin Gothic Book" pitchFamily="34" charset="0"/>
              </a:rPr>
              <a:t> non </a:t>
            </a:r>
            <a:r>
              <a:rPr lang="cs-CZ" altLang="cs-CZ" sz="1400" dirty="0" err="1" smtClean="0">
                <a:solidFill>
                  <a:srgbClr val="336600"/>
                </a:solidFill>
                <a:latin typeface="Franklin Gothic Book" pitchFamily="34" charset="0"/>
              </a:rPr>
              <a:t>excusat</a:t>
            </a:r>
            <a:r>
              <a:rPr lang="cs-CZ" altLang="cs-CZ" sz="1400" dirty="0" smtClean="0">
                <a:solidFill>
                  <a:srgbClr val="336600"/>
                </a:solidFill>
                <a:latin typeface="Franklin Gothic Book" pitchFamily="34" charset="0"/>
              </a:rPr>
              <a:t>, </a:t>
            </a:r>
            <a:r>
              <a:rPr lang="cs-CZ" altLang="cs-CZ" sz="1400" dirty="0" err="1" smtClean="0">
                <a:solidFill>
                  <a:srgbClr val="336600"/>
                </a:solidFill>
                <a:latin typeface="Franklin Gothic Book" pitchFamily="34" charset="0"/>
              </a:rPr>
              <a:t>iura</a:t>
            </a:r>
            <a:r>
              <a:rPr lang="cs-CZ" altLang="cs-CZ" sz="1400" dirty="0" smtClean="0">
                <a:solidFill>
                  <a:srgbClr val="336600"/>
                </a:solidFill>
                <a:latin typeface="Franklin Gothic Book" pitchFamily="34" charset="0"/>
              </a:rPr>
              <a:t> </a:t>
            </a:r>
            <a:r>
              <a:rPr lang="cs-CZ" altLang="cs-CZ" sz="1400" dirty="0" err="1" smtClean="0">
                <a:solidFill>
                  <a:srgbClr val="336600"/>
                </a:solidFill>
                <a:latin typeface="Franklin Gothic Book" pitchFamily="34" charset="0"/>
              </a:rPr>
              <a:t>novit</a:t>
            </a:r>
            <a:r>
              <a:rPr lang="cs-CZ" altLang="cs-CZ" sz="1400" dirty="0" smtClean="0">
                <a:solidFill>
                  <a:srgbClr val="336600"/>
                </a:solidFill>
                <a:latin typeface="Franklin Gothic Book" pitchFamily="34" charset="0"/>
              </a:rPr>
              <a:t> curia, každý zná, nedokazuje se</a:t>
            </a:r>
            <a:r>
              <a:rPr lang="cs-CZ" altLang="cs-CZ" sz="1400" dirty="0" smtClean="0">
                <a:solidFill>
                  <a:srgbClr val="336600"/>
                </a:solidFill>
                <a:latin typeface="Times New Roman" pitchFamily="18" charset="0"/>
              </a:rPr>
              <a:t> (dříve </a:t>
            </a:r>
            <a:r>
              <a:rPr lang="cs-CZ" altLang="cs-CZ" sz="1400" i="1" dirty="0" err="1" smtClean="0">
                <a:solidFill>
                  <a:srgbClr val="336600"/>
                </a:solidFill>
                <a:latin typeface="Times New Roman" pitchFamily="18" charset="0"/>
              </a:rPr>
              <a:t>communis</a:t>
            </a:r>
            <a:r>
              <a:rPr lang="cs-CZ" altLang="cs-CZ" sz="1400" i="1" dirty="0" smtClean="0">
                <a:solidFill>
                  <a:srgbClr val="336600"/>
                </a:solidFill>
                <a:latin typeface="Times New Roman" pitchFamily="18" charset="0"/>
              </a:rPr>
              <a:t> </a:t>
            </a:r>
          </a:p>
          <a:p>
            <a:pPr eaLnBrk="1" hangingPunct="1">
              <a:lnSpc>
                <a:spcPct val="90000"/>
              </a:lnSpc>
              <a:buFont typeface="Wingdings 2" pitchFamily="18" charset="2"/>
              <a:buNone/>
            </a:pPr>
            <a:r>
              <a:rPr lang="cs-CZ" altLang="cs-CZ" sz="1400" i="1" dirty="0" err="1" smtClean="0">
                <a:solidFill>
                  <a:srgbClr val="336600"/>
                </a:solidFill>
                <a:latin typeface="Times New Roman" pitchFamily="18" charset="0"/>
              </a:rPr>
              <a:t>opinio</a:t>
            </a:r>
            <a:r>
              <a:rPr lang="cs-CZ" altLang="cs-CZ" sz="1400" i="1" dirty="0" smtClean="0">
                <a:solidFill>
                  <a:srgbClr val="336600"/>
                </a:solidFill>
                <a:latin typeface="Times New Roman" pitchFamily="18" charset="0"/>
              </a:rPr>
              <a:t> </a:t>
            </a:r>
            <a:r>
              <a:rPr lang="cs-CZ" altLang="cs-CZ" sz="1400" i="1" dirty="0" err="1" smtClean="0">
                <a:solidFill>
                  <a:srgbClr val="336600"/>
                </a:solidFill>
                <a:latin typeface="Times New Roman" pitchFamily="18" charset="0"/>
              </a:rPr>
              <a:t>doctorum</a:t>
            </a:r>
            <a:r>
              <a:rPr lang="cs-CZ" altLang="cs-CZ" sz="1400" dirty="0" smtClean="0">
                <a:solidFill>
                  <a:srgbClr val="336600"/>
                </a:solidFill>
                <a:latin typeface="Times New Roman" pitchFamily="18" charset="0"/>
              </a:rPr>
              <a:t>)</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normotvorná</a:t>
            </a:r>
            <a:r>
              <a:rPr lang="cs-CZ" altLang="cs-CZ" sz="1400" dirty="0" smtClean="0">
                <a:solidFill>
                  <a:srgbClr val="336600"/>
                </a:solidFill>
                <a:latin typeface="Franklin Gothic Book" pitchFamily="34" charset="0"/>
              </a:rPr>
              <a:t> – nabytí platnosti, princip právního státu</a:t>
            </a:r>
            <a:r>
              <a:rPr lang="cs-CZ" altLang="cs-CZ" sz="1400" dirty="0" smtClean="0">
                <a:solidFill>
                  <a:srgbClr val="336600"/>
                </a:solidFill>
                <a:latin typeface="Times New Roman" pitchFamily="18" charset="0"/>
              </a:rPr>
              <a:t> (čl. 52 Ústavy, § 3/1 ZSZMS)</a:t>
            </a:r>
          </a:p>
          <a:p>
            <a:pPr eaLnBrk="1" hangingPunct="1">
              <a:lnSpc>
                <a:spcPct val="90000"/>
              </a:lnSpc>
              <a:buFont typeface="Wingdings 2" pitchFamily="18" charset="2"/>
              <a:buNone/>
            </a:pPr>
            <a:r>
              <a:rPr lang="cs-CZ" altLang="cs-CZ" sz="1600" b="1" dirty="0" smtClean="0">
                <a:solidFill>
                  <a:srgbClr val="000099"/>
                </a:solidFill>
                <a:latin typeface="Franklin Gothic Book" pitchFamily="34" charset="0"/>
              </a:rPr>
              <a:t>Publikační orgány v ČR</a:t>
            </a:r>
            <a:r>
              <a:rPr lang="cs-CZ" altLang="cs-CZ" sz="1800" dirty="0" smtClean="0">
                <a:latin typeface="Franklin Gothic Book" pitchFamily="34" charset="0"/>
              </a:rPr>
              <a:t> </a:t>
            </a:r>
          </a:p>
          <a:p>
            <a:pPr eaLnBrk="1" hangingPunct="1">
              <a:lnSpc>
                <a:spcPct val="90000"/>
              </a:lnSpc>
              <a:buFont typeface="Wingdings 2" pitchFamily="18" charset="2"/>
              <a:buNone/>
            </a:pPr>
            <a:r>
              <a:rPr lang="cs-CZ" altLang="cs-CZ" sz="1600" b="1" dirty="0" smtClean="0">
                <a:solidFill>
                  <a:srgbClr val="006600"/>
                </a:solidFill>
                <a:latin typeface="Franklin Gothic Book" pitchFamily="34" charset="0"/>
              </a:rPr>
              <a:t>tištěné</a:t>
            </a:r>
            <a:r>
              <a:rPr lang="cs-CZ" altLang="cs-CZ" sz="1600" dirty="0" smtClean="0">
                <a:solidFill>
                  <a:srgbClr val="336600"/>
                </a:solidFill>
                <a:latin typeface="Franklin Gothic Book" pitchFamily="34" charset="0"/>
              </a:rPr>
              <a:t> </a:t>
            </a:r>
            <a:r>
              <a:rPr lang="cs-CZ" altLang="cs-CZ" sz="1400" dirty="0" smtClean="0">
                <a:solidFill>
                  <a:srgbClr val="336600"/>
                </a:solidFill>
                <a:latin typeface="Franklin Gothic Book" pitchFamily="34" charset="0"/>
              </a:rPr>
              <a:t>– Sbírka zákonů, Sbírka mezinárodní smluv, Úřední věstník EU, Věstník</a:t>
            </a:r>
            <a:r>
              <a:rPr lang="cs-CZ" altLang="cs-CZ" sz="1400" dirty="0" smtClean="0">
                <a:solidFill>
                  <a:srgbClr val="336600"/>
                </a:solidFill>
                <a:latin typeface="Times New Roman" pitchFamily="18" charset="0"/>
              </a:rPr>
              <a:t> </a:t>
            </a:r>
            <a:r>
              <a:rPr lang="cs-CZ" altLang="cs-CZ" sz="1400" dirty="0" smtClean="0">
                <a:solidFill>
                  <a:srgbClr val="336600"/>
                </a:solidFill>
                <a:latin typeface="Franklin Gothic Book" pitchFamily="34" charset="0"/>
              </a:rPr>
              <a:t>právních předpisů kraje, </a:t>
            </a:r>
          </a:p>
          <a:p>
            <a:pPr eaLnBrk="1" hangingPunct="1">
              <a:lnSpc>
                <a:spcPct val="90000"/>
              </a:lnSpc>
              <a:buFont typeface="Wingdings 2" pitchFamily="18" charset="2"/>
              <a:buNone/>
            </a:pPr>
            <a:r>
              <a:rPr lang="cs-CZ" altLang="cs-CZ" sz="1600" b="1" dirty="0" smtClean="0">
                <a:solidFill>
                  <a:srgbClr val="006600"/>
                </a:solidFill>
                <a:latin typeface="Franklin Gothic Book" pitchFamily="34" charset="0"/>
              </a:rPr>
              <a:t>úřední deska</a:t>
            </a:r>
            <a:r>
              <a:rPr lang="cs-CZ" altLang="cs-CZ" sz="1600" dirty="0" smtClean="0">
                <a:solidFill>
                  <a:srgbClr val="336600"/>
                </a:solidFill>
                <a:latin typeface="Franklin Gothic Book" pitchFamily="34" charset="0"/>
              </a:rPr>
              <a:t> </a:t>
            </a:r>
            <a:r>
              <a:rPr lang="cs-CZ" altLang="cs-CZ" sz="1400" dirty="0" smtClean="0">
                <a:solidFill>
                  <a:srgbClr val="336600"/>
                </a:solidFill>
                <a:latin typeface="Franklin Gothic Book" pitchFamily="34" charset="0"/>
              </a:rPr>
              <a:t>– mají obvykle správní úřady, v případě obcí obligatorní způsob</a:t>
            </a:r>
          </a:p>
          <a:p>
            <a:pPr eaLnBrk="1" hangingPunct="1">
              <a:lnSpc>
                <a:spcPct val="90000"/>
              </a:lnSpc>
              <a:buFont typeface="Wingdings 2" pitchFamily="18" charset="2"/>
              <a:buNone/>
            </a:pPr>
            <a:r>
              <a:rPr lang="cs-CZ" altLang="cs-CZ" sz="1400" dirty="0" smtClean="0">
                <a:solidFill>
                  <a:srgbClr val="336600"/>
                </a:solidFill>
                <a:latin typeface="Franklin Gothic Book" pitchFamily="34" charset="0"/>
              </a:rPr>
              <a:t>sdělení o opravě tiskové chyby (čl. 93/1 </a:t>
            </a:r>
            <a:r>
              <a:rPr lang="cs-CZ" altLang="cs-CZ" sz="1400" dirty="0" err="1" smtClean="0">
                <a:solidFill>
                  <a:srgbClr val="336600"/>
                </a:solidFill>
                <a:latin typeface="Franklin Gothic Book" pitchFamily="34" charset="0"/>
              </a:rPr>
              <a:t>organizacyjne</a:t>
            </a:r>
            <a:r>
              <a:rPr lang="cs-CZ" altLang="cs-CZ" sz="1400" dirty="0" smtClean="0">
                <a:solidFill>
                  <a:srgbClr val="336600"/>
                </a:solidFill>
                <a:latin typeface="Franklin Gothic Book" pitchFamily="34" charset="0"/>
              </a:rPr>
              <a:t> x </a:t>
            </a:r>
            <a:r>
              <a:rPr lang="cs-CZ" altLang="cs-CZ" sz="1400" dirty="0" err="1" smtClean="0">
                <a:solidFill>
                  <a:srgbClr val="336600"/>
                </a:solidFill>
                <a:latin typeface="Franklin Gothic Book" pitchFamily="34" charset="0"/>
              </a:rPr>
              <a:t>organizacijnie</a:t>
            </a:r>
            <a:r>
              <a:rPr lang="cs-CZ" altLang="cs-CZ" sz="1400" dirty="0" smtClean="0">
                <a:solidFill>
                  <a:srgbClr val="336600"/>
                </a:solidFill>
                <a:latin typeface="Franklin Gothic Book" pitchFamily="34" charset="0"/>
              </a:rPr>
              <a:t>)</a:t>
            </a:r>
          </a:p>
          <a:p>
            <a:pPr eaLnBrk="1" hangingPunct="1">
              <a:lnSpc>
                <a:spcPct val="90000"/>
              </a:lnSpc>
              <a:buFont typeface="Wingdings 2" pitchFamily="18" charset="2"/>
              <a:buNone/>
            </a:pPr>
            <a:r>
              <a:rPr lang="cs-CZ" altLang="cs-CZ" sz="1600" b="1" dirty="0" smtClean="0">
                <a:solidFill>
                  <a:srgbClr val="006600"/>
                </a:solidFill>
                <a:latin typeface="Franklin Gothic Book" pitchFamily="34" charset="0"/>
              </a:rPr>
              <a:t>způsob umožňující dálkový přístup</a:t>
            </a:r>
            <a:r>
              <a:rPr lang="cs-CZ" altLang="cs-CZ" sz="1600" b="1" dirty="0" smtClean="0">
                <a:solidFill>
                  <a:srgbClr val="006600"/>
                </a:solidFill>
                <a:latin typeface="Times New Roman" pitchFamily="18" charset="0"/>
              </a:rPr>
              <a:t> – příklady z ČR a jiných zemí</a:t>
            </a:r>
          </a:p>
          <a:p>
            <a:pPr eaLnBrk="1" hangingPunct="1">
              <a:lnSpc>
                <a:spcPct val="90000"/>
              </a:lnSpc>
              <a:buFont typeface="Wingdings 2" pitchFamily="18" charset="2"/>
              <a:buNone/>
            </a:pPr>
            <a:endParaRPr lang="cs-CZ" altLang="cs-CZ" sz="1800" b="1" dirty="0" smtClean="0">
              <a:solidFill>
                <a:srgbClr val="006600"/>
              </a:solidFill>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dissolve">
                                      <p:cBhvr>
                                        <p:cTn id="32" dur="500"/>
                                        <p:tgtEl>
                                          <p:spTgt spid="153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6" end="6"/>
                                            </p:txEl>
                                          </p:spTgt>
                                        </p:tgtEl>
                                        <p:attrNameLst>
                                          <p:attrName>style.visibility</p:attrName>
                                        </p:attrNameLst>
                                      </p:cBhvr>
                                      <p:to>
                                        <p:strVal val="visible"/>
                                      </p:to>
                                    </p:set>
                                    <p:animEffect transition="in" filter="dissolve">
                                      <p:cBhvr>
                                        <p:cTn id="37" dur="500"/>
                                        <p:tgtEl>
                                          <p:spTgt spid="1536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03">
                                            <p:txEl>
                                              <p:pRg st="7" end="7"/>
                                            </p:txEl>
                                          </p:spTgt>
                                        </p:tgtEl>
                                        <p:attrNameLst>
                                          <p:attrName>style.visibility</p:attrName>
                                        </p:attrNameLst>
                                      </p:cBhvr>
                                      <p:to>
                                        <p:strVal val="visible"/>
                                      </p:to>
                                    </p:set>
                                    <p:animEffect transition="in" filter="dissolve">
                                      <p:cBhvr>
                                        <p:cTn id="42" dur="500"/>
                                        <p:tgtEl>
                                          <p:spTgt spid="15360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03">
                                            <p:txEl>
                                              <p:pRg st="8" end="8"/>
                                            </p:txEl>
                                          </p:spTgt>
                                        </p:tgtEl>
                                        <p:attrNameLst>
                                          <p:attrName>style.visibility</p:attrName>
                                        </p:attrNameLst>
                                      </p:cBhvr>
                                      <p:to>
                                        <p:strVal val="visible"/>
                                      </p:to>
                                    </p:set>
                                    <p:animEffect transition="in" filter="dissolve">
                                      <p:cBhvr>
                                        <p:cTn id="47" dur="500"/>
                                        <p:tgtEl>
                                          <p:spTgt spid="15360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03">
                                            <p:txEl>
                                              <p:pRg st="9" end="9"/>
                                            </p:txEl>
                                          </p:spTgt>
                                        </p:tgtEl>
                                        <p:attrNameLst>
                                          <p:attrName>style.visibility</p:attrName>
                                        </p:attrNameLst>
                                      </p:cBhvr>
                                      <p:to>
                                        <p:strVal val="visible"/>
                                      </p:to>
                                    </p:set>
                                    <p:animEffect transition="in" filter="dissolve">
                                      <p:cBhvr>
                                        <p:cTn id="52" dur="500"/>
                                        <p:tgtEl>
                                          <p:spTgt spid="15360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3603">
                                            <p:txEl>
                                              <p:pRg st="10" end="10"/>
                                            </p:txEl>
                                          </p:spTgt>
                                        </p:tgtEl>
                                        <p:attrNameLst>
                                          <p:attrName>style.visibility</p:attrName>
                                        </p:attrNameLst>
                                      </p:cBhvr>
                                      <p:to>
                                        <p:strVal val="visible"/>
                                      </p:to>
                                    </p:set>
                                    <p:animEffect transition="in" filter="dissolve">
                                      <p:cBhvr>
                                        <p:cTn id="57" dur="500"/>
                                        <p:tgtEl>
                                          <p:spTgt spid="15360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53603">
                                            <p:txEl>
                                              <p:pRg st="11" end="11"/>
                                            </p:txEl>
                                          </p:spTgt>
                                        </p:tgtEl>
                                        <p:attrNameLst>
                                          <p:attrName>style.visibility</p:attrName>
                                        </p:attrNameLst>
                                      </p:cBhvr>
                                      <p:to>
                                        <p:strVal val="visible"/>
                                      </p:to>
                                    </p:set>
                                    <p:animEffect transition="in" filter="dissolve">
                                      <p:cBhvr>
                                        <p:cTn id="62" dur="500"/>
                                        <p:tgtEl>
                                          <p:spTgt spid="15360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53603">
                                            <p:txEl>
                                              <p:pRg st="12" end="12"/>
                                            </p:txEl>
                                          </p:spTgt>
                                        </p:tgtEl>
                                        <p:attrNameLst>
                                          <p:attrName>style.visibility</p:attrName>
                                        </p:attrNameLst>
                                      </p:cBhvr>
                                      <p:to>
                                        <p:strVal val="visible"/>
                                      </p:to>
                                    </p:set>
                                    <p:animEffect transition="in" filter="dissolve">
                                      <p:cBhvr>
                                        <p:cTn id="67" dur="500"/>
                                        <p:tgtEl>
                                          <p:spTgt spid="153603">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53603">
                                            <p:txEl>
                                              <p:pRg st="13" end="13"/>
                                            </p:txEl>
                                          </p:spTgt>
                                        </p:tgtEl>
                                        <p:attrNameLst>
                                          <p:attrName>style.visibility</p:attrName>
                                        </p:attrNameLst>
                                      </p:cBhvr>
                                      <p:to>
                                        <p:strVal val="visible"/>
                                      </p:to>
                                    </p:set>
                                    <p:animEffect transition="in" filter="dissolve">
                                      <p:cBhvr>
                                        <p:cTn id="72" dur="500"/>
                                        <p:tgtEl>
                                          <p:spTgt spid="153603">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53603">
                                            <p:txEl>
                                              <p:pRg st="14" end="14"/>
                                            </p:txEl>
                                          </p:spTgt>
                                        </p:tgtEl>
                                        <p:attrNameLst>
                                          <p:attrName>style.visibility</p:attrName>
                                        </p:attrNameLst>
                                      </p:cBhvr>
                                      <p:to>
                                        <p:strVal val="visible"/>
                                      </p:to>
                                    </p:set>
                                    <p:animEffect transition="in" filter="dissolve">
                                      <p:cBhvr>
                                        <p:cTn id="77" dur="500"/>
                                        <p:tgtEl>
                                          <p:spTgt spid="153603">
                                            <p:txEl>
                                              <p:pRg st="14" end="1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53603">
                                            <p:txEl>
                                              <p:pRg st="15" end="15"/>
                                            </p:txEl>
                                          </p:spTgt>
                                        </p:tgtEl>
                                        <p:attrNameLst>
                                          <p:attrName>style.visibility</p:attrName>
                                        </p:attrNameLst>
                                      </p:cBhvr>
                                      <p:to>
                                        <p:strVal val="visible"/>
                                      </p:to>
                                    </p:set>
                                    <p:animEffect transition="in" filter="dissolve">
                                      <p:cBhvr>
                                        <p:cTn id="82" dur="500"/>
                                        <p:tgtEl>
                                          <p:spTgt spid="153603">
                                            <p:txEl>
                                              <p:pRg st="15" end="1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53603">
                                            <p:txEl>
                                              <p:pRg st="16" end="16"/>
                                            </p:txEl>
                                          </p:spTgt>
                                        </p:tgtEl>
                                        <p:attrNameLst>
                                          <p:attrName>style.visibility</p:attrName>
                                        </p:attrNameLst>
                                      </p:cBhvr>
                                      <p:to>
                                        <p:strVal val="visible"/>
                                      </p:to>
                                    </p:set>
                                    <p:animEffect transition="in" filter="dissolve">
                                      <p:cBhvr>
                                        <p:cTn id="87" dur="500"/>
                                        <p:tgtEl>
                                          <p:spTgt spid="153603">
                                            <p:txEl>
                                              <p:pRg st="16" end="16"/>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53603">
                                            <p:txEl>
                                              <p:pRg st="17" end="17"/>
                                            </p:txEl>
                                          </p:spTgt>
                                        </p:tgtEl>
                                        <p:attrNameLst>
                                          <p:attrName>style.visibility</p:attrName>
                                        </p:attrNameLst>
                                      </p:cBhvr>
                                      <p:to>
                                        <p:strVal val="visible"/>
                                      </p:to>
                                    </p:set>
                                    <p:animEffect transition="in" filter="dissolve">
                                      <p:cBhvr>
                                        <p:cTn id="92" dur="500"/>
                                        <p:tgtEl>
                                          <p:spTgt spid="153603">
                                            <p:txEl>
                                              <p:pRg st="17" end="17"/>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53603">
                                            <p:txEl>
                                              <p:pRg st="18" end="18"/>
                                            </p:txEl>
                                          </p:spTgt>
                                        </p:tgtEl>
                                        <p:attrNameLst>
                                          <p:attrName>style.visibility</p:attrName>
                                        </p:attrNameLst>
                                      </p:cBhvr>
                                      <p:to>
                                        <p:strVal val="visible"/>
                                      </p:to>
                                    </p:set>
                                    <p:animEffect transition="in" filter="dissolve">
                                      <p:cBhvr>
                                        <p:cTn id="97" dur="500"/>
                                        <p:tgtEl>
                                          <p:spTgt spid="153603">
                                            <p:txEl>
                                              <p:pRg st="18" end="18"/>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53603">
                                            <p:txEl>
                                              <p:pRg st="19" end="19"/>
                                            </p:txEl>
                                          </p:spTgt>
                                        </p:tgtEl>
                                        <p:attrNameLst>
                                          <p:attrName>style.visibility</p:attrName>
                                        </p:attrNameLst>
                                      </p:cBhvr>
                                      <p:to>
                                        <p:strVal val="visible"/>
                                      </p:to>
                                    </p:set>
                                    <p:animEffect transition="in" filter="dissolve">
                                      <p:cBhvr>
                                        <p:cTn id="102" dur="500"/>
                                        <p:tgtEl>
                                          <p:spTgt spid="15360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D22F63D9-4F1C-420C-A255-D18813024526}" type="slidenum">
              <a:rPr lang="cs-CZ"/>
              <a:pPr>
                <a:defRPr/>
              </a:pPr>
              <a:t>21</a:t>
            </a:fld>
            <a:endParaRPr lang="cs-CZ"/>
          </a:p>
        </p:txBody>
      </p:sp>
      <p:sp>
        <p:nvSpPr>
          <p:cNvPr id="36868" name="Rectangle 3"/>
          <p:cNvSpPr>
            <a:spLocks noChangeArrowheads="1"/>
          </p:cNvSpPr>
          <p:nvPr/>
        </p:nvSpPr>
        <p:spPr bwMode="auto">
          <a:xfrm>
            <a:off x="1285875" y="-357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36869" name="Object 2"/>
          <p:cNvGraphicFramePr>
            <a:graphicFrameLocks noChangeAspect="1"/>
          </p:cNvGraphicFramePr>
          <p:nvPr/>
        </p:nvGraphicFramePr>
        <p:xfrm>
          <a:off x="460375" y="762000"/>
          <a:ext cx="8150225" cy="5454650"/>
        </p:xfrm>
        <a:graphic>
          <a:graphicData uri="http://schemas.openxmlformats.org/presentationml/2006/ole">
            <mc:AlternateContent xmlns:mc="http://schemas.openxmlformats.org/markup-compatibility/2006">
              <mc:Choice xmlns:v="urn:schemas-microsoft-com:vml" Requires="v">
                <p:oleObj spid="_x0000_s36882" name="Organization Chart" r:id="rId3" imgW="3638400" imgH="1574400" progId="OrgPlusWOPX.4">
                  <p:embed/>
                </p:oleObj>
              </mc:Choice>
              <mc:Fallback>
                <p:oleObj name="Organization Chart" r:id="rId3" imgW="3638400" imgH="157440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762000"/>
                        <a:ext cx="8150225"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Rectangle 4"/>
          <p:cNvSpPr>
            <a:spLocks noGrp="1"/>
          </p:cNvSpPr>
          <p:nvPr>
            <p:ph type="title" idx="4294967295"/>
          </p:nvPr>
        </p:nvSpPr>
        <p:spPr bwMode="auto">
          <a:xfrm>
            <a:off x="304800" y="0"/>
            <a:ext cx="8686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800" b="1" cap="none" smtClean="0">
                <a:solidFill>
                  <a:schemeClr val="hlink"/>
                </a:solidFill>
                <a:effectLst/>
                <a:latin typeface="Franklin Gothic Medium" pitchFamily="34" charset="0"/>
              </a:rPr>
              <a:t>Klasifikace právní regulace</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17211350-A6EA-44C5-8DF7-281BCBBF3F1D}" type="slidenum">
              <a:rPr lang="cs-CZ"/>
              <a:pPr>
                <a:defRPr/>
              </a:pPr>
              <a:t>22</a:t>
            </a:fld>
            <a:endParaRPr lang="cs-CZ"/>
          </a:p>
        </p:txBody>
      </p:sp>
      <p:sp>
        <p:nvSpPr>
          <p:cNvPr id="4096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3200" b="1" cap="none" smtClean="0">
                <a:solidFill>
                  <a:schemeClr val="hlink"/>
                </a:solidFill>
                <a:effectLst/>
                <a:latin typeface="Franklin Gothic Medium" pitchFamily="34" charset="0"/>
              </a:rPr>
              <a:t>Počty právních předpisů – F. Novák 2008</a:t>
            </a:r>
          </a:p>
        </p:txBody>
      </p:sp>
      <p:pic>
        <p:nvPicPr>
          <p:cNvPr id="40965"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83" name="Zástupný symbol pro číslo snímku 14"/>
          <p:cNvSpPr>
            <a:spLocks noGrp="1"/>
          </p:cNvSpPr>
          <p:nvPr>
            <p:ph type="sldNum" sz="quarter" idx="12"/>
          </p:nvPr>
        </p:nvSpPr>
        <p:spPr/>
        <p:txBody>
          <a:bodyPr/>
          <a:lstStyle/>
          <a:p>
            <a:pPr>
              <a:defRPr/>
            </a:pPr>
            <a:fld id="{216FDD1E-C06E-4D55-8426-8C8176D5B0A5}" type="slidenum">
              <a:rPr lang="cs-CZ"/>
              <a:pPr>
                <a:defRPr/>
              </a:pPr>
              <a:t>23</a:t>
            </a:fld>
            <a:endParaRPr lang="cs-CZ"/>
          </a:p>
        </p:txBody>
      </p:sp>
      <p:sp>
        <p:nvSpPr>
          <p:cNvPr id="41988" name="Rectangle 2"/>
          <p:cNvSpPr>
            <a:spLocks noGrp="1"/>
          </p:cNvSpPr>
          <p:nvPr>
            <p:ph type="title" idx="4294967295"/>
          </p:nvPr>
        </p:nvSpPr>
        <p:spPr bwMode="auto">
          <a:xfrm>
            <a:off x="304800" y="188913"/>
            <a:ext cx="86868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1600" b="1" cap="none" smtClean="0">
                <a:solidFill>
                  <a:schemeClr val="hlink"/>
                </a:solidFill>
                <a:effectLst/>
                <a:latin typeface="Franklin Gothic Medium" pitchFamily="34" charset="0"/>
              </a:rPr>
              <a:t>Tab. Č. 17 Porovnání struktury právních odvětví na základě celkového počtu zařazení </a:t>
            </a:r>
            <a:r>
              <a:rPr lang="cs-CZ" altLang="cs-CZ" sz="1600" cap="none" smtClean="0">
                <a:solidFill>
                  <a:schemeClr val="hlink"/>
                </a:solidFill>
                <a:effectLst/>
                <a:latin typeface="Franklin Gothic Medium" pitchFamily="34" charset="0"/>
              </a:rPr>
              <a:t/>
            </a:r>
            <a:br>
              <a:rPr lang="cs-CZ" altLang="cs-CZ" sz="1600" cap="none" smtClean="0">
                <a:solidFill>
                  <a:schemeClr val="hlink"/>
                </a:solidFill>
                <a:effectLst/>
                <a:latin typeface="Franklin Gothic Medium" pitchFamily="34" charset="0"/>
              </a:rPr>
            </a:br>
            <a:r>
              <a:rPr lang="cs-CZ" altLang="cs-CZ" sz="1600" b="1" cap="none" smtClean="0">
                <a:solidFill>
                  <a:schemeClr val="hlink"/>
                </a:solidFill>
                <a:effectLst/>
                <a:latin typeface="Franklin Gothic Medium" pitchFamily="34" charset="0"/>
              </a:rPr>
              <a:t>a percentuálního podílu z celku za období 1918-2006, resp. 1918-2007 a v roce 2007</a:t>
            </a:r>
            <a:br>
              <a:rPr lang="cs-CZ" altLang="cs-CZ" sz="1600" b="1" cap="none" smtClean="0">
                <a:solidFill>
                  <a:schemeClr val="hlink"/>
                </a:solidFill>
                <a:effectLst/>
                <a:latin typeface="Franklin Gothic Medium" pitchFamily="34" charset="0"/>
              </a:rPr>
            </a:br>
            <a:r>
              <a:rPr lang="cs-CZ" altLang="cs-CZ" sz="1600" b="1" cap="none" smtClean="0">
                <a:solidFill>
                  <a:schemeClr val="hlink"/>
                </a:solidFill>
                <a:effectLst/>
                <a:latin typeface="Franklin Gothic Medium" pitchFamily="34" charset="0"/>
              </a:rPr>
              <a:t>Novák, Právník 2/2009</a:t>
            </a:r>
          </a:p>
        </p:txBody>
      </p:sp>
      <p:sp>
        <p:nvSpPr>
          <p:cNvPr id="41989" name="Rectangle 3"/>
          <p:cNvSpPr>
            <a:spLocks noChangeArrowheads="1"/>
          </p:cNvSpPr>
          <p:nvPr/>
        </p:nvSpPr>
        <p:spPr bwMode="auto">
          <a:xfrm>
            <a:off x="0" y="1073150"/>
            <a:ext cx="184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200">
              <a:solidFill>
                <a:srgbClr val="000000"/>
              </a:solidFill>
              <a:latin typeface="Franklin Gothic Book" pitchFamily="34" charset="0"/>
              <a:cs typeface="Times New Roman" pitchFamily="18" charset="0"/>
            </a:endParaRPr>
          </a:p>
          <a:p>
            <a:pPr>
              <a:spcBef>
                <a:spcPct val="0"/>
              </a:spcBef>
              <a:buClrTx/>
              <a:buSzTx/>
              <a:buFontTx/>
              <a:buNone/>
            </a:pPr>
            <a:endParaRPr lang="cs-CZ" altLang="cs-CZ" sz="1800">
              <a:solidFill>
                <a:srgbClr val="000000"/>
              </a:solidFill>
              <a:latin typeface="Franklin Gothic Book" pitchFamily="34" charset="0"/>
            </a:endParaRPr>
          </a:p>
        </p:txBody>
      </p:sp>
      <p:graphicFrame>
        <p:nvGraphicFramePr>
          <p:cNvPr id="200708" name="Group 4"/>
          <p:cNvGraphicFramePr>
            <a:graphicFrameLocks noGrp="1"/>
          </p:cNvGraphicFramePr>
          <p:nvPr/>
        </p:nvGraphicFramePr>
        <p:xfrm>
          <a:off x="423863" y="1073150"/>
          <a:ext cx="8296275" cy="5668964"/>
        </p:xfrm>
        <a:graphic>
          <a:graphicData uri="http://schemas.openxmlformats.org/drawingml/2006/table">
            <a:tbl>
              <a:tblPr/>
              <a:tblGrid>
                <a:gridCol w="1744314"/>
                <a:gridCol w="2492594"/>
                <a:gridCol w="1922858"/>
                <a:gridCol w="2136509"/>
              </a:tblGrid>
              <a:tr h="7529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Pr</a:t>
                      </a:r>
                      <a:r>
                        <a:rPr kumimoji="0" lang="cs-CZ" sz="1400" b="1" i="0" u="none" strike="noStrike" cap="none" normalizeH="0" baseline="0" smtClean="0">
                          <a:ln>
                            <a:noFill/>
                          </a:ln>
                          <a:solidFill>
                            <a:schemeClr val="tx1"/>
                          </a:solidFill>
                          <a:effectLst/>
                          <a:latin typeface="Franklin Gothic Book"/>
                          <a:cs typeface="Times New Roman" pitchFamily="18" charset="0"/>
                        </a:rPr>
                        <a:t>á</a:t>
                      </a: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vn</a:t>
                      </a:r>
                      <a:r>
                        <a:rPr kumimoji="0" lang="cs-CZ" sz="1400" b="1" i="0" u="none" strike="noStrike" cap="none" normalizeH="0" baseline="0" smtClean="0">
                          <a:ln>
                            <a:noFill/>
                          </a:ln>
                          <a:solidFill>
                            <a:schemeClr val="tx1"/>
                          </a:solidFill>
                          <a:effectLst/>
                          <a:latin typeface="Franklin Gothic Book"/>
                          <a:cs typeface="Times New Roman" pitchFamily="18" charset="0"/>
                        </a:rPr>
                        <a:t>í</a:t>
                      </a: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 odvětv</a:t>
                      </a:r>
                      <a:r>
                        <a:rPr kumimoji="0" lang="cs-CZ" sz="1400" b="1" i="0" u="none" strike="noStrike" cap="none" normalizeH="0" baseline="0" smtClean="0">
                          <a:ln>
                            <a:noFill/>
                          </a:ln>
                          <a:solidFill>
                            <a:schemeClr val="tx1"/>
                          </a:solidFill>
                          <a:effectLst/>
                          <a:latin typeface="Franklin Gothic Book"/>
                          <a:cs typeface="Times New Roman" pitchFamily="18" charset="0"/>
                        </a:rPr>
                        <a:t>í</a:t>
                      </a: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1918-2006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2007 počet </a:t>
                      </a:r>
                      <a:r>
                        <a:rPr kumimoji="0" lang="cs-CZ" sz="1800" b="1" i="0" u="none" strike="noStrike" cap="none" normalizeH="0" baseline="0" smtClean="0">
                          <a:ln>
                            <a:noFill/>
                          </a:ln>
                          <a:solidFill>
                            <a:schemeClr val="tx1"/>
                          </a:solidFill>
                          <a:effectLst/>
                          <a:latin typeface="Helvetica, sans-serif"/>
                          <a:cs typeface="Times New Roman" pitchFamily="18" charset="0"/>
                        </a:rPr>
                        <a:t>(%)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1918-2007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7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Franklin Gothic Book"/>
                          <a:cs typeface="Times New Roman" pitchFamily="18" charset="0"/>
                        </a:rPr>
                        <a:t>Ú</a:t>
                      </a:r>
                      <a:r>
                        <a:rPr kumimoji="0" lang="cs-CZ" sz="1800" b="1" i="0" u="none" strike="noStrike" cap="none" normalizeH="0" baseline="0" smtClean="0">
                          <a:ln>
                            <a:noFill/>
                          </a:ln>
                          <a:solidFill>
                            <a:schemeClr val="tx1"/>
                          </a:solidFill>
                          <a:effectLst/>
                          <a:latin typeface="Helvetica, sans-serif"/>
                          <a:cs typeface="Times New Roman" pitchFamily="18" charset="0"/>
                        </a:rPr>
                        <a:t>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2350 </a:t>
                      </a: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(5,781)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39 </a:t>
                      </a: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(5,919)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2389 </a:t>
                      </a:r>
                      <a:r>
                        <a:rPr kumimoji="0" lang="cs-CZ" sz="1400" b="1" i="1" u="none" strike="noStrike" cap="none" normalizeH="0" baseline="0" smtClean="0">
                          <a:ln>
                            <a:noFill/>
                          </a:ln>
                          <a:solidFill>
                            <a:schemeClr val="tx1"/>
                          </a:solidFill>
                          <a:effectLst/>
                          <a:latin typeface="Times New Roman" pitchFamily="18" charset="0"/>
                          <a:cs typeface="Times New Roman" pitchFamily="18" charset="0"/>
                        </a:rPr>
                        <a:t>(5,783)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51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SP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15835 (38,956)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225 </a:t>
                      </a: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(3ĺ,091)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16060 (38,879)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51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FP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6577 (16,180)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102 (15,455)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6679 (16,169)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TPH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401 (0,987)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5 (0,758)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406 (0,983)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TPP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491 (1,208)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9 (1,364)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500 (1,210)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OPP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1128 (2,775)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14 (2,121)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1142 </a:t>
                      </a: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(2,765)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OPH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2512 (6,180)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47 (7,121)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2559 (6,195)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RP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185 </a:t>
                      </a:r>
                      <a:r>
                        <a:rPr kumimoji="0" lang="cs-CZ" sz="1400" b="1" i="1" u="none" strike="noStrike" cap="none" normalizeH="0" baseline="0" smtClean="0">
                          <a:ln>
                            <a:noFill/>
                          </a:ln>
                          <a:solidFill>
                            <a:schemeClr val="tx1"/>
                          </a:solidFill>
                          <a:effectLst/>
                          <a:latin typeface="Times New Roman" pitchFamily="18" charset="0"/>
                          <a:cs typeface="Times New Roman" pitchFamily="18" charset="0"/>
                        </a:rPr>
                        <a:t>(0,455)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4 </a:t>
                      </a: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(0,606)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189 (0,458)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PP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2864 (7,046)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55 (8,333)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2919 (7,066)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pSZ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1670 (4,109)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36 </a:t>
                      </a: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(5,455)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1706 (4,130)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51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OP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6361 (15,649)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124 (18,788)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6485 (15,699)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MPSP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274 (0,674)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O (0)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274 (0,663)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Helvetica, sans-serif"/>
                          <a:cs typeface="Times New Roman" pitchFamily="18" charset="0"/>
                        </a:rPr>
                        <a:t>Celkem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40648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660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Times New Roman" pitchFamily="18" charset="0"/>
                          <a:cs typeface="Times New Roman" pitchFamily="18" charset="0"/>
                        </a:rPr>
                        <a:t>41308 </a:t>
                      </a:r>
                      <a:endParaRPr kumimoji="0" lang="cs-CZ" sz="2000" b="1" i="0" u="none" strike="noStrike" cap="none" normalizeH="0" baseline="0" dirty="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2067" name="Rectangle 81"/>
          <p:cNvSpPr>
            <a:spLocks noChangeArrowheads="1"/>
          </p:cNvSpPr>
          <p:nvPr/>
        </p:nvSpPr>
        <p:spPr bwMode="auto">
          <a:xfrm>
            <a:off x="0" y="587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rgbClr val="000000"/>
              </a:solidFill>
              <a:latin typeface="Franklin Gothic Book" pitchFamily="34" charset="0"/>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BE8F8012-333B-4D04-B6BD-955EB913E01C}" type="slidenum">
              <a:rPr lang="cs-CZ"/>
              <a:pPr>
                <a:defRPr/>
              </a:pPr>
              <a:t>24</a:t>
            </a:fld>
            <a:endParaRPr lang="cs-CZ"/>
          </a:p>
        </p:txBody>
      </p:sp>
      <p:sp>
        <p:nvSpPr>
          <p:cNvPr id="43012" name="Rectangle 2"/>
          <p:cNvSpPr>
            <a:spLocks noGrp="1"/>
          </p:cNvSpPr>
          <p:nvPr>
            <p:ph type="title" idx="4294967295"/>
          </p:nvPr>
        </p:nvSpPr>
        <p:spPr bwMode="auto">
          <a:xfrm>
            <a:off x="304800" y="0"/>
            <a:ext cx="86868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800" cap="none" smtClean="0">
                <a:solidFill>
                  <a:schemeClr val="hlink"/>
                </a:solidFill>
                <a:effectLst/>
                <a:latin typeface="Franklin Gothic Medium" pitchFamily="34" charset="0"/>
              </a:rPr>
              <a:t>Podíl odvětví na právních předpisech </a:t>
            </a:r>
            <a:r>
              <a:rPr lang="cs-CZ" altLang="cs-CZ" sz="1800" cap="none" smtClean="0">
                <a:solidFill>
                  <a:schemeClr val="hlink"/>
                </a:solidFill>
                <a:effectLst/>
                <a:latin typeface="Franklin Gothic Medium" pitchFamily="34" charset="0"/>
              </a:rPr>
              <a:t>– Novák, Pr. 2009/2</a:t>
            </a:r>
          </a:p>
        </p:txBody>
      </p:sp>
      <p:pic>
        <p:nvPicPr>
          <p:cNvPr id="43013" name="Picture 3"/>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900113" y="561975"/>
            <a:ext cx="7272337" cy="6296025"/>
          </a:xfrm>
        </p:spPr>
      </p:pic>
      <p:sp>
        <p:nvSpPr>
          <p:cNvPr id="43014" name="Rectangle 4"/>
          <p:cNvSpPr>
            <a:spLocks noGrp="1"/>
          </p:cNvSpPr>
          <p:nvPr>
            <p:ph type="body" sz="half" idx="4294967295"/>
          </p:nvPr>
        </p:nvSpPr>
        <p:spPr>
          <a:xfrm>
            <a:off x="9144000" y="5876925"/>
            <a:ext cx="252413" cy="206375"/>
          </a:xfrm>
        </p:spPr>
        <p:txBody>
          <a:bodyPr/>
          <a:lstStyle/>
          <a:p>
            <a:pPr eaLnBrk="1" hangingPunct="1"/>
            <a:endParaRPr lang="cs-CZ" altLang="cs-CZ" sz="2800" dirty="0" smtClean="0">
              <a:latin typeface="Franklin Gothic Book" pitchFamily="34" charset="0"/>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12E1C0D5-EC34-4526-A3D7-F35EC8DA1B0D}" type="slidenum">
              <a:rPr lang="cs-CZ"/>
              <a:pPr>
                <a:defRPr/>
              </a:pPr>
              <a:t>25</a:t>
            </a:fld>
            <a:endParaRPr lang="cs-CZ"/>
          </a:p>
        </p:txBody>
      </p:sp>
      <p:sp>
        <p:nvSpPr>
          <p:cNvPr id="44036" name="Rectangle 2"/>
          <p:cNvSpPr>
            <a:spLocks noGrp="1"/>
          </p:cNvSpPr>
          <p:nvPr>
            <p:ph type="title" idx="4294967295"/>
          </p:nvPr>
        </p:nvSpPr>
        <p:spPr bwMode="auto">
          <a:xfrm>
            <a:off x="304800" y="0"/>
            <a:ext cx="8686800"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800" b="1" cap="none" smtClean="0">
                <a:solidFill>
                  <a:schemeClr val="hlink"/>
                </a:solidFill>
                <a:effectLst/>
                <a:latin typeface="Franklin Gothic Medium" pitchFamily="34" charset="0"/>
              </a:rPr>
              <a:t>Počty právních předpisů – Novák Pr. 2/2009</a:t>
            </a:r>
          </a:p>
        </p:txBody>
      </p:sp>
      <p:pic>
        <p:nvPicPr>
          <p:cNvPr id="44037" name="Picture 3"/>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395288" y="620713"/>
            <a:ext cx="5976937" cy="6048375"/>
          </a:xfrm>
        </p:spPr>
      </p:pic>
      <p:sp>
        <p:nvSpPr>
          <p:cNvPr id="44038" name="Rectangle 4"/>
          <p:cNvSpPr>
            <a:spLocks noGrp="1"/>
          </p:cNvSpPr>
          <p:nvPr>
            <p:ph type="body" sz="half" idx="4294967295"/>
          </p:nvPr>
        </p:nvSpPr>
        <p:spPr>
          <a:xfrm>
            <a:off x="7235825" y="1554163"/>
            <a:ext cx="1755775" cy="1370012"/>
          </a:xfrm>
        </p:spPr>
        <p:txBody>
          <a:bodyPr/>
          <a:lstStyle/>
          <a:p>
            <a:pPr eaLnBrk="1" hangingPunct="1">
              <a:buFont typeface="Wingdings 2" pitchFamily="18" charset="2"/>
              <a:buNone/>
            </a:pPr>
            <a:r>
              <a:rPr lang="cs-CZ" altLang="cs-CZ" sz="1400" b="1" smtClean="0">
                <a:solidFill>
                  <a:srgbClr val="1908F0"/>
                </a:solidFill>
                <a:latin typeface="Franklin Gothic Book" pitchFamily="34" charset="0"/>
              </a:rPr>
              <a:t>ÚZ – ústavní zákon</a:t>
            </a:r>
          </a:p>
          <a:p>
            <a:pPr eaLnBrk="1" hangingPunct="1">
              <a:buFont typeface="Wingdings 2" pitchFamily="18" charset="2"/>
              <a:buNone/>
            </a:pPr>
            <a:r>
              <a:rPr lang="cs-CZ" altLang="cs-CZ" sz="1400" b="1" smtClean="0">
                <a:solidFill>
                  <a:srgbClr val="1908F0"/>
                </a:solidFill>
                <a:latin typeface="Franklin Gothic Book" pitchFamily="34" charset="0"/>
              </a:rPr>
              <a:t>ZO – zák. opatření</a:t>
            </a:r>
          </a:p>
          <a:p>
            <a:pPr eaLnBrk="1" hangingPunct="1">
              <a:buFont typeface="Wingdings 2" pitchFamily="18" charset="2"/>
              <a:buNone/>
            </a:pPr>
            <a:r>
              <a:rPr lang="cs-CZ" altLang="cs-CZ" sz="1400" b="1" smtClean="0">
                <a:solidFill>
                  <a:srgbClr val="1908F0"/>
                </a:solidFill>
                <a:latin typeface="Franklin Gothic Book" pitchFamily="34" charset="0"/>
              </a:rPr>
              <a:t>NV – nařízení vlády</a:t>
            </a:r>
          </a:p>
          <a:p>
            <a:pPr eaLnBrk="1" hangingPunct="1">
              <a:buFont typeface="Wingdings 2" pitchFamily="18" charset="2"/>
              <a:buNone/>
            </a:pPr>
            <a:r>
              <a:rPr lang="cs-CZ" altLang="cs-CZ" sz="1400" b="1" smtClean="0">
                <a:solidFill>
                  <a:srgbClr val="1908F0"/>
                </a:solidFill>
                <a:latin typeface="Franklin Gothic Book" pitchFamily="34" charset="0"/>
              </a:rPr>
              <a:t>PRI – primární akty</a:t>
            </a:r>
          </a:p>
          <a:p>
            <a:pPr eaLnBrk="1" hangingPunct="1">
              <a:buFont typeface="Wingdings 2" pitchFamily="18" charset="2"/>
              <a:buNone/>
            </a:pPr>
            <a:r>
              <a:rPr lang="cs-CZ" altLang="cs-CZ" sz="1400" b="1" smtClean="0">
                <a:solidFill>
                  <a:srgbClr val="1908F0"/>
                </a:solidFill>
                <a:latin typeface="Franklin Gothic Book" pitchFamily="34" charset="0"/>
              </a:rPr>
              <a:t>SEK – sekundární a</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F343D77-45E6-447F-B6EA-6605872DF9CB}" type="slidenum">
              <a:rPr lang="cs-CZ"/>
              <a:pPr>
                <a:defRPr/>
              </a:pPr>
              <a:t>26</a:t>
            </a:fld>
            <a:endParaRPr lang="cs-CZ"/>
          </a:p>
        </p:txBody>
      </p:sp>
      <p:sp>
        <p:nvSpPr>
          <p:cNvPr id="45060" name="Rectangle 2"/>
          <p:cNvSpPr>
            <a:spLocks noGrp="1"/>
          </p:cNvSpPr>
          <p:nvPr>
            <p:ph type="body" sz="half" idx="4294967295"/>
          </p:nvPr>
        </p:nvSpPr>
        <p:spPr>
          <a:xfrm>
            <a:off x="6877050" y="692150"/>
            <a:ext cx="2114550" cy="1944688"/>
          </a:xfrm>
        </p:spPr>
        <p:txBody>
          <a:bodyPr/>
          <a:lstStyle/>
          <a:p>
            <a:pPr eaLnBrk="1" hangingPunct="1">
              <a:buFont typeface="Wingdings 2" pitchFamily="18" charset="2"/>
              <a:buNone/>
            </a:pPr>
            <a:r>
              <a:rPr lang="cs-CZ" altLang="cs-CZ" sz="1200" b="1" smtClean="0">
                <a:solidFill>
                  <a:srgbClr val="1908F0"/>
                </a:solidFill>
                <a:latin typeface="Franklin Gothic Book" pitchFamily="34" charset="0"/>
              </a:rPr>
              <a:t>Zdroj: Novák: Právník 2/2009</a:t>
            </a:r>
          </a:p>
          <a:p>
            <a:pPr eaLnBrk="1" hangingPunct="1">
              <a:buFont typeface="Wingdings 2" pitchFamily="18" charset="2"/>
              <a:buNone/>
            </a:pPr>
            <a:r>
              <a:rPr lang="cs-CZ" altLang="cs-CZ" sz="1200" b="1" smtClean="0">
                <a:solidFill>
                  <a:srgbClr val="1908F0"/>
                </a:solidFill>
                <a:latin typeface="Franklin Gothic Book" pitchFamily="34" charset="0"/>
              </a:rPr>
              <a:t>Počty odkazujících předpisů</a:t>
            </a:r>
          </a:p>
          <a:p>
            <a:pPr eaLnBrk="1" hangingPunct="1">
              <a:buFont typeface="Wingdings 2" pitchFamily="18" charset="2"/>
              <a:buNone/>
            </a:pPr>
            <a:r>
              <a:rPr lang="cs-CZ" altLang="cs-CZ" sz="1200" b="1" smtClean="0">
                <a:solidFill>
                  <a:srgbClr val="1908F0"/>
                </a:solidFill>
                <a:latin typeface="Franklin Gothic Book" pitchFamily="34" charset="0"/>
              </a:rPr>
              <a:t>Celkem</a:t>
            </a:r>
          </a:p>
          <a:p>
            <a:pPr eaLnBrk="1" hangingPunct="1">
              <a:buFont typeface="Wingdings 2" pitchFamily="18" charset="2"/>
              <a:buNone/>
            </a:pPr>
            <a:r>
              <a:rPr lang="cs-CZ" altLang="cs-CZ" sz="1200" b="1" smtClean="0">
                <a:solidFill>
                  <a:srgbClr val="1908F0"/>
                </a:solidFill>
                <a:latin typeface="Franklin Gothic Book" pitchFamily="34" charset="0"/>
              </a:rPr>
              <a:t>V jednotlivých letech</a:t>
            </a:r>
          </a:p>
          <a:p>
            <a:pPr eaLnBrk="1" hangingPunct="1">
              <a:buFont typeface="Wingdings 2" pitchFamily="18" charset="2"/>
              <a:buNone/>
            </a:pPr>
            <a:r>
              <a:rPr lang="cs-CZ" altLang="cs-CZ" sz="1200" b="1" smtClean="0">
                <a:solidFill>
                  <a:srgbClr val="1908F0"/>
                </a:solidFill>
                <a:latin typeface="Franklin Gothic Book" pitchFamily="34" charset="0"/>
              </a:rPr>
              <a:t>V procentech</a:t>
            </a:r>
          </a:p>
        </p:txBody>
      </p:sp>
      <p:sp>
        <p:nvSpPr>
          <p:cNvPr id="203779" name="Rectangle 3"/>
          <p:cNvSpPr>
            <a:spLocks noGrp="1"/>
          </p:cNvSpPr>
          <p:nvPr>
            <p:ph type="title" idx="4294967295"/>
          </p:nvPr>
        </p:nvSpPr>
        <p:spPr bwMode="auto">
          <a:xfrm>
            <a:off x="1763713" y="115888"/>
            <a:ext cx="5772150" cy="512762"/>
          </a:xfrm>
          <a:extLst/>
        </p:spPr>
        <p:txBody>
          <a:bodyPr wrap="square" lIns="91440" tIns="45720" rIns="91440" bIns="45720" numCol="1" anchorCtr="0" compatLnSpc="1">
            <a:prstTxWarp prst="textNoShape">
              <a:avLst/>
            </a:prstTxWarp>
            <a:normAutofit fontScale="90000"/>
          </a:bodyPr>
          <a:lstStyle/>
          <a:p>
            <a:pPr algn="ctr" eaLnBrk="1" hangingPunct="1">
              <a:defRPr/>
            </a:pPr>
            <a:r>
              <a:rPr lang="cs-CZ" sz="3200" cap="none" smtClean="0">
                <a:effectLst/>
                <a:latin typeface="Franklin Gothic Medium" pitchFamily="34" charset="0"/>
              </a:rPr>
              <a:t>Transpozice práva EU v ČR</a:t>
            </a:r>
          </a:p>
        </p:txBody>
      </p:sp>
      <p:pic>
        <p:nvPicPr>
          <p:cNvPr id="45062" name="Picture 4"/>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609600" y="620713"/>
            <a:ext cx="5978525" cy="5976937"/>
          </a:xfrm>
          <a:noFill/>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6B4DDC23-C680-4B7B-B461-A1349DDC135A}" type="slidenum">
              <a:rPr lang="cs-CZ"/>
              <a:pPr>
                <a:defRPr/>
              </a:pPr>
              <a:t>27</a:t>
            </a:fld>
            <a:endParaRPr lang="cs-CZ"/>
          </a:p>
        </p:txBody>
      </p:sp>
      <p:sp>
        <p:nvSpPr>
          <p:cNvPr id="46084" name="Rectangle 3"/>
          <p:cNvSpPr>
            <a:spLocks noChangeArrowheads="1"/>
          </p:cNvSpPr>
          <p:nvPr/>
        </p:nvSpPr>
        <p:spPr bwMode="auto">
          <a:xfrm>
            <a:off x="1538288" y="-1438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46085" name="Object 2"/>
          <p:cNvGraphicFramePr>
            <a:graphicFrameLocks noChangeAspect="1"/>
          </p:cNvGraphicFramePr>
          <p:nvPr/>
        </p:nvGraphicFramePr>
        <p:xfrm>
          <a:off x="436563" y="460375"/>
          <a:ext cx="8396287" cy="6389688"/>
        </p:xfrm>
        <a:graphic>
          <a:graphicData uri="http://schemas.openxmlformats.org/presentationml/2006/ole">
            <mc:AlternateContent xmlns:mc="http://schemas.openxmlformats.org/markup-compatibility/2006">
              <mc:Choice xmlns:v="urn:schemas-microsoft-com:vml" Requires="v">
                <p:oleObj spid="_x0000_s46098" name="Organization Chart" r:id="rId3" imgW="3600360" imgH="3949560" progId="OrgPlusWOPX.4">
                  <p:embed/>
                </p:oleObj>
              </mc:Choice>
              <mc:Fallback>
                <p:oleObj name="Organization Chart" r:id="rId3" imgW="3600360" imgH="394956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460375"/>
                        <a:ext cx="83962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0" name="Rectangle 4"/>
          <p:cNvSpPr>
            <a:spLocks noGrp="1"/>
          </p:cNvSpPr>
          <p:nvPr>
            <p:ph type="title" idx="4294967295"/>
          </p:nvPr>
        </p:nvSpPr>
        <p:spPr bwMode="auto">
          <a:xfrm>
            <a:off x="304800" y="152400"/>
            <a:ext cx="8686800" cy="609600"/>
          </a:xfrm>
          <a:extLst/>
        </p:spPr>
        <p:txBody>
          <a:bodyPr wrap="square" lIns="91440" tIns="45720" rIns="91440" bIns="45720" numCol="1" anchorCtr="0" compatLnSpc="1">
            <a:prstTxWarp prst="textNoShape">
              <a:avLst/>
            </a:prstTxWarp>
            <a:normAutofit fontScale="90000"/>
          </a:bodyPr>
          <a:lstStyle/>
          <a:p>
            <a:pPr algn="ctr" eaLnBrk="1" hangingPunct="1">
              <a:defRPr/>
            </a:pPr>
            <a:r>
              <a:rPr lang="cs-CZ" sz="3200" cap="none" smtClean="0">
                <a:solidFill>
                  <a:schemeClr val="hlink"/>
                </a:solidFill>
                <a:effectLst/>
                <a:latin typeface="Franklin Gothic Medium" pitchFamily="34" charset="0"/>
              </a:rPr>
              <a:t>Typy systemizace právního řádu </a:t>
            </a:r>
            <a:br>
              <a:rPr lang="cs-CZ" sz="3200" cap="none" smtClean="0">
                <a:solidFill>
                  <a:schemeClr val="hlink"/>
                </a:solidFill>
                <a:effectLst/>
                <a:latin typeface="Franklin Gothic Medium" pitchFamily="34" charset="0"/>
              </a:rPr>
            </a:br>
            <a:endParaRPr lang="cs-CZ" sz="3200" cap="none" smtClean="0">
              <a:solidFill>
                <a:schemeClr val="hlink"/>
              </a:solidFill>
              <a:effectLst/>
              <a:latin typeface="Franklin Gothic Medium" pitchFamily="34" charset="0"/>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394F35EF-C923-40EB-A130-13EE266A4A74}" type="slidenum">
              <a:rPr lang="cs-CZ"/>
              <a:pPr>
                <a:defRPr/>
              </a:pPr>
              <a:t>28</a:t>
            </a:fld>
            <a:endParaRPr lang="cs-CZ"/>
          </a:p>
        </p:txBody>
      </p:sp>
      <p:sp>
        <p:nvSpPr>
          <p:cNvPr id="47108" name="Rectangle 2"/>
          <p:cNvSpPr>
            <a:spLocks noGrp="1"/>
          </p:cNvSpPr>
          <p:nvPr>
            <p:ph type="title" idx="4294967295"/>
          </p:nvPr>
        </p:nvSpPr>
        <p:spPr bwMode="auto">
          <a:xfrm>
            <a:off x="304800" y="457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400" b="1" cap="none" smtClean="0">
                <a:solidFill>
                  <a:schemeClr val="hlink"/>
                </a:solidFill>
                <a:effectLst/>
                <a:latin typeface="Times New Roman" pitchFamily="18" charset="0"/>
              </a:rPr>
              <a:t>		Příklad depuračního předpisu</a:t>
            </a:r>
          </a:p>
        </p:txBody>
      </p:sp>
      <p:sp>
        <p:nvSpPr>
          <p:cNvPr id="47109" name="Rectangle 3"/>
          <p:cNvSpPr>
            <a:spLocks noGrp="1"/>
          </p:cNvSpPr>
          <p:nvPr>
            <p:ph type="body" idx="4294967295"/>
          </p:nvPr>
        </p:nvSpPr>
        <p:spPr>
          <a:xfrm>
            <a:off x="304800" y="1066800"/>
            <a:ext cx="8686800" cy="5562600"/>
          </a:xfrm>
        </p:spPr>
        <p:txBody>
          <a:bodyPr/>
          <a:lstStyle/>
          <a:p>
            <a:pPr eaLnBrk="1" hangingPunct="1">
              <a:buFont typeface="Wingdings 2" pitchFamily="18" charset="2"/>
              <a:buNone/>
            </a:pPr>
            <a:r>
              <a:rPr lang="de-AT" altLang="cs-CZ" sz="1600" b="1" smtClean="0">
                <a:solidFill>
                  <a:srgbClr val="FF0000"/>
                </a:solidFill>
                <a:latin typeface="Times New Roman" pitchFamily="18" charset="0"/>
              </a:rPr>
              <a:t>Deregulierungsauftrag</a:t>
            </a:r>
            <a:r>
              <a:rPr lang="de-AT" altLang="cs-CZ" sz="1600" smtClean="0">
                <a:solidFill>
                  <a:srgbClr val="000000"/>
                </a:solidFill>
                <a:latin typeface="Times New Roman" pitchFamily="18" charset="0"/>
              </a:rPr>
              <a:t> erlassen sowie das Eisenbahngesetz 1957, das Rohrleitungsgesetz und das Umweltvertr</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glichkeitspr</a:t>
            </a:r>
            <a:r>
              <a:rPr lang="de-AT" altLang="cs-CZ" sz="1600" smtClean="0">
                <a:solidFill>
                  <a:srgbClr val="000000"/>
                </a:solidFill>
                <a:latin typeface="Franklin Gothic Book" pitchFamily="34" charset="0"/>
              </a:rPr>
              <a:t>ü</a:t>
            </a:r>
            <a:r>
              <a:rPr lang="de-AT" altLang="cs-CZ" sz="1600" smtClean="0">
                <a:solidFill>
                  <a:srgbClr val="000000"/>
                </a:solidFill>
                <a:latin typeface="Times New Roman" pitchFamily="18" charset="0"/>
              </a:rPr>
              <a:t>fungsgesetz 2000 ge</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ndert werden </a:t>
            </a:r>
            <a:r>
              <a:rPr lang="de-AT" altLang="cs-CZ" sz="1600" b="1" smtClean="0">
                <a:solidFill>
                  <a:srgbClr val="000000"/>
                </a:solidFill>
                <a:latin typeface="Times New Roman" pitchFamily="18" charset="0"/>
              </a:rPr>
              <a:t>(Deregulierungsgesetz 2001)</a:t>
            </a:r>
            <a:r>
              <a:rPr lang="de-AT" altLang="cs-CZ" sz="1600" smtClean="0">
                <a:solidFill>
                  <a:srgbClr val="000000"/>
                </a:solidFill>
                <a:latin typeface="Franklin Gothic Book" pitchFamily="34" charset="0"/>
              </a:rPr>
              <a:t> </a:t>
            </a:r>
            <a:r>
              <a:rPr lang="de-AT" altLang="cs-CZ" sz="1600" smtClean="0">
                <a:solidFill>
                  <a:srgbClr val="000000"/>
                </a:solidFill>
                <a:latin typeface="Times New Roman" pitchFamily="18" charset="0"/>
              </a:rPr>
              <a:t>  </a:t>
            </a:r>
            <a:endParaRPr lang="cs-CZ" altLang="cs-CZ" sz="1600" smtClean="0">
              <a:solidFill>
                <a:srgbClr val="000000"/>
              </a:solidFill>
              <a:latin typeface="Times New Roman" pitchFamily="18" charset="0"/>
            </a:endParaRPr>
          </a:p>
          <a:p>
            <a:pPr eaLnBrk="1" hangingPunct="1">
              <a:buFont typeface="Wingdings 2" pitchFamily="18" charset="2"/>
              <a:buNone/>
            </a:pPr>
            <a:r>
              <a:rPr lang="de-AT" altLang="cs-CZ" sz="1600" b="1" smtClean="0">
                <a:solidFill>
                  <a:srgbClr val="CC0000"/>
                </a:solidFill>
                <a:latin typeface="Times New Roman" pitchFamily="18" charset="0"/>
              </a:rPr>
              <a:t>Artikel 1 Deregulierungsauftrag</a:t>
            </a:r>
            <a:r>
              <a:rPr lang="de-AT" altLang="cs-CZ" sz="1600" b="1" smtClean="0">
                <a:solidFill>
                  <a:srgbClr val="CC0000"/>
                </a:solidFill>
                <a:latin typeface="Franklin Gothic Book" pitchFamily="34" charset="0"/>
              </a:rPr>
              <a:t> </a:t>
            </a:r>
            <a:r>
              <a:rPr lang="de-AT" altLang="cs-CZ" sz="1600" b="1" smtClean="0">
                <a:solidFill>
                  <a:srgbClr val="CC0000"/>
                </a:solidFill>
                <a:latin typeface="Times New Roman" pitchFamily="18" charset="0"/>
              </a:rPr>
              <a:t>  </a:t>
            </a:r>
            <a:endParaRPr lang="cs-CZ" altLang="cs-CZ" sz="1600" b="1" smtClean="0">
              <a:solidFill>
                <a:srgbClr val="CC0000"/>
              </a:solidFill>
              <a:latin typeface="Times New Roman" pitchFamily="18" charset="0"/>
            </a:endParaRPr>
          </a:p>
          <a:p>
            <a:pPr eaLnBrk="1" hangingPunct="1">
              <a:lnSpc>
                <a:spcPct val="80000"/>
              </a:lnSpc>
              <a:buFont typeface="Wingdings 2" pitchFamily="18" charset="2"/>
              <a:buNone/>
            </a:pPr>
            <a:r>
              <a:rPr lang="de-AT" altLang="cs-CZ" sz="1600" smtClean="0">
                <a:solidFill>
                  <a:srgbClr val="000000"/>
                </a:solidFill>
                <a:latin typeface="Times New Roman" pitchFamily="18" charset="0"/>
              </a:rPr>
              <a:t>§ 1. (1) Anl</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sslich einer geplanten </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nderung eines Bundesgesetzes ist insbesondere zu pr</a:t>
            </a:r>
            <a:r>
              <a:rPr lang="de-AT" altLang="cs-CZ" sz="1600" smtClean="0">
                <a:solidFill>
                  <a:srgbClr val="000000"/>
                </a:solidFill>
                <a:latin typeface="Franklin Gothic Book" pitchFamily="34" charset="0"/>
              </a:rPr>
              <a:t>ü</a:t>
            </a:r>
            <a:r>
              <a:rPr lang="de-AT" altLang="cs-CZ" sz="1600" smtClean="0">
                <a:solidFill>
                  <a:srgbClr val="000000"/>
                </a:solidFill>
                <a:latin typeface="Times New Roman" pitchFamily="18" charset="0"/>
              </a:rPr>
              <a:t>fen, ob das zu </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ndernde Gesetz oder einzelne Bestimmungen desselben noch notwendig und zeitgem</a:t>
            </a:r>
            <a:r>
              <a:rPr lang="de-AT" altLang="cs-CZ" sz="1600" smtClean="0">
                <a:solidFill>
                  <a:srgbClr val="000000"/>
                </a:solidFill>
                <a:latin typeface="Franklin Gothic Book" pitchFamily="34" charset="0"/>
              </a:rPr>
              <a:t>äß</a:t>
            </a:r>
            <a:r>
              <a:rPr lang="de-AT" altLang="cs-CZ" sz="1600" smtClean="0">
                <a:solidFill>
                  <a:srgbClr val="000000"/>
                </a:solidFill>
                <a:latin typeface="Times New Roman" pitchFamily="18" charset="0"/>
              </a:rPr>
              <a:t> sind oder ob die angestrebten Wirkungen nicht auch auf andere Weise erreicht werden k</a:t>
            </a:r>
            <a:r>
              <a:rPr lang="de-AT" altLang="cs-CZ" sz="1600" smtClean="0">
                <a:solidFill>
                  <a:srgbClr val="000000"/>
                </a:solidFill>
                <a:latin typeface="Franklin Gothic Book" pitchFamily="34" charset="0"/>
              </a:rPr>
              <a:t>ö</a:t>
            </a:r>
            <a:r>
              <a:rPr lang="de-AT" altLang="cs-CZ" sz="1600" smtClean="0">
                <a:solidFill>
                  <a:srgbClr val="000000"/>
                </a:solidFill>
                <a:latin typeface="Times New Roman" pitchFamily="18" charset="0"/>
              </a:rPr>
              <a:t>nnten. Insbesondere ist bei der Vorbereitung der Umsetzung von Richtlinien der Europ</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ischen Gemeinschaft darauf zu achten, dass die vorgegebenen Standards nicht ohne Grund </a:t>
            </a:r>
            <a:r>
              <a:rPr lang="de-AT" altLang="cs-CZ" sz="1600" smtClean="0">
                <a:solidFill>
                  <a:srgbClr val="000000"/>
                </a:solidFill>
                <a:latin typeface="Franklin Gothic Book" pitchFamily="34" charset="0"/>
              </a:rPr>
              <a:t>ü</a:t>
            </a:r>
            <a:r>
              <a:rPr lang="de-AT" altLang="cs-CZ" sz="1600" smtClean="0">
                <a:solidFill>
                  <a:srgbClr val="000000"/>
                </a:solidFill>
                <a:latin typeface="Times New Roman" pitchFamily="18" charset="0"/>
              </a:rPr>
              <a:t>bererf</a:t>
            </a:r>
            <a:r>
              <a:rPr lang="de-AT" altLang="cs-CZ" sz="1600" smtClean="0">
                <a:solidFill>
                  <a:srgbClr val="000000"/>
                </a:solidFill>
                <a:latin typeface="Franklin Gothic Book" pitchFamily="34" charset="0"/>
              </a:rPr>
              <a:t>ü</a:t>
            </a:r>
            <a:r>
              <a:rPr lang="de-AT" altLang="cs-CZ" sz="1600" smtClean="0">
                <a:solidFill>
                  <a:srgbClr val="000000"/>
                </a:solidFill>
                <a:latin typeface="Times New Roman" pitchFamily="18" charset="0"/>
              </a:rPr>
              <a:t>llt werden.</a:t>
            </a:r>
            <a:endParaRPr lang="cs-CZ" altLang="cs-CZ" sz="1600" smtClean="0">
              <a:solidFill>
                <a:srgbClr val="000000"/>
              </a:solidFill>
              <a:latin typeface="Times New Roman" pitchFamily="18" charset="0"/>
            </a:endParaRPr>
          </a:p>
          <a:p>
            <a:pPr eaLnBrk="1" hangingPunct="1">
              <a:lnSpc>
                <a:spcPct val="80000"/>
              </a:lnSpc>
              <a:buFont typeface="Wingdings 2" pitchFamily="18" charset="2"/>
              <a:buNone/>
            </a:pPr>
            <a:r>
              <a:rPr lang="cs-CZ" altLang="cs-CZ" sz="1600" smtClean="0">
                <a:solidFill>
                  <a:srgbClr val="1908F0"/>
                </a:solidFill>
                <a:latin typeface="Times New Roman" pitchFamily="18" charset="0"/>
              </a:rPr>
              <a:t>((V př</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padě z</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měru změnit spolkový z</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kon je třeba zejm</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na přezkoumat, zda jsou novelizovaný z</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kon </a:t>
            </a:r>
          </a:p>
          <a:p>
            <a:pPr eaLnBrk="1" hangingPunct="1">
              <a:lnSpc>
                <a:spcPct val="80000"/>
              </a:lnSpc>
              <a:buFont typeface="Wingdings 2" pitchFamily="18" charset="2"/>
              <a:buNone/>
            </a:pPr>
            <a:r>
              <a:rPr lang="cs-CZ" altLang="cs-CZ" sz="1600" smtClean="0">
                <a:solidFill>
                  <a:srgbClr val="1908F0"/>
                </a:solidFill>
                <a:latin typeface="Times New Roman" pitchFamily="18" charset="0"/>
              </a:rPr>
              <a:t>nebo jeho jednotliv</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 ustanoven</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je</a:t>
            </a:r>
            <a:r>
              <a:rPr lang="cs-CZ" altLang="cs-CZ" sz="1600" smtClean="0">
                <a:solidFill>
                  <a:srgbClr val="1908F0"/>
                </a:solidFill>
                <a:latin typeface="Franklin Gothic Book" pitchFamily="34" charset="0"/>
              </a:rPr>
              <a:t>š</a:t>
            </a:r>
            <a:r>
              <a:rPr lang="cs-CZ" altLang="cs-CZ" sz="1600" smtClean="0">
                <a:solidFill>
                  <a:srgbClr val="1908F0"/>
                </a:solidFill>
                <a:latin typeface="Times New Roman" pitchFamily="18" charset="0"/>
              </a:rPr>
              <a:t>tě nutn</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 a aktu</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ln</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a zda se ned</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 zamýšleného </a:t>
            </a:r>
            <a:r>
              <a:rPr lang="cs-CZ" altLang="cs-CZ" sz="1600" smtClean="0">
                <a:solidFill>
                  <a:srgbClr val="1908F0"/>
                </a:solidFill>
                <a:latin typeface="Franklin Gothic Book" pitchFamily="34" charset="0"/>
              </a:rPr>
              <a:t>ú</a:t>
            </a:r>
            <a:r>
              <a:rPr lang="cs-CZ" altLang="cs-CZ" sz="1600" smtClean="0">
                <a:solidFill>
                  <a:srgbClr val="1908F0"/>
                </a:solidFill>
                <a:latin typeface="Times New Roman" pitchFamily="18" charset="0"/>
              </a:rPr>
              <a:t>činku dos</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hnout </a:t>
            </a:r>
          </a:p>
          <a:p>
            <a:pPr eaLnBrk="1" hangingPunct="1">
              <a:lnSpc>
                <a:spcPct val="80000"/>
              </a:lnSpc>
              <a:buFont typeface="Wingdings 2" pitchFamily="18" charset="2"/>
              <a:buNone/>
            </a:pPr>
            <a:r>
              <a:rPr lang="cs-CZ" altLang="cs-CZ" sz="1600" smtClean="0">
                <a:solidFill>
                  <a:srgbClr val="1908F0"/>
                </a:solidFill>
                <a:latin typeface="Times New Roman" pitchFamily="18" charset="0"/>
              </a:rPr>
              <a:t>jiným způsobem. Zvl</a:t>
            </a:r>
            <a:r>
              <a:rPr lang="cs-CZ" altLang="cs-CZ" sz="1600" smtClean="0">
                <a:solidFill>
                  <a:srgbClr val="1908F0"/>
                </a:solidFill>
                <a:latin typeface="Franklin Gothic Book" pitchFamily="34" charset="0"/>
              </a:rPr>
              <a:t>áš</a:t>
            </a:r>
            <a:r>
              <a:rPr lang="cs-CZ" altLang="cs-CZ" sz="1600" smtClean="0">
                <a:solidFill>
                  <a:srgbClr val="1908F0"/>
                </a:solidFill>
                <a:latin typeface="Times New Roman" pitchFamily="18" charset="0"/>
              </a:rPr>
              <a:t>tě je třeba při př</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pravě transpozice směrnic Evropsk</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ho společenstv</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db</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t na to, </a:t>
            </a:r>
          </a:p>
          <a:p>
            <a:pPr eaLnBrk="1" hangingPunct="1">
              <a:lnSpc>
                <a:spcPct val="80000"/>
              </a:lnSpc>
              <a:buFont typeface="Wingdings 2" pitchFamily="18" charset="2"/>
              <a:buNone/>
            </a:pPr>
            <a:r>
              <a:rPr lang="cs-CZ" altLang="cs-CZ" sz="1600" smtClean="0">
                <a:solidFill>
                  <a:srgbClr val="1908F0"/>
                </a:solidFill>
                <a:latin typeface="Times New Roman" pitchFamily="18" charset="0"/>
              </a:rPr>
              <a:t>zda zadan</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(stanoven</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standardy nebudou bez důvodu překročeny.))</a:t>
            </a:r>
            <a:r>
              <a:rPr lang="de-AT" altLang="cs-CZ" sz="1600" smtClean="0">
                <a:solidFill>
                  <a:srgbClr val="1908F0"/>
                </a:solidFill>
                <a:latin typeface="Franklin Gothic Book" pitchFamily="34" charset="0"/>
              </a:rPr>
              <a:t> </a:t>
            </a:r>
            <a:r>
              <a:rPr lang="de-AT" altLang="cs-CZ" sz="1600" smtClean="0">
                <a:solidFill>
                  <a:srgbClr val="1908F0"/>
                </a:solidFill>
                <a:latin typeface="Times New Roman" pitchFamily="18" charset="0"/>
              </a:rPr>
              <a:t>  </a:t>
            </a:r>
            <a:endParaRPr lang="cs-CZ" altLang="cs-CZ" sz="1600" smtClean="0">
              <a:solidFill>
                <a:srgbClr val="1908F0"/>
              </a:solidFill>
              <a:latin typeface="Times New Roman" pitchFamily="18" charset="0"/>
            </a:endParaRPr>
          </a:p>
          <a:p>
            <a:pPr eaLnBrk="1" hangingPunct="1">
              <a:lnSpc>
                <a:spcPct val="80000"/>
              </a:lnSpc>
              <a:buFont typeface="Wingdings 2" pitchFamily="18" charset="2"/>
              <a:buNone/>
            </a:pPr>
            <a:r>
              <a:rPr lang="de-AT" altLang="cs-CZ" sz="1600" smtClean="0">
                <a:solidFill>
                  <a:srgbClr val="000000"/>
                </a:solidFill>
                <a:latin typeface="Times New Roman" pitchFamily="18" charset="0"/>
              </a:rPr>
              <a:t>(2) Alle mit der Vorbereitung von Akten der Bundesgesetzgebung betrauten Organe haben darauf Bedacht zu nehmen, die wesentlichen Auswirkungen von Gesetzen in finanzieller, wirtschafts-, umwelt- und konsumentenschutzpolitischer sowie sozialer Hinsicht abzusch</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tzen. Ebenso ist zu pr</a:t>
            </a:r>
            <a:r>
              <a:rPr lang="de-AT" altLang="cs-CZ" sz="1600" smtClean="0">
                <a:solidFill>
                  <a:srgbClr val="000000"/>
                </a:solidFill>
                <a:latin typeface="Franklin Gothic Book" pitchFamily="34" charset="0"/>
              </a:rPr>
              <a:t>ü</a:t>
            </a:r>
            <a:r>
              <a:rPr lang="de-AT" altLang="cs-CZ" sz="1600" smtClean="0">
                <a:solidFill>
                  <a:srgbClr val="000000"/>
                </a:solidFill>
                <a:latin typeface="Times New Roman" pitchFamily="18" charset="0"/>
              </a:rPr>
              <a:t>fen, ob der Vollzug der in Aussicht genommenen Regelung keinen </a:t>
            </a:r>
            <a:r>
              <a:rPr lang="de-AT" altLang="cs-CZ" sz="1600" smtClean="0">
                <a:solidFill>
                  <a:srgbClr val="000000"/>
                </a:solidFill>
                <a:latin typeface="Franklin Gothic Book" pitchFamily="34" charset="0"/>
              </a:rPr>
              <a:t>ü</a:t>
            </a:r>
            <a:r>
              <a:rPr lang="de-AT" altLang="cs-CZ" sz="1600" smtClean="0">
                <a:solidFill>
                  <a:srgbClr val="000000"/>
                </a:solidFill>
                <a:latin typeface="Times New Roman" pitchFamily="18" charset="0"/>
              </a:rPr>
              <a:t>berm</a:t>
            </a:r>
            <a:r>
              <a:rPr lang="de-AT" altLang="cs-CZ" sz="1600" smtClean="0">
                <a:solidFill>
                  <a:srgbClr val="000000"/>
                </a:solidFill>
                <a:latin typeface="Franklin Gothic Book" pitchFamily="34" charset="0"/>
              </a:rPr>
              <a:t>äß</a:t>
            </a:r>
            <a:r>
              <a:rPr lang="de-AT" altLang="cs-CZ" sz="1600" smtClean="0">
                <a:solidFill>
                  <a:srgbClr val="000000"/>
                </a:solidFill>
                <a:latin typeface="Times New Roman" pitchFamily="18" charset="0"/>
              </a:rPr>
              <a:t>igen Aufwand in der Verwaltung nach sich zieht.</a:t>
            </a:r>
            <a:endParaRPr lang="cs-CZ" altLang="cs-CZ" sz="1600" smtClean="0">
              <a:solidFill>
                <a:srgbClr val="000000"/>
              </a:solidFill>
              <a:latin typeface="Times New Roman" pitchFamily="18" charset="0"/>
            </a:endParaRPr>
          </a:p>
          <a:p>
            <a:pPr eaLnBrk="1" hangingPunct="1">
              <a:lnSpc>
                <a:spcPct val="80000"/>
              </a:lnSpc>
              <a:buFont typeface="Wingdings 2" pitchFamily="18" charset="2"/>
              <a:buNone/>
            </a:pPr>
            <a:r>
              <a:rPr lang="cs-CZ" altLang="cs-CZ" sz="1600" smtClean="0">
                <a:solidFill>
                  <a:srgbClr val="1908F0"/>
                </a:solidFill>
                <a:latin typeface="Times New Roman" pitchFamily="18" charset="0"/>
              </a:rPr>
              <a:t>((V</a:t>
            </a:r>
            <a:r>
              <a:rPr lang="cs-CZ" altLang="cs-CZ" sz="1600" smtClean="0">
                <a:solidFill>
                  <a:srgbClr val="1908F0"/>
                </a:solidFill>
                <a:latin typeface="Franklin Gothic Book" pitchFamily="34" charset="0"/>
              </a:rPr>
              <a:t>š</a:t>
            </a:r>
            <a:r>
              <a:rPr lang="cs-CZ" altLang="cs-CZ" sz="1600" smtClean="0">
                <a:solidFill>
                  <a:srgbClr val="1908F0"/>
                </a:solidFill>
                <a:latin typeface="Times New Roman" pitchFamily="18" charset="0"/>
              </a:rPr>
              <a:t>echny org</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ny pověřen</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př</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pravou aktů spolkov</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ho z</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konod</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rstv</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maj</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db</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t na to, aby podstatn</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a:t>
            </a:r>
          </a:p>
          <a:p>
            <a:pPr eaLnBrk="1" hangingPunct="1">
              <a:lnSpc>
                <a:spcPct val="80000"/>
              </a:lnSpc>
              <a:buFont typeface="Wingdings 2" pitchFamily="18" charset="2"/>
              <a:buNone/>
            </a:pPr>
            <a:r>
              <a:rPr lang="cs-CZ" altLang="cs-CZ" sz="1600" smtClean="0">
                <a:solidFill>
                  <a:srgbClr val="1908F0"/>
                </a:solidFill>
                <a:latin typeface="Times New Roman" pitchFamily="18" charset="0"/>
              </a:rPr>
              <a:t>dopady z</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konů byly zhodnoceny z hlediska politiky finančn</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hospod</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řsk</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životn</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ho prostřed</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a </a:t>
            </a:r>
          </a:p>
          <a:p>
            <a:pPr eaLnBrk="1" hangingPunct="1">
              <a:lnSpc>
                <a:spcPct val="80000"/>
              </a:lnSpc>
              <a:buFont typeface="Wingdings 2" pitchFamily="18" charset="2"/>
              <a:buNone/>
            </a:pPr>
            <a:r>
              <a:rPr lang="cs-CZ" altLang="cs-CZ" sz="1600" smtClean="0">
                <a:solidFill>
                  <a:srgbClr val="1908F0"/>
                </a:solidFill>
                <a:latin typeface="Times New Roman" pitchFamily="18" charset="0"/>
              </a:rPr>
              <a:t>ochrany spotřebitele, stejně jako z hlediska soci</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ln</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ho. Rovněž je třeba zkoumat, zda výkon zamý</a:t>
            </a:r>
            <a:r>
              <a:rPr lang="cs-CZ" altLang="cs-CZ" sz="1600" smtClean="0">
                <a:solidFill>
                  <a:srgbClr val="1908F0"/>
                </a:solidFill>
                <a:latin typeface="Franklin Gothic Book" pitchFamily="34" charset="0"/>
              </a:rPr>
              <a:t>š</a:t>
            </a:r>
            <a:r>
              <a:rPr lang="cs-CZ" altLang="cs-CZ" sz="1600" smtClean="0">
                <a:solidFill>
                  <a:srgbClr val="1908F0"/>
                </a:solidFill>
                <a:latin typeface="Times New Roman" pitchFamily="18" charset="0"/>
              </a:rPr>
              <a:t>len</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a:t>
            </a:r>
          </a:p>
          <a:p>
            <a:pPr eaLnBrk="1" hangingPunct="1">
              <a:lnSpc>
                <a:spcPct val="80000"/>
              </a:lnSpc>
              <a:buFont typeface="Wingdings 2" pitchFamily="18" charset="2"/>
              <a:buNone/>
            </a:pPr>
            <a:r>
              <a:rPr lang="cs-CZ" altLang="cs-CZ" sz="1600" smtClean="0">
                <a:solidFill>
                  <a:srgbClr val="1908F0"/>
                </a:solidFill>
                <a:latin typeface="Franklin Gothic Book" pitchFamily="34" charset="0"/>
              </a:rPr>
              <a:t>ú</a:t>
            </a:r>
            <a:r>
              <a:rPr lang="cs-CZ" altLang="cs-CZ" sz="1600" smtClean="0">
                <a:solidFill>
                  <a:srgbClr val="1908F0"/>
                </a:solidFill>
                <a:latin typeface="Times New Roman" pitchFamily="18" charset="0"/>
              </a:rPr>
              <a:t>pravy nepovede z nadměrn</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n</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ročnosti ve spr</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vě)) </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9A105548-E1CF-4DFB-B5DA-54225A7586D6}" type="slidenum">
              <a:rPr lang="cs-CZ"/>
              <a:pPr>
                <a:defRPr/>
              </a:pPr>
              <a:t>29</a:t>
            </a:fld>
            <a:endParaRPr lang="cs-CZ"/>
          </a:p>
        </p:txBody>
      </p:sp>
      <p:sp>
        <p:nvSpPr>
          <p:cNvPr id="48132" name="Rectangle 2"/>
          <p:cNvSpPr>
            <a:spLocks noGrp="1"/>
          </p:cNvSpPr>
          <p:nvPr>
            <p:ph type="title" idx="4294967295"/>
          </p:nvPr>
        </p:nvSpPr>
        <p:spPr bwMode="auto">
          <a:xfrm>
            <a:off x="685800" y="1524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400" b="1" cap="none" smtClean="0">
                <a:solidFill>
                  <a:srgbClr val="660066"/>
                </a:solidFill>
                <a:effectLst/>
                <a:latin typeface="Franklin Gothic Medium" pitchFamily="34" charset="0"/>
              </a:rPr>
              <a:t>Vztahy pramenů práva v ČR</a:t>
            </a:r>
          </a:p>
        </p:txBody>
      </p:sp>
      <p:graphicFrame>
        <p:nvGraphicFramePr>
          <p:cNvPr id="48133" name="Object 3"/>
          <p:cNvGraphicFramePr>
            <a:graphicFrameLocks noGrp="1" noChangeAspect="1"/>
          </p:cNvGraphicFramePr>
          <p:nvPr>
            <p:ph type="dgm" idx="4294967295"/>
          </p:nvPr>
        </p:nvGraphicFramePr>
        <p:xfrm>
          <a:off x="539750" y="995363"/>
          <a:ext cx="8064500" cy="5668962"/>
        </p:xfrm>
        <a:graphic>
          <a:graphicData uri="http://schemas.openxmlformats.org/presentationml/2006/ole">
            <mc:AlternateContent xmlns:mc="http://schemas.openxmlformats.org/markup-compatibility/2006">
              <mc:Choice xmlns:v="urn:schemas-microsoft-com:vml" Requires="v">
                <p:oleObj spid="_x0000_s48145" name="Organization Chart" r:id="rId4" imgW="4116593" imgH="3155576" progId="OrgPlusWOPX.4">
                  <p:embed followColorScheme="full"/>
                </p:oleObj>
              </mc:Choice>
              <mc:Fallback>
                <p:oleObj name="Organization Chart" r:id="rId4" imgW="4116593" imgH="3155576" progId="OrgPlusWOPX.4">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995363"/>
                        <a:ext cx="8064500"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type="title"/>
          </p:nvPr>
        </p:nvSpPr>
        <p:spPr>
          <a:xfrm>
            <a:off x="685800" y="152400"/>
            <a:ext cx="7772400" cy="762000"/>
          </a:xfrm>
        </p:spPr>
        <p:txBody>
          <a:bodyPr>
            <a:normAutofit fontScale="90000"/>
          </a:bodyPr>
          <a:lstStyle/>
          <a:p>
            <a:pPr eaLnBrk="1" hangingPunct="1">
              <a:defRPr/>
            </a:pPr>
            <a:r>
              <a:rPr lang="cs-CZ" sz="2400" b="1" smtClean="0">
                <a:solidFill>
                  <a:srgbClr val="660033"/>
                </a:solidFill>
              </a:rPr>
              <a:t>Ústavní základy systému práva a právního řádu ČR</a:t>
            </a:r>
          </a:p>
        </p:txBody>
      </p:sp>
      <p:sp>
        <p:nvSpPr>
          <p:cNvPr id="14339" name="Zástupný symbol pro zápatí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FFFFFF"/>
                </a:solidFill>
                <a:latin typeface="Times New Roman" pitchFamily="18" charset="0"/>
              </a:rPr>
              <a:t>Filip, J.: Ústavní základy systému práva ČR</a:t>
            </a:r>
          </a:p>
        </p:txBody>
      </p:sp>
      <p:sp>
        <p:nvSpPr>
          <p:cNvPr id="1434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fontAlgn="base" hangingPunct="1">
              <a:spcBef>
                <a:spcPct val="0"/>
              </a:spcBef>
              <a:spcAft>
                <a:spcPct val="0"/>
              </a:spcAft>
              <a:buClrTx/>
              <a:buSzTx/>
              <a:buFontTx/>
              <a:buNone/>
            </a:pPr>
            <a:fld id="{19FAFF86-2F07-4E5D-B719-3D4096E2EAFD}" type="slidenum">
              <a:rPr lang="cs-CZ" altLang="cs-CZ" sz="1200" smtClean="0">
                <a:solidFill>
                  <a:srgbClr val="FFFFFF"/>
                </a:solidFill>
                <a:latin typeface="Times New Roman" pitchFamily="18" charset="0"/>
              </a:rPr>
              <a:pPr eaLnBrk="1" fontAlgn="base" hangingPunct="1">
                <a:spcBef>
                  <a:spcPct val="0"/>
                </a:spcBef>
                <a:spcAft>
                  <a:spcPct val="0"/>
                </a:spcAft>
                <a:buClrTx/>
                <a:buSzTx/>
                <a:buFontTx/>
                <a:buNone/>
              </a:pPr>
              <a:t>3</a:t>
            </a:fld>
            <a:endParaRPr lang="cs-CZ" altLang="cs-CZ" sz="1200" smtClean="0">
              <a:solidFill>
                <a:srgbClr val="FFFFFF"/>
              </a:solidFill>
              <a:latin typeface="Times New Roman" pitchFamily="18" charset="0"/>
            </a:endParaRPr>
          </a:p>
        </p:txBody>
      </p:sp>
      <p:graphicFrame>
        <p:nvGraphicFramePr>
          <p:cNvPr id="14341" name="Object 2"/>
          <p:cNvGraphicFramePr>
            <a:graphicFrameLocks noChangeAspect="1"/>
          </p:cNvGraphicFramePr>
          <p:nvPr/>
        </p:nvGraphicFramePr>
        <p:xfrm>
          <a:off x="979488" y="1574800"/>
          <a:ext cx="7108825" cy="4445000"/>
        </p:xfrm>
        <a:graphic>
          <a:graphicData uri="http://schemas.openxmlformats.org/presentationml/2006/ole">
            <mc:AlternateContent xmlns:mc="http://schemas.openxmlformats.org/markup-compatibility/2006">
              <mc:Choice xmlns:v="urn:schemas-microsoft-com:vml" Requires="v">
                <p:oleObj spid="_x0000_s14353" name="Organization Chart" r:id="rId3" imgW="927841" imgH="195733" progId="OrgPlusWOPX.4">
                  <p:embed/>
                </p:oleObj>
              </mc:Choice>
              <mc:Fallback>
                <p:oleObj name="Organization Chart" r:id="rId3" imgW="927841" imgH="195733"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88" y="1574800"/>
                        <a:ext cx="7108825"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F520E8A-C35A-4E69-908E-98201663EACB}" type="slidenum">
              <a:rPr lang="cs-CZ"/>
              <a:pPr>
                <a:defRPr/>
              </a:pPr>
              <a:t>30</a:t>
            </a:fld>
            <a:endParaRPr lang="cs-CZ"/>
          </a:p>
        </p:txBody>
      </p:sp>
      <p:sp>
        <p:nvSpPr>
          <p:cNvPr id="187394" name="Rectangle 2"/>
          <p:cNvSpPr>
            <a:spLocks noGrp="1"/>
          </p:cNvSpPr>
          <p:nvPr>
            <p:ph type="title" idx="4294967295"/>
          </p:nvPr>
        </p:nvSpPr>
        <p:spPr bwMode="auto">
          <a:xfrm>
            <a:off x="685800" y="152400"/>
            <a:ext cx="8077200" cy="990600"/>
          </a:xfrm>
          <a:extLst/>
        </p:spPr>
        <p:txBody>
          <a:bodyPr wrap="square" lIns="91440" tIns="45720" rIns="91440" bIns="45720" numCol="1" anchorCtr="0" compatLnSpc="1">
            <a:prstTxWarp prst="textNoShape">
              <a:avLst/>
            </a:prstTxWarp>
            <a:normAutofit fontScale="90000"/>
          </a:bodyPr>
          <a:lstStyle/>
          <a:p>
            <a:pPr eaLnBrk="1" hangingPunct="1">
              <a:defRPr/>
            </a:pPr>
            <a:r>
              <a:rPr lang="cs-CZ" sz="3200" b="1" cap="none" smtClean="0">
                <a:solidFill>
                  <a:srgbClr val="993300"/>
                </a:solidFill>
                <a:effectLst>
                  <a:outerShdw blurRad="38100" dist="38100" dir="2700000" algn="tl">
                    <a:srgbClr val="000000"/>
                  </a:outerShdw>
                </a:effectLst>
                <a:latin typeface="Franklin Gothic Medium" pitchFamily="34" charset="0"/>
              </a:rPr>
              <a:t>Nová hierarchie právního řádu?</a:t>
            </a:r>
            <a:r>
              <a:rPr lang="cs-CZ" cap="none" smtClean="0">
                <a:effectLst/>
                <a:latin typeface="Franklin Gothic Medium" pitchFamily="34" charset="0"/>
              </a:rPr>
              <a:t/>
            </a:r>
            <a:br>
              <a:rPr lang="cs-CZ" cap="none" smtClean="0">
                <a:effectLst/>
                <a:latin typeface="Franklin Gothic Medium" pitchFamily="34" charset="0"/>
              </a:rPr>
            </a:br>
            <a:endParaRPr lang="cs-CZ" cap="none" smtClean="0">
              <a:effectLst/>
              <a:latin typeface="Franklin Gothic Medium" pitchFamily="34" charset="0"/>
            </a:endParaRPr>
          </a:p>
        </p:txBody>
      </p:sp>
      <p:graphicFrame>
        <p:nvGraphicFramePr>
          <p:cNvPr id="49157" name="Object 3"/>
          <p:cNvGraphicFramePr>
            <a:graphicFrameLocks noGrp="1" noChangeAspect="1"/>
          </p:cNvGraphicFramePr>
          <p:nvPr>
            <p:ph type="dgm" idx="4294967295"/>
          </p:nvPr>
        </p:nvGraphicFramePr>
        <p:xfrm>
          <a:off x="349250" y="1049338"/>
          <a:ext cx="8558213" cy="5186362"/>
        </p:xfrm>
        <a:graphic>
          <a:graphicData uri="http://schemas.openxmlformats.org/presentationml/2006/ole">
            <mc:AlternateContent xmlns:mc="http://schemas.openxmlformats.org/markup-compatibility/2006">
              <mc:Choice xmlns:v="urn:schemas-microsoft-com:vml" Requires="v">
                <p:oleObj spid="_x0000_s49169" name="Organization Chart" r:id="rId3" imgW="4216279" imgH="2559884" progId="OrgPlusWOPX.4">
                  <p:embed followColorScheme="full"/>
                </p:oleObj>
              </mc:Choice>
              <mc:Fallback>
                <p:oleObj name="Organization Chart" r:id="rId3" imgW="4216279" imgH="2559884" progId="OrgPlusWOPX.4">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049338"/>
                        <a:ext cx="8558213"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B9B2D51B-AD59-4345-B1E2-AC1AFE32BADD}" type="slidenum">
              <a:rPr lang="cs-CZ"/>
              <a:pPr>
                <a:defRPr/>
              </a:pPr>
              <a:t>31</a:t>
            </a:fld>
            <a:endParaRPr lang="cs-CZ"/>
          </a:p>
        </p:txBody>
      </p:sp>
      <p:sp>
        <p:nvSpPr>
          <p:cNvPr id="50180" name="Rectangle 3"/>
          <p:cNvSpPr>
            <a:spLocks noChangeArrowheads="1"/>
          </p:cNvSpPr>
          <p:nvPr/>
        </p:nvSpPr>
        <p:spPr bwMode="auto">
          <a:xfrm>
            <a:off x="1676400" y="-857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0181" name="Object 2"/>
          <p:cNvGraphicFramePr>
            <a:graphicFrameLocks noChangeAspect="1"/>
          </p:cNvGraphicFramePr>
          <p:nvPr/>
        </p:nvGraphicFramePr>
        <p:xfrm>
          <a:off x="452438" y="812800"/>
          <a:ext cx="8247062" cy="5692775"/>
        </p:xfrm>
        <a:graphic>
          <a:graphicData uri="http://schemas.openxmlformats.org/presentationml/2006/ole">
            <mc:AlternateContent xmlns:mc="http://schemas.openxmlformats.org/markup-compatibility/2006">
              <mc:Choice xmlns:v="urn:schemas-microsoft-com:vml" Requires="v">
                <p:oleObj spid="_x0000_s50194" name="Organization Chart" r:id="rId3" imgW="3644640" imgH="1987200" progId="OrgPlusWOPX.4">
                  <p:embed/>
                </p:oleObj>
              </mc:Choice>
              <mc:Fallback>
                <p:oleObj name="Organization Chart" r:id="rId3" imgW="3644640" imgH="198720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812800"/>
                        <a:ext cx="8247062"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2" name="Rectangle 5"/>
          <p:cNvSpPr>
            <a:spLocks noGrp="1"/>
          </p:cNvSpPr>
          <p:nvPr>
            <p:ph type="title" idx="4294967295"/>
          </p:nvPr>
        </p:nvSpPr>
        <p:spPr bwMode="auto">
          <a:xfrm>
            <a:off x="304800" y="76200"/>
            <a:ext cx="8686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Klasifikace právních předpisů</a:t>
            </a: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E32F2A-C541-462B-89C7-87226042E609}" type="slidenum">
              <a:rPr lang="cs-CZ"/>
              <a:pPr>
                <a:defRPr/>
              </a:pPr>
              <a:t>32</a:t>
            </a:fld>
            <a:endParaRPr lang="cs-CZ"/>
          </a:p>
        </p:txBody>
      </p:sp>
      <p:sp>
        <p:nvSpPr>
          <p:cNvPr id="51204" name="Rectangle 3"/>
          <p:cNvSpPr>
            <a:spLocks noChangeArrowheads="1"/>
          </p:cNvSpPr>
          <p:nvPr/>
        </p:nvSpPr>
        <p:spPr bwMode="auto">
          <a:xfrm>
            <a:off x="1600200" y="-742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1205" name="Object 2"/>
          <p:cNvGraphicFramePr>
            <a:graphicFrameLocks noChangeAspect="1"/>
          </p:cNvGraphicFramePr>
          <p:nvPr/>
        </p:nvGraphicFramePr>
        <p:xfrm>
          <a:off x="457200" y="381000"/>
          <a:ext cx="8077200" cy="6276975"/>
        </p:xfrm>
        <a:graphic>
          <a:graphicData uri="http://schemas.openxmlformats.org/presentationml/2006/ole">
            <mc:AlternateContent xmlns:mc="http://schemas.openxmlformats.org/markup-compatibility/2006">
              <mc:Choice xmlns:v="urn:schemas-microsoft-com:vml" Requires="v">
                <p:oleObj spid="_x0000_s51218" name="organizační diagram MS" r:id="rId4" imgW="2644189" imgH="2815032" progId="OrgPlusWOPX.4">
                  <p:embed/>
                </p:oleObj>
              </mc:Choice>
              <mc:Fallback>
                <p:oleObj name="organizační diagram MS" r:id="rId4" imgW="2644189" imgH="2815032" progId="OrgPlusWOPX.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
                        <a:ext cx="80772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6" name="Rectangle 4"/>
          <p:cNvSpPr>
            <a:spLocks noGrp="1"/>
          </p:cNvSpPr>
          <p:nvPr>
            <p:ph type="title" idx="4294967295"/>
          </p:nvPr>
        </p:nvSpPr>
        <p:spPr bwMode="auto">
          <a:xfrm>
            <a:off x="304800" y="76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Systematika právního předpisu</a:t>
            </a: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7BF3F3F9-C10B-4B70-9A3C-82FDF57D76E8}" type="slidenum">
              <a:rPr lang="cs-CZ"/>
              <a:pPr>
                <a:defRPr/>
              </a:pPr>
              <a:t>33</a:t>
            </a:fld>
            <a:endParaRPr lang="cs-CZ"/>
          </a:p>
        </p:txBody>
      </p:sp>
      <p:sp>
        <p:nvSpPr>
          <p:cNvPr id="52228" name="Rectangle 3"/>
          <p:cNvSpPr>
            <a:spLocks noChangeArrowheads="1"/>
          </p:cNvSpPr>
          <p:nvPr/>
        </p:nvSpPr>
        <p:spPr bwMode="auto">
          <a:xfrm>
            <a:off x="0" y="-2667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chemeClr val="tx1"/>
                </a:solidFill>
                <a:latin typeface="Franklin Gothic Book" pitchFamily="34" charset="0"/>
                <a:cs typeface="Times New Roman" pitchFamily="18" charset="0"/>
              </a:rPr>
              <a:t> </a:t>
            </a:r>
          </a:p>
          <a:p>
            <a:pPr>
              <a:spcBef>
                <a:spcPct val="0"/>
              </a:spcBef>
              <a:buClrTx/>
              <a:buSzTx/>
              <a:buFontTx/>
              <a:buNone/>
            </a:pPr>
            <a:endParaRPr lang="cs-CZ" altLang="cs-CZ" sz="1800">
              <a:solidFill>
                <a:schemeClr val="tx1"/>
              </a:solidFill>
              <a:latin typeface="Franklin Gothic Book" pitchFamily="34" charset="0"/>
            </a:endParaRPr>
          </a:p>
        </p:txBody>
      </p:sp>
      <p:graphicFrame>
        <p:nvGraphicFramePr>
          <p:cNvPr id="52229" name="Object 2"/>
          <p:cNvGraphicFramePr>
            <a:graphicFrameLocks noChangeAspect="1"/>
          </p:cNvGraphicFramePr>
          <p:nvPr/>
        </p:nvGraphicFramePr>
        <p:xfrm>
          <a:off x="120650" y="385763"/>
          <a:ext cx="8291513" cy="6315075"/>
        </p:xfrm>
        <a:graphic>
          <a:graphicData uri="http://schemas.openxmlformats.org/presentationml/2006/ole">
            <mc:AlternateContent xmlns:mc="http://schemas.openxmlformats.org/markup-compatibility/2006">
              <mc:Choice xmlns:v="urn:schemas-microsoft-com:vml" Requires="v">
                <p:oleObj spid="_x0000_s52242" name="organizační diagram MS" r:id="rId3" imgW="3004457" imgH="4659086" progId="OrgPlusWOPX.4">
                  <p:embed/>
                </p:oleObj>
              </mc:Choice>
              <mc:Fallback>
                <p:oleObj name="organizační diagram MS" r:id="rId3" imgW="3004457" imgH="4659086"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385763"/>
                        <a:ext cx="8291513"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0" name="Rectangle 4"/>
          <p:cNvSpPr>
            <a:spLocks noGrp="1"/>
          </p:cNvSpPr>
          <p:nvPr>
            <p:ph type="title" idx="4294967295"/>
          </p:nvPr>
        </p:nvSpPr>
        <p:spPr bwMode="auto">
          <a:xfrm>
            <a:off x="304800" y="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Legislativní proces</a:t>
            </a: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3840FEF2-71D6-49C7-9382-E7F1766DCCCD}" type="slidenum">
              <a:rPr lang="cs-CZ"/>
              <a:pPr>
                <a:defRPr/>
              </a:pPr>
              <a:t>34</a:t>
            </a:fld>
            <a:endParaRPr lang="cs-CZ"/>
          </a:p>
        </p:txBody>
      </p:sp>
      <p:sp>
        <p:nvSpPr>
          <p:cNvPr id="53252" name="Rectangle 2"/>
          <p:cNvSpPr>
            <a:spLocks noGrp="1"/>
          </p:cNvSpPr>
          <p:nvPr>
            <p:ph type="title" idx="4294967295"/>
          </p:nvPr>
        </p:nvSpPr>
        <p:spPr bwMode="auto">
          <a:xfrm>
            <a:off x="685800" y="381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800" b="1" cap="none" smtClean="0">
                <a:effectLst/>
                <a:latin typeface="Franklin Gothic Medium" pitchFamily="34" charset="0"/>
              </a:rPr>
              <a:t>Výhrady v systému práva ČR</a:t>
            </a:r>
          </a:p>
        </p:txBody>
      </p:sp>
      <p:graphicFrame>
        <p:nvGraphicFramePr>
          <p:cNvPr id="53253" name="Object 3"/>
          <p:cNvGraphicFramePr>
            <a:graphicFrameLocks noGrp="1" noChangeAspect="1"/>
          </p:cNvGraphicFramePr>
          <p:nvPr>
            <p:ph type="dgm" idx="4294967295"/>
          </p:nvPr>
        </p:nvGraphicFramePr>
        <p:xfrm>
          <a:off x="681038" y="1296988"/>
          <a:ext cx="7780337" cy="4949825"/>
        </p:xfrm>
        <a:graphic>
          <a:graphicData uri="http://schemas.openxmlformats.org/presentationml/2006/ole">
            <mc:AlternateContent xmlns:mc="http://schemas.openxmlformats.org/markup-compatibility/2006">
              <mc:Choice xmlns:v="urn:schemas-microsoft-com:vml" Requires="v">
                <p:oleObj spid="_x0000_s53265" name="Organization Chart" r:id="rId4" imgW="5003908" imgH="3182890" progId="OrgPlusWOPX.4">
                  <p:embed followColorScheme="full"/>
                </p:oleObj>
              </mc:Choice>
              <mc:Fallback>
                <p:oleObj name="Organization Chart" r:id="rId4" imgW="5003908" imgH="3182890" progId="OrgPlusWOPX.4">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296988"/>
                        <a:ext cx="7780337"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4624"/>
            <a:ext cx="8686800" cy="720080"/>
          </a:xfrm>
        </p:spPr>
        <p:txBody>
          <a:bodyPr/>
          <a:lstStyle/>
          <a:p>
            <a:pPr algn="ctr">
              <a:defRPr/>
            </a:pPr>
            <a:r>
              <a:rPr lang="cs-CZ" sz="2400" b="1" dirty="0"/>
              <a:t> </a:t>
            </a:r>
            <a:r>
              <a:rPr lang="cs-CZ" sz="2400" b="1" dirty="0" smtClean="0"/>
              <a:t>     </a:t>
            </a:r>
            <a:r>
              <a:rPr lang="cs-CZ" sz="2400" b="1" dirty="0" smtClean="0">
                <a:solidFill>
                  <a:srgbClr val="C00000"/>
                </a:solidFill>
              </a:rPr>
              <a:t>Institucionální mechanismus</a:t>
            </a:r>
            <a:endParaRPr lang="cs-CZ" sz="2400" b="1" dirty="0">
              <a:solidFill>
                <a:srgbClr val="C00000"/>
              </a:solidFill>
            </a:endParaRPr>
          </a:p>
        </p:txBody>
      </p:sp>
      <p:sp>
        <p:nvSpPr>
          <p:cNvPr id="49155" name="Zástupný symbol pro obsah 2"/>
          <p:cNvSpPr>
            <a:spLocks noGrp="1"/>
          </p:cNvSpPr>
          <p:nvPr>
            <p:ph idx="1"/>
          </p:nvPr>
        </p:nvSpPr>
        <p:spPr>
          <a:xfrm>
            <a:off x="304800" y="692150"/>
            <a:ext cx="8686800" cy="5387975"/>
          </a:xfrm>
        </p:spPr>
        <p:txBody>
          <a:bodyPr/>
          <a:lstStyle/>
          <a:p>
            <a:pPr>
              <a:defRPr/>
            </a:pPr>
            <a:r>
              <a:rPr lang="cs-CZ" b="1" dirty="0" smtClean="0">
                <a:solidFill>
                  <a:srgbClr val="C00000"/>
                </a:solidFill>
                <a:latin typeface="Arial" pitchFamily="34" charset="0"/>
              </a:rPr>
              <a:t>Kdo se oficiálně podílí na přípravě zákonů</a:t>
            </a:r>
          </a:p>
          <a:p>
            <a:pPr marL="0" indent="0">
              <a:buFont typeface="Wingdings 2" pitchFamily="18" charset="2"/>
              <a:buNone/>
              <a:defRPr/>
            </a:pPr>
            <a:r>
              <a:rPr lang="cs-CZ" b="1" dirty="0" smtClean="0">
                <a:solidFill>
                  <a:srgbClr val="C00000"/>
                </a:solidFill>
                <a:latin typeface="Arial" pitchFamily="34" charset="0"/>
              </a:rPr>
              <a:t>určují Leg. pravidla vlády (I. část)</a:t>
            </a:r>
          </a:p>
          <a:p>
            <a:pPr>
              <a:defRPr/>
            </a:pPr>
            <a:r>
              <a:rPr lang="cs-CZ" dirty="0" smtClean="0">
                <a:latin typeface="Arial" pitchFamily="34" charset="0"/>
              </a:rPr>
              <a:t>- resort (skrytě akademici, advokáti)</a:t>
            </a:r>
          </a:p>
          <a:p>
            <a:pPr>
              <a:defRPr/>
            </a:pPr>
            <a:r>
              <a:rPr lang="cs-CZ" dirty="0" smtClean="0">
                <a:latin typeface="Arial" pitchFamily="34" charset="0"/>
              </a:rPr>
              <a:t>- komise RIA</a:t>
            </a:r>
          </a:p>
          <a:p>
            <a:pPr>
              <a:defRPr/>
            </a:pPr>
            <a:r>
              <a:rPr lang="cs-CZ" dirty="0" smtClean="0">
                <a:latin typeface="Arial" pitchFamily="34" charset="0"/>
              </a:rPr>
              <a:t>- pracovní komise Legislativní rady</a:t>
            </a:r>
          </a:p>
          <a:p>
            <a:pPr>
              <a:defRPr/>
            </a:pPr>
            <a:r>
              <a:rPr lang="cs-CZ" dirty="0" smtClean="0">
                <a:latin typeface="Arial" pitchFamily="34" charset="0"/>
              </a:rPr>
              <a:t>- Legislativní rada</a:t>
            </a:r>
          </a:p>
          <a:p>
            <a:pPr>
              <a:defRPr/>
            </a:pPr>
            <a:r>
              <a:rPr lang="cs-CZ" dirty="0" smtClean="0">
                <a:latin typeface="Arial" pitchFamily="34" charset="0"/>
              </a:rPr>
              <a:t>- vláda</a:t>
            </a:r>
          </a:p>
          <a:p>
            <a:pPr>
              <a:defRPr/>
            </a:pPr>
            <a:r>
              <a:rPr lang="cs-CZ" dirty="0" smtClean="0">
                <a:latin typeface="Arial" pitchFamily="34" charset="0"/>
              </a:rPr>
              <a:t>- ministr pověřený zastupováním iniciátora (vlády) v PS a Senátu</a:t>
            </a:r>
          </a:p>
        </p:txBody>
      </p:sp>
      <p:sp>
        <p:nvSpPr>
          <p:cNvPr id="54276"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38FBC6E1-34C4-46D6-B72F-689F12FE3F41}" type="slidenum">
              <a:rPr lang="cs-CZ" smtClean="0"/>
              <a:pPr>
                <a:defRPr/>
              </a:pPr>
              <a:t>35</a:t>
            </a:fld>
            <a:endParaRPr lang="cs-CZ"/>
          </a:p>
        </p:txBody>
      </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0FA4B608-723A-4226-A093-E7EEFC022DF3}" type="slidenum">
              <a:rPr lang="cs-CZ"/>
              <a:pPr>
                <a:defRPr/>
              </a:pPr>
              <a:t>36</a:t>
            </a:fld>
            <a:endParaRPr lang="cs-CZ"/>
          </a:p>
        </p:txBody>
      </p:sp>
      <p:sp>
        <p:nvSpPr>
          <p:cNvPr id="55300" name="Rectangle 3"/>
          <p:cNvSpPr>
            <a:spLocks noChangeArrowheads="1"/>
          </p:cNvSpPr>
          <p:nvPr/>
        </p:nvSpPr>
        <p:spPr bwMode="auto">
          <a:xfrm>
            <a:off x="1914525" y="-123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5301" name="Object 2"/>
          <p:cNvGraphicFramePr>
            <a:graphicFrameLocks noChangeAspect="1"/>
          </p:cNvGraphicFramePr>
          <p:nvPr/>
        </p:nvGraphicFramePr>
        <p:xfrm>
          <a:off x="2695575" y="663575"/>
          <a:ext cx="5121275" cy="5888038"/>
        </p:xfrm>
        <a:graphic>
          <a:graphicData uri="http://schemas.openxmlformats.org/presentationml/2006/ole">
            <mc:AlternateContent xmlns:mc="http://schemas.openxmlformats.org/markup-compatibility/2006">
              <mc:Choice xmlns:v="urn:schemas-microsoft-com:vml" Requires="v">
                <p:oleObj spid="_x0000_s55314" name="Organization Chart" r:id="rId3" imgW="2253960" imgH="4171680" progId="OrgPlusWOPX.4">
                  <p:embed/>
                </p:oleObj>
              </mc:Choice>
              <mc:Fallback>
                <p:oleObj name="Organization Chart" r:id="rId3" imgW="2253960" imgH="417168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575" y="663575"/>
                        <a:ext cx="51212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60" name="Rectangle 4"/>
          <p:cNvSpPr>
            <a:spLocks noGrp="1"/>
          </p:cNvSpPr>
          <p:nvPr>
            <p:ph type="title" idx="4294967295"/>
          </p:nvPr>
        </p:nvSpPr>
        <p:spPr bwMode="auto">
          <a:xfrm>
            <a:off x="304800" y="0"/>
            <a:ext cx="8686800" cy="381000"/>
          </a:xfrm>
          <a:extLst/>
        </p:spPr>
        <p:txBody>
          <a:bodyPr wrap="square" lIns="91440" tIns="45720" rIns="91440" bIns="45720" numCol="1" anchorCtr="0" compatLnSpc="1">
            <a:prstTxWarp prst="textNoShape">
              <a:avLst/>
            </a:prstTxWarp>
            <a:normAutofit fontScale="90000"/>
          </a:bodyPr>
          <a:lstStyle/>
          <a:p>
            <a:pPr algn="ctr" eaLnBrk="1" hangingPunct="1">
              <a:defRPr/>
            </a:pPr>
            <a:r>
              <a:rPr lang="cs-CZ" sz="2400" b="1" cap="none" smtClean="0">
                <a:solidFill>
                  <a:schemeClr val="hlink"/>
                </a:solidFill>
                <a:effectLst>
                  <a:outerShdw blurRad="38100" dist="38100" dir="2700000" algn="tl">
                    <a:srgbClr val="000000"/>
                  </a:outerShdw>
                </a:effectLst>
                <a:latin typeface="Franklin Gothic Medium" pitchFamily="34" charset="0"/>
              </a:rPr>
              <a:t>Legislativní technika – právní jazyk </a:t>
            </a: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40F5484-EAAF-4081-95B7-14237F2D700F}" type="slidenum">
              <a:rPr lang="cs-CZ"/>
              <a:pPr>
                <a:defRPr/>
              </a:pPr>
              <a:t>37</a:t>
            </a:fld>
            <a:endParaRPr lang="cs-CZ"/>
          </a:p>
        </p:txBody>
      </p:sp>
      <p:sp>
        <p:nvSpPr>
          <p:cNvPr id="56324" name="Rectangle 3"/>
          <p:cNvSpPr>
            <a:spLocks noChangeArrowheads="1"/>
          </p:cNvSpPr>
          <p:nvPr/>
        </p:nvSpPr>
        <p:spPr bwMode="auto">
          <a:xfrm>
            <a:off x="158115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6325" name="Object 2"/>
          <p:cNvGraphicFramePr>
            <a:graphicFrameLocks noChangeAspect="1"/>
          </p:cNvGraphicFramePr>
          <p:nvPr/>
        </p:nvGraphicFramePr>
        <p:xfrm>
          <a:off x="376238" y="460375"/>
          <a:ext cx="8694737" cy="6394450"/>
        </p:xfrm>
        <a:graphic>
          <a:graphicData uri="http://schemas.openxmlformats.org/presentationml/2006/ole">
            <mc:AlternateContent xmlns:mc="http://schemas.openxmlformats.org/markup-compatibility/2006">
              <mc:Choice xmlns:v="urn:schemas-microsoft-com:vml" Requires="v">
                <p:oleObj spid="_x0000_s56338" name="Organization Chart" r:id="rId3" imgW="2964681" imgH="5163671" progId="OrgPlusWOPX.4">
                  <p:embed/>
                </p:oleObj>
              </mc:Choice>
              <mc:Fallback>
                <p:oleObj name="Organization Chart" r:id="rId3" imgW="2964681" imgH="5163671"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460375"/>
                        <a:ext cx="8694737"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6"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Zvláštnosti právního jazyka</a:t>
            </a: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4B1E221-7A95-4F28-837F-3E9F6068DAC8}" type="slidenum">
              <a:rPr lang="cs-CZ"/>
              <a:pPr>
                <a:defRPr/>
              </a:pPr>
              <a:t>38</a:t>
            </a:fld>
            <a:endParaRPr lang="cs-CZ"/>
          </a:p>
        </p:txBody>
      </p:sp>
      <p:sp>
        <p:nvSpPr>
          <p:cNvPr id="57348" name="Rectangle 2"/>
          <p:cNvSpPr>
            <a:spLocks noGrp="1"/>
          </p:cNvSpPr>
          <p:nvPr>
            <p:ph type="title" idx="4294967295"/>
          </p:nvPr>
        </p:nvSpPr>
        <p:spPr bwMode="auto">
          <a:xfrm>
            <a:off x="304800" y="0"/>
            <a:ext cx="8686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b="1" cap="none" smtClean="0">
                <a:solidFill>
                  <a:schemeClr val="hlink"/>
                </a:solidFill>
                <a:effectLst/>
                <a:latin typeface="Times New Roman" pitchFamily="18" charset="0"/>
              </a:rPr>
              <a:t>Právní jazyk – základní pravidla</a:t>
            </a:r>
          </a:p>
        </p:txBody>
      </p:sp>
      <p:sp>
        <p:nvSpPr>
          <p:cNvPr id="57349" name="Rectangle 3"/>
          <p:cNvSpPr>
            <a:spLocks noGrp="1"/>
          </p:cNvSpPr>
          <p:nvPr>
            <p:ph type="body" idx="4294967295"/>
          </p:nvPr>
        </p:nvSpPr>
        <p:spPr>
          <a:xfrm>
            <a:off x="304800" y="838200"/>
            <a:ext cx="8686800" cy="5715000"/>
          </a:xfrm>
        </p:spPr>
        <p:txBody>
          <a:bodyPr/>
          <a:lstStyle/>
          <a:p>
            <a:pPr eaLnBrk="1" hangingPunct="1">
              <a:buFontTx/>
              <a:buChar char="-"/>
            </a:pPr>
            <a:r>
              <a:rPr lang="cs-CZ" altLang="cs-CZ" sz="2000" b="1" smtClean="0">
                <a:solidFill>
                  <a:srgbClr val="1908F0"/>
                </a:solidFill>
                <a:latin typeface="Times New Roman" pitchFamily="18" charset="0"/>
              </a:rPr>
              <a:t>3. osoba jedn. čísla – </a:t>
            </a:r>
            <a:r>
              <a:rPr lang="cs-CZ" altLang="cs-CZ" sz="1600" b="1" smtClean="0">
                <a:solidFill>
                  <a:srgbClr val="1908F0"/>
                </a:solidFill>
                <a:latin typeface="Times New Roman" pitchFamily="18" charset="0"/>
              </a:rPr>
              <a:t>příklad – </a:t>
            </a:r>
            <a:r>
              <a:rPr lang="cs-CZ" altLang="cs-CZ" sz="1600" smtClean="0">
                <a:solidFill>
                  <a:srgbClr val="1908F0"/>
                </a:solidFill>
                <a:latin typeface="Times New Roman" pitchFamily="18" charset="0"/>
              </a:rPr>
              <a:t>nález ÚS Pl ÚS 28/06 (kolektivní systém - § 37n/3 zákon – „kolektivní systém, § 13 vyhlášky 352/05 – „jeden kolektivní systém“)</a:t>
            </a:r>
          </a:p>
          <a:p>
            <a:pPr eaLnBrk="1" hangingPunct="1">
              <a:buFontTx/>
              <a:buChar char="-"/>
            </a:pPr>
            <a:r>
              <a:rPr lang="cs-CZ" altLang="cs-CZ" sz="2000" b="1" smtClean="0">
                <a:solidFill>
                  <a:srgbClr val="1908F0"/>
                </a:solidFill>
                <a:latin typeface="Times New Roman" pitchFamily="18" charset="0"/>
              </a:rPr>
              <a:t>přítomný čas</a:t>
            </a:r>
          </a:p>
          <a:p>
            <a:pPr eaLnBrk="1" hangingPunct="1">
              <a:buFontTx/>
              <a:buChar char="-"/>
            </a:pPr>
            <a:r>
              <a:rPr lang="cs-CZ" altLang="cs-CZ" sz="2000" b="1" smtClean="0">
                <a:solidFill>
                  <a:srgbClr val="1908F0"/>
                </a:solidFill>
                <a:latin typeface="Times New Roman" pitchFamily="18" charset="0"/>
              </a:rPr>
              <a:t>ne apely, výzvy, agitace </a:t>
            </a:r>
            <a:r>
              <a:rPr lang="cs-CZ" altLang="cs-CZ" sz="2000" smtClean="0">
                <a:solidFill>
                  <a:srgbClr val="1908F0"/>
                </a:solidFill>
                <a:latin typeface="Times New Roman" pitchFamily="18" charset="0"/>
              </a:rPr>
              <a:t>– příklad (článek o nadpisech)</a:t>
            </a:r>
            <a:endParaRPr lang="cs-CZ" altLang="cs-CZ" sz="2000" b="1" smtClean="0">
              <a:solidFill>
                <a:srgbClr val="1908F0"/>
              </a:solidFill>
              <a:latin typeface="Times New Roman" pitchFamily="18" charset="0"/>
            </a:endParaRPr>
          </a:p>
          <a:p>
            <a:pPr eaLnBrk="1" hangingPunct="1">
              <a:buFontTx/>
              <a:buChar char="-"/>
            </a:pPr>
            <a:r>
              <a:rPr lang="cs-CZ" altLang="cs-CZ" sz="2000" b="1" smtClean="0">
                <a:solidFill>
                  <a:srgbClr val="1908F0"/>
                </a:solidFill>
                <a:latin typeface="Times New Roman" pitchFamily="18" charset="0"/>
              </a:rPr>
              <a:t>jasnost, určitost, jednoznačnost, srozumitelnost – </a:t>
            </a:r>
            <a:r>
              <a:rPr lang="cs-CZ" altLang="cs-CZ" sz="2000" smtClean="0">
                <a:solidFill>
                  <a:srgbClr val="1908F0"/>
                </a:solidFill>
                <a:latin typeface="Times New Roman" pitchFamily="18" charset="0"/>
              </a:rPr>
              <a:t>i důvod ke zrušení</a:t>
            </a:r>
          </a:p>
          <a:p>
            <a:pPr eaLnBrk="1" hangingPunct="1">
              <a:buFontTx/>
              <a:buChar char="-"/>
            </a:pPr>
            <a:r>
              <a:rPr lang="cs-CZ" altLang="cs-CZ" sz="1600" smtClean="0">
                <a:solidFill>
                  <a:srgbClr val="006600"/>
                </a:solidFill>
                <a:latin typeface="Times New Roman" pitchFamily="18" charset="0"/>
              </a:rPr>
              <a:t>Nález Ústavního soudního dvora (tzv. Denksporterkenntniss) G 135/93 VfGH, podle kterého právní předpis je v každopádně v rozporu s principem právního státu, když "k zjištění jeho smyslu jsou zapotřebí (vonnöten) subtilní ústavněprávní znalosti, kvalifikovaná právnická způsobilost a zkušenost, stejně jako archivářská píle", popř. když k jeho pochopení jsou zapotřebí "mimořádné metodické schopnosti a určité potěšení z luštění hlavolamů".</a:t>
            </a:r>
          </a:p>
          <a:p>
            <a:pPr eaLnBrk="1" hangingPunct="1">
              <a:buFontTx/>
              <a:buChar char="-"/>
            </a:pPr>
            <a:r>
              <a:rPr lang="cs-CZ" altLang="cs-CZ" sz="2000" b="1" smtClean="0">
                <a:solidFill>
                  <a:srgbClr val="1908F0"/>
                </a:solidFill>
                <a:latin typeface="Times New Roman" pitchFamily="18" charset="0"/>
              </a:rPr>
              <a:t>zkratky – </a:t>
            </a:r>
            <a:r>
              <a:rPr lang="cs-CZ" altLang="cs-CZ" sz="2000" smtClean="0">
                <a:solidFill>
                  <a:srgbClr val="1908F0"/>
                </a:solidFill>
                <a:latin typeface="Times New Roman" pitchFamily="18" charset="0"/>
              </a:rPr>
              <a:t>jsou předepsány v Legislativních pravidlech (Sb., Sb.m.s.)</a:t>
            </a:r>
          </a:p>
          <a:p>
            <a:pPr eaLnBrk="1" hangingPunct="1">
              <a:buFontTx/>
              <a:buChar char="-"/>
            </a:pPr>
            <a:r>
              <a:rPr lang="cs-CZ" altLang="cs-CZ" sz="2000" b="1" smtClean="0">
                <a:solidFill>
                  <a:srgbClr val="1908F0"/>
                </a:solidFill>
                <a:latin typeface="Times New Roman" pitchFamily="18" charset="0"/>
              </a:rPr>
              <a:t>legislativní zkratky </a:t>
            </a:r>
            <a:r>
              <a:rPr lang="cs-CZ" altLang="cs-CZ" sz="2000" smtClean="0">
                <a:solidFill>
                  <a:srgbClr val="1908F0"/>
                </a:solidFill>
                <a:latin typeface="Times New Roman" pitchFamily="18" charset="0"/>
              </a:rPr>
              <a:t>– třeba dát pozor (např. politická strana – zkratka zahrnuje i hnutí)</a:t>
            </a:r>
            <a:endParaRPr lang="cs-CZ" altLang="cs-CZ" sz="2000" b="1" smtClean="0">
              <a:solidFill>
                <a:srgbClr val="1908F0"/>
              </a:solidFill>
              <a:latin typeface="Times New Roman" pitchFamily="18" charset="0"/>
            </a:endParaRPr>
          </a:p>
          <a:p>
            <a:pPr eaLnBrk="1" hangingPunct="1">
              <a:buFontTx/>
              <a:buChar char="-"/>
            </a:pPr>
            <a:r>
              <a:rPr lang="cs-CZ" altLang="cs-CZ" sz="2000" b="1" smtClean="0">
                <a:solidFill>
                  <a:srgbClr val="1908F0"/>
                </a:solidFill>
                <a:latin typeface="Times New Roman" pitchFamily="18" charset="0"/>
              </a:rPr>
              <a:t>varianty – </a:t>
            </a:r>
            <a:r>
              <a:rPr lang="cs-CZ" altLang="cs-CZ" sz="2000" smtClean="0">
                <a:solidFill>
                  <a:srgbClr val="1908F0"/>
                </a:solidFill>
                <a:latin typeface="Times New Roman" pitchFamily="18" charset="0"/>
              </a:rPr>
              <a:t>nebo, anebo</a:t>
            </a:r>
          </a:p>
          <a:p>
            <a:pPr eaLnBrk="1" hangingPunct="1">
              <a:buFontTx/>
              <a:buChar char="-"/>
            </a:pPr>
            <a:r>
              <a:rPr lang="cs-CZ" altLang="cs-CZ" sz="2000" b="1" smtClean="0">
                <a:solidFill>
                  <a:srgbClr val="1908F0"/>
                </a:solidFill>
                <a:latin typeface="Times New Roman" pitchFamily="18" charset="0"/>
              </a:rPr>
              <a:t>výhrady – </a:t>
            </a:r>
            <a:r>
              <a:rPr lang="cs-CZ" altLang="cs-CZ" sz="2000" smtClean="0">
                <a:solidFill>
                  <a:srgbClr val="1908F0"/>
                </a:solidFill>
                <a:latin typeface="Times New Roman" pitchFamily="18" charset="0"/>
              </a:rPr>
              <a:t>viz přehled na listu 38</a:t>
            </a:r>
          </a:p>
          <a:p>
            <a:pPr eaLnBrk="1" hangingPunct="1">
              <a:buFontTx/>
              <a:buChar char="-"/>
            </a:pPr>
            <a:r>
              <a:rPr lang="cs-CZ" altLang="cs-CZ" sz="2000" b="1" smtClean="0">
                <a:solidFill>
                  <a:srgbClr val="1908F0"/>
                </a:solidFill>
                <a:latin typeface="Times New Roman" pitchFamily="18" charset="0"/>
              </a:rPr>
              <a:t>obdobně a přiměřeně - </a:t>
            </a:r>
            <a:r>
              <a:rPr lang="cs-CZ" altLang="cs-CZ" sz="2000" i="1" smtClean="0"/>
              <a:t>§ 20/6 a § 21/5 spr.ř. - obdobně – </a:t>
            </a:r>
            <a:r>
              <a:rPr lang="cs-CZ" altLang="cs-CZ" sz="2000" smtClean="0"/>
              <a:t>doručování advokátovi </a:t>
            </a:r>
            <a:r>
              <a:rPr lang="cs-CZ" altLang="cs-CZ" sz="2000" i="1" smtClean="0"/>
              <a:t>jako právnické osobě, přiměřeně – doručování orgánu veřejné moci podle pravidel o doručování právnické osobě</a:t>
            </a:r>
            <a:endParaRPr lang="cs-CZ" altLang="cs-CZ" sz="2000" smtClean="0">
              <a:solidFill>
                <a:srgbClr val="1908F0"/>
              </a:solidFill>
              <a:latin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B5F2B5-E9E9-4A5F-B1F3-00CCD52EBF76}" type="slidenum">
              <a:rPr lang="cs-CZ"/>
              <a:pPr>
                <a:defRPr/>
              </a:pPr>
              <a:t>39</a:t>
            </a:fld>
            <a:endParaRPr lang="cs-CZ"/>
          </a:p>
        </p:txBody>
      </p:sp>
      <p:sp>
        <p:nvSpPr>
          <p:cNvPr id="58372" name="Rectangle 2"/>
          <p:cNvSpPr>
            <a:spLocks noGrp="1"/>
          </p:cNvSpPr>
          <p:nvPr>
            <p:ph type="title" idx="4294967295"/>
          </p:nvPr>
        </p:nvSpPr>
        <p:spPr bwMode="auto">
          <a:xfrm>
            <a:off x="304800" y="44450"/>
            <a:ext cx="86868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3200" cap="none" smtClean="0">
                <a:solidFill>
                  <a:schemeClr val="hlink"/>
                </a:solidFill>
                <a:effectLst/>
                <a:latin typeface="Franklin Gothic Medium" pitchFamily="34" charset="0"/>
              </a:rPr>
              <a:t>Jazyk právních předpisů - výrazy</a:t>
            </a:r>
          </a:p>
        </p:txBody>
      </p:sp>
      <p:sp>
        <p:nvSpPr>
          <p:cNvPr id="58373" name="Rectangle 3"/>
          <p:cNvSpPr>
            <a:spLocks noGrp="1"/>
          </p:cNvSpPr>
          <p:nvPr>
            <p:ph type="body" idx="4294967295"/>
          </p:nvPr>
        </p:nvSpPr>
        <p:spPr>
          <a:xfrm>
            <a:off x="0" y="765175"/>
            <a:ext cx="9144000" cy="5903913"/>
          </a:xfrm>
        </p:spPr>
        <p:txBody>
          <a:bodyPr/>
          <a:lstStyle/>
          <a:p>
            <a:pPr eaLnBrk="1" hangingPunct="1">
              <a:lnSpc>
                <a:spcPct val="90000"/>
              </a:lnSpc>
              <a:buFontTx/>
              <a:buChar char="-"/>
            </a:pPr>
            <a:r>
              <a:rPr lang="cs-CZ" altLang="cs-CZ" sz="2000" b="1" dirty="0" smtClean="0">
                <a:solidFill>
                  <a:srgbClr val="1908F0"/>
                </a:solidFill>
                <a:latin typeface="Times New Roman" pitchFamily="18" charset="0"/>
              </a:rPr>
              <a:t>odborné výrazy - </a:t>
            </a:r>
            <a:r>
              <a:rPr lang="cs-CZ" altLang="cs-CZ" sz="2000" dirty="0" smtClean="0">
                <a:solidFill>
                  <a:srgbClr val="1908F0"/>
                </a:solidFill>
                <a:latin typeface="Times New Roman" pitchFamily="18" charset="0"/>
              </a:rPr>
              <a:t>cizí slova výjimečně, postupně se vžívají </a:t>
            </a:r>
            <a:r>
              <a:rPr lang="cs-CZ" altLang="cs-CZ" sz="1800" dirty="0" smtClean="0">
                <a:solidFill>
                  <a:srgbClr val="1908F0"/>
                </a:solidFill>
                <a:latin typeface="Times New Roman" pitchFamily="18" charset="0"/>
              </a:rPr>
              <a:t>(</a:t>
            </a:r>
            <a:r>
              <a:rPr lang="cs-CZ" altLang="cs-CZ" sz="1800" dirty="0" err="1" smtClean="0">
                <a:solidFill>
                  <a:srgbClr val="1908F0"/>
                </a:solidFill>
                <a:latin typeface="Times New Roman" pitchFamily="18" charset="0"/>
              </a:rPr>
              <a:t>fin.kolaterál-323a</a:t>
            </a:r>
            <a:r>
              <a:rPr lang="cs-CZ" altLang="cs-CZ" sz="1800" dirty="0" smtClean="0">
                <a:solidFill>
                  <a:srgbClr val="1908F0"/>
                </a:solidFill>
                <a:latin typeface="Times New Roman" pitchFamily="18" charset="0"/>
              </a:rPr>
              <a:t> </a:t>
            </a:r>
            <a:r>
              <a:rPr lang="cs-CZ" altLang="cs-CZ" sz="1800" dirty="0" err="1" smtClean="0">
                <a:solidFill>
                  <a:srgbClr val="1908F0"/>
                </a:solidFill>
                <a:latin typeface="Times New Roman" pitchFamily="18" charset="0"/>
              </a:rPr>
              <a:t>ObchZ</a:t>
            </a:r>
            <a:r>
              <a:rPr lang="cs-CZ" altLang="cs-CZ" sz="1800" dirty="0" smtClean="0">
                <a:solidFill>
                  <a:srgbClr val="1908F0"/>
                </a:solidFill>
                <a:latin typeface="Times New Roman" pitchFamily="18" charset="0"/>
              </a:rPr>
              <a:t>, </a:t>
            </a:r>
            <a:r>
              <a:rPr lang="cs-CZ" altLang="cs-CZ" sz="1800" dirty="0" smtClean="0">
                <a:solidFill>
                  <a:srgbClr val="1908F0"/>
                </a:solidFill>
                <a:latin typeface="ArialMT"/>
              </a:rPr>
              <a:t>stanovený objem peněžních prostředků vypůjčovatele jako záruka za půjčené cenné papíry.</a:t>
            </a:r>
            <a:r>
              <a:rPr lang="cs-CZ" altLang="cs-CZ" sz="1800" dirty="0" smtClean="0">
                <a:solidFill>
                  <a:srgbClr val="1908F0"/>
                </a:solidFill>
                <a:latin typeface="Times New Roman" pitchFamily="18" charset="0"/>
              </a:rPr>
              <a:t>)</a:t>
            </a:r>
          </a:p>
          <a:p>
            <a:pPr eaLnBrk="1" hangingPunct="1">
              <a:lnSpc>
                <a:spcPct val="90000"/>
              </a:lnSpc>
              <a:buFontTx/>
              <a:buChar char="-"/>
            </a:pPr>
            <a:r>
              <a:rPr lang="cs-CZ" altLang="cs-CZ" sz="2000" b="1" dirty="0" smtClean="0">
                <a:solidFill>
                  <a:srgbClr val="1908F0"/>
                </a:solidFill>
                <a:latin typeface="Times New Roman" pitchFamily="18" charset="0"/>
              </a:rPr>
              <a:t>běžný význam slov, </a:t>
            </a:r>
            <a:r>
              <a:rPr lang="cs-CZ" altLang="cs-CZ" sz="2000" dirty="0" smtClean="0">
                <a:solidFill>
                  <a:srgbClr val="1908F0"/>
                </a:solidFill>
                <a:latin typeface="Times New Roman" pitchFamily="18" charset="0"/>
              </a:rPr>
              <a:t>jinak je třeba vymezit, definovat</a:t>
            </a:r>
          </a:p>
          <a:p>
            <a:pPr eaLnBrk="1" hangingPunct="1">
              <a:lnSpc>
                <a:spcPct val="90000"/>
              </a:lnSpc>
              <a:buFontTx/>
              <a:buChar char="-"/>
            </a:pPr>
            <a:r>
              <a:rPr lang="cs-CZ" altLang="cs-CZ" sz="2000" b="1" dirty="0" smtClean="0">
                <a:solidFill>
                  <a:srgbClr val="1908F0"/>
                </a:solidFill>
                <a:latin typeface="Times New Roman" pitchFamily="18" charset="0"/>
              </a:rPr>
              <a:t>formulace ustanovení – </a:t>
            </a:r>
            <a:r>
              <a:rPr lang="cs-CZ" altLang="cs-CZ" sz="2000" dirty="0" smtClean="0">
                <a:solidFill>
                  <a:srgbClr val="1908F0"/>
                </a:solidFill>
                <a:latin typeface="Times New Roman" pitchFamily="18" charset="0"/>
              </a:rPr>
              <a:t>jednoznačnost. Např. návrh zákona stanoví</a:t>
            </a:r>
            <a:r>
              <a:rPr lang="cs-CZ" altLang="cs-CZ" sz="2000" dirty="0" smtClean="0"/>
              <a:t>: </a:t>
            </a:r>
            <a:r>
              <a:rPr lang="cs-CZ" altLang="cs-CZ" sz="1800" dirty="0" smtClean="0"/>
              <a:t>„</a:t>
            </a:r>
            <a:r>
              <a:rPr lang="cs-CZ" altLang="cs-CZ" sz="1800" i="1" dirty="0" smtClean="0"/>
              <a:t>Ministerstvo práce a sociálních věcí řídí úřad.</a:t>
            </a:r>
            <a:r>
              <a:rPr lang="cs-CZ" altLang="cs-CZ" sz="1800" dirty="0" smtClean="0"/>
              <a:t>“ </a:t>
            </a:r>
          </a:p>
          <a:p>
            <a:pPr eaLnBrk="1" hangingPunct="1">
              <a:lnSpc>
                <a:spcPct val="90000"/>
              </a:lnSpc>
              <a:buFontTx/>
              <a:buChar char="-"/>
            </a:pPr>
            <a:r>
              <a:rPr lang="cs-CZ" altLang="cs-CZ" sz="2000" dirty="0" smtClean="0">
                <a:solidFill>
                  <a:srgbClr val="1908F0"/>
                </a:solidFill>
                <a:latin typeface="Times New Roman" pitchFamily="18" charset="0"/>
              </a:rPr>
              <a:t>Není jasné, kdo koho řídí – zda MPSV </a:t>
            </a:r>
            <a:r>
              <a:rPr lang="cs-CZ" altLang="cs-CZ" sz="2000" dirty="0" err="1" smtClean="0">
                <a:solidFill>
                  <a:srgbClr val="1908F0"/>
                </a:solidFill>
                <a:latin typeface="Times New Roman" pitchFamily="18" charset="0"/>
              </a:rPr>
              <a:t>ČÚBP</a:t>
            </a:r>
            <a:r>
              <a:rPr lang="cs-CZ" altLang="cs-CZ" sz="2000" dirty="0" smtClean="0">
                <a:solidFill>
                  <a:srgbClr val="1908F0"/>
                </a:solidFill>
                <a:latin typeface="Times New Roman" pitchFamily="18" charset="0"/>
              </a:rPr>
              <a:t> nebo naopak</a:t>
            </a:r>
          </a:p>
          <a:p>
            <a:pPr eaLnBrk="1" hangingPunct="1">
              <a:lnSpc>
                <a:spcPct val="90000"/>
              </a:lnSpc>
              <a:buFontTx/>
              <a:buChar char="-"/>
            </a:pPr>
            <a:r>
              <a:rPr lang="cs-CZ" altLang="cs-CZ" sz="2000" b="1" dirty="0" smtClean="0">
                <a:solidFill>
                  <a:srgbClr val="1908F0"/>
                </a:solidFill>
                <a:latin typeface="Times New Roman" pitchFamily="18" charset="0"/>
              </a:rPr>
              <a:t>Přesné použití pojmů – </a:t>
            </a:r>
            <a:r>
              <a:rPr lang="cs-CZ" altLang="cs-CZ" sz="2000" dirty="0" smtClean="0">
                <a:solidFill>
                  <a:srgbClr val="1908F0"/>
                </a:solidFill>
                <a:latin typeface="Times New Roman" pitchFamily="18" charset="0"/>
              </a:rPr>
              <a:t>odlišit např. schválit a potvrdit, číslo (nekonečný počet) a číslice (těch je jen 10), výbor a komise</a:t>
            </a:r>
          </a:p>
          <a:p>
            <a:pPr eaLnBrk="1" hangingPunct="1">
              <a:lnSpc>
                <a:spcPct val="90000"/>
              </a:lnSpc>
              <a:buFontTx/>
              <a:buChar char="-"/>
            </a:pPr>
            <a:r>
              <a:rPr lang="cs-CZ" altLang="cs-CZ" sz="2000" b="1" dirty="0" smtClean="0">
                <a:solidFill>
                  <a:srgbClr val="1908F0"/>
                </a:solidFill>
                <a:latin typeface="Times New Roman" pitchFamily="18" charset="0"/>
              </a:rPr>
              <a:t>Recepce</a:t>
            </a:r>
            <a:r>
              <a:rPr lang="cs-CZ" altLang="cs-CZ" sz="2000" dirty="0" smtClean="0">
                <a:solidFill>
                  <a:srgbClr val="1908F0"/>
                </a:solidFill>
                <a:latin typeface="Times New Roman" pitchFamily="18" charset="0"/>
              </a:rPr>
              <a:t> – převzetí textu jednoho do jiného předpisu (nebezpečné)</a:t>
            </a:r>
          </a:p>
          <a:p>
            <a:pPr eaLnBrk="1" hangingPunct="1">
              <a:lnSpc>
                <a:spcPct val="90000"/>
              </a:lnSpc>
              <a:buFontTx/>
              <a:buChar char="-"/>
            </a:pPr>
            <a:r>
              <a:rPr lang="cs-CZ" altLang="cs-CZ" sz="2000" b="1" dirty="0" smtClean="0">
                <a:solidFill>
                  <a:srgbClr val="1908F0"/>
                </a:solidFill>
                <a:latin typeface="Times New Roman" pitchFamily="18" charset="0"/>
              </a:rPr>
              <a:t>Odkaz </a:t>
            </a:r>
            <a:r>
              <a:rPr lang="cs-CZ" altLang="cs-CZ" sz="2000" dirty="0" smtClean="0">
                <a:solidFill>
                  <a:srgbClr val="1908F0"/>
                </a:solidFill>
                <a:latin typeface="Times New Roman" pitchFamily="18" charset="0"/>
              </a:rPr>
              <a:t>– vhodnější než recepce, zachová se jednota, </a:t>
            </a:r>
          </a:p>
          <a:p>
            <a:pPr eaLnBrk="1" hangingPunct="1">
              <a:lnSpc>
                <a:spcPct val="90000"/>
              </a:lnSpc>
              <a:buFontTx/>
              <a:buChar char="-"/>
            </a:pPr>
            <a:r>
              <a:rPr lang="cs-CZ" altLang="cs-CZ" sz="2000" b="1" dirty="0" smtClean="0">
                <a:solidFill>
                  <a:srgbClr val="1908F0"/>
                </a:solidFill>
                <a:latin typeface="Times New Roman" pitchFamily="18" charset="0"/>
              </a:rPr>
              <a:t>Problémy</a:t>
            </a:r>
            <a:r>
              <a:rPr lang="cs-CZ" altLang="cs-CZ" sz="2000" dirty="0" smtClean="0">
                <a:solidFill>
                  <a:srgbClr val="1908F0"/>
                </a:solidFill>
                <a:latin typeface="Times New Roman" pitchFamily="18" charset="0"/>
              </a:rPr>
              <a:t> - </a:t>
            </a:r>
            <a:r>
              <a:rPr lang="cs-CZ" altLang="cs-CZ" sz="2000" b="1" dirty="0" smtClean="0">
                <a:solidFill>
                  <a:srgbClr val="1908F0"/>
                </a:solidFill>
                <a:latin typeface="Times New Roman" pitchFamily="18" charset="0"/>
              </a:rPr>
              <a:t>dynamický</a:t>
            </a:r>
            <a:r>
              <a:rPr lang="cs-CZ" altLang="cs-CZ" sz="2000" dirty="0" smtClean="0">
                <a:solidFill>
                  <a:srgbClr val="1908F0"/>
                </a:solidFill>
                <a:latin typeface="Times New Roman" pitchFamily="18" charset="0"/>
              </a:rPr>
              <a:t> a </a:t>
            </a:r>
            <a:r>
              <a:rPr lang="cs-CZ" altLang="cs-CZ" sz="2000" b="1" dirty="0" smtClean="0">
                <a:solidFill>
                  <a:srgbClr val="1908F0"/>
                </a:solidFill>
                <a:latin typeface="Times New Roman" pitchFamily="18" charset="0"/>
              </a:rPr>
              <a:t>statický</a:t>
            </a:r>
            <a:r>
              <a:rPr lang="cs-CZ" altLang="cs-CZ" sz="2000" dirty="0" smtClean="0">
                <a:solidFill>
                  <a:srgbClr val="1908F0"/>
                </a:solidFill>
                <a:latin typeface="Times New Roman" pitchFamily="18" charset="0"/>
              </a:rPr>
              <a:t> odkaz, </a:t>
            </a:r>
            <a:r>
              <a:rPr lang="cs-CZ" altLang="cs-CZ" sz="2000" b="1" dirty="0" smtClean="0">
                <a:solidFill>
                  <a:srgbClr val="1908F0"/>
                </a:solidFill>
                <a:latin typeface="Times New Roman" pitchFamily="18" charset="0"/>
              </a:rPr>
              <a:t>větvící se odkaz</a:t>
            </a:r>
            <a:r>
              <a:rPr lang="cs-CZ" altLang="cs-CZ" sz="2000" dirty="0" smtClean="0">
                <a:solidFill>
                  <a:srgbClr val="1908F0"/>
                </a:solidFill>
                <a:latin typeface="Times New Roman" pitchFamily="18" charset="0"/>
              </a:rPr>
              <a:t> předpis odkazuje na druhý, ale ten obsahuje různé režimy, z nichž se každý na odkazující předpis nehodí nebo zase odkazuje na jiné předpisy, </a:t>
            </a:r>
            <a:r>
              <a:rPr lang="cs-CZ" altLang="cs-CZ" sz="2000" b="1" dirty="0" smtClean="0">
                <a:solidFill>
                  <a:srgbClr val="1908F0"/>
                </a:solidFill>
                <a:latin typeface="Times New Roman" pitchFamily="18" charset="0"/>
              </a:rPr>
              <a:t>zpětný odkaz </a:t>
            </a:r>
            <a:r>
              <a:rPr lang="cs-CZ" altLang="cs-CZ" sz="2000" dirty="0" smtClean="0">
                <a:solidFill>
                  <a:srgbClr val="1908F0"/>
                </a:solidFill>
                <a:latin typeface="Times New Roman" pitchFamily="18" charset="0"/>
              </a:rPr>
              <a:t>– zákon odkazuje na jiný a ten zase na něj.</a:t>
            </a:r>
          </a:p>
          <a:p>
            <a:pPr eaLnBrk="1" hangingPunct="1">
              <a:lnSpc>
                <a:spcPct val="90000"/>
              </a:lnSpc>
              <a:buFontTx/>
              <a:buChar char="-"/>
            </a:pPr>
            <a:r>
              <a:rPr lang="cs-CZ" altLang="cs-CZ" sz="2000" b="1" dirty="0" smtClean="0">
                <a:solidFill>
                  <a:srgbClr val="1908F0"/>
                </a:solidFill>
                <a:latin typeface="Times New Roman" pitchFamily="18" charset="0"/>
              </a:rPr>
              <a:t>Rozsah odkazu</a:t>
            </a:r>
            <a:r>
              <a:rPr lang="cs-CZ" altLang="cs-CZ" sz="2000" dirty="0" smtClean="0">
                <a:solidFill>
                  <a:srgbClr val="1908F0"/>
                </a:solidFill>
                <a:latin typeface="Times New Roman" pitchFamily="18" charset="0"/>
              </a:rPr>
              <a:t> – obdobně, přiměřeně (§ </a:t>
            </a:r>
            <a:r>
              <a:rPr lang="cs-CZ" altLang="cs-CZ" sz="2000" dirty="0" err="1" smtClean="0">
                <a:solidFill>
                  <a:srgbClr val="1908F0"/>
                </a:solidFill>
                <a:latin typeface="Times New Roman" pitchFamily="18" charset="0"/>
              </a:rPr>
              <a:t>119b</a:t>
            </a:r>
            <a:r>
              <a:rPr lang="cs-CZ" altLang="cs-CZ" sz="2000" dirty="0" smtClean="0">
                <a:solidFill>
                  <a:srgbClr val="1908F0"/>
                </a:solidFill>
                <a:latin typeface="Times New Roman" pitchFamily="18" charset="0"/>
              </a:rPr>
              <a:t> odst. 5 </a:t>
            </a:r>
            <a:r>
              <a:rPr lang="cs-CZ" altLang="cs-CZ" sz="2000" dirty="0" err="1" smtClean="0">
                <a:solidFill>
                  <a:srgbClr val="1908F0"/>
                </a:solidFill>
                <a:latin typeface="Times New Roman" pitchFamily="18" charset="0"/>
              </a:rPr>
              <a:t>ZÚS</a:t>
            </a:r>
            <a:r>
              <a:rPr lang="cs-CZ" altLang="cs-CZ" sz="2000" dirty="0" smtClean="0">
                <a:solidFill>
                  <a:srgbClr val="1908F0"/>
                </a:solidFill>
                <a:latin typeface="Times New Roman" pitchFamily="18" charset="0"/>
              </a:rPr>
              <a:t> ne pro usnesení), blahovolně, se vší tvrdostí, </a:t>
            </a:r>
          </a:p>
          <a:p>
            <a:pPr eaLnBrk="1" hangingPunct="1">
              <a:lnSpc>
                <a:spcPct val="90000"/>
              </a:lnSpc>
              <a:buFontTx/>
              <a:buChar char="-"/>
            </a:pPr>
            <a:r>
              <a:rPr lang="cs-CZ" altLang="cs-CZ" sz="2000" b="1" dirty="0" smtClean="0">
                <a:solidFill>
                  <a:srgbClr val="1908F0"/>
                </a:solidFill>
                <a:latin typeface="Times New Roman" pitchFamily="18" charset="0"/>
              </a:rPr>
              <a:t>Poznámka pod čarou</a:t>
            </a:r>
            <a:r>
              <a:rPr lang="cs-CZ" altLang="cs-CZ" sz="2000" dirty="0" smtClean="0">
                <a:solidFill>
                  <a:srgbClr val="1908F0"/>
                </a:solidFill>
                <a:latin typeface="Times New Roman" pitchFamily="18" charset="0"/>
              </a:rPr>
              <a:t> – nemá normativní význam, jen vysvětluje</a:t>
            </a:r>
            <a:endParaRPr lang="cs-CZ" altLang="cs-CZ" sz="2000" b="1" dirty="0" smtClean="0">
              <a:solidFill>
                <a:srgbClr val="1908F0"/>
              </a:solidFill>
              <a:latin typeface="Times New Roman" pitchFamily="18" charset="0"/>
            </a:endParaRPr>
          </a:p>
          <a:p>
            <a:pPr eaLnBrk="1" hangingPunct="1">
              <a:lnSpc>
                <a:spcPct val="90000"/>
              </a:lnSpc>
              <a:buFont typeface="Wingdings 2" pitchFamily="18" charset="2"/>
              <a:buNone/>
            </a:pPr>
            <a:endParaRPr lang="cs-CZ" altLang="cs-CZ" sz="2800" dirty="0" smtClean="0">
              <a:latin typeface="Franklin Gothic Book" pitchFamily="34"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B170BFBE-E734-4C95-ADCF-B6A1A7F68C46}" type="slidenum">
              <a:rPr lang="cs-CZ"/>
              <a:pPr>
                <a:defRPr/>
              </a:pPr>
              <a:t>4</a:t>
            </a:fld>
            <a:endParaRPr lang="cs-CZ"/>
          </a:p>
        </p:txBody>
      </p:sp>
      <p:sp>
        <p:nvSpPr>
          <p:cNvPr id="15364" name="Rectangle 1026"/>
          <p:cNvSpPr>
            <a:spLocks noGrp="1"/>
          </p:cNvSpPr>
          <p:nvPr>
            <p:ph type="title" idx="4294967295"/>
          </p:nvPr>
        </p:nvSpPr>
        <p:spPr bwMode="auto">
          <a:xfrm>
            <a:off x="228600" y="304800"/>
            <a:ext cx="8686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cap="none" smtClean="0">
                <a:effectLst/>
                <a:latin typeface="Franklin Gothic Medium" pitchFamily="34" charset="0"/>
              </a:rPr>
              <a:t>Rozdíly obsahu a formy práva</a:t>
            </a:r>
          </a:p>
        </p:txBody>
      </p:sp>
      <p:sp>
        <p:nvSpPr>
          <p:cNvPr id="25605" name="Rectangle 1027"/>
          <p:cNvSpPr>
            <a:spLocks noGrp="1"/>
          </p:cNvSpPr>
          <p:nvPr>
            <p:ph type="body" idx="4294967295"/>
          </p:nvPr>
        </p:nvSpPr>
        <p:spPr/>
        <p:txBody>
          <a:bodyPr/>
          <a:lstStyle/>
          <a:p>
            <a:pPr eaLnBrk="1" hangingPunct="1">
              <a:buFont typeface="Wingdings 2" pitchFamily="18" charset="2"/>
              <a:buNone/>
              <a:defRPr/>
            </a:pPr>
            <a:r>
              <a:rPr lang="cs-CZ" sz="2400" b="1" dirty="0" smtClean="0">
                <a:solidFill>
                  <a:schemeClr val="hlink"/>
                </a:solidFill>
                <a:latin typeface="Times New Roman" pitchFamily="18" charset="0"/>
              </a:rPr>
              <a:t>Rozlišení systému práva a právního řádu</a:t>
            </a:r>
          </a:p>
          <a:p>
            <a:pPr eaLnBrk="1" hangingPunct="1">
              <a:buFont typeface="Wingdings 2" pitchFamily="18" charset="2"/>
              <a:buNone/>
              <a:defRPr/>
            </a:pPr>
            <a:r>
              <a:rPr lang="cs-CZ" sz="1200" dirty="0" smtClean="0">
                <a:latin typeface="Times New Roman" pitchFamily="18" charset="0"/>
              </a:rPr>
              <a:t>Tradiční – srov. např. T. Hobbes: </a:t>
            </a:r>
            <a:r>
              <a:rPr lang="cs-CZ" sz="1200" dirty="0" err="1" smtClean="0">
                <a:latin typeface="Times New Roman" pitchFamily="18" charset="0"/>
              </a:rPr>
              <a:t>Leviathan</a:t>
            </a:r>
            <a:r>
              <a:rPr lang="cs-CZ" sz="1200" dirty="0" smtClean="0">
                <a:latin typeface="Times New Roman" pitchFamily="18" charset="0"/>
              </a:rPr>
              <a:t> (1651): „…zákon se nikdy nesmí příčit rozumu, v tom se naši právníci shodují, rovněž že zákonem není litera, tj. </a:t>
            </a:r>
            <a:r>
              <a:rPr lang="cs-CZ" sz="1200" b="1" i="1" u="sng" dirty="0" smtClean="0">
                <a:solidFill>
                  <a:schemeClr val="accent1">
                    <a:lumMod val="75000"/>
                  </a:schemeClr>
                </a:solidFill>
                <a:latin typeface="Times New Roman" pitchFamily="18" charset="0"/>
              </a:rPr>
              <a:t>vnější jeho vyjádření, nýbrž to, co je záměrem zákonodárce</a:t>
            </a:r>
            <a:r>
              <a:rPr lang="cs-CZ" sz="1200" dirty="0" smtClean="0">
                <a:latin typeface="Times New Roman" pitchFamily="18" charset="0"/>
              </a:rPr>
              <a:t>…Nejistota je jen v tom, čí rozum má být vzat za zákon.“</a:t>
            </a:r>
          </a:p>
          <a:p>
            <a:pPr eaLnBrk="1" hangingPunct="1">
              <a:buFont typeface="Wingdings 2" pitchFamily="18" charset="2"/>
              <a:buNone/>
              <a:defRPr/>
            </a:pPr>
            <a:r>
              <a:rPr lang="cs-CZ" sz="1000" dirty="0" smtClean="0">
                <a:latin typeface="Times New Roman" pitchFamily="18" charset="0"/>
              </a:rPr>
              <a:t>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law</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can</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never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be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against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reason</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our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lawyers</a:t>
            </a:r>
            <a:r>
              <a:rPr lang="cs-CZ" sz="1000" dirty="0" smtClean="0">
                <a:latin typeface="Times New Roman" pitchFamily="18" charset="0"/>
                <a:cs typeface="Times New Roman" pitchFamily="18" charset="0"/>
              </a:rPr>
              <a:t> are </a:t>
            </a:r>
            <a:r>
              <a:rPr lang="cs-CZ" sz="1000" dirty="0" err="1" smtClean="0">
                <a:latin typeface="Times New Roman" pitchFamily="18" charset="0"/>
                <a:cs typeface="Times New Roman" pitchFamily="18" charset="0"/>
              </a:rPr>
              <a:t>agreed</a:t>
            </a:r>
            <a:r>
              <a:rPr lang="cs-CZ" sz="1000" dirty="0" smtClean="0">
                <a:latin typeface="Times New Roman" pitchFamily="18" charset="0"/>
                <a:cs typeface="Times New Roman" pitchFamily="18" charset="0"/>
              </a:rPr>
              <a:t>: and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not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letter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is</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every</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construction</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of</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it</a:t>
            </a:r>
            <a:r>
              <a:rPr lang="cs-CZ" sz="1000" dirty="0" smtClean="0">
                <a:latin typeface="Times New Roman" pitchFamily="18" charset="0"/>
                <a:cs typeface="Times New Roman" pitchFamily="18" charset="0"/>
              </a:rPr>
              <a:t>), but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which</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is</a:t>
            </a:r>
            <a:r>
              <a:rPr lang="cs-CZ" sz="1000" dirty="0" smtClean="0">
                <a:latin typeface="Times New Roman" pitchFamily="18" charset="0"/>
              </a:rPr>
              <a:t> </a:t>
            </a:r>
            <a:r>
              <a:rPr lang="cs-CZ" sz="1000" dirty="0" err="1" smtClean="0">
                <a:latin typeface="Times New Roman" pitchFamily="18" charset="0"/>
                <a:cs typeface="Times New Roman" pitchFamily="18" charset="0"/>
              </a:rPr>
              <a:t>according</a:t>
            </a:r>
            <a:r>
              <a:rPr lang="cs-CZ" sz="1000" dirty="0" smtClean="0">
                <a:latin typeface="Times New Roman" pitchFamily="18" charset="0"/>
                <a:cs typeface="Times New Roman" pitchFamily="18" charset="0"/>
              </a:rPr>
              <a:t> to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intention</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of</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legislator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is</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law</a:t>
            </a:r>
            <a:r>
              <a:rPr lang="cs-CZ" sz="1000" dirty="0" smtClean="0">
                <a:latin typeface="Times New Roman" pitchFamily="18" charset="0"/>
                <a:cs typeface="Times New Roman" pitchFamily="18" charset="0"/>
              </a:rPr>
              <a:t>. </a:t>
            </a:r>
            <a:r>
              <a:rPr lang="cs-CZ" sz="1000" dirty="0" smtClean="0">
                <a:latin typeface="Times New Roman" pitchFamily="18" charset="0"/>
              </a:rPr>
              <a:t>…</a:t>
            </a:r>
            <a:r>
              <a:rPr lang="cs-CZ" sz="1000" dirty="0" smtClean="0">
                <a:latin typeface="Times New Roman" pitchFamily="18" charset="0"/>
                <a:cs typeface="Times New Roman" pitchFamily="18" charset="0"/>
              </a:rPr>
              <a:t>but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doubt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is</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of</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whose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reason</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is</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shall</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be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received</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for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law</a:t>
            </a:r>
            <a:r>
              <a:rPr lang="cs-CZ" sz="1000" dirty="0" smtClean="0">
                <a:latin typeface="Times New Roman" pitchFamily="18" charset="0"/>
              </a:rPr>
              <a:t>…</a:t>
            </a:r>
            <a:r>
              <a:rPr lang="cs-CZ" sz="1000" dirty="0" err="1" smtClean="0">
                <a:latin typeface="Times New Roman" pitchFamily="18" charset="0"/>
                <a:cs typeface="Times New Roman" pitchFamily="18" charset="0"/>
              </a:rPr>
              <a:t>it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is</a:t>
            </a:r>
            <a:r>
              <a:rPr lang="cs-CZ" sz="1000" dirty="0" smtClean="0">
                <a:latin typeface="Times New Roman" pitchFamily="18" charset="0"/>
                <a:cs typeface="Times New Roman" pitchFamily="18" charset="0"/>
              </a:rPr>
              <a:t> not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juris</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prudentia</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wisdom</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of</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subordinate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judges</a:t>
            </a:r>
            <a:r>
              <a:rPr lang="cs-CZ" sz="1000" dirty="0" smtClean="0">
                <a:latin typeface="Times New Roman" pitchFamily="18" charset="0"/>
                <a:cs typeface="Times New Roman" pitchFamily="18" charset="0"/>
              </a:rPr>
              <a:t>, but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reason</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of</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this</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our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artificial</a:t>
            </a:r>
            <a:r>
              <a:rPr lang="cs-CZ" sz="1000" dirty="0" smtClean="0">
                <a:latin typeface="Times New Roman" pitchFamily="18" charset="0"/>
                <a:cs typeface="Times New Roman" pitchFamily="18" charset="0"/>
              </a:rPr>
              <a:t> man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Commonwealth</a:t>
            </a:r>
            <a:r>
              <a:rPr lang="cs-CZ" sz="1000" dirty="0" smtClean="0">
                <a:latin typeface="Times New Roman" pitchFamily="18" charset="0"/>
                <a:cs typeface="Times New Roman" pitchFamily="18" charset="0"/>
              </a:rPr>
              <a:t>, and his </a:t>
            </a:r>
            <a:r>
              <a:rPr lang="cs-CZ" sz="1000" dirty="0" err="1" smtClean="0">
                <a:latin typeface="Times New Roman" pitchFamily="18" charset="0"/>
                <a:cs typeface="Times New Roman" pitchFamily="18" charset="0"/>
              </a:rPr>
              <a:t>command</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make</a:t>
            </a:r>
            <a:r>
              <a:rPr lang="cs-CZ" sz="1000" dirty="0" smtClean="0">
                <a:latin typeface="Times New Roman" pitchFamily="18" charset="0"/>
              </a:rPr>
              <a:t> </a:t>
            </a:r>
            <a:r>
              <a:rPr lang="cs-CZ" sz="1000" dirty="0" err="1" smtClean="0">
                <a:latin typeface="Times New Roman" pitchFamily="18" charset="0"/>
                <a:cs typeface="Times New Roman" pitchFamily="18" charset="0"/>
              </a:rPr>
              <a:t>th</a:t>
            </a:r>
            <a:r>
              <a:rPr lang="cs-CZ" sz="1000" dirty="0" err="1" smtClean="0">
                <a:latin typeface="Times New Roman" pitchFamily="18" charset="0"/>
              </a:rPr>
              <a:t>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law</a:t>
            </a:r>
            <a:r>
              <a:rPr lang="cs-CZ" sz="1000" dirty="0" smtClean="0">
                <a:latin typeface="Times New Roman" pitchFamily="18" charset="0"/>
              </a:rPr>
              <a:t>)</a:t>
            </a:r>
            <a:r>
              <a:rPr lang="cs-CZ" sz="1000" dirty="0" smtClean="0">
                <a:latin typeface="Times New Roman" pitchFamily="18" charset="0"/>
                <a:cs typeface="Times New Roman" pitchFamily="18" charset="0"/>
              </a:rPr>
              <a:t>.</a:t>
            </a:r>
            <a:r>
              <a:rPr lang="cs-CZ" sz="1000" dirty="0" smtClean="0">
                <a:latin typeface="Times New Roman" pitchFamily="18" charset="0"/>
              </a:rPr>
              <a:t> </a:t>
            </a:r>
          </a:p>
          <a:p>
            <a:pPr eaLnBrk="1" hangingPunct="1">
              <a:buFont typeface="Wingdings 2" pitchFamily="18" charset="2"/>
              <a:buNone/>
              <a:defRPr/>
            </a:pPr>
            <a:r>
              <a:rPr lang="cs-CZ" sz="2400" b="1" dirty="0" smtClean="0">
                <a:solidFill>
                  <a:schemeClr val="hlink"/>
                </a:solidFill>
                <a:latin typeface="Times New Roman" pitchFamily="18" charset="0"/>
              </a:rPr>
              <a:t>Rozdíly mezi ustanovením a právní normou</a:t>
            </a:r>
            <a:endParaRPr lang="cs-CZ" sz="2400" b="1" dirty="0" smtClean="0">
              <a:latin typeface="Times New Roman" pitchFamily="18" charset="0"/>
            </a:endParaRPr>
          </a:p>
          <a:p>
            <a:pPr eaLnBrk="1" hangingPunct="1">
              <a:lnSpc>
                <a:spcPct val="90000"/>
              </a:lnSpc>
              <a:spcBef>
                <a:spcPct val="50000"/>
              </a:spcBef>
              <a:buFont typeface="Wingdings 2" pitchFamily="18" charset="2"/>
              <a:buNone/>
              <a:defRPr/>
            </a:pPr>
            <a:r>
              <a:rPr lang="cs-CZ" sz="1600" b="1" dirty="0" smtClean="0">
                <a:solidFill>
                  <a:srgbClr val="663300"/>
                </a:solidFill>
                <a:latin typeface="Times New Roman" pitchFamily="18" charset="0"/>
              </a:rPr>
              <a:t>Závaznost</a:t>
            </a:r>
            <a:r>
              <a:rPr lang="cs-CZ" sz="2000" b="1" dirty="0" smtClean="0">
                <a:solidFill>
                  <a:srgbClr val="663300"/>
                </a:solidFill>
                <a:latin typeface="Times New Roman" pitchFamily="18" charset="0"/>
              </a:rPr>
              <a:t> </a:t>
            </a:r>
            <a:r>
              <a:rPr lang="cs-CZ" sz="1600" b="1" dirty="0" smtClean="0">
                <a:solidFill>
                  <a:srgbClr val="663300"/>
                </a:solidFill>
                <a:latin typeface="Times New Roman" pitchFamily="18" charset="0"/>
              </a:rPr>
              <a:t>(obsah)</a:t>
            </a:r>
            <a:r>
              <a:rPr lang="cs-CZ" sz="1600" b="1" dirty="0" smtClean="0">
                <a:latin typeface="Times New Roman" pitchFamily="18" charset="0"/>
              </a:rPr>
              <a:t> </a:t>
            </a:r>
            <a:r>
              <a:rPr lang="cs-CZ" sz="2000" b="1" dirty="0" smtClean="0">
                <a:latin typeface="Times New Roman" pitchFamily="18" charset="0"/>
              </a:rPr>
              <a:t>– </a:t>
            </a:r>
            <a:r>
              <a:rPr lang="cs-CZ" sz="1200" b="1" dirty="0" smtClean="0">
                <a:latin typeface="Times New Roman" pitchFamily="18" charset="0"/>
              </a:rPr>
              <a:t>vlastnost každého pravidla chování bez ohledu na pramen</a:t>
            </a:r>
          </a:p>
          <a:p>
            <a:pPr eaLnBrk="1" hangingPunct="1">
              <a:lnSpc>
                <a:spcPct val="70000"/>
              </a:lnSpc>
              <a:spcBef>
                <a:spcPct val="50000"/>
              </a:spcBef>
              <a:buFont typeface="Wingdings" pitchFamily="2" charset="2"/>
              <a:buNone/>
              <a:defRPr/>
            </a:pPr>
            <a:r>
              <a:rPr lang="cs-CZ" sz="1600" b="1" dirty="0" smtClean="0">
                <a:solidFill>
                  <a:srgbClr val="663300"/>
                </a:solidFill>
                <a:latin typeface="Times New Roman" pitchFamily="18" charset="0"/>
              </a:rPr>
              <a:t>Vnitřní struktura (obsah)</a:t>
            </a:r>
            <a:r>
              <a:rPr lang="cs-CZ" sz="1200" b="1" dirty="0" smtClean="0">
                <a:latin typeface="Times New Roman" pitchFamily="18" charset="0"/>
              </a:rPr>
              <a:t> – vazby pravidel jako prvků obsahu práva (dále nelze rozložit)</a:t>
            </a:r>
          </a:p>
          <a:p>
            <a:pPr eaLnBrk="1" hangingPunct="1">
              <a:lnSpc>
                <a:spcPct val="70000"/>
              </a:lnSpc>
              <a:spcBef>
                <a:spcPct val="50000"/>
              </a:spcBef>
              <a:buFont typeface="Wingdings" pitchFamily="2" charset="2"/>
              <a:buNone/>
              <a:defRPr/>
            </a:pPr>
            <a:r>
              <a:rPr lang="cs-CZ" sz="1600" b="1" dirty="0" smtClean="0">
                <a:solidFill>
                  <a:srgbClr val="663300"/>
                </a:solidFill>
                <a:latin typeface="Times New Roman" pitchFamily="18" charset="0"/>
              </a:rPr>
              <a:t>Právní síla (forma)</a:t>
            </a:r>
            <a:r>
              <a:rPr lang="cs-CZ" sz="1200" b="1" dirty="0" smtClean="0">
                <a:latin typeface="Times New Roman" pitchFamily="18" charset="0"/>
              </a:rPr>
              <a:t> – vlastnost každého ustanovení v závislosti na prameni</a:t>
            </a:r>
          </a:p>
          <a:p>
            <a:pPr eaLnBrk="1" hangingPunct="1">
              <a:lnSpc>
                <a:spcPct val="70000"/>
              </a:lnSpc>
              <a:spcBef>
                <a:spcPct val="50000"/>
              </a:spcBef>
              <a:buFont typeface="Wingdings" pitchFamily="2" charset="2"/>
              <a:buNone/>
              <a:defRPr/>
            </a:pPr>
            <a:r>
              <a:rPr lang="cs-CZ" sz="1600" b="1" dirty="0" smtClean="0">
                <a:solidFill>
                  <a:srgbClr val="663300"/>
                </a:solidFill>
                <a:latin typeface="Times New Roman" pitchFamily="18" charset="0"/>
              </a:rPr>
              <a:t>Hierarchie pramenů práva (forma)</a:t>
            </a:r>
            <a:r>
              <a:rPr lang="cs-CZ" sz="1200" b="1" dirty="0" smtClean="0">
                <a:latin typeface="Times New Roman" pitchFamily="18" charset="0"/>
              </a:rPr>
              <a:t> – vymezení vztahu jejich obsahu (musí být v souladu, nesmí odporovat)</a:t>
            </a:r>
          </a:p>
          <a:p>
            <a:pPr eaLnBrk="1" hangingPunct="1">
              <a:lnSpc>
                <a:spcPct val="70000"/>
              </a:lnSpc>
              <a:spcBef>
                <a:spcPct val="50000"/>
              </a:spcBef>
              <a:buFont typeface="Wingdings" pitchFamily="2" charset="2"/>
              <a:buNone/>
              <a:defRPr/>
            </a:pPr>
            <a:r>
              <a:rPr lang="cs-CZ" sz="1600" b="1" dirty="0" smtClean="0">
                <a:solidFill>
                  <a:srgbClr val="663300"/>
                </a:solidFill>
                <a:latin typeface="Times New Roman" pitchFamily="18" charset="0"/>
              </a:rPr>
              <a:t>Vnější systematika (forma)</a:t>
            </a:r>
            <a:r>
              <a:rPr lang="cs-CZ" sz="1200" b="1" dirty="0" smtClean="0">
                <a:latin typeface="Times New Roman" pitchFamily="18" charset="0"/>
              </a:rPr>
              <a:t> – vyjádření formy práva navenek </a:t>
            </a:r>
          </a:p>
          <a:p>
            <a:pPr eaLnBrk="1" hangingPunct="1">
              <a:lnSpc>
                <a:spcPct val="70000"/>
              </a:lnSpc>
              <a:spcBef>
                <a:spcPct val="50000"/>
              </a:spcBef>
              <a:buFont typeface="Wingdings" pitchFamily="2" charset="2"/>
              <a:buNone/>
              <a:defRPr/>
            </a:pPr>
            <a:r>
              <a:rPr lang="cs-CZ" sz="1600" b="1" dirty="0" smtClean="0">
                <a:solidFill>
                  <a:srgbClr val="663300"/>
                </a:solidFill>
                <a:latin typeface="Times New Roman" pitchFamily="18" charset="0"/>
              </a:rPr>
              <a:t>Pravidlo chování (obsah)</a:t>
            </a:r>
            <a:r>
              <a:rPr lang="cs-CZ" sz="1200" b="1" dirty="0" smtClean="0">
                <a:latin typeface="Times New Roman" pitchFamily="18" charset="0"/>
              </a:rPr>
              <a:t> – obsah práva, stanoví, co může, musí nebo nesmí (modality – sub 8)</a:t>
            </a:r>
          </a:p>
          <a:p>
            <a:pPr eaLnBrk="1" hangingPunct="1">
              <a:lnSpc>
                <a:spcPct val="70000"/>
              </a:lnSpc>
              <a:spcBef>
                <a:spcPct val="50000"/>
              </a:spcBef>
              <a:buFont typeface="Wingdings" pitchFamily="2" charset="2"/>
              <a:buNone/>
              <a:defRPr/>
            </a:pPr>
            <a:r>
              <a:rPr lang="cs-CZ" sz="1800" b="1" dirty="0" smtClean="0">
                <a:solidFill>
                  <a:srgbClr val="663300"/>
                </a:solidFill>
                <a:latin typeface="Times New Roman" pitchFamily="18" charset="0"/>
              </a:rPr>
              <a:t>Ustanovení</a:t>
            </a:r>
            <a:r>
              <a:rPr lang="cs-CZ" sz="1800" b="1" dirty="0" smtClean="0">
                <a:latin typeface="Times New Roman" pitchFamily="18" charset="0"/>
              </a:rPr>
              <a:t> </a:t>
            </a:r>
            <a:r>
              <a:rPr lang="cs-CZ" sz="1400" b="1" dirty="0" smtClean="0">
                <a:latin typeface="Times New Roman" pitchFamily="18" charset="0"/>
              </a:rPr>
              <a:t>– prvek formy právního řádu, dál již nelze právní řád rozložit (neplést s články, §§, odstavci, písmeny, body!!!).</a:t>
            </a: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B5F2B5-E9E9-4A5F-B1F3-00CCD52EBF76}" type="slidenum">
              <a:rPr lang="cs-CZ"/>
              <a:pPr>
                <a:defRPr/>
              </a:pPr>
              <a:t>40</a:t>
            </a:fld>
            <a:endParaRPr lang="cs-CZ"/>
          </a:p>
        </p:txBody>
      </p:sp>
      <p:sp>
        <p:nvSpPr>
          <p:cNvPr id="58372" name="Rectangle 2"/>
          <p:cNvSpPr>
            <a:spLocks noGrp="1"/>
          </p:cNvSpPr>
          <p:nvPr>
            <p:ph type="title" idx="4294967295"/>
          </p:nvPr>
        </p:nvSpPr>
        <p:spPr bwMode="auto">
          <a:xfrm>
            <a:off x="304800" y="44450"/>
            <a:ext cx="86868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3200" cap="none" dirty="0" smtClean="0">
                <a:solidFill>
                  <a:schemeClr val="hlink"/>
                </a:solidFill>
                <a:effectLst/>
                <a:latin typeface="Franklin Gothic Medium" pitchFamily="34" charset="0"/>
              </a:rPr>
              <a:t>Jazyk právních předpisů – recepce, odkaz, vysvětlivka</a:t>
            </a:r>
          </a:p>
        </p:txBody>
      </p:sp>
      <p:sp>
        <p:nvSpPr>
          <p:cNvPr id="58373" name="Rectangle 3"/>
          <p:cNvSpPr>
            <a:spLocks noGrp="1"/>
          </p:cNvSpPr>
          <p:nvPr>
            <p:ph type="body" idx="4294967295"/>
          </p:nvPr>
        </p:nvSpPr>
        <p:spPr>
          <a:xfrm>
            <a:off x="107504" y="765175"/>
            <a:ext cx="8856984" cy="5903913"/>
          </a:xfrm>
        </p:spPr>
        <p:txBody>
          <a:bodyPr/>
          <a:lstStyle/>
          <a:p>
            <a:pPr eaLnBrk="1" hangingPunct="1">
              <a:lnSpc>
                <a:spcPct val="90000"/>
              </a:lnSpc>
              <a:buFontTx/>
              <a:buChar char="-"/>
            </a:pPr>
            <a:r>
              <a:rPr lang="cs-CZ" altLang="cs-CZ" sz="2800" b="1" dirty="0" smtClean="0">
                <a:latin typeface="Times New Roman" pitchFamily="18" charset="0"/>
              </a:rPr>
              <a:t>Recepce</a:t>
            </a:r>
            <a:r>
              <a:rPr lang="cs-CZ" altLang="cs-CZ" sz="2800" dirty="0" smtClean="0">
                <a:latin typeface="Times New Roman" pitchFamily="18" charset="0"/>
              </a:rPr>
              <a:t> – převzetí textu jednoho do jiného předpisu (nebezpečné)</a:t>
            </a:r>
          </a:p>
          <a:p>
            <a:pPr eaLnBrk="1" hangingPunct="1">
              <a:lnSpc>
                <a:spcPct val="90000"/>
              </a:lnSpc>
              <a:buFontTx/>
              <a:buChar char="-"/>
            </a:pPr>
            <a:r>
              <a:rPr lang="cs-CZ" altLang="cs-CZ" sz="2800" b="1" dirty="0" smtClean="0">
                <a:solidFill>
                  <a:schemeClr val="accent6">
                    <a:lumMod val="75000"/>
                  </a:schemeClr>
                </a:solidFill>
                <a:latin typeface="Times New Roman" pitchFamily="18" charset="0"/>
              </a:rPr>
              <a:t>Odkaz </a:t>
            </a:r>
            <a:r>
              <a:rPr lang="cs-CZ" altLang="cs-CZ" sz="2800" dirty="0" smtClean="0">
                <a:solidFill>
                  <a:schemeClr val="accent6">
                    <a:lumMod val="75000"/>
                  </a:schemeClr>
                </a:solidFill>
                <a:latin typeface="Times New Roman" pitchFamily="18" charset="0"/>
              </a:rPr>
              <a:t>– vhodnější než recepce, zachová se jednota, </a:t>
            </a:r>
          </a:p>
          <a:p>
            <a:pPr eaLnBrk="1" hangingPunct="1">
              <a:lnSpc>
                <a:spcPct val="90000"/>
              </a:lnSpc>
              <a:buFontTx/>
              <a:buChar char="-"/>
            </a:pPr>
            <a:r>
              <a:rPr lang="cs-CZ" altLang="cs-CZ" sz="2800" b="1" dirty="0" smtClean="0">
                <a:solidFill>
                  <a:srgbClr val="1908F0"/>
                </a:solidFill>
                <a:latin typeface="Times New Roman" pitchFamily="18" charset="0"/>
              </a:rPr>
              <a:t>Problémy</a:t>
            </a:r>
            <a:r>
              <a:rPr lang="cs-CZ" altLang="cs-CZ" sz="2800" dirty="0" smtClean="0">
                <a:solidFill>
                  <a:srgbClr val="1908F0"/>
                </a:solidFill>
                <a:latin typeface="Times New Roman" pitchFamily="18" charset="0"/>
              </a:rPr>
              <a:t> - </a:t>
            </a:r>
            <a:r>
              <a:rPr lang="cs-CZ" altLang="cs-CZ" sz="2800" b="1" dirty="0" smtClean="0">
                <a:solidFill>
                  <a:srgbClr val="1908F0"/>
                </a:solidFill>
                <a:latin typeface="Times New Roman" pitchFamily="18" charset="0"/>
              </a:rPr>
              <a:t>dynamický</a:t>
            </a:r>
            <a:r>
              <a:rPr lang="cs-CZ" altLang="cs-CZ" sz="2800" dirty="0" smtClean="0">
                <a:solidFill>
                  <a:srgbClr val="1908F0"/>
                </a:solidFill>
                <a:latin typeface="Times New Roman" pitchFamily="18" charset="0"/>
              </a:rPr>
              <a:t> a </a:t>
            </a:r>
            <a:r>
              <a:rPr lang="cs-CZ" altLang="cs-CZ" sz="2800" b="1" dirty="0" smtClean="0">
                <a:solidFill>
                  <a:srgbClr val="1908F0"/>
                </a:solidFill>
                <a:latin typeface="Times New Roman" pitchFamily="18" charset="0"/>
              </a:rPr>
              <a:t>statický</a:t>
            </a:r>
            <a:r>
              <a:rPr lang="cs-CZ" altLang="cs-CZ" sz="2800" dirty="0" smtClean="0">
                <a:solidFill>
                  <a:srgbClr val="1908F0"/>
                </a:solidFill>
                <a:latin typeface="Times New Roman" pitchFamily="18" charset="0"/>
              </a:rPr>
              <a:t> odkaz, </a:t>
            </a:r>
            <a:r>
              <a:rPr lang="cs-CZ" altLang="cs-CZ" sz="2800" b="1" dirty="0" smtClean="0">
                <a:solidFill>
                  <a:srgbClr val="1908F0"/>
                </a:solidFill>
                <a:latin typeface="Times New Roman" pitchFamily="18" charset="0"/>
              </a:rPr>
              <a:t>větvící se odkaz</a:t>
            </a:r>
            <a:r>
              <a:rPr lang="cs-CZ" altLang="cs-CZ" sz="2800" dirty="0" smtClean="0">
                <a:solidFill>
                  <a:srgbClr val="1908F0"/>
                </a:solidFill>
                <a:latin typeface="Times New Roman" pitchFamily="18" charset="0"/>
              </a:rPr>
              <a:t> předpis odkazuje na druhý, ale ten obsahuje různé režimy, z nichž se každý na odkazující předpis nehodí nebo zase odkazuje na jiné předpisy, </a:t>
            </a:r>
            <a:r>
              <a:rPr lang="cs-CZ" altLang="cs-CZ" sz="2800" b="1" dirty="0" smtClean="0">
                <a:solidFill>
                  <a:srgbClr val="1908F0"/>
                </a:solidFill>
                <a:latin typeface="Times New Roman" pitchFamily="18" charset="0"/>
              </a:rPr>
              <a:t>zpětný odkaz </a:t>
            </a:r>
            <a:r>
              <a:rPr lang="cs-CZ" altLang="cs-CZ" sz="2800" dirty="0" smtClean="0">
                <a:solidFill>
                  <a:srgbClr val="1908F0"/>
                </a:solidFill>
                <a:latin typeface="Times New Roman" pitchFamily="18" charset="0"/>
              </a:rPr>
              <a:t>– zákon odkazuje na jiný a ten zase na něj.</a:t>
            </a:r>
          </a:p>
          <a:p>
            <a:pPr eaLnBrk="1" hangingPunct="1">
              <a:lnSpc>
                <a:spcPct val="90000"/>
              </a:lnSpc>
              <a:buFontTx/>
              <a:buChar char="-"/>
            </a:pPr>
            <a:r>
              <a:rPr lang="cs-CZ" altLang="cs-CZ" sz="2800" b="1" dirty="0" smtClean="0">
                <a:solidFill>
                  <a:srgbClr val="1908F0"/>
                </a:solidFill>
                <a:latin typeface="Times New Roman" pitchFamily="18" charset="0"/>
              </a:rPr>
              <a:t>Rozsah odkazu</a:t>
            </a:r>
            <a:r>
              <a:rPr lang="cs-CZ" altLang="cs-CZ" sz="2800" dirty="0" smtClean="0">
                <a:solidFill>
                  <a:srgbClr val="1908F0"/>
                </a:solidFill>
                <a:latin typeface="Times New Roman" pitchFamily="18" charset="0"/>
              </a:rPr>
              <a:t> – obdobně, přiměřeně (§ </a:t>
            </a:r>
            <a:r>
              <a:rPr lang="cs-CZ" altLang="cs-CZ" sz="2800" dirty="0" err="1" smtClean="0">
                <a:solidFill>
                  <a:srgbClr val="1908F0"/>
                </a:solidFill>
                <a:latin typeface="Times New Roman" pitchFamily="18" charset="0"/>
              </a:rPr>
              <a:t>119b</a:t>
            </a:r>
            <a:r>
              <a:rPr lang="cs-CZ" altLang="cs-CZ" sz="2800" dirty="0" smtClean="0">
                <a:solidFill>
                  <a:srgbClr val="1908F0"/>
                </a:solidFill>
                <a:latin typeface="Times New Roman" pitchFamily="18" charset="0"/>
              </a:rPr>
              <a:t> odst. 5 </a:t>
            </a:r>
            <a:r>
              <a:rPr lang="cs-CZ" altLang="cs-CZ" sz="2800" dirty="0" err="1" smtClean="0">
                <a:solidFill>
                  <a:srgbClr val="1908F0"/>
                </a:solidFill>
                <a:latin typeface="Times New Roman" pitchFamily="18" charset="0"/>
              </a:rPr>
              <a:t>ZÚS</a:t>
            </a:r>
            <a:r>
              <a:rPr lang="cs-CZ" altLang="cs-CZ" sz="2800" dirty="0" smtClean="0">
                <a:solidFill>
                  <a:srgbClr val="1908F0"/>
                </a:solidFill>
                <a:latin typeface="Times New Roman" pitchFamily="18" charset="0"/>
              </a:rPr>
              <a:t> ne pro usnesení), blahovolně, se vší tvrdostí, </a:t>
            </a:r>
          </a:p>
          <a:p>
            <a:pPr eaLnBrk="1" hangingPunct="1">
              <a:lnSpc>
                <a:spcPct val="90000"/>
              </a:lnSpc>
              <a:buFontTx/>
              <a:buChar char="-"/>
            </a:pPr>
            <a:r>
              <a:rPr lang="cs-CZ" altLang="cs-CZ" sz="2800" b="1" dirty="0" smtClean="0">
                <a:solidFill>
                  <a:srgbClr val="C00000"/>
                </a:solidFill>
                <a:latin typeface="Times New Roman" pitchFamily="18" charset="0"/>
              </a:rPr>
              <a:t>Poznámka pod čarou</a:t>
            </a:r>
            <a:r>
              <a:rPr lang="cs-CZ" altLang="cs-CZ" sz="2800" dirty="0" smtClean="0">
                <a:solidFill>
                  <a:srgbClr val="C00000"/>
                </a:solidFill>
                <a:latin typeface="Times New Roman" pitchFamily="18" charset="0"/>
              </a:rPr>
              <a:t> – nemá normativní význam, jen vysvětluje</a:t>
            </a:r>
            <a:endParaRPr lang="cs-CZ" altLang="cs-CZ" sz="2800" b="1" dirty="0" smtClean="0">
              <a:solidFill>
                <a:srgbClr val="C00000"/>
              </a:solidFill>
              <a:latin typeface="Times New Roman" pitchFamily="18" charset="0"/>
            </a:endParaRPr>
          </a:p>
          <a:p>
            <a:pPr eaLnBrk="1" hangingPunct="1">
              <a:lnSpc>
                <a:spcPct val="90000"/>
              </a:lnSpc>
              <a:buFont typeface="Wingdings 2" pitchFamily="18" charset="2"/>
              <a:buNone/>
            </a:pPr>
            <a:endParaRPr lang="cs-CZ" altLang="cs-CZ" sz="2800" dirty="0" smtClean="0">
              <a:latin typeface="Franklin Gothic Book" pitchFamily="34" charset="0"/>
            </a:endParaRPr>
          </a:p>
        </p:txBody>
      </p:sp>
    </p:spTree>
    <p:extLst>
      <p:ext uri="{BB962C8B-B14F-4D97-AF65-F5344CB8AC3E}">
        <p14:creationId xmlns:p14="http://schemas.microsoft.com/office/powerpoint/2010/main" val="1263470583"/>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16632"/>
            <a:ext cx="8686800" cy="648072"/>
          </a:xfrm>
        </p:spPr>
        <p:txBody>
          <a:bodyPr/>
          <a:lstStyle/>
          <a:p>
            <a:pPr algn="ctr">
              <a:defRPr/>
            </a:pPr>
            <a:r>
              <a:rPr lang="cs-CZ" altLang="cs-CZ" sz="3200" cap="none" dirty="0">
                <a:solidFill>
                  <a:srgbClr val="AD1F1F"/>
                </a:solidFill>
                <a:effectLst/>
                <a:latin typeface="Franklin Gothic Medium" pitchFamily="34" charset="0"/>
              </a:rPr>
              <a:t>Jazyk právních předpisů - výrazy</a:t>
            </a:r>
            <a:endParaRPr lang="cs-CZ" dirty="0"/>
          </a:p>
        </p:txBody>
      </p:sp>
      <p:sp>
        <p:nvSpPr>
          <p:cNvPr id="59395" name="Zástupný symbol pro obsah 2"/>
          <p:cNvSpPr>
            <a:spLocks noGrp="1"/>
          </p:cNvSpPr>
          <p:nvPr>
            <p:ph idx="1"/>
          </p:nvPr>
        </p:nvSpPr>
        <p:spPr>
          <a:xfrm>
            <a:off x="304800" y="836613"/>
            <a:ext cx="8686800" cy="5688012"/>
          </a:xfrm>
        </p:spPr>
        <p:txBody>
          <a:bodyPr/>
          <a:lstStyle/>
          <a:p>
            <a:pPr eaLnBrk="1" hangingPunct="1">
              <a:lnSpc>
                <a:spcPct val="90000"/>
              </a:lnSpc>
              <a:buClr>
                <a:srgbClr val="F0A22E"/>
              </a:buClr>
              <a:buFontTx/>
              <a:buChar char="-"/>
            </a:pPr>
            <a:r>
              <a:rPr lang="cs-CZ" altLang="cs-CZ" sz="2000" b="1" smtClean="0">
                <a:solidFill>
                  <a:srgbClr val="1908F0"/>
                </a:solidFill>
                <a:latin typeface="Times New Roman" pitchFamily="18" charset="0"/>
              </a:rPr>
              <a:t>homonyma – souzvučná slova – stejně znějící - </a:t>
            </a:r>
            <a:r>
              <a:rPr lang="cs-CZ" altLang="cs-CZ" sz="2000" smtClean="0">
                <a:solidFill>
                  <a:srgbClr val="1908F0"/>
                </a:solidFill>
                <a:latin typeface="Times New Roman" pitchFamily="18" charset="0"/>
              </a:rPr>
              <a:t>nebezpečná v legislativních zkratkách (voják, úřední osoba, ústavní činitel - platy, veřejný - § 139/2 JŘS)</a:t>
            </a:r>
          </a:p>
          <a:p>
            <a:pPr eaLnBrk="1" hangingPunct="1">
              <a:lnSpc>
                <a:spcPct val="90000"/>
              </a:lnSpc>
              <a:buClr>
                <a:srgbClr val="F0A22E"/>
              </a:buClr>
              <a:buFontTx/>
              <a:buChar char="-"/>
            </a:pPr>
            <a:r>
              <a:rPr lang="cs-CZ" altLang="cs-CZ" sz="2000" b="1" smtClean="0">
                <a:solidFill>
                  <a:srgbClr val="1908F0"/>
                </a:solidFill>
                <a:latin typeface="Times New Roman" pitchFamily="18" charset="0"/>
              </a:rPr>
              <a:t>polysémy – mnohoznačná slova - </a:t>
            </a:r>
            <a:r>
              <a:rPr lang="cs-CZ" altLang="cs-CZ" sz="2000" smtClean="0">
                <a:solidFill>
                  <a:srgbClr val="1908F0"/>
                </a:solidFill>
                <a:latin typeface="Times New Roman" pitchFamily="18" charset="0"/>
              </a:rPr>
              <a:t>občan a fyzická osoba (viz čl. 42 LZPS)</a:t>
            </a:r>
          </a:p>
          <a:p>
            <a:pPr eaLnBrk="1" hangingPunct="1">
              <a:lnSpc>
                <a:spcPct val="90000"/>
              </a:lnSpc>
              <a:buClr>
                <a:srgbClr val="F0A22E"/>
              </a:buClr>
              <a:buFontTx/>
              <a:buChar char="-"/>
            </a:pPr>
            <a:r>
              <a:rPr lang="cs-CZ" altLang="cs-CZ" sz="2000" b="1" smtClean="0">
                <a:solidFill>
                  <a:srgbClr val="1908F0"/>
                </a:solidFill>
                <a:latin typeface="Times New Roman" pitchFamily="18" charset="0"/>
              </a:rPr>
              <a:t>synonyma – nesouzvučná, stejný význam - </a:t>
            </a:r>
            <a:r>
              <a:rPr lang="cs-CZ" altLang="cs-CZ" sz="2000" smtClean="0">
                <a:solidFill>
                  <a:srgbClr val="1908F0"/>
                </a:solidFill>
                <a:latin typeface="Times New Roman" pitchFamily="18" charset="0"/>
              </a:rPr>
              <a:t>nepoužívat nebo definovat, matou </a:t>
            </a:r>
            <a:r>
              <a:rPr lang="cs-CZ" altLang="cs-CZ" sz="1800" smtClean="0">
                <a:solidFill>
                  <a:srgbClr val="1908F0"/>
                </a:solidFill>
                <a:latin typeface="Times New Roman" pitchFamily="18" charset="0"/>
              </a:rPr>
              <a:t>(</a:t>
            </a:r>
            <a:r>
              <a:rPr lang="cs-CZ" altLang="cs-CZ" sz="1600" smtClean="0">
                <a:solidFill>
                  <a:srgbClr val="006600"/>
                </a:solidFill>
                <a:latin typeface="Times New Roman" pitchFamily="18" charset="0"/>
              </a:rPr>
              <a:t>ústava, ústavní zákon – ústavní pořádek?, mezinárodní smlouva, úmluva, dohoda, doprava – transport, občan – fyzická osoba – již ne, </a:t>
            </a:r>
            <a:r>
              <a:rPr lang="cs-CZ" altLang="cs-CZ" sz="2000" smtClean="0">
                <a:solidFill>
                  <a:srgbClr val="1908F0"/>
                </a:solidFill>
                <a:latin typeface="Times New Roman" pitchFamily="18" charset="0"/>
              </a:rPr>
              <a:t>)</a:t>
            </a:r>
          </a:p>
          <a:p>
            <a:pPr eaLnBrk="1" hangingPunct="1">
              <a:lnSpc>
                <a:spcPct val="90000"/>
              </a:lnSpc>
              <a:buClr>
                <a:srgbClr val="F0A22E"/>
              </a:buClr>
              <a:buFontTx/>
              <a:buChar char="-"/>
            </a:pPr>
            <a:r>
              <a:rPr lang="cs-CZ" altLang="cs-CZ" sz="2000" b="1" smtClean="0">
                <a:solidFill>
                  <a:srgbClr val="1908F0"/>
                </a:solidFill>
                <a:latin typeface="Times New Roman" pitchFamily="18" charset="0"/>
              </a:rPr>
              <a:t>hyperonyma</a:t>
            </a:r>
            <a:r>
              <a:rPr lang="cs-CZ" altLang="cs-CZ" sz="2000" smtClean="0">
                <a:solidFill>
                  <a:srgbClr val="1908F0"/>
                </a:solidFill>
                <a:latin typeface="Times New Roman" pitchFamily="18" charset="0"/>
              </a:rPr>
              <a:t> – nadřazené pojmy nepoužívat jako rovnocenné vedle podřazených (hyponym) (</a:t>
            </a:r>
            <a:r>
              <a:rPr lang="cs-CZ" altLang="cs-CZ" sz="1600" smtClean="0">
                <a:solidFill>
                  <a:srgbClr val="006600"/>
                </a:solidFill>
                <a:latin typeface="Times New Roman" pitchFamily="18" charset="0"/>
              </a:rPr>
              <a:t>právní předpisy a zákony, ústavní pořádek a ústavní zákony, žena – manželka, základní zákon a ústava, v příkladmých výčtech škodí a mate, derogace – zrušení, nepoužití, soukromé právo a občanské právo</a:t>
            </a:r>
            <a:r>
              <a:rPr lang="cs-CZ" altLang="cs-CZ" sz="2000" smtClean="0">
                <a:solidFill>
                  <a:srgbClr val="1908F0"/>
                </a:solidFill>
                <a:latin typeface="Times New Roman" pitchFamily="18" charset="0"/>
              </a:rPr>
              <a:t>)</a:t>
            </a:r>
          </a:p>
          <a:p>
            <a:pPr eaLnBrk="1" hangingPunct="1">
              <a:lnSpc>
                <a:spcPct val="90000"/>
              </a:lnSpc>
              <a:buClr>
                <a:srgbClr val="F0A22E"/>
              </a:buClr>
              <a:buFontTx/>
              <a:buChar char="-"/>
            </a:pPr>
            <a:r>
              <a:rPr lang="cs-CZ" altLang="cs-CZ" sz="2000" b="1" smtClean="0">
                <a:solidFill>
                  <a:srgbClr val="1908F0"/>
                </a:solidFill>
                <a:latin typeface="Times New Roman" pitchFamily="18" charset="0"/>
              </a:rPr>
              <a:t>Nebezpečná antagonyma (autoantonyma – </a:t>
            </a:r>
            <a:r>
              <a:rPr lang="cs-CZ" altLang="cs-CZ" sz="2000" smtClean="0">
                <a:solidFill>
                  <a:srgbClr val="1908F0"/>
                </a:solidFill>
                <a:latin typeface="Times New Roman" pitchFamily="18" charset="0"/>
              </a:rPr>
              <a:t>slova, která mají více významů, z nichž některé si odporují </a:t>
            </a:r>
            <a:r>
              <a:rPr lang="cs-CZ" altLang="cs-CZ" sz="1600" smtClean="0">
                <a:solidFill>
                  <a:srgbClr val="1908F0"/>
                </a:solidFill>
                <a:latin typeface="Times New Roman" pitchFamily="18" charset="0"/>
              </a:rPr>
              <a:t>(</a:t>
            </a:r>
            <a:r>
              <a:rPr lang="cs-CZ" altLang="cs-CZ" sz="1600" smtClean="0">
                <a:solidFill>
                  <a:srgbClr val="006600"/>
                </a:solidFill>
                <a:latin typeface="Times New Roman" pitchFamily="18" charset="0"/>
              </a:rPr>
              <a:t>např. pedofil – zločin a přítel dětí, zřejmý – i zjevný § 43/1 a 2 ZÚS, ale i pravděpodobný  viz Zák. o Policii ČR - § 10/4 - Policista nemá povinnost provést úkon nebo jiné opatření, jestliže jeho přerušení nebo nedokončení by mělo zřejmě závažnější následky než nesplnění těchto povinností, § 50/2 Krátkodobou ochranu osob poskytne policie v odůvodněných případech osobě, které zřejmě hrozí újma na zdraví nebo jiné vážné nebezpečí</a:t>
            </a:r>
            <a:r>
              <a:rPr lang="cs-CZ" altLang="cs-CZ" sz="1600" smtClean="0">
                <a:solidFill>
                  <a:srgbClr val="1908F0"/>
                </a:solidFill>
                <a:latin typeface="Times New Roman" pitchFamily="18" charset="0"/>
              </a:rPr>
              <a:t>)</a:t>
            </a:r>
          </a:p>
          <a:p>
            <a:pPr eaLnBrk="1" hangingPunct="1">
              <a:lnSpc>
                <a:spcPct val="90000"/>
              </a:lnSpc>
              <a:buClr>
                <a:srgbClr val="F0A22E"/>
              </a:buClr>
              <a:buFontTx/>
              <a:buChar char="-"/>
            </a:pPr>
            <a:r>
              <a:rPr lang="cs-CZ" altLang="cs-CZ" sz="1600" b="1" smtClean="0">
                <a:solidFill>
                  <a:srgbClr val="1908F0"/>
                </a:solidFill>
                <a:latin typeface="Times New Roman" pitchFamily="18" charset="0"/>
              </a:rPr>
              <a:t>Rozdílný význam pojmů ve veřejném a soukromém právu - § 16 zák. č. 592/1992 Sb. A výkladu pojmu promlčení (I. ÚS 1385/11)</a:t>
            </a:r>
          </a:p>
          <a:p>
            <a:endParaRPr lang="cs-CZ" altLang="cs-CZ" smtClean="0"/>
          </a:p>
        </p:txBody>
      </p:sp>
      <p:sp>
        <p:nvSpPr>
          <p:cNvPr id="59396"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5FCADCA5-4100-4952-8D08-F034D00A8EC8}" type="slidenum">
              <a:rPr lang="cs-CZ" smtClean="0"/>
              <a:pPr>
                <a:defRPr/>
              </a:pPr>
              <a:t>41</a:t>
            </a:fld>
            <a:endParaRPr lang="cs-CZ"/>
          </a:p>
        </p:txBody>
      </p:sp>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0"/>
            <a:ext cx="8713788" cy="692150"/>
          </a:xfrm>
        </p:spPr>
        <p:txBody>
          <a:bodyPr rtlCol="0"/>
          <a:lstStyle/>
          <a:p>
            <a:pPr fontAlgn="auto">
              <a:spcAft>
                <a:spcPts val="0"/>
              </a:spcAft>
              <a:defRPr/>
            </a:pPr>
            <a:r>
              <a:rPr lang="cs-CZ" sz="2800" b="1" u="sng" dirty="0" smtClean="0">
                <a:solidFill>
                  <a:srgbClr val="C00000"/>
                </a:solidFill>
                <a:effectLst>
                  <a:outerShdw blurRad="38100" dist="38100" dir="2700000" algn="tl">
                    <a:srgbClr val="000000">
                      <a:alpha val="43137"/>
                    </a:srgbClr>
                  </a:outerShdw>
                </a:effectLst>
              </a:rPr>
              <a:t>Výklad právních předpisů – východiska I</a:t>
            </a:r>
            <a:endParaRPr lang="cs-CZ" sz="2800" b="1" u="sng" dirty="0">
              <a:solidFill>
                <a:srgbClr val="C0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323850" y="836613"/>
            <a:ext cx="8569325" cy="5616575"/>
          </a:xfrm>
        </p:spPr>
        <p:txBody>
          <a:bodyPr rtlCol="0">
            <a:normAutofit lnSpcReduction="10000"/>
          </a:bodyPr>
          <a:lstStyle/>
          <a:p>
            <a:pPr algn="just" fontAlgn="auto">
              <a:spcBef>
                <a:spcPts val="600"/>
              </a:spcBef>
              <a:spcAft>
                <a:spcPts val="0"/>
              </a:spcAft>
              <a:defRPr/>
            </a:pPr>
            <a:r>
              <a:rPr lang="cs-CZ" altLang="cs-CZ" sz="2400" b="1" dirty="0" smtClean="0">
                <a:solidFill>
                  <a:srgbClr val="C00000"/>
                </a:solidFill>
                <a:cs typeface="Times New Roman" pitchFamily="18" charset="0"/>
              </a:rPr>
              <a:t>Neexistuje dokonalý zákonodárce</a:t>
            </a:r>
            <a:r>
              <a:rPr lang="cs-CZ" altLang="cs-CZ" sz="2400" dirty="0" smtClean="0">
                <a:solidFill>
                  <a:srgbClr val="C00000"/>
                </a:solidFill>
                <a:cs typeface="Times New Roman" pitchFamily="18" charset="0"/>
              </a:rPr>
              <a:t> </a:t>
            </a:r>
            <a:r>
              <a:rPr lang="cs-CZ" altLang="cs-CZ" sz="1800" dirty="0" smtClean="0">
                <a:cs typeface="Times New Roman" pitchFamily="18" charset="0"/>
              </a:rPr>
              <a:t>v právním textu nelze poskytnout úplný návod na řešení jakéhokoli problému, vždy se vykládá (</a:t>
            </a:r>
            <a:r>
              <a:rPr lang="cs-CZ" altLang="cs-CZ" sz="1800" dirty="0" err="1" smtClean="0">
                <a:cs typeface="Times New Roman" pitchFamily="18" charset="0"/>
              </a:rPr>
              <a:t>clara</a:t>
            </a:r>
            <a:r>
              <a:rPr lang="cs-CZ" altLang="cs-CZ" sz="1800" dirty="0" smtClean="0">
                <a:cs typeface="Times New Roman" pitchFamily="18" charset="0"/>
              </a:rPr>
              <a:t> non </a:t>
            </a:r>
            <a:r>
              <a:rPr lang="cs-CZ" altLang="cs-CZ" sz="1800" dirty="0" err="1" smtClean="0">
                <a:cs typeface="Times New Roman" pitchFamily="18" charset="0"/>
              </a:rPr>
              <a:t>sunt</a:t>
            </a:r>
            <a:r>
              <a:rPr lang="cs-CZ" altLang="cs-CZ" sz="1800" dirty="0" smtClean="0">
                <a:cs typeface="Times New Roman" pitchFamily="18" charset="0"/>
              </a:rPr>
              <a:t> </a:t>
            </a:r>
            <a:r>
              <a:rPr lang="cs-CZ" altLang="cs-CZ" sz="1800" dirty="0" err="1" smtClean="0">
                <a:cs typeface="Times New Roman" pitchFamily="18" charset="0"/>
              </a:rPr>
              <a:t>interpretanda</a:t>
            </a:r>
            <a:r>
              <a:rPr lang="cs-CZ" altLang="cs-CZ" sz="1800" dirty="0" smtClean="0">
                <a:cs typeface="Times New Roman" pitchFamily="18" charset="0"/>
              </a:rPr>
              <a:t>?). </a:t>
            </a:r>
          </a:p>
          <a:p>
            <a:pPr algn="just" fontAlgn="auto">
              <a:spcBef>
                <a:spcPts val="600"/>
              </a:spcBef>
              <a:spcAft>
                <a:spcPts val="0"/>
              </a:spcAft>
              <a:buFontTx/>
              <a:buNone/>
              <a:defRPr/>
            </a:pPr>
            <a:r>
              <a:rPr lang="cs-CZ" altLang="cs-CZ" sz="1400" dirty="0" smtClean="0">
                <a:cs typeface="Times New Roman" pitchFamily="18" charset="0"/>
              </a:rPr>
              <a:t>To nedokázaly ani </a:t>
            </a:r>
            <a:r>
              <a:rPr lang="cs-CZ" altLang="cs-CZ" sz="1400" i="1" dirty="0" err="1" smtClean="0">
                <a:cs typeface="Times New Roman" pitchFamily="18" charset="0"/>
              </a:rPr>
              <a:t>Codex</a:t>
            </a:r>
            <a:r>
              <a:rPr lang="cs-CZ" altLang="cs-CZ" sz="1400" i="1" dirty="0" smtClean="0">
                <a:cs typeface="Times New Roman" pitchFamily="18" charset="0"/>
              </a:rPr>
              <a:t> </a:t>
            </a:r>
            <a:r>
              <a:rPr lang="cs-CZ" altLang="cs-CZ" sz="1400" i="1" dirty="0" err="1" smtClean="0">
                <a:cs typeface="Times New Roman" pitchFamily="18" charset="0"/>
              </a:rPr>
              <a:t>Theresianus</a:t>
            </a:r>
            <a:r>
              <a:rPr lang="cs-CZ" altLang="cs-CZ" sz="1400" dirty="0" smtClean="0">
                <a:cs typeface="Times New Roman" pitchFamily="18" charset="0"/>
              </a:rPr>
              <a:t>, který měl více než 8300 paragrafů, ani pruské </a:t>
            </a:r>
            <a:r>
              <a:rPr lang="cs-CZ" altLang="cs-CZ" sz="1400" i="1" dirty="0" err="1" smtClean="0">
                <a:cs typeface="Times New Roman" pitchFamily="18" charset="0"/>
              </a:rPr>
              <a:t>Landesrecht</a:t>
            </a:r>
            <a:r>
              <a:rPr lang="cs-CZ" altLang="cs-CZ" sz="1400" dirty="0" smtClean="0">
                <a:cs typeface="Times New Roman" pitchFamily="18" charset="0"/>
              </a:rPr>
              <a:t> (1794), které jich mělo ještě o 11 tisíc více.</a:t>
            </a:r>
          </a:p>
          <a:p>
            <a:pPr algn="just" fontAlgn="auto">
              <a:spcBef>
                <a:spcPts val="600"/>
              </a:spcBef>
              <a:spcAft>
                <a:spcPts val="0"/>
              </a:spcAft>
              <a:defRPr/>
            </a:pPr>
            <a:r>
              <a:rPr lang="cs-CZ" altLang="cs-CZ" sz="2400" b="1" dirty="0" smtClean="0">
                <a:solidFill>
                  <a:srgbClr val="C00000"/>
                </a:solidFill>
                <a:cs typeface="Times New Roman" pitchFamily="18" charset="0"/>
              </a:rPr>
              <a:t>Neexistuje dokonalý vykladač</a:t>
            </a:r>
            <a:r>
              <a:rPr lang="cs-CZ" altLang="cs-CZ" sz="1800" dirty="0" smtClean="0">
                <a:cs typeface="Times New Roman" pitchFamily="18" charset="0"/>
              </a:rPr>
              <a:t> </a:t>
            </a:r>
            <a:r>
              <a:rPr lang="cs-CZ" altLang="cs-CZ" sz="1600" dirty="0" smtClean="0">
                <a:cs typeface="Times New Roman" pitchFamily="18" charset="0"/>
              </a:rPr>
              <a:t>nelze dojít k nějakému absolutně pro všechny časy správnému výkladu. Mění se interpret, i možné skutkové podstaty, na které abstraktní právní normy dopadají. </a:t>
            </a:r>
          </a:p>
          <a:p>
            <a:pPr algn="just" fontAlgn="auto">
              <a:spcBef>
                <a:spcPts val="600"/>
              </a:spcBef>
              <a:spcAft>
                <a:spcPts val="0"/>
              </a:spcAft>
              <a:defRPr/>
            </a:pPr>
            <a:r>
              <a:rPr lang="cs-CZ" altLang="cs-CZ" sz="1800" b="1" dirty="0" smtClean="0">
                <a:solidFill>
                  <a:srgbClr val="C00000"/>
                </a:solidFill>
                <a:cs typeface="Times New Roman" pitchFamily="18" charset="0"/>
              </a:rPr>
              <a:t>Právo působí v čase a prostoru (státě) a v čase a prostoru se i mění</a:t>
            </a:r>
            <a:r>
              <a:rPr lang="cs-CZ" altLang="cs-CZ" sz="1800" dirty="0" smtClean="0">
                <a:cs typeface="Times New Roman" pitchFamily="18" charset="0"/>
              </a:rPr>
              <a:t>. </a:t>
            </a:r>
            <a:r>
              <a:rPr lang="cs-CZ" altLang="cs-CZ" sz="1600" dirty="0" smtClean="0">
                <a:cs typeface="Times New Roman" pitchFamily="18" charset="0"/>
              </a:rPr>
              <a:t>Totéž ustanovení se proto může v různých dobách vykládat různě – viz</a:t>
            </a:r>
            <a:r>
              <a:rPr lang="cs-CZ" altLang="cs-CZ" sz="1800" dirty="0" smtClean="0">
                <a:cs typeface="Times New Roman" pitchFamily="18" charset="0"/>
              </a:rPr>
              <a:t> </a:t>
            </a:r>
            <a:r>
              <a:rPr lang="cs-CZ" altLang="cs-CZ" sz="1800" b="1" dirty="0" smtClean="0">
                <a:solidFill>
                  <a:srgbClr val="FF0000"/>
                </a:solidFill>
                <a:cs typeface="Times New Roman" pitchFamily="18" charset="0"/>
              </a:rPr>
              <a:t>tzv. přeměna ústavy</a:t>
            </a:r>
            <a:r>
              <a:rPr lang="cs-CZ" altLang="cs-CZ" sz="1800" dirty="0" smtClean="0">
                <a:cs typeface="Times New Roman" pitchFamily="18" charset="0"/>
              </a:rPr>
              <a:t>, tj. změna obsahu ústavy beze změny jejího textu </a:t>
            </a:r>
            <a:r>
              <a:rPr lang="cs-CZ" altLang="cs-CZ" sz="1800" b="1" dirty="0" smtClean="0">
                <a:cs typeface="Times New Roman" pitchFamily="18" charset="0"/>
              </a:rPr>
              <a:t>(ústavní zvyklosti - lustrace).</a:t>
            </a:r>
          </a:p>
          <a:p>
            <a:pPr algn="just" fontAlgn="auto">
              <a:spcBef>
                <a:spcPts val="600"/>
              </a:spcBef>
              <a:spcAft>
                <a:spcPts val="0"/>
              </a:spcAft>
              <a:defRPr/>
            </a:pPr>
            <a:r>
              <a:rPr lang="cs-CZ" altLang="cs-CZ" sz="2400" b="1" dirty="0" smtClean="0">
                <a:solidFill>
                  <a:srgbClr val="FF0000"/>
                </a:solidFill>
                <a:effectLst>
                  <a:outerShdw blurRad="38100" dist="38100" dir="2700000" algn="tl">
                    <a:srgbClr val="000000"/>
                  </a:outerShdw>
                </a:effectLst>
                <a:cs typeface="Times New Roman" pitchFamily="18" charset="0"/>
              </a:rPr>
              <a:t>→</a:t>
            </a:r>
            <a:r>
              <a:rPr lang="cs-CZ" altLang="cs-CZ" sz="1800" b="1" dirty="0" smtClean="0">
                <a:solidFill>
                  <a:srgbClr val="FF0000"/>
                </a:solidFill>
                <a:cs typeface="Times New Roman" pitchFamily="18" charset="0"/>
              </a:rPr>
              <a:t>Výklad se tak může měnit</a:t>
            </a:r>
            <a:r>
              <a:rPr lang="cs-CZ" altLang="cs-CZ" sz="1800" dirty="0" smtClean="0">
                <a:cs typeface="Times New Roman" pitchFamily="18" charset="0"/>
              </a:rPr>
              <a:t> - zvláštnost práva, na rozdíl od formální logiky a matematiky.</a:t>
            </a:r>
            <a:r>
              <a:rPr lang="cs-CZ" altLang="cs-CZ" sz="1800" b="1" dirty="0" smtClean="0">
                <a:cs typeface="Times New Roman" pitchFamily="18" charset="0"/>
              </a:rPr>
              <a:t> </a:t>
            </a:r>
          </a:p>
          <a:p>
            <a:pPr algn="just" fontAlgn="auto">
              <a:spcBef>
                <a:spcPts val="600"/>
              </a:spcBef>
              <a:spcAft>
                <a:spcPts val="0"/>
              </a:spcAft>
              <a:defRPr/>
            </a:pPr>
            <a:r>
              <a:rPr lang="cs-CZ" altLang="cs-CZ" sz="1800" b="1" u="sng" dirty="0" smtClean="0">
                <a:solidFill>
                  <a:srgbClr val="CC0000"/>
                </a:solidFill>
                <a:cs typeface="Times New Roman" pitchFamily="18" charset="0"/>
              </a:rPr>
              <a:t>To však neznamená, že výsledek výkladu může být libovolný</a:t>
            </a:r>
            <a:r>
              <a:rPr lang="cs-CZ" altLang="cs-CZ" sz="1800" u="sng" dirty="0" smtClean="0">
                <a:solidFill>
                  <a:srgbClr val="CC0000"/>
                </a:solidFill>
                <a:cs typeface="Times New Roman" pitchFamily="18" charset="0"/>
              </a:rPr>
              <a:t> </a:t>
            </a:r>
            <a:r>
              <a:rPr lang="cs-CZ" altLang="cs-CZ" sz="1800" dirty="0" smtClean="0">
                <a:cs typeface="Times New Roman" pitchFamily="18" charset="0"/>
              </a:rPr>
              <a:t>a že závisí pouze na interpretovi. To v právním státě možné není na rozdíl od státu, kde vládne diktatura nebo kde je přímo v ústavě zakotvena vláda určité politické strany.</a:t>
            </a:r>
          </a:p>
          <a:p>
            <a:pPr fontAlgn="auto">
              <a:spcAft>
                <a:spcPts val="0"/>
              </a:spcAft>
              <a:defRPr/>
            </a:pPr>
            <a:r>
              <a:rPr lang="cs-CZ" altLang="cs-CZ" sz="1800" b="1" dirty="0" smtClean="0">
                <a:solidFill>
                  <a:srgbClr val="CC0000"/>
                </a:solidFill>
              </a:rPr>
              <a:t>Výklad je racionálním aktem, aplikace je aktem volním </a:t>
            </a:r>
            <a:r>
              <a:rPr lang="cs-CZ" altLang="cs-CZ" sz="1800" dirty="0">
                <a:cs typeface="Times New Roman" pitchFamily="18" charset="0"/>
              </a:rPr>
              <a:t>(vykládat a rozhodovat je </a:t>
            </a:r>
            <a:r>
              <a:rPr lang="cs-CZ" altLang="cs-CZ" sz="1800" dirty="0" smtClean="0">
                <a:cs typeface="Times New Roman" pitchFamily="18" charset="0"/>
              </a:rPr>
              <a:t>rozdíl, § </a:t>
            </a:r>
            <a:r>
              <a:rPr lang="cs-CZ" altLang="cs-CZ" sz="1800" dirty="0" err="1" smtClean="0">
                <a:cs typeface="Times New Roman" pitchFamily="18" charset="0"/>
              </a:rPr>
              <a:t>10b</a:t>
            </a:r>
            <a:r>
              <a:rPr lang="cs-CZ" altLang="cs-CZ" sz="1800" dirty="0" smtClean="0">
                <a:cs typeface="Times New Roman" pitchFamily="18" charset="0"/>
              </a:rPr>
              <a:t> míst. poplatky)</a:t>
            </a:r>
            <a:endParaRPr lang="cs-CZ" altLang="cs-CZ" sz="1800" dirty="0">
              <a:cs typeface="Times New Roman" pitchFamily="18" charset="0"/>
            </a:endParaRPr>
          </a:p>
        </p:txBody>
      </p:sp>
      <p:sp>
        <p:nvSpPr>
          <p:cNvPr id="60420" name="Zástupný symbol pro zápatí 3"/>
          <p:cNvSpPr>
            <a:spLocks noGrp="1"/>
          </p:cNvSpPr>
          <p:nvPr>
            <p:ph type="ftr" sz="quarter" idx="11"/>
          </p:nvPr>
        </p:nvSpPr>
        <p:spPr bwMode="auto">
          <a:xfrm>
            <a:off x="3124200" y="6597650"/>
            <a:ext cx="2895600" cy="10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000" smtClean="0">
                <a:solidFill>
                  <a:srgbClr val="000000"/>
                </a:solidFill>
              </a:rPr>
              <a:t>Filip, J.: Ústavní základy systému práva ČR</a:t>
            </a:r>
          </a:p>
        </p:txBody>
      </p:sp>
      <p:sp>
        <p:nvSpPr>
          <p:cNvPr id="60421"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fontAlgn="base" hangingPunct="1">
              <a:spcBef>
                <a:spcPct val="0"/>
              </a:spcBef>
              <a:spcAft>
                <a:spcPct val="0"/>
              </a:spcAft>
              <a:buClrTx/>
              <a:buSzTx/>
              <a:buFontTx/>
              <a:buNone/>
            </a:pPr>
            <a:fld id="{9EB44B3D-EAFC-4C68-A022-3BCB2E0DF884}" type="slidenum">
              <a:rPr lang="cs-CZ" altLang="cs-CZ" sz="1400" smtClean="0">
                <a:solidFill>
                  <a:srgbClr val="000000"/>
                </a:solidFill>
              </a:rPr>
              <a:pPr eaLnBrk="1" fontAlgn="base" hangingPunct="1">
                <a:spcBef>
                  <a:spcPct val="0"/>
                </a:spcBef>
                <a:spcAft>
                  <a:spcPct val="0"/>
                </a:spcAft>
                <a:buClrTx/>
                <a:buSzTx/>
                <a:buFontTx/>
                <a:buNone/>
              </a:pPr>
              <a:t>42</a:t>
            </a:fld>
            <a:endParaRPr lang="cs-CZ" altLang="cs-CZ" sz="1400" smtClean="0">
              <a:solidFill>
                <a:srgbClr val="000000"/>
              </a:solidFill>
            </a:endParaRPr>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Zástupný symbol pro obsah 5"/>
          <p:cNvGraphicFramePr>
            <a:graphicFrameLocks noGrp="1" noChangeAspect="1"/>
          </p:cNvGraphicFramePr>
          <p:nvPr>
            <p:ph idx="1"/>
          </p:nvPr>
        </p:nvGraphicFramePr>
        <p:xfrm>
          <a:off x="1289050" y="115888"/>
          <a:ext cx="6707188" cy="6742112"/>
        </p:xfrm>
        <a:graphic>
          <a:graphicData uri="http://schemas.openxmlformats.org/presentationml/2006/ole">
            <mc:AlternateContent xmlns:mc="http://schemas.openxmlformats.org/markup-compatibility/2006">
              <mc:Choice xmlns:v="urn:schemas-microsoft-com:vml" Requires="v">
                <p:oleObj spid="_x0000_s61456" name="Organization Chart" r:id="rId4" imgW="3648269" imgH="3664598" progId="OrgPlusWOPX.4">
                  <p:embed followColorScheme="full"/>
                </p:oleObj>
              </mc:Choice>
              <mc:Fallback>
                <p:oleObj name="Organization Chart" r:id="rId4" imgW="3648269" imgH="3664598" progId="OrgPlusWOPX.4">
                  <p:embed followColorScheme="full"/>
                  <p:pic>
                    <p:nvPicPr>
                      <p:cNvPr id="0" name="Zástupný symbol pro obsah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050" y="115888"/>
                        <a:ext cx="6707188"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3" name="Zástupný symbol pro zápatí 3"/>
          <p:cNvSpPr>
            <a:spLocks noGrp="1"/>
          </p:cNvSpPr>
          <p:nvPr>
            <p:ph type="ftr" sz="quarter" idx="11"/>
          </p:nvPr>
        </p:nvSpPr>
        <p:spPr bwMode="auto">
          <a:xfrm>
            <a:off x="3124200" y="6669088"/>
            <a:ext cx="2895600" cy="188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000" smtClean="0">
                <a:solidFill>
                  <a:srgbClr val="000000"/>
                </a:solidFill>
              </a:rPr>
              <a:t>Filip, J.: Ústavní základy systému práva ČR</a:t>
            </a:r>
          </a:p>
        </p:txBody>
      </p:sp>
      <p:sp>
        <p:nvSpPr>
          <p:cNvPr id="61444"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fontAlgn="base" hangingPunct="1">
              <a:spcBef>
                <a:spcPct val="0"/>
              </a:spcBef>
              <a:spcAft>
                <a:spcPct val="0"/>
              </a:spcAft>
              <a:buClrTx/>
              <a:buSzTx/>
              <a:buFontTx/>
              <a:buNone/>
            </a:pPr>
            <a:fld id="{98262FEC-4D0D-4FD5-8B38-4979A09C3C21}" type="slidenum">
              <a:rPr lang="cs-CZ" altLang="cs-CZ" sz="1400" smtClean="0">
                <a:solidFill>
                  <a:srgbClr val="000000"/>
                </a:solidFill>
              </a:rPr>
              <a:pPr eaLnBrk="1" fontAlgn="base" hangingPunct="1">
                <a:spcBef>
                  <a:spcPct val="0"/>
                </a:spcBef>
                <a:spcAft>
                  <a:spcPct val="0"/>
                </a:spcAft>
                <a:buClrTx/>
                <a:buSzTx/>
                <a:buFontTx/>
                <a:buNone/>
              </a:pPr>
              <a:t>43</a:t>
            </a:fld>
            <a:endParaRPr lang="cs-CZ" altLang="cs-CZ" sz="1400" smtClean="0">
              <a:solidFill>
                <a:srgbClr val="000000"/>
              </a:solidFill>
            </a:endParaRPr>
          </a:p>
        </p:txBody>
      </p:sp>
    </p:spTree>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1FFF1770-4841-4161-9A3D-2287F7AD8CBE}" type="slidenum">
              <a:rPr lang="cs-CZ"/>
              <a:pPr>
                <a:defRPr/>
              </a:pPr>
              <a:t>44</a:t>
            </a:fld>
            <a:endParaRPr lang="cs-CZ"/>
          </a:p>
        </p:txBody>
      </p:sp>
      <p:sp>
        <p:nvSpPr>
          <p:cNvPr id="62468" name="Rectangle 3"/>
          <p:cNvSpPr>
            <a:spLocks noChangeArrowheads="1"/>
          </p:cNvSpPr>
          <p:nvPr/>
        </p:nvSpPr>
        <p:spPr bwMode="auto">
          <a:xfrm>
            <a:off x="1614488" y="-581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62469" name="Object 2"/>
          <p:cNvGraphicFramePr>
            <a:graphicFrameLocks noChangeAspect="1"/>
          </p:cNvGraphicFramePr>
          <p:nvPr/>
        </p:nvGraphicFramePr>
        <p:xfrm>
          <a:off x="685800" y="581025"/>
          <a:ext cx="7764463" cy="5057775"/>
        </p:xfrm>
        <a:graphic>
          <a:graphicData uri="http://schemas.openxmlformats.org/presentationml/2006/ole">
            <mc:AlternateContent xmlns:mc="http://schemas.openxmlformats.org/markup-compatibility/2006">
              <mc:Choice xmlns:v="urn:schemas-microsoft-com:vml" Requires="v">
                <p:oleObj spid="_x0000_s62482" name="organizační diagram MS" r:id="rId3" imgW="3642444" imgH="1050802" progId="OrgPlusWOPX.4">
                  <p:embed/>
                </p:oleObj>
              </mc:Choice>
              <mc:Fallback>
                <p:oleObj name="organizační diagram MS" r:id="rId3" imgW="3642444" imgH="1050802"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81025"/>
                        <a:ext cx="7764463"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0"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Právní politika a politika tvorby práva</a:t>
            </a: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7" name="Zástupný symbol pro číslo snímku 14"/>
          <p:cNvSpPr>
            <a:spLocks noGrp="1"/>
          </p:cNvSpPr>
          <p:nvPr>
            <p:ph type="sldNum" sz="quarter" idx="12"/>
          </p:nvPr>
        </p:nvSpPr>
        <p:spPr/>
        <p:txBody>
          <a:bodyPr/>
          <a:lstStyle/>
          <a:p>
            <a:pPr>
              <a:defRPr/>
            </a:pPr>
            <a:fld id="{B5FBB2B4-0B78-4B13-B7F1-38946A888231}" type="slidenum">
              <a:rPr lang="cs-CZ"/>
              <a:pPr>
                <a:defRPr/>
              </a:pPr>
              <a:t>45</a:t>
            </a:fld>
            <a:endParaRPr lang="cs-CZ"/>
          </a:p>
        </p:txBody>
      </p:sp>
      <p:graphicFrame>
        <p:nvGraphicFramePr>
          <p:cNvPr id="63492" name="Object 2"/>
          <p:cNvGraphicFramePr>
            <a:graphicFrameLocks noChangeAspect="1"/>
          </p:cNvGraphicFramePr>
          <p:nvPr/>
        </p:nvGraphicFramePr>
        <p:xfrm>
          <a:off x="152400" y="838200"/>
          <a:ext cx="8839200" cy="5788025"/>
        </p:xfrm>
        <a:graphic>
          <a:graphicData uri="http://schemas.openxmlformats.org/presentationml/2006/ole">
            <mc:AlternateContent xmlns:mc="http://schemas.openxmlformats.org/markup-compatibility/2006">
              <mc:Choice xmlns:v="urn:schemas-microsoft-com:vml" Requires="v">
                <p:oleObj spid="_x0000_s63507" name="organizační diagram MS" r:id="rId3" imgW="3619588" imgH="1923830" progId="OrgPlusWOPX.4">
                  <p:embed/>
                </p:oleObj>
              </mc:Choice>
              <mc:Fallback>
                <p:oleObj name="organizační diagram MS" r:id="rId3" imgW="3619588" imgH="192383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88392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3" name="Rectangle 5"/>
          <p:cNvSpPr>
            <a:spLocks noChangeArrowheads="1"/>
          </p:cNvSpPr>
          <p:nvPr/>
        </p:nvSpPr>
        <p:spPr bwMode="auto">
          <a:xfrm>
            <a:off x="4343400" y="6172200"/>
            <a:ext cx="184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900">
              <a:solidFill>
                <a:schemeClr val="tx1"/>
              </a:solidFill>
              <a:latin typeface="Times New Roman" pitchFamily="18" charset="0"/>
            </a:endParaRPr>
          </a:p>
          <a:p>
            <a:pPr eaLnBrk="1" hangingPunct="1">
              <a:spcBef>
                <a:spcPct val="0"/>
              </a:spcBef>
              <a:buClrTx/>
              <a:buSzTx/>
              <a:buFontTx/>
              <a:buNone/>
            </a:pPr>
            <a:endParaRPr lang="cs-CZ" altLang="cs-CZ" sz="900">
              <a:solidFill>
                <a:schemeClr val="tx1"/>
              </a:solidFill>
              <a:latin typeface="Times New Roman" pitchFamily="18" charset="0"/>
            </a:endParaRPr>
          </a:p>
        </p:txBody>
      </p:sp>
      <p:sp>
        <p:nvSpPr>
          <p:cNvPr id="63494" name="Rectangle 6"/>
          <p:cNvSpPr>
            <a:spLocks noChangeArrowheads="1"/>
          </p:cNvSpPr>
          <p:nvPr/>
        </p:nvSpPr>
        <p:spPr bwMode="auto">
          <a:xfrm>
            <a:off x="5257800" y="333375"/>
            <a:ext cx="59817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lnSpc>
                <a:spcPct val="60000"/>
              </a:lnSpc>
              <a:spcBef>
                <a:spcPct val="50000"/>
              </a:spcBef>
              <a:buClrTx/>
              <a:buSzTx/>
              <a:buFontTx/>
              <a:buNone/>
            </a:pPr>
            <a:r>
              <a:rPr lang="cs-CZ" altLang="cs-CZ" sz="900">
                <a:solidFill>
                  <a:schemeClr val="tx1"/>
                </a:solidFill>
                <a:latin typeface="Times New Roman" pitchFamily="18" charset="0"/>
              </a:rPr>
              <a:t>Schuppert, F.</a:t>
            </a:r>
            <a:r>
              <a:rPr lang="cs-CZ" altLang="cs-CZ" sz="900">
                <a:solidFill>
                  <a:schemeClr val="tx1"/>
                </a:solidFill>
                <a:latin typeface="Franklin Gothic Book" pitchFamily="34" charset="0"/>
                <a:cs typeface="Times New Roman" pitchFamily="18" charset="0"/>
              </a:rPr>
              <a:t>. G.: Staatswissenschaft. Baden-Baden 2003</a:t>
            </a:r>
          </a:p>
          <a:p>
            <a:pPr eaLnBrk="1" hangingPunct="1">
              <a:lnSpc>
                <a:spcPct val="60000"/>
              </a:lnSpc>
              <a:spcBef>
                <a:spcPct val="50000"/>
              </a:spcBef>
              <a:buClrTx/>
              <a:buSzTx/>
              <a:buFontTx/>
              <a:buNone/>
            </a:pPr>
            <a:r>
              <a:rPr lang="cs-CZ" altLang="cs-CZ" sz="900">
                <a:solidFill>
                  <a:schemeClr val="tx1"/>
                </a:solidFill>
                <a:latin typeface="Franklin Gothic Book" pitchFamily="34" charset="0"/>
                <a:cs typeface="Times New Roman" pitchFamily="18" charset="0"/>
              </a:rPr>
              <a:t>Morand, Ch. L.: Le droit néo-moderne des politiques publiques. Paris 1999</a:t>
            </a:r>
          </a:p>
        </p:txBody>
      </p:sp>
      <p:sp>
        <p:nvSpPr>
          <p:cNvPr id="147463" name="Rectangle 7"/>
          <p:cNvSpPr>
            <a:spLocks noGrp="1"/>
          </p:cNvSpPr>
          <p:nvPr>
            <p:ph type="title" idx="4294967295"/>
          </p:nvPr>
        </p:nvSpPr>
        <p:spPr bwMode="auto">
          <a:xfrm>
            <a:off x="304800" y="0"/>
            <a:ext cx="8686800" cy="762000"/>
          </a:xfrm>
          <a:extLst/>
        </p:spPr>
        <p:txBody>
          <a:bodyPr wrap="square" lIns="91440" tIns="45720" rIns="91440" bIns="45720" numCol="1" anchorCtr="0" compatLnSpc="1">
            <a:prstTxWarp prst="textNoShape">
              <a:avLst/>
            </a:prstTxWarp>
          </a:bodyPr>
          <a:lstStyle/>
          <a:p>
            <a:pPr eaLnBrk="1" hangingPunct="1">
              <a:defRPr/>
            </a:pPr>
            <a:r>
              <a:rPr lang="cs-CZ" sz="2400" b="1" cap="none" smtClean="0">
                <a:solidFill>
                  <a:schemeClr val="hlink"/>
                </a:solidFill>
                <a:effectLst>
                  <a:outerShdw blurRad="38100" dist="38100" dir="2700000" algn="tl">
                    <a:srgbClr val="000000"/>
                  </a:outerShdw>
                </a:effectLst>
                <a:latin typeface="Franklin Gothic Medium" pitchFamily="34" charset="0"/>
              </a:rPr>
              <a:t>                             Typ státu a typ práva</a:t>
            </a: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0382D335-2165-4319-8DDA-628314364313}" type="slidenum">
              <a:rPr lang="cs-CZ">
                <a:solidFill>
                  <a:srgbClr val="F0A22E">
                    <a:shade val="75000"/>
                  </a:srgbClr>
                </a:solidFill>
              </a:rPr>
              <a:pPr>
                <a:defRPr/>
              </a:pPr>
              <a:t>46</a:t>
            </a:fld>
            <a:endParaRPr lang="cs-CZ">
              <a:solidFill>
                <a:srgbClr val="F0A22E">
                  <a:shade val="75000"/>
                </a:srgbClr>
              </a:solidFill>
            </a:endParaRPr>
          </a:p>
        </p:txBody>
      </p:sp>
      <p:sp>
        <p:nvSpPr>
          <p:cNvPr id="64516" name="Rectangle 3"/>
          <p:cNvSpPr>
            <a:spLocks noChangeArrowheads="1"/>
          </p:cNvSpPr>
          <p:nvPr/>
        </p:nvSpPr>
        <p:spPr bwMode="auto">
          <a:xfrm>
            <a:off x="1709738" y="-300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rgbClr val="000000"/>
              </a:solidFill>
            </a:endParaRPr>
          </a:p>
        </p:txBody>
      </p:sp>
      <p:graphicFrame>
        <p:nvGraphicFramePr>
          <p:cNvPr id="64517" name="Object 2"/>
          <p:cNvGraphicFramePr>
            <a:graphicFrameLocks noChangeAspect="1"/>
          </p:cNvGraphicFramePr>
          <p:nvPr/>
        </p:nvGraphicFramePr>
        <p:xfrm>
          <a:off x="468313" y="549275"/>
          <a:ext cx="8135937" cy="6048375"/>
        </p:xfrm>
        <a:graphic>
          <a:graphicData uri="http://schemas.openxmlformats.org/presentationml/2006/ole">
            <mc:AlternateContent xmlns:mc="http://schemas.openxmlformats.org/markup-compatibility/2006">
              <mc:Choice xmlns:v="urn:schemas-microsoft-com:vml" Requires="v">
                <p:oleObj spid="_x0000_s64530" name="organizační diagram MS" r:id="rId3" imgW="3625298" imgH="3483665" progId="OrgPlusWOPX.4">
                  <p:embed/>
                </p:oleObj>
              </mc:Choice>
              <mc:Fallback>
                <p:oleObj name="organizační diagram MS" r:id="rId3" imgW="3625298" imgH="3483665"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49275"/>
                        <a:ext cx="813593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32" name="Rectangle 4"/>
          <p:cNvSpPr>
            <a:spLocks noGrp="1"/>
          </p:cNvSpPr>
          <p:nvPr>
            <p:ph type="title" idx="4294967295"/>
          </p:nvPr>
        </p:nvSpPr>
        <p:spPr bwMode="auto">
          <a:xfrm>
            <a:off x="304800" y="76200"/>
            <a:ext cx="5922963" cy="457200"/>
          </a:xfrm>
          <a:extLst/>
        </p:spPr>
        <p:txBody>
          <a:bodyPr wrap="square" lIns="91440" tIns="45720" rIns="91440" bIns="45720" numCol="1" anchorCtr="0" compatLnSpc="1">
            <a:prstTxWarp prst="textNoShape">
              <a:avLst/>
            </a:prstTxWarp>
          </a:bodyPr>
          <a:lstStyle/>
          <a:p>
            <a:pPr algn="ctr" eaLnBrk="1" hangingPunct="1">
              <a:defRPr/>
            </a:pPr>
            <a:r>
              <a:rPr lang="cs-CZ" sz="2400" b="1" cap="none" dirty="0" smtClean="0">
                <a:solidFill>
                  <a:schemeClr val="hlink"/>
                </a:solidFill>
                <a:effectLst>
                  <a:outerShdw blurRad="38100" dist="38100" dir="2700000" algn="tl">
                    <a:srgbClr val="000000"/>
                  </a:outerShdw>
                </a:effectLst>
                <a:latin typeface="Franklin Gothic Medium" pitchFamily="34" charset="0"/>
              </a:rPr>
              <a:t>Zákonodárný proces</a:t>
            </a: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E52E7-C67B-414C-BDBC-8C8CAA0A6CBD}" type="slidenum">
              <a:rPr lang="cs-CZ">
                <a:solidFill>
                  <a:srgbClr val="F0A22E">
                    <a:shade val="75000"/>
                  </a:srgbClr>
                </a:solidFill>
              </a:rPr>
              <a:pPr>
                <a:defRPr/>
              </a:pPr>
              <a:t>47</a:t>
            </a:fld>
            <a:endParaRPr lang="cs-CZ">
              <a:solidFill>
                <a:srgbClr val="F0A22E">
                  <a:shade val="75000"/>
                </a:srgbClr>
              </a:solidFill>
            </a:endParaRPr>
          </a:p>
        </p:txBody>
      </p:sp>
      <p:sp>
        <p:nvSpPr>
          <p:cNvPr id="65540" name="Rectangle 2"/>
          <p:cNvSpPr>
            <a:spLocks noGrp="1"/>
          </p:cNvSpPr>
          <p:nvPr>
            <p:ph type="title" idx="4294967295"/>
          </p:nvPr>
        </p:nvSpPr>
        <p:spPr bwMode="auto">
          <a:xfrm>
            <a:off x="685800" y="115889"/>
            <a:ext cx="7772400" cy="288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2400" b="1" cap="none" dirty="0" smtClean="0">
                <a:solidFill>
                  <a:srgbClr val="990000"/>
                </a:solidFill>
                <a:effectLst/>
                <a:latin typeface="Franklin Gothic Medium" pitchFamily="34" charset="0"/>
              </a:rPr>
              <a:t>Zákonodárný proces a Ústavní soud (I)</a:t>
            </a:r>
          </a:p>
        </p:txBody>
      </p:sp>
      <p:sp>
        <p:nvSpPr>
          <p:cNvPr id="153603" name="Rectangle 3"/>
          <p:cNvSpPr>
            <a:spLocks noGrp="1"/>
          </p:cNvSpPr>
          <p:nvPr>
            <p:ph type="body" idx="4294967295"/>
          </p:nvPr>
        </p:nvSpPr>
        <p:spPr>
          <a:xfrm>
            <a:off x="179388" y="404665"/>
            <a:ext cx="8856662" cy="6453336"/>
          </a:xfrm>
        </p:spPr>
        <p:txBody>
          <a:bodyPr/>
          <a:lstStyle/>
          <a:p>
            <a:pPr eaLnBrk="1" hangingPunct="1">
              <a:lnSpc>
                <a:spcPct val="90000"/>
              </a:lnSpc>
              <a:buFont typeface="Wingdings 2" pitchFamily="18" charset="2"/>
              <a:buNone/>
            </a:pPr>
            <a:r>
              <a:rPr lang="cs-CZ" altLang="cs-CZ" sz="1600" b="1" dirty="0" smtClean="0">
                <a:solidFill>
                  <a:srgbClr val="006600"/>
                </a:solidFill>
                <a:latin typeface="Times New Roman" pitchFamily="18" charset="0"/>
                <a:cs typeface="Times New Roman" pitchFamily="18" charset="0"/>
              </a:rPr>
              <a:t>§ 68 odst. 2 ZÚS – předmětem řízení není jen obsahová shoda, nýbrž i dodržení ústavních východisek zákonodárné procedury </a:t>
            </a:r>
          </a:p>
          <a:p>
            <a:pPr eaLnBrk="1" hangingPunct="1">
              <a:lnSpc>
                <a:spcPct val="90000"/>
              </a:lnSpc>
              <a:buFont typeface="Wingdings 2" pitchFamily="18" charset="2"/>
              <a:buNone/>
            </a:pPr>
            <a:endParaRPr lang="cs-CZ" altLang="cs-CZ" sz="2000" b="1" dirty="0" smtClean="0">
              <a:solidFill>
                <a:srgbClr val="00206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400" b="1" dirty="0" smtClean="0">
                <a:solidFill>
                  <a:srgbClr val="002060"/>
                </a:solidFill>
                <a:latin typeface="Times New Roman" pitchFamily="18" charset="0"/>
                <a:cs typeface="Times New Roman" pitchFamily="18" charset="0"/>
              </a:rPr>
              <a:t>Základní nálezy Ústavního soudu ve věcech procedury </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55/1995 Sb. – kontrola ústavnosti předpisu, který již neplní funkci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ÚS 14/94 Benešovi dekrety, </a:t>
            </a:r>
            <a:r>
              <a:rPr lang="cs-CZ" altLang="cs-CZ" sz="2400" b="1" dirty="0" err="1" smtClean="0">
                <a:solidFill>
                  <a:srgbClr val="FF0000"/>
                </a:solidFill>
                <a:latin typeface="Times New Roman" pitchFamily="18" charset="0"/>
                <a:cs typeface="Times New Roman" pitchFamily="18" charset="0"/>
              </a:rPr>
              <a:t>usn</a:t>
            </a:r>
            <a:r>
              <a:rPr lang="cs-CZ" altLang="cs-CZ" sz="2400" b="1" dirty="0" smtClean="0">
                <a:solidFill>
                  <a:srgbClr val="FF0000"/>
                </a:solidFill>
                <a:latin typeface="Times New Roman" pitchFamily="18" charset="0"/>
                <a:cs typeface="Times New Roman" pitchFamily="18" charset="0"/>
              </a:rPr>
              <a:t>.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ÚS 5/98 katedrála)</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167/200 Sb. a č. 528/2002 Sb. – co to je právní předpis ve smyslu </a:t>
            </a:r>
            <a:r>
              <a:rPr lang="cs-CZ" altLang="cs-CZ" sz="2400" b="1" dirty="0" err="1" smtClean="0">
                <a:solidFill>
                  <a:srgbClr val="FF0000"/>
                </a:solidFill>
                <a:latin typeface="Times New Roman" pitchFamily="18" charset="0"/>
                <a:cs typeface="Times New Roman" pitchFamily="18" charset="0"/>
              </a:rPr>
              <a:t>čl.87</a:t>
            </a:r>
            <a:r>
              <a:rPr lang="cs-CZ" altLang="cs-CZ" sz="2400" b="1" dirty="0" smtClean="0">
                <a:solidFill>
                  <a:srgbClr val="FF0000"/>
                </a:solidFill>
                <a:latin typeface="Times New Roman" pitchFamily="18" charset="0"/>
                <a:cs typeface="Times New Roman" pitchFamily="18" charset="0"/>
              </a:rPr>
              <a:t> odst. 1 písm. a) a b) Ústavy ČR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24/99,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4/13 amnestie)</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476/2002 Sb. – zásada ne </a:t>
            </a:r>
            <a:r>
              <a:rPr lang="cs-CZ" altLang="cs-CZ" sz="2400" b="1" i="1" dirty="0" smtClean="0">
                <a:solidFill>
                  <a:srgbClr val="FF0000"/>
                </a:solidFill>
                <a:latin typeface="Times New Roman" pitchFamily="18" charset="0"/>
                <a:cs typeface="Times New Roman" pitchFamily="18" charset="0"/>
              </a:rPr>
              <a:t>bis in </a:t>
            </a:r>
            <a:r>
              <a:rPr lang="cs-CZ" altLang="cs-CZ" sz="2400" b="1" dirty="0" smtClean="0">
                <a:solidFill>
                  <a:srgbClr val="FF0000"/>
                </a:solidFill>
                <a:latin typeface="Times New Roman" pitchFamily="18" charset="0"/>
                <a:cs typeface="Times New Roman" pitchFamily="18" charset="0"/>
              </a:rPr>
              <a:t>idem platí i v zákonodárném procesu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ÚS 5/02)</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252/2006 Sb. – dlouhodobá nečinnost Parlamentu porušuje ústavní pořádek (úprava nájemného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2/05)</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37/2007 Sb. – není přípustné vkládat do návrhu zákona tzv. přílepky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ÚS 77/06)</a:t>
            </a:r>
          </a:p>
          <a:p>
            <a:pPr eaLnBrk="1" hangingPunct="1">
              <a:lnSpc>
                <a:spcPct val="90000"/>
              </a:lnSpc>
              <a:buFont typeface="Wingdings 2" pitchFamily="18" charset="2"/>
              <a:buNone/>
            </a:pPr>
            <a:endParaRPr lang="cs-CZ" altLang="cs-CZ" sz="2400" b="1" dirty="0" smtClean="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endParaRPr lang="cs-CZ" altLang="cs-CZ" sz="2000" b="1" dirty="0" smtClean="0">
              <a:solidFill>
                <a:srgbClr val="FF0000"/>
              </a:solidFill>
              <a:latin typeface="Franklin Gothic Book" pitchFamily="34" charset="0"/>
            </a:endParaRPr>
          </a:p>
        </p:txBody>
      </p:sp>
    </p:spTree>
    <p:extLst>
      <p:ext uri="{BB962C8B-B14F-4D97-AF65-F5344CB8AC3E}">
        <p14:creationId xmlns:p14="http://schemas.microsoft.com/office/powerpoint/2010/main" val="1907663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2" end="2"/>
                                            </p:txEl>
                                          </p:spTgt>
                                        </p:tgtEl>
                                        <p:attrNameLst>
                                          <p:attrName>style.visibility</p:attrName>
                                        </p:attrNameLst>
                                      </p:cBhvr>
                                      <p:to>
                                        <p:strVal val="visible"/>
                                      </p:to>
                                    </p:set>
                                    <p:animEffect transition="in" filter="dissolve">
                                      <p:cBhvr>
                                        <p:cTn id="12" dur="500"/>
                                        <p:tgtEl>
                                          <p:spTgt spid="153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3" end="3"/>
                                            </p:txEl>
                                          </p:spTgt>
                                        </p:tgtEl>
                                        <p:attrNameLst>
                                          <p:attrName>style.visibility</p:attrName>
                                        </p:attrNameLst>
                                      </p:cBhvr>
                                      <p:to>
                                        <p:strVal val="visible"/>
                                      </p:to>
                                    </p:set>
                                    <p:animEffect transition="in" filter="dissolve">
                                      <p:cBhvr>
                                        <p:cTn id="17" dur="500"/>
                                        <p:tgtEl>
                                          <p:spTgt spid="1536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4" end="4"/>
                                            </p:txEl>
                                          </p:spTgt>
                                        </p:tgtEl>
                                        <p:attrNameLst>
                                          <p:attrName>style.visibility</p:attrName>
                                        </p:attrNameLst>
                                      </p:cBhvr>
                                      <p:to>
                                        <p:strVal val="visible"/>
                                      </p:to>
                                    </p:set>
                                    <p:animEffect transition="in" filter="dissolve">
                                      <p:cBhvr>
                                        <p:cTn id="22" dur="500"/>
                                        <p:tgtEl>
                                          <p:spTgt spid="1536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5" end="5"/>
                                            </p:txEl>
                                          </p:spTgt>
                                        </p:tgtEl>
                                        <p:attrNameLst>
                                          <p:attrName>style.visibility</p:attrName>
                                        </p:attrNameLst>
                                      </p:cBhvr>
                                      <p:to>
                                        <p:strVal val="visible"/>
                                      </p:to>
                                    </p:set>
                                    <p:animEffect transition="in" filter="dissolve">
                                      <p:cBhvr>
                                        <p:cTn id="27" dur="500"/>
                                        <p:tgtEl>
                                          <p:spTgt spid="1536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6" end="6"/>
                                            </p:txEl>
                                          </p:spTgt>
                                        </p:tgtEl>
                                        <p:attrNameLst>
                                          <p:attrName>style.visibility</p:attrName>
                                        </p:attrNameLst>
                                      </p:cBhvr>
                                      <p:to>
                                        <p:strVal val="visible"/>
                                      </p:to>
                                    </p:set>
                                    <p:animEffect transition="in" filter="dissolve">
                                      <p:cBhvr>
                                        <p:cTn id="32" dur="500"/>
                                        <p:tgtEl>
                                          <p:spTgt spid="15360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7" end="7"/>
                                            </p:txEl>
                                          </p:spTgt>
                                        </p:tgtEl>
                                        <p:attrNameLst>
                                          <p:attrName>style.visibility</p:attrName>
                                        </p:attrNameLst>
                                      </p:cBhvr>
                                      <p:to>
                                        <p:strVal val="visible"/>
                                      </p:to>
                                    </p:set>
                                    <p:animEffect transition="in" filter="dissolve">
                                      <p:cBhvr>
                                        <p:cTn id="37" dur="500"/>
                                        <p:tgtEl>
                                          <p:spTgt spid="153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E52E7-C67B-414C-BDBC-8C8CAA0A6CBD}" type="slidenum">
              <a:rPr lang="cs-CZ">
                <a:solidFill>
                  <a:srgbClr val="F0A22E">
                    <a:shade val="75000"/>
                  </a:srgbClr>
                </a:solidFill>
              </a:rPr>
              <a:pPr>
                <a:defRPr/>
              </a:pPr>
              <a:t>48</a:t>
            </a:fld>
            <a:endParaRPr lang="cs-CZ">
              <a:solidFill>
                <a:srgbClr val="F0A22E">
                  <a:shade val="75000"/>
                </a:srgbClr>
              </a:solidFill>
            </a:endParaRPr>
          </a:p>
        </p:txBody>
      </p:sp>
      <p:sp>
        <p:nvSpPr>
          <p:cNvPr id="65540" name="Rectangle 2"/>
          <p:cNvSpPr>
            <a:spLocks noGrp="1"/>
          </p:cNvSpPr>
          <p:nvPr>
            <p:ph type="title" idx="4294967295"/>
          </p:nvPr>
        </p:nvSpPr>
        <p:spPr bwMode="auto">
          <a:xfrm>
            <a:off x="685800" y="115889"/>
            <a:ext cx="7772400" cy="288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2400" b="1" cap="none" dirty="0" smtClean="0">
                <a:solidFill>
                  <a:srgbClr val="990000"/>
                </a:solidFill>
                <a:effectLst/>
                <a:latin typeface="Franklin Gothic Medium" pitchFamily="34" charset="0"/>
              </a:rPr>
              <a:t>Zákonodárný proces a Ústavní soud (II)</a:t>
            </a:r>
          </a:p>
        </p:txBody>
      </p:sp>
      <p:sp>
        <p:nvSpPr>
          <p:cNvPr id="153603" name="Rectangle 3"/>
          <p:cNvSpPr>
            <a:spLocks noGrp="1"/>
          </p:cNvSpPr>
          <p:nvPr>
            <p:ph type="body" idx="4294967295"/>
          </p:nvPr>
        </p:nvSpPr>
        <p:spPr>
          <a:xfrm>
            <a:off x="179388" y="404665"/>
            <a:ext cx="8856662" cy="6453336"/>
          </a:xfrm>
        </p:spPr>
        <p:txBody>
          <a:bodyPr/>
          <a:lstStyle/>
          <a:p>
            <a:pPr eaLnBrk="1" hangingPunct="1">
              <a:lnSpc>
                <a:spcPct val="90000"/>
              </a:lnSpc>
              <a:buFont typeface="Wingdings 2" pitchFamily="18" charset="2"/>
              <a:buNone/>
            </a:pPr>
            <a:r>
              <a:rPr lang="cs-CZ" altLang="cs-CZ" sz="1600" b="1" dirty="0" smtClean="0">
                <a:solidFill>
                  <a:srgbClr val="006600"/>
                </a:solidFill>
                <a:latin typeface="Times New Roman" pitchFamily="18" charset="0"/>
                <a:cs typeface="Times New Roman" pitchFamily="18" charset="0"/>
              </a:rPr>
              <a:t>§ 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smtClean="0">
                <a:solidFill>
                  <a:srgbClr val="002060"/>
                </a:solidFill>
                <a:latin typeface="Times New Roman" pitchFamily="18" charset="0"/>
                <a:cs typeface="Times New Roman" pitchFamily="18" charset="0"/>
              </a:rPr>
              <a:t>Základní nálezy Ústavního soudu ve věcech procedury </a:t>
            </a: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cs typeface="Times New Roman" pitchFamily="18" charset="0"/>
              </a:rPr>
              <a:t>č. 294/2010 Sb. – komplexní pozměňovací návrhy nejsou neústavní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ÚS 39/08 – soudní funkcionáři,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21/14 – služební zákon)</a:t>
            </a: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cs typeface="Times New Roman" pitchFamily="18" charset="0"/>
              </a:rPr>
              <a:t>č. 80/2011 Sb. – hodnocení ústavnosti vyhlášení stavu legislativní nouze a práva opozice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55/10)</a:t>
            </a: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cs typeface="Times New Roman" pitchFamily="18" charset="0"/>
              </a:rPr>
              <a:t>č. 147/2012 Sb.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29/11) – zrušení § 237/</a:t>
            </a:r>
            <a:r>
              <a:rPr lang="cs-CZ" altLang="cs-CZ" sz="2000" b="1" dirty="0" err="1" smtClean="0">
                <a:solidFill>
                  <a:srgbClr val="FF0000"/>
                </a:solidFill>
                <a:latin typeface="Times New Roman" pitchFamily="18" charset="0"/>
                <a:cs typeface="Times New Roman" pitchFamily="18" charset="0"/>
              </a:rPr>
              <a:t>1c</a:t>
            </a:r>
            <a:r>
              <a:rPr lang="cs-CZ" altLang="cs-CZ" sz="2000" b="1" dirty="0" smtClean="0">
                <a:solidFill>
                  <a:srgbClr val="FF0000"/>
                </a:solidFill>
                <a:latin typeface="Times New Roman" pitchFamily="18" charset="0"/>
                <a:cs typeface="Times New Roman" pitchFamily="18" charset="0"/>
              </a:rPr>
              <a:t> o.s.ř. jako ustanovení s „</a:t>
            </a:r>
            <a:r>
              <a:rPr lang="cs-CZ" altLang="cs-CZ" sz="2000" b="1" i="1" dirty="0" smtClean="0">
                <a:solidFill>
                  <a:srgbClr val="FF0000"/>
                </a:solidFill>
                <a:latin typeface="Times New Roman" pitchFamily="18" charset="0"/>
                <a:cs typeface="Times New Roman" pitchFamily="18" charset="0"/>
              </a:rPr>
              <a:t>nepředvídatelnými“ </a:t>
            </a:r>
            <a:r>
              <a:rPr lang="cs-CZ" altLang="cs-CZ" sz="2000" b="1" dirty="0" smtClean="0">
                <a:solidFill>
                  <a:srgbClr val="FF0000"/>
                </a:solidFill>
                <a:latin typeface="Times New Roman" pitchFamily="18" charset="0"/>
                <a:cs typeface="Times New Roman" pitchFamily="18" charset="0"/>
              </a:rPr>
              <a:t>důsledky, lze různě posoudit, strana neví, co má čekat – viz ale odlišná stanoviska</a:t>
            </a: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cs typeface="Times New Roman" pitchFamily="18" charset="0"/>
              </a:rPr>
              <a:t>č. 199/2015 Sb.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21/14) – </a:t>
            </a:r>
            <a:r>
              <a:rPr lang="cs-CZ" altLang="cs-CZ" sz="2000" b="1" dirty="0" err="1" smtClean="0">
                <a:solidFill>
                  <a:srgbClr val="FF0000"/>
                </a:solidFill>
                <a:latin typeface="Times New Roman" pitchFamily="18" charset="0"/>
                <a:cs typeface="Times New Roman" pitchFamily="18" charset="0"/>
              </a:rPr>
              <a:t>kompl</a:t>
            </a:r>
            <a:r>
              <a:rPr lang="cs-CZ" altLang="cs-CZ" sz="2000" b="1" dirty="0" smtClean="0">
                <a:solidFill>
                  <a:srgbClr val="FF0000"/>
                </a:solidFill>
                <a:latin typeface="Times New Roman" pitchFamily="18" charset="0"/>
                <a:cs typeface="Times New Roman" pitchFamily="18" charset="0"/>
              </a:rPr>
              <a:t>. </a:t>
            </a:r>
            <a:r>
              <a:rPr lang="cs-CZ" altLang="cs-CZ" sz="2000" b="1" dirty="0" err="1">
                <a:solidFill>
                  <a:srgbClr val="FF0000"/>
                </a:solidFill>
                <a:latin typeface="Times New Roman" pitchFamily="18" charset="0"/>
                <a:cs typeface="Times New Roman" pitchFamily="18" charset="0"/>
              </a:rPr>
              <a:t>p</a:t>
            </a:r>
            <a:r>
              <a:rPr lang="cs-CZ" altLang="cs-CZ" sz="2000" b="1" dirty="0" err="1" smtClean="0">
                <a:solidFill>
                  <a:srgbClr val="FF0000"/>
                </a:solidFill>
                <a:latin typeface="Times New Roman" pitchFamily="18" charset="0"/>
                <a:cs typeface="Times New Roman" pitchFamily="18" charset="0"/>
              </a:rPr>
              <a:t>ozm</a:t>
            </a:r>
            <a:r>
              <a:rPr lang="cs-CZ" altLang="cs-CZ" sz="2000" b="1" dirty="0" smtClean="0">
                <a:solidFill>
                  <a:srgbClr val="FF0000"/>
                </a:solidFill>
                <a:latin typeface="Times New Roman" pitchFamily="18" charset="0"/>
                <a:cs typeface="Times New Roman" pitchFamily="18" charset="0"/>
              </a:rPr>
              <a:t>. návrh, zákon o st. službě – nerozhoduje jen předmět, ale i účel návrhu, </a:t>
            </a:r>
          </a:p>
          <a:p>
            <a:pPr eaLnBrk="1" hangingPunct="1">
              <a:lnSpc>
                <a:spcPct val="90000"/>
              </a:lnSpc>
              <a:buNone/>
            </a:pPr>
            <a:r>
              <a:rPr lang="cs-CZ" altLang="cs-CZ" sz="2000" b="1" dirty="0">
                <a:solidFill>
                  <a:srgbClr val="FF0000"/>
                </a:solidFill>
                <a:latin typeface="Times New Roman" pitchFamily="18" charset="0"/>
                <a:cs typeface="Times New Roman" pitchFamily="18" charset="0"/>
              </a:rPr>
              <a:t>I. </a:t>
            </a:r>
            <a:r>
              <a:rPr lang="cs-CZ" altLang="cs-CZ" sz="1800" dirty="0" smtClean="0">
                <a:solidFill>
                  <a:srgbClr val="FF0000"/>
                </a:solidFill>
                <a:latin typeface="Times New Roman" pitchFamily="18" charset="0"/>
                <a:cs typeface="Times New Roman" pitchFamily="18" charset="0"/>
              </a:rPr>
              <a:t>je </a:t>
            </a:r>
            <a:r>
              <a:rPr lang="cs-CZ" altLang="cs-CZ" sz="1800" dirty="0">
                <a:solidFill>
                  <a:srgbClr val="FF0000"/>
                </a:solidFill>
                <a:latin typeface="Times New Roman" pitchFamily="18" charset="0"/>
                <a:cs typeface="Times New Roman" pitchFamily="18" charset="0"/>
              </a:rPr>
              <a:t>podstatné, zda pozměňovací návrh stále formálně pozměňuje předlohu, nebo ji již nahrazuje novým návrhem zákona, který však nebyl obsahem zákonodárné iniciativy.</a:t>
            </a:r>
          </a:p>
          <a:p>
            <a:pPr eaLnBrk="1" hangingPunct="1">
              <a:lnSpc>
                <a:spcPct val="90000"/>
              </a:lnSpc>
              <a:buNone/>
            </a:pPr>
            <a:r>
              <a:rPr lang="cs-CZ" altLang="cs-CZ" sz="1800" dirty="0" smtClean="0">
                <a:solidFill>
                  <a:srgbClr val="FF0000"/>
                </a:solidFill>
                <a:latin typeface="Times New Roman" pitchFamily="18" charset="0"/>
                <a:cs typeface="Times New Roman" pitchFamily="18" charset="0"/>
              </a:rPr>
              <a:t>II</a:t>
            </a:r>
            <a:r>
              <a:rPr lang="cs-CZ" altLang="cs-CZ" sz="1800" dirty="0">
                <a:solidFill>
                  <a:srgbClr val="FF0000"/>
                </a:solidFill>
                <a:latin typeface="Times New Roman" pitchFamily="18" charset="0"/>
                <a:cs typeface="Times New Roman" pitchFamily="18" charset="0"/>
              </a:rPr>
              <a:t>. </a:t>
            </a:r>
            <a:r>
              <a:rPr lang="cs-CZ" altLang="cs-CZ" sz="1800" dirty="0" smtClean="0">
                <a:solidFill>
                  <a:srgbClr val="FF0000"/>
                </a:solidFill>
                <a:latin typeface="Times New Roman" pitchFamily="18" charset="0"/>
                <a:cs typeface="Times New Roman" pitchFamily="18" charset="0"/>
              </a:rPr>
              <a:t>Vadné je, když pozměňovací </a:t>
            </a:r>
            <a:r>
              <a:rPr lang="cs-CZ" altLang="cs-CZ" sz="1800" dirty="0">
                <a:solidFill>
                  <a:srgbClr val="FF0000"/>
                </a:solidFill>
                <a:latin typeface="Times New Roman" pitchFamily="18" charset="0"/>
                <a:cs typeface="Times New Roman" pitchFamily="18" charset="0"/>
              </a:rPr>
              <a:t>návrh předlohu nedoplňuje o nové novelizační body, </a:t>
            </a:r>
            <a:r>
              <a:rPr lang="cs-CZ" altLang="cs-CZ" sz="1800" dirty="0" smtClean="0">
                <a:solidFill>
                  <a:srgbClr val="FF0000"/>
                </a:solidFill>
                <a:latin typeface="Times New Roman" pitchFamily="18" charset="0"/>
                <a:cs typeface="Times New Roman" pitchFamily="18" charset="0"/>
              </a:rPr>
              <a:t>resp. jejich </a:t>
            </a:r>
            <a:r>
              <a:rPr lang="cs-CZ" altLang="cs-CZ" sz="1800" dirty="0">
                <a:solidFill>
                  <a:srgbClr val="FF0000"/>
                </a:solidFill>
                <a:latin typeface="Times New Roman" pitchFamily="18" charset="0"/>
                <a:cs typeface="Times New Roman" pitchFamily="18" charset="0"/>
              </a:rPr>
              <a:t>podobu mění, ale formu novelizace nahrazuje formou nového zákona.</a:t>
            </a:r>
          </a:p>
          <a:p>
            <a:pPr eaLnBrk="1" hangingPunct="1">
              <a:lnSpc>
                <a:spcPct val="90000"/>
              </a:lnSpc>
              <a:buNone/>
            </a:pPr>
            <a:r>
              <a:rPr lang="cs-CZ" altLang="cs-CZ" sz="1800" dirty="0" smtClean="0">
                <a:solidFill>
                  <a:srgbClr val="FF0000"/>
                </a:solidFill>
                <a:latin typeface="Times New Roman" pitchFamily="18" charset="0"/>
                <a:cs typeface="Times New Roman" pitchFamily="18" charset="0"/>
              </a:rPr>
              <a:t>III</a:t>
            </a:r>
            <a:r>
              <a:rPr lang="cs-CZ" altLang="cs-CZ" sz="1800" dirty="0">
                <a:solidFill>
                  <a:srgbClr val="FF0000"/>
                </a:solidFill>
                <a:latin typeface="Times New Roman" pitchFamily="18" charset="0"/>
                <a:cs typeface="Times New Roman" pitchFamily="18" charset="0"/>
              </a:rPr>
              <a:t>. Při shledání formální vady v legislativním procesu nepřistupuje ÚS bez dalšího k derogaci právního </a:t>
            </a:r>
            <a:r>
              <a:rPr lang="cs-CZ" altLang="cs-CZ" sz="1800" dirty="0" smtClean="0">
                <a:solidFill>
                  <a:srgbClr val="FF0000"/>
                </a:solidFill>
                <a:latin typeface="Times New Roman" pitchFamily="18" charset="0"/>
                <a:cs typeface="Times New Roman" pitchFamily="18" charset="0"/>
              </a:rPr>
              <a:t>předpisu. </a:t>
            </a:r>
            <a:r>
              <a:rPr lang="cs-CZ" altLang="cs-CZ" sz="1800" dirty="0">
                <a:solidFill>
                  <a:srgbClr val="FF0000"/>
                </a:solidFill>
                <a:latin typeface="Times New Roman" pitchFamily="18" charset="0"/>
                <a:cs typeface="Times New Roman" pitchFamily="18" charset="0"/>
              </a:rPr>
              <a:t>Posuzuje, zda je možné dát z hlediska principu proporcionality přednost před derogací požadavkům principů materiálního právního státu, právní jistoty a efektivní ochrany ústavnosti, resp. též posoudit možné dopady na soukromé osoby z hlediska respektu k principu právní jistoty a dobré víry v platnost práva.</a:t>
            </a:r>
            <a:endParaRPr lang="cs-CZ" altLang="cs-CZ" sz="1800" dirty="0" smtClean="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000" dirty="0" smtClean="0">
                <a:solidFill>
                  <a:srgbClr val="FF0000"/>
                </a:solidFill>
                <a:latin typeface="Franklin Gothic Book" pitchFamily="34" charset="0"/>
              </a:rPr>
              <a:t>Nyní bude hodnoceno ukončení rozpravy o EET</a:t>
            </a:r>
          </a:p>
        </p:txBody>
      </p:sp>
    </p:spTree>
    <p:extLst>
      <p:ext uri="{BB962C8B-B14F-4D97-AF65-F5344CB8AC3E}">
        <p14:creationId xmlns:p14="http://schemas.microsoft.com/office/powerpoint/2010/main" val="719751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dissolve">
                                      <p:cBhvr>
                                        <p:cTn id="32" dur="500"/>
                                        <p:tgtEl>
                                          <p:spTgt spid="153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6" end="6"/>
                                            </p:txEl>
                                          </p:spTgt>
                                        </p:tgtEl>
                                        <p:attrNameLst>
                                          <p:attrName>style.visibility</p:attrName>
                                        </p:attrNameLst>
                                      </p:cBhvr>
                                      <p:to>
                                        <p:strVal val="visible"/>
                                      </p:to>
                                    </p:set>
                                    <p:animEffect transition="in" filter="dissolve">
                                      <p:cBhvr>
                                        <p:cTn id="37" dur="500"/>
                                        <p:tgtEl>
                                          <p:spTgt spid="1536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03">
                                            <p:txEl>
                                              <p:pRg st="7" end="7"/>
                                            </p:txEl>
                                          </p:spTgt>
                                        </p:tgtEl>
                                        <p:attrNameLst>
                                          <p:attrName>style.visibility</p:attrName>
                                        </p:attrNameLst>
                                      </p:cBhvr>
                                      <p:to>
                                        <p:strVal val="visible"/>
                                      </p:to>
                                    </p:set>
                                    <p:animEffect transition="in" filter="dissolve">
                                      <p:cBhvr>
                                        <p:cTn id="42" dur="500"/>
                                        <p:tgtEl>
                                          <p:spTgt spid="1536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03">
                                            <p:txEl>
                                              <p:pRg st="8" end="8"/>
                                            </p:txEl>
                                          </p:spTgt>
                                        </p:tgtEl>
                                        <p:attrNameLst>
                                          <p:attrName>style.visibility</p:attrName>
                                        </p:attrNameLst>
                                      </p:cBhvr>
                                      <p:to>
                                        <p:strVal val="visible"/>
                                      </p:to>
                                    </p:set>
                                    <p:animEffect transition="in" filter="dissolve">
                                      <p:cBhvr>
                                        <p:cTn id="47" dur="500"/>
                                        <p:tgtEl>
                                          <p:spTgt spid="15360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03">
                                            <p:txEl>
                                              <p:pRg st="9" end="9"/>
                                            </p:txEl>
                                          </p:spTgt>
                                        </p:tgtEl>
                                        <p:attrNameLst>
                                          <p:attrName>style.visibility</p:attrName>
                                        </p:attrNameLst>
                                      </p:cBhvr>
                                      <p:to>
                                        <p:strVal val="visible"/>
                                      </p:to>
                                    </p:set>
                                    <p:animEffect transition="in" filter="dissolve">
                                      <p:cBhvr>
                                        <p:cTn id="52" dur="500"/>
                                        <p:tgtEl>
                                          <p:spTgt spid="153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8299E-D391-413F-8538-53D0EBE4A945}" type="slidenum">
              <a:rPr lang="cs-CZ">
                <a:solidFill>
                  <a:srgbClr val="F0A22E">
                    <a:shade val="75000"/>
                  </a:srgbClr>
                </a:solidFill>
              </a:rPr>
              <a:pPr>
                <a:defRPr/>
              </a:pPr>
              <a:t>49</a:t>
            </a:fld>
            <a:endParaRPr lang="cs-CZ">
              <a:solidFill>
                <a:srgbClr val="F0A22E">
                  <a:shade val="75000"/>
                </a:srgbClr>
              </a:solidFill>
            </a:endParaRPr>
          </a:p>
        </p:txBody>
      </p:sp>
      <p:sp>
        <p:nvSpPr>
          <p:cNvPr id="66564" name="Rectangle 2"/>
          <p:cNvSpPr>
            <a:spLocks noGrp="1"/>
          </p:cNvSpPr>
          <p:nvPr>
            <p:ph type="title" idx="4294967295"/>
          </p:nvPr>
        </p:nvSpPr>
        <p:spPr bwMode="auto">
          <a:xfrm>
            <a:off x="685800" y="115888"/>
            <a:ext cx="77724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smtClean="0">
                <a:solidFill>
                  <a:srgbClr val="990000"/>
                </a:solidFill>
                <a:effectLst/>
                <a:latin typeface="Franklin Gothic Medium" pitchFamily="34" charset="0"/>
              </a:rPr>
              <a:t>Zákonodárný proces a Ústavní soud (III)</a:t>
            </a:r>
          </a:p>
        </p:txBody>
      </p:sp>
      <p:sp>
        <p:nvSpPr>
          <p:cNvPr id="153603" name="Rectangle 3"/>
          <p:cNvSpPr>
            <a:spLocks noGrp="1"/>
          </p:cNvSpPr>
          <p:nvPr>
            <p:ph type="body" idx="4294967295"/>
          </p:nvPr>
        </p:nvSpPr>
        <p:spPr>
          <a:xfrm>
            <a:off x="323850" y="692150"/>
            <a:ext cx="8640763" cy="5905500"/>
          </a:xfrm>
        </p:spPr>
        <p:txBody>
          <a:bodyPr/>
          <a:lstStyle/>
          <a:p>
            <a:pPr eaLnBrk="1" hangingPunct="1">
              <a:lnSpc>
                <a:spcPct val="90000"/>
              </a:lnSpc>
              <a:buFont typeface="Wingdings 2" pitchFamily="18" charset="2"/>
              <a:buNone/>
            </a:pPr>
            <a:r>
              <a:rPr lang="cs-CZ" altLang="cs-CZ" sz="1600" b="1" dirty="0" smtClean="0">
                <a:solidFill>
                  <a:srgbClr val="006600"/>
                </a:solidFill>
                <a:latin typeface="Times New Roman" pitchFamily="18" charset="0"/>
                <a:cs typeface="Times New Roman" pitchFamily="18" charset="0"/>
              </a:rPr>
              <a:t>§ </a:t>
            </a:r>
            <a:r>
              <a:rPr lang="cs-CZ" altLang="cs-CZ" sz="1200" b="1" dirty="0" smtClean="0">
                <a:solidFill>
                  <a:srgbClr val="006600"/>
                </a:solidFill>
                <a:latin typeface="Times New Roman" pitchFamily="18" charset="0"/>
                <a:cs typeface="Times New Roman" pitchFamily="18" charset="0"/>
              </a:rPr>
              <a:t>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smtClean="0">
                <a:solidFill>
                  <a:srgbClr val="1908F0"/>
                </a:solidFill>
                <a:latin typeface="Times New Roman" pitchFamily="18" charset="0"/>
                <a:cs typeface="Times New Roman" pitchFamily="18" charset="0"/>
              </a:rPr>
              <a:t>Základní východiska:</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právní stát – ochrana ústavnosti, hierarchie v právním řádu, jasnost, srozumitelnost, přehlednost, předvídatelnost důsledků ustanovení</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demokracie – zejména ochrana menšiny, nelze měnit přijatá rozhodnutí</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ústavně konformní výklad – nerušit, kde lze vyložit</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minimalizace zásahu – omezit se na nejmenší možnou míru, nejdříve kompetenční – pak procesní – na závěr obsahové věci ‚maximalizace </a:t>
            </a:r>
            <a:r>
              <a:rPr lang="cs-CZ" altLang="cs-CZ" sz="1800" b="1" dirty="0" err="1" smtClean="0">
                <a:solidFill>
                  <a:srgbClr val="1908F0"/>
                </a:solidFill>
                <a:latin typeface="Times New Roman" pitchFamily="18" charset="0"/>
                <a:cs typeface="Times New Roman" pitchFamily="18" charset="0"/>
              </a:rPr>
              <a:t>nezásahu</a:t>
            </a:r>
            <a:r>
              <a:rPr lang="cs-CZ" altLang="cs-CZ" sz="1800" b="1" dirty="0" smtClean="0">
                <a:solidFill>
                  <a:srgbClr val="1908F0"/>
                </a:solidFill>
                <a:latin typeface="Times New Roman" pitchFamily="18" charset="0"/>
                <a:cs typeface="Times New Roman" pitchFamily="18" charset="0"/>
              </a:rPr>
              <a:t> – Balík)</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rušit není třeba to, co již nepůsobí, i když je to platné (Beneš dekrety)</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v případě poruchy u procedury je třeba zrušit celý novelizující předpis (výjimka z pravidla, jinak se ruší předpis novelizovaný)</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výklad </a:t>
            </a:r>
            <a:r>
              <a:rPr lang="cs-CZ" altLang="cs-CZ" sz="1800" b="1" i="1" dirty="0" smtClean="0">
                <a:solidFill>
                  <a:srgbClr val="1908F0"/>
                </a:solidFill>
                <a:latin typeface="Times New Roman" pitchFamily="18" charset="0"/>
                <a:cs typeface="Times New Roman" pitchFamily="18" charset="0"/>
              </a:rPr>
              <a:t>in </a:t>
            </a:r>
            <a:r>
              <a:rPr lang="cs-CZ" altLang="cs-CZ" sz="1800" b="1" i="1" dirty="0" err="1" smtClean="0">
                <a:solidFill>
                  <a:srgbClr val="1908F0"/>
                </a:solidFill>
                <a:latin typeface="Times New Roman" pitchFamily="18" charset="0"/>
                <a:cs typeface="Times New Roman" pitchFamily="18" charset="0"/>
              </a:rPr>
              <a:t>favorem</a:t>
            </a:r>
            <a:r>
              <a:rPr lang="cs-CZ" altLang="cs-CZ" sz="1800" b="1" i="1" dirty="0" smtClean="0">
                <a:solidFill>
                  <a:srgbClr val="1908F0"/>
                </a:solidFill>
                <a:latin typeface="Times New Roman" pitchFamily="18" charset="0"/>
                <a:cs typeface="Times New Roman" pitchFamily="18" charset="0"/>
              </a:rPr>
              <a:t> </a:t>
            </a:r>
            <a:r>
              <a:rPr lang="cs-CZ" altLang="cs-CZ" sz="1800" b="1" i="1" dirty="0" err="1" smtClean="0">
                <a:solidFill>
                  <a:srgbClr val="1908F0"/>
                </a:solidFill>
                <a:latin typeface="Times New Roman" pitchFamily="18" charset="0"/>
                <a:cs typeface="Times New Roman" pitchFamily="18" charset="0"/>
              </a:rPr>
              <a:t>legis</a:t>
            </a:r>
            <a:r>
              <a:rPr lang="cs-CZ" altLang="cs-CZ" sz="1800" b="1" i="1" dirty="0" smtClean="0">
                <a:solidFill>
                  <a:srgbClr val="1908F0"/>
                </a:solidFill>
                <a:latin typeface="Times New Roman" pitchFamily="18" charset="0"/>
                <a:cs typeface="Times New Roman" pitchFamily="18" charset="0"/>
              </a:rPr>
              <a:t> – in </a:t>
            </a:r>
            <a:r>
              <a:rPr lang="cs-CZ" altLang="cs-CZ" sz="1800" b="1" i="1" dirty="0" err="1" smtClean="0">
                <a:solidFill>
                  <a:srgbClr val="1908F0"/>
                </a:solidFill>
                <a:latin typeface="Times New Roman" pitchFamily="18" charset="0"/>
                <a:cs typeface="Times New Roman" pitchFamily="18" charset="0"/>
              </a:rPr>
              <a:t>favorem</a:t>
            </a:r>
            <a:r>
              <a:rPr lang="cs-CZ" altLang="cs-CZ" sz="1800" b="1" i="1" dirty="0" smtClean="0">
                <a:solidFill>
                  <a:srgbClr val="1908F0"/>
                </a:solidFill>
                <a:latin typeface="Times New Roman" pitchFamily="18" charset="0"/>
                <a:cs typeface="Times New Roman" pitchFamily="18" charset="0"/>
              </a:rPr>
              <a:t> </a:t>
            </a:r>
            <a:r>
              <a:rPr lang="cs-CZ" altLang="cs-CZ" sz="1800" b="1" i="1" dirty="0" err="1" smtClean="0">
                <a:solidFill>
                  <a:srgbClr val="1908F0"/>
                </a:solidFill>
                <a:latin typeface="Times New Roman" pitchFamily="18" charset="0"/>
                <a:cs typeface="Times New Roman" pitchFamily="18" charset="0"/>
              </a:rPr>
              <a:t>conventionis</a:t>
            </a:r>
            <a:r>
              <a:rPr lang="cs-CZ" altLang="cs-CZ" sz="1800" b="1" i="1" dirty="0" smtClean="0">
                <a:solidFill>
                  <a:srgbClr val="1908F0"/>
                </a:solidFill>
                <a:latin typeface="Times New Roman" pitchFamily="18" charset="0"/>
                <a:cs typeface="Times New Roman" pitchFamily="18" charset="0"/>
              </a:rPr>
              <a:t> – </a:t>
            </a:r>
            <a:r>
              <a:rPr lang="cs-CZ" altLang="cs-CZ" sz="1800" b="1" dirty="0" smtClean="0">
                <a:solidFill>
                  <a:srgbClr val="1908F0"/>
                </a:solidFill>
                <a:latin typeface="Times New Roman" pitchFamily="18" charset="0"/>
                <a:cs typeface="Times New Roman" pitchFamily="18" charset="0"/>
              </a:rPr>
              <a:t>relevantní menšina </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vztah k právu EU – ÚS nemůže přezkoumávat akty práva EU (</a:t>
            </a:r>
            <a:r>
              <a:rPr lang="cs-CZ" altLang="cs-CZ" sz="1800" b="1" dirty="0" err="1" smtClean="0">
                <a:solidFill>
                  <a:srgbClr val="1908F0"/>
                </a:solidFill>
                <a:latin typeface="Times New Roman" pitchFamily="18" charset="0"/>
                <a:cs typeface="Times New Roman" pitchFamily="18" charset="0"/>
              </a:rPr>
              <a:t>Pl</a:t>
            </a:r>
            <a:r>
              <a:rPr lang="cs-CZ" altLang="cs-CZ" sz="1800" b="1" dirty="0" smtClean="0">
                <a:solidFill>
                  <a:srgbClr val="1908F0"/>
                </a:solidFill>
                <a:latin typeface="Times New Roman" pitchFamily="18" charset="0"/>
                <a:cs typeface="Times New Roman" pitchFamily="18" charset="0"/>
              </a:rPr>
              <a:t>. ÚS 12/08), povinností obecného soudu je položit předběžnou otázku podle č. 267 SFEU (</a:t>
            </a:r>
            <a:r>
              <a:rPr lang="cs-CZ" altLang="cs-CZ" sz="1800" b="1" dirty="0" err="1" smtClean="0">
                <a:solidFill>
                  <a:srgbClr val="1908F0"/>
                </a:solidFill>
                <a:latin typeface="Times New Roman" pitchFamily="18" charset="0"/>
                <a:cs typeface="Times New Roman" pitchFamily="18" charset="0"/>
              </a:rPr>
              <a:t>Pl</a:t>
            </a:r>
            <a:r>
              <a:rPr lang="cs-CZ" altLang="cs-CZ" sz="1800" b="1" dirty="0" smtClean="0">
                <a:solidFill>
                  <a:srgbClr val="1908F0"/>
                </a:solidFill>
                <a:latin typeface="Times New Roman" pitchFamily="18" charset="0"/>
                <a:cs typeface="Times New Roman" pitchFamily="18" charset="0"/>
              </a:rPr>
              <a:t>. ÚS 1009/08), nepoložení porušuje právo na zákonného soudce podle čl. 38 odst. 1 Listiny</a:t>
            </a:r>
          </a:p>
          <a:p>
            <a:pPr eaLnBrk="1" hangingPunct="1">
              <a:lnSpc>
                <a:spcPct val="90000"/>
              </a:lnSpc>
              <a:buFont typeface="Wingdings 2" pitchFamily="18" charset="2"/>
              <a:buAutoNum type="arabicParenR"/>
            </a:pPr>
            <a:r>
              <a:rPr lang="cs-CZ" altLang="cs-CZ" sz="1800" b="1" dirty="0" err="1" smtClean="0">
                <a:solidFill>
                  <a:srgbClr val="1908F0"/>
                </a:solidFill>
                <a:latin typeface="Times New Roman" pitchFamily="18" charset="0"/>
                <a:cs typeface="Times New Roman" pitchFamily="18" charset="0"/>
              </a:rPr>
              <a:t>Pl</a:t>
            </a:r>
            <a:r>
              <a:rPr lang="cs-CZ" altLang="cs-CZ" sz="1800" b="1" dirty="0" smtClean="0">
                <a:solidFill>
                  <a:srgbClr val="1908F0"/>
                </a:solidFill>
                <a:latin typeface="Times New Roman" pitchFamily="18" charset="0"/>
                <a:cs typeface="Times New Roman" pitchFamily="18" charset="0"/>
              </a:rPr>
              <a:t>. ÚS 6/02 – církve a náboženské společnosti; </a:t>
            </a:r>
            <a:r>
              <a:rPr lang="cs-CZ" altLang="cs-CZ" sz="1800" b="1" dirty="0" err="1" smtClean="0">
                <a:solidFill>
                  <a:srgbClr val="1908F0"/>
                </a:solidFill>
                <a:latin typeface="Times New Roman" pitchFamily="18" charset="0"/>
                <a:cs typeface="Times New Roman" pitchFamily="18" charset="0"/>
              </a:rPr>
              <a:t>sp</a:t>
            </a:r>
            <a:r>
              <a:rPr lang="cs-CZ" altLang="cs-CZ" sz="1800" b="1" dirty="0" smtClean="0">
                <a:solidFill>
                  <a:srgbClr val="1908F0"/>
                </a:solidFill>
                <a:latin typeface="Times New Roman" pitchFamily="18" charset="0"/>
                <a:cs typeface="Times New Roman" pitchFamily="18" charset="0"/>
              </a:rPr>
              <a:t>. zn. </a:t>
            </a:r>
            <a:r>
              <a:rPr lang="cs-CZ" altLang="cs-CZ" sz="1800" b="1" dirty="0" err="1" smtClean="0">
                <a:solidFill>
                  <a:srgbClr val="1908F0"/>
                </a:solidFill>
                <a:latin typeface="Times New Roman" pitchFamily="18" charset="0"/>
                <a:cs typeface="Times New Roman" pitchFamily="18" charset="0"/>
              </a:rPr>
              <a:t>Pl</a:t>
            </a:r>
            <a:r>
              <a:rPr lang="cs-CZ" altLang="cs-CZ" sz="1800" b="1" dirty="0" smtClean="0">
                <a:solidFill>
                  <a:srgbClr val="1908F0"/>
                </a:solidFill>
                <a:latin typeface="Times New Roman" pitchFamily="18" charset="0"/>
                <a:cs typeface="Times New Roman" pitchFamily="18" charset="0"/>
              </a:rPr>
              <a:t>. ÚS 25/06 – požární řád města Ostrov) převzetí dikce jednoho předpisu do druhého bez dalšího nezakládá protiústavnost, a je tedy přípustná </a:t>
            </a:r>
            <a:r>
              <a:rPr lang="cs-CZ" altLang="cs-CZ" sz="1800" b="1" smtClean="0">
                <a:solidFill>
                  <a:srgbClr val="1908F0"/>
                </a:solidFill>
                <a:latin typeface="Times New Roman" pitchFamily="18" charset="0"/>
                <a:cs typeface="Times New Roman" pitchFamily="18" charset="0"/>
              </a:rPr>
              <a:t>(ovšem problém </a:t>
            </a:r>
            <a:r>
              <a:rPr lang="cs-CZ" altLang="cs-CZ" sz="1800" b="1" dirty="0" smtClean="0">
                <a:solidFill>
                  <a:srgbClr val="1908F0"/>
                </a:solidFill>
                <a:latin typeface="Times New Roman" pitchFamily="18" charset="0"/>
                <a:cs typeface="Times New Roman" pitchFamily="18" charset="0"/>
              </a:rPr>
              <a:t>při rušení, zůstane v jiném, zejména vztah ústava – zákon). </a:t>
            </a:r>
          </a:p>
          <a:p>
            <a:pPr eaLnBrk="1" hangingPunct="1">
              <a:lnSpc>
                <a:spcPct val="90000"/>
              </a:lnSpc>
              <a:buFont typeface="Wingdings 2" pitchFamily="18" charset="2"/>
              <a:buAutoNum type="arabicParenR"/>
            </a:pPr>
            <a:endParaRPr lang="cs-CZ" altLang="cs-CZ" sz="1800" b="1" dirty="0" smtClean="0">
              <a:solidFill>
                <a:srgbClr val="1908F0"/>
              </a:solidFill>
              <a:latin typeface="Times New Roman" pitchFamily="18" charset="0"/>
              <a:cs typeface="Times New Roman" pitchFamily="18" charset="0"/>
            </a:endParaRPr>
          </a:p>
          <a:p>
            <a:pPr eaLnBrk="1" hangingPunct="1">
              <a:lnSpc>
                <a:spcPct val="90000"/>
              </a:lnSpc>
              <a:buFont typeface="Wingdings 2" pitchFamily="18" charset="2"/>
              <a:buAutoNum type="arabicParenR"/>
            </a:pPr>
            <a:endParaRPr lang="cs-CZ" altLang="cs-CZ" sz="1800" b="1" dirty="0" smtClean="0">
              <a:solidFill>
                <a:srgbClr val="1908F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dissolve">
                                      <p:cBhvr>
                                        <p:cTn id="32" dur="500"/>
                                        <p:tgtEl>
                                          <p:spTgt spid="153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6" end="6"/>
                                            </p:txEl>
                                          </p:spTgt>
                                        </p:tgtEl>
                                        <p:attrNameLst>
                                          <p:attrName>style.visibility</p:attrName>
                                        </p:attrNameLst>
                                      </p:cBhvr>
                                      <p:to>
                                        <p:strVal val="visible"/>
                                      </p:to>
                                    </p:set>
                                    <p:animEffect transition="in" filter="dissolve">
                                      <p:cBhvr>
                                        <p:cTn id="37" dur="500"/>
                                        <p:tgtEl>
                                          <p:spTgt spid="1536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03">
                                            <p:txEl>
                                              <p:pRg st="7" end="7"/>
                                            </p:txEl>
                                          </p:spTgt>
                                        </p:tgtEl>
                                        <p:attrNameLst>
                                          <p:attrName>style.visibility</p:attrName>
                                        </p:attrNameLst>
                                      </p:cBhvr>
                                      <p:to>
                                        <p:strVal val="visible"/>
                                      </p:to>
                                    </p:set>
                                    <p:animEffect transition="in" filter="dissolve">
                                      <p:cBhvr>
                                        <p:cTn id="42" dur="500"/>
                                        <p:tgtEl>
                                          <p:spTgt spid="15360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03">
                                            <p:txEl>
                                              <p:pRg st="8" end="8"/>
                                            </p:txEl>
                                          </p:spTgt>
                                        </p:tgtEl>
                                        <p:attrNameLst>
                                          <p:attrName>style.visibility</p:attrName>
                                        </p:attrNameLst>
                                      </p:cBhvr>
                                      <p:to>
                                        <p:strVal val="visible"/>
                                      </p:to>
                                    </p:set>
                                    <p:animEffect transition="in" filter="dissolve">
                                      <p:cBhvr>
                                        <p:cTn id="47" dur="500"/>
                                        <p:tgtEl>
                                          <p:spTgt spid="15360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03">
                                            <p:txEl>
                                              <p:pRg st="9" end="9"/>
                                            </p:txEl>
                                          </p:spTgt>
                                        </p:tgtEl>
                                        <p:attrNameLst>
                                          <p:attrName>style.visibility</p:attrName>
                                        </p:attrNameLst>
                                      </p:cBhvr>
                                      <p:to>
                                        <p:strVal val="visible"/>
                                      </p:to>
                                    </p:set>
                                    <p:animEffect transition="in" filter="dissolve">
                                      <p:cBhvr>
                                        <p:cTn id="52" dur="500"/>
                                        <p:tgtEl>
                                          <p:spTgt spid="15360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3603">
                                            <p:txEl>
                                              <p:pRg st="10" end="10"/>
                                            </p:txEl>
                                          </p:spTgt>
                                        </p:tgtEl>
                                        <p:attrNameLst>
                                          <p:attrName>style.visibility</p:attrName>
                                        </p:attrNameLst>
                                      </p:cBhvr>
                                      <p:to>
                                        <p:strVal val="visible"/>
                                      </p:to>
                                    </p:set>
                                    <p:animEffect transition="in" filter="dissolve">
                                      <p:cBhvr>
                                        <p:cTn id="57" dur="500"/>
                                        <p:tgtEl>
                                          <p:spTgt spid="153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116632"/>
            <a:ext cx="7772400" cy="1008112"/>
          </a:xfrm>
        </p:spPr>
        <p:txBody>
          <a:bodyPr/>
          <a:lstStyle/>
          <a:p>
            <a:pPr algn="ctr">
              <a:defRPr/>
            </a:pPr>
            <a:r>
              <a:rPr lang="cs-CZ" b="1" dirty="0" smtClean="0">
                <a:solidFill>
                  <a:srgbClr val="C00000"/>
                </a:solidFill>
              </a:rPr>
              <a:t>Příklady</a:t>
            </a:r>
            <a:endParaRPr lang="cs-CZ" b="1" dirty="0">
              <a:solidFill>
                <a:srgbClr val="C00000"/>
              </a:solidFill>
            </a:endParaRPr>
          </a:p>
        </p:txBody>
      </p:sp>
      <p:sp>
        <p:nvSpPr>
          <p:cNvPr id="3" name="Zástupný symbol pro obsah 2"/>
          <p:cNvSpPr>
            <a:spLocks noGrp="1"/>
          </p:cNvSpPr>
          <p:nvPr>
            <p:ph idx="1"/>
          </p:nvPr>
        </p:nvSpPr>
        <p:spPr>
          <a:xfrm>
            <a:off x="685800" y="1412875"/>
            <a:ext cx="7772400" cy="4683125"/>
          </a:xfrm>
        </p:spPr>
        <p:txBody>
          <a:bodyPr>
            <a:normAutofit/>
          </a:bodyPr>
          <a:lstStyle/>
          <a:p>
            <a:pPr marL="0" indent="0" eaLnBrk="1" hangingPunct="1">
              <a:lnSpc>
                <a:spcPct val="90000"/>
              </a:lnSpc>
              <a:spcBef>
                <a:spcPct val="50000"/>
              </a:spcBef>
              <a:buClr>
                <a:srgbClr val="339933"/>
              </a:buClr>
              <a:buFont typeface="Wingdings 2" pitchFamily="18" charset="2"/>
              <a:buNone/>
              <a:defRPr/>
            </a:pPr>
            <a:r>
              <a:rPr lang="cs-CZ" sz="1800" b="1" dirty="0" smtClean="0">
                <a:solidFill>
                  <a:srgbClr val="660033"/>
                </a:solidFill>
                <a:latin typeface="Times New Roman" pitchFamily="18" charset="0"/>
              </a:rPr>
              <a:t>Příklady:</a:t>
            </a:r>
          </a:p>
          <a:p>
            <a:pPr marL="0" indent="0" eaLnBrk="1" hangingPunct="1">
              <a:lnSpc>
                <a:spcPct val="90000"/>
              </a:lnSpc>
              <a:spcBef>
                <a:spcPct val="50000"/>
              </a:spcBef>
              <a:buClr>
                <a:srgbClr val="339933"/>
              </a:buClr>
              <a:buFontTx/>
              <a:buChar char="-"/>
              <a:defRPr/>
            </a:pPr>
            <a:r>
              <a:rPr lang="cs-CZ" sz="1800" b="1" dirty="0" smtClean="0">
                <a:solidFill>
                  <a:srgbClr val="808000"/>
                </a:solidFill>
                <a:latin typeface="Times New Roman" pitchFamily="18" charset="0"/>
              </a:rPr>
              <a:t> čl. 1 odst. 1 Ústavy ČR </a:t>
            </a:r>
            <a:r>
              <a:rPr lang="cs-CZ" sz="1800" dirty="0" smtClean="0">
                <a:solidFill>
                  <a:srgbClr val="808000"/>
                </a:solidFill>
                <a:latin typeface="Times New Roman" pitchFamily="18" charset="0"/>
              </a:rPr>
              <a:t>– text (tvořený minimálně 5 ustanoveními ČR je svrchovaný stát, ČR je jednotný stát, ČR je     demokratický stát atd.) a obsah (nekonečná řada pravidel)</a:t>
            </a:r>
          </a:p>
          <a:p>
            <a:pPr marL="0" indent="0" eaLnBrk="1" hangingPunct="1">
              <a:lnSpc>
                <a:spcPct val="90000"/>
              </a:lnSpc>
              <a:spcBef>
                <a:spcPct val="50000"/>
              </a:spcBef>
              <a:buClr>
                <a:srgbClr val="339933"/>
              </a:buClr>
              <a:buFontTx/>
              <a:buChar char="-"/>
              <a:defRPr/>
            </a:pPr>
            <a:r>
              <a:rPr lang="cs-CZ" sz="1800" b="1" dirty="0" smtClean="0">
                <a:solidFill>
                  <a:srgbClr val="808000"/>
                </a:solidFill>
                <a:latin typeface="Times New Roman" pitchFamily="18" charset="0"/>
              </a:rPr>
              <a:t> vytvoření obsahu (pravidla) z více textů (ustanovení) – </a:t>
            </a:r>
            <a:r>
              <a:rPr lang="cs-CZ" sz="1800" dirty="0" smtClean="0">
                <a:solidFill>
                  <a:srgbClr val="808000"/>
                </a:solidFill>
                <a:latin typeface="Times New Roman" pitchFamily="18" charset="0"/>
              </a:rPr>
              <a:t>způsob volby prezidenta – čl. 37 odst. 1 a 2, čl. 54 odst. 2, čl. 56, čl. 58)</a:t>
            </a:r>
          </a:p>
          <a:p>
            <a:pPr marL="0" indent="0" eaLnBrk="1" hangingPunct="1">
              <a:lnSpc>
                <a:spcPct val="90000"/>
              </a:lnSpc>
              <a:spcBef>
                <a:spcPct val="50000"/>
              </a:spcBef>
              <a:buClr>
                <a:srgbClr val="339933"/>
              </a:buClr>
              <a:buFontTx/>
              <a:buChar char="-"/>
              <a:defRPr/>
            </a:pPr>
            <a:r>
              <a:rPr lang="cs-CZ" sz="1800" b="1" dirty="0" smtClean="0">
                <a:solidFill>
                  <a:srgbClr val="808000"/>
                </a:solidFill>
                <a:latin typeface="Times New Roman" pitchFamily="18" charset="0"/>
              </a:rPr>
              <a:t> vytvoření obsahu (více pravidel) z jednoho textu (ustanovení) – </a:t>
            </a:r>
            <a:r>
              <a:rPr lang="cs-CZ" sz="1800" dirty="0" smtClean="0">
                <a:solidFill>
                  <a:srgbClr val="808000"/>
                </a:solidFill>
                <a:latin typeface="Times New Roman" pitchFamily="18" charset="0"/>
              </a:rPr>
              <a:t>„ČR je právní stát“ (ustanovení obsahuje nekonečné množství pravidel)</a:t>
            </a:r>
          </a:p>
          <a:p>
            <a:pPr marL="0" indent="0" eaLnBrk="1" hangingPunct="1">
              <a:lnSpc>
                <a:spcPct val="90000"/>
              </a:lnSpc>
              <a:spcBef>
                <a:spcPct val="50000"/>
              </a:spcBef>
              <a:buClr>
                <a:srgbClr val="339933"/>
              </a:buClr>
              <a:buFontTx/>
              <a:buChar char="-"/>
              <a:defRPr/>
            </a:pPr>
            <a:r>
              <a:rPr lang="cs-CZ" sz="1800" b="1" dirty="0" smtClean="0">
                <a:solidFill>
                  <a:srgbClr val="808000"/>
                </a:solidFill>
                <a:latin typeface="Times New Roman" pitchFamily="18" charset="0"/>
              </a:rPr>
              <a:t> různé výsledky interpretace ustanovení</a:t>
            </a:r>
            <a:r>
              <a:rPr lang="cs-CZ" sz="1800" dirty="0" smtClean="0">
                <a:solidFill>
                  <a:srgbClr val="808000"/>
                </a:solidFill>
                <a:latin typeface="Times New Roman" pitchFamily="18" charset="0"/>
              </a:rPr>
              <a:t> – čl. 34 odst. 2 druhá věta – co to znamená „v roce“ – podle toho lze dospět ke třem různým pravidlům chování prezidenta republiky v čl. 35 odst. 1 písm. c) Ústavy ČR – </a:t>
            </a:r>
            <a:r>
              <a:rPr lang="cs-CZ" sz="1050" dirty="0" smtClean="0">
                <a:solidFill>
                  <a:srgbClr val="808000"/>
                </a:solidFill>
                <a:latin typeface="Times New Roman" pitchFamily="18" charset="0"/>
              </a:rPr>
              <a:t>kalendářní, lhůta, čtvrtina volebního období</a:t>
            </a:r>
          </a:p>
          <a:p>
            <a:pPr marL="0" indent="0" eaLnBrk="1" hangingPunct="1">
              <a:lnSpc>
                <a:spcPct val="90000"/>
              </a:lnSpc>
              <a:spcBef>
                <a:spcPct val="50000"/>
              </a:spcBef>
              <a:buClr>
                <a:srgbClr val="339933"/>
              </a:buClr>
              <a:buFontTx/>
              <a:buChar char="-"/>
              <a:defRPr/>
            </a:pPr>
            <a:r>
              <a:rPr lang="cs-CZ" sz="1800" b="1" dirty="0" smtClean="0">
                <a:solidFill>
                  <a:srgbClr val="808000"/>
                </a:solidFill>
                <a:latin typeface="Times New Roman" pitchFamily="18" charset="0"/>
              </a:rPr>
              <a:t> proměna práva </a:t>
            </a:r>
            <a:r>
              <a:rPr lang="cs-CZ" sz="1800" dirty="0" smtClean="0">
                <a:solidFill>
                  <a:srgbClr val="808000"/>
                </a:solidFill>
                <a:latin typeface="Times New Roman" pitchFamily="18" charset="0"/>
              </a:rPr>
              <a:t>– v důsledku vývoje praxe (čl. 40 – „volební zákon“ – nová extenze – nález č. 283/2005 Sb., čl. 84 odst. 2 – jmenování soudců, čl. 39 odst. 4 – změna role Senátu při tvorbě ústavních předpisů)</a:t>
            </a:r>
          </a:p>
          <a:p>
            <a:pPr>
              <a:defRPr/>
            </a:pPr>
            <a:endParaRPr lang="cs-CZ" dirty="0"/>
          </a:p>
        </p:txBody>
      </p:sp>
      <p:sp>
        <p:nvSpPr>
          <p:cNvPr id="16388"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F1AC40A8-1125-4684-96A1-9AE16B311DFC}" type="slidenum">
              <a:rPr lang="cs-CZ"/>
              <a:pPr>
                <a:defRPr/>
              </a:pPr>
              <a:t>5</a:t>
            </a:fld>
            <a:endParaRPr lang="cs-CZ"/>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15888"/>
            <a:ext cx="8686800" cy="792162"/>
          </a:xfrm>
        </p:spPr>
        <p:txBody>
          <a:bodyPr/>
          <a:lstStyle/>
          <a:p>
            <a:pPr algn="ctr">
              <a:defRPr/>
            </a:pPr>
            <a:r>
              <a:rPr lang="cs-CZ" sz="2800" b="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rPr>
              <a:t>Pojetí ustanovení </a:t>
            </a:r>
            <a:endParaRPr lang="cs-CZ" sz="2800" b="1" dirty="0">
              <a:solidFill>
                <a:srgbClr val="C0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7411" name="Zástupný symbol pro obsah 2"/>
          <p:cNvSpPr>
            <a:spLocks noGrp="1"/>
          </p:cNvSpPr>
          <p:nvPr>
            <p:ph idx="1"/>
          </p:nvPr>
        </p:nvSpPr>
        <p:spPr>
          <a:xfrm>
            <a:off x="304800" y="981075"/>
            <a:ext cx="8686800" cy="5099050"/>
          </a:xfrm>
        </p:spPr>
        <p:txBody>
          <a:bodyPr/>
          <a:lstStyle/>
          <a:p>
            <a:pPr marL="0" indent="0" eaLnBrk="1" hangingPunct="1">
              <a:lnSpc>
                <a:spcPct val="70000"/>
              </a:lnSpc>
              <a:spcBef>
                <a:spcPct val="50000"/>
              </a:spcBef>
              <a:buClr>
                <a:srgbClr val="339933"/>
              </a:buClr>
              <a:buFont typeface="Wingdings 2" pitchFamily="18" charset="2"/>
              <a:buNone/>
            </a:pPr>
            <a:r>
              <a:rPr lang="cs-CZ" altLang="cs-CZ" sz="2400" smtClean="0">
                <a:solidFill>
                  <a:srgbClr val="808000"/>
                </a:solidFill>
              </a:rPr>
              <a:t> V nálezu sp. zn. Pl. ÚS 24/94 (Sbírka rozhodnutí, svazek 3 nález č. 19; vyhlášen pod č. 80/1995 Sb.), jenž byl pak následován judikaturou v řízení o kontrole norem, Ústavní soud vymezil pojem zákonného ustanovení tak, že jím rozumí </a:t>
            </a:r>
          </a:p>
          <a:p>
            <a:pPr marL="0" indent="0" eaLnBrk="1" hangingPunct="1">
              <a:lnSpc>
                <a:spcPct val="70000"/>
              </a:lnSpc>
              <a:spcBef>
                <a:spcPct val="50000"/>
              </a:spcBef>
              <a:buClr>
                <a:srgbClr val="339933"/>
              </a:buClr>
              <a:buFont typeface="Wingdings 2" pitchFamily="18" charset="2"/>
              <a:buNone/>
            </a:pPr>
            <a:endParaRPr lang="cs-CZ" altLang="cs-CZ" sz="2400" smtClean="0">
              <a:solidFill>
                <a:srgbClr val="808000"/>
              </a:solidFill>
            </a:endParaRPr>
          </a:p>
          <a:p>
            <a:pPr marL="0" indent="0" algn="just" eaLnBrk="1" hangingPunct="1">
              <a:lnSpc>
                <a:spcPct val="70000"/>
              </a:lnSpc>
              <a:spcBef>
                <a:spcPct val="50000"/>
              </a:spcBef>
              <a:buClr>
                <a:srgbClr val="339933"/>
              </a:buClr>
              <a:buFont typeface="Wingdings 2" pitchFamily="18" charset="2"/>
              <a:buNone/>
            </a:pPr>
            <a:r>
              <a:rPr lang="cs-CZ" altLang="cs-CZ" sz="2400" u="sng" smtClean="0">
                <a:solidFill>
                  <a:srgbClr val="C00000"/>
                </a:solidFill>
              </a:rPr>
              <a:t>jakoukoli část textu právního předpisu s normativním obsahem</a:t>
            </a:r>
            <a:r>
              <a:rPr lang="cs-CZ" altLang="cs-CZ" sz="2400" smtClean="0">
                <a:solidFill>
                  <a:srgbClr val="C00000"/>
                </a:solidFill>
              </a:rPr>
              <a:t>, tedy výraz, obsahující jakékoli jazykové prostředky, jehož smyslem je vyjádření právní normy nebo některého z komponentů její skutkové podstaty (např. okruhu subjektů nebo situací), resp. právního následku (tj. právní povinnosti nebo sankce).</a:t>
            </a:r>
            <a:endParaRPr lang="cs-CZ" altLang="cs-CZ" smtClean="0"/>
          </a:p>
          <a:p>
            <a:pPr marL="0" indent="0" algn="just" eaLnBrk="1" hangingPunct="1">
              <a:lnSpc>
                <a:spcPct val="70000"/>
              </a:lnSpc>
              <a:spcBef>
                <a:spcPct val="50000"/>
              </a:spcBef>
              <a:buClr>
                <a:srgbClr val="339933"/>
              </a:buClr>
              <a:buFont typeface="Wingdings 2" pitchFamily="18" charset="2"/>
              <a:buNone/>
            </a:pPr>
            <a:endParaRPr lang="cs-CZ" altLang="cs-CZ" sz="2400" smtClean="0">
              <a:solidFill>
                <a:srgbClr val="C00000"/>
              </a:solidFill>
            </a:endParaRPr>
          </a:p>
          <a:p>
            <a:pPr marL="0" indent="0" algn="just" eaLnBrk="1" hangingPunct="1">
              <a:lnSpc>
                <a:spcPct val="70000"/>
              </a:lnSpc>
              <a:spcBef>
                <a:spcPct val="50000"/>
              </a:spcBef>
              <a:buClr>
                <a:srgbClr val="339933"/>
              </a:buClr>
              <a:buFont typeface="Wingdings 2" pitchFamily="18" charset="2"/>
              <a:buNone/>
            </a:pPr>
            <a:r>
              <a:rPr lang="cs-CZ" altLang="cs-CZ" sz="2400" smtClean="0">
                <a:solidFill>
                  <a:srgbClr val="C00000"/>
                </a:solidFill>
              </a:rPr>
              <a:t>Může to být jen smysl, ne vlastní text, středník, jiné znaménko.</a:t>
            </a:r>
          </a:p>
        </p:txBody>
      </p:sp>
      <p:sp>
        <p:nvSpPr>
          <p:cNvPr id="1741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532DCE72-2E1F-4CC4-81A5-5B259B08C0B7}" type="slidenum">
              <a:rPr lang="cs-CZ"/>
              <a:pPr>
                <a:defRPr/>
              </a:pPr>
              <a:t>6</a:t>
            </a:fld>
            <a:endParaRPr lang="cs-CZ"/>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smtClean="0">
                <a:solidFill>
                  <a:srgbClr val="FF0000"/>
                </a:solidFill>
              </a:rPr>
              <a:t>Spory o pojetí ustanovení</a:t>
            </a:r>
            <a:endParaRPr lang="cs-CZ" sz="2400" b="1" dirty="0">
              <a:solidFill>
                <a:srgbClr val="FF0000"/>
              </a:solidFill>
            </a:endParaRPr>
          </a:p>
        </p:txBody>
      </p:sp>
      <p:sp>
        <p:nvSpPr>
          <p:cNvPr id="3" name="Zástupný symbol pro obsah 2"/>
          <p:cNvSpPr>
            <a:spLocks noGrp="1"/>
          </p:cNvSpPr>
          <p:nvPr>
            <p:ph idx="1"/>
          </p:nvPr>
        </p:nvSpPr>
        <p:spPr>
          <a:xfrm>
            <a:off x="0" y="1124744"/>
            <a:ext cx="8991600" cy="5328592"/>
          </a:xfrm>
        </p:spPr>
        <p:txBody>
          <a:bodyPr/>
          <a:lstStyle/>
          <a:p>
            <a:pPr marL="0" indent="0" algn="ctr">
              <a:spcBef>
                <a:spcPts val="600"/>
              </a:spcBef>
              <a:spcAft>
                <a:spcPts val="0"/>
              </a:spcAft>
              <a:buNone/>
            </a:pPr>
            <a:r>
              <a:rPr lang="cs-CZ" sz="2000" b="1" dirty="0" smtClean="0">
                <a:solidFill>
                  <a:srgbClr val="C00000"/>
                </a:solidFill>
                <a:latin typeface="Arial Narrow" panose="020B0606020202030204" pitchFamily="34" charset="0"/>
                <a:ea typeface="Times New Roman"/>
              </a:rPr>
              <a:t>Nález </a:t>
            </a:r>
            <a:r>
              <a:rPr lang="cs-CZ" sz="2000" b="1" dirty="0" err="1">
                <a:solidFill>
                  <a:srgbClr val="C00000"/>
                </a:solidFill>
                <a:latin typeface="Arial Narrow" panose="020B0606020202030204" pitchFamily="34" charset="0"/>
                <a:ea typeface="Times New Roman"/>
              </a:rPr>
              <a:t>Pl</a:t>
            </a:r>
            <a:r>
              <a:rPr lang="cs-CZ" sz="2000" b="1" dirty="0">
                <a:solidFill>
                  <a:srgbClr val="C00000"/>
                </a:solidFill>
                <a:latin typeface="Arial Narrow" panose="020B0606020202030204" pitchFamily="34" charset="0"/>
                <a:ea typeface="Times New Roman"/>
              </a:rPr>
              <a:t>. ÚS 43/93, kde se tím ÚS zabýval takto</a:t>
            </a:r>
            <a:r>
              <a:rPr lang="cs-CZ" sz="2000" dirty="0">
                <a:solidFill>
                  <a:srgbClr val="C00000"/>
                </a:solidFill>
                <a:latin typeface="Arial Narrow" panose="020B0606020202030204" pitchFamily="34" charset="0"/>
                <a:ea typeface="Times New Roman"/>
              </a:rPr>
              <a:t>: </a:t>
            </a:r>
            <a:endParaRPr lang="cs-CZ" sz="2000" dirty="0">
              <a:latin typeface="Arial Narrow" panose="020B0606020202030204" pitchFamily="34" charset="0"/>
              <a:ea typeface="Times New Roman"/>
            </a:endParaRPr>
          </a:p>
          <a:p>
            <a:pPr algn="just">
              <a:spcBef>
                <a:spcPts val="600"/>
              </a:spcBef>
              <a:spcAft>
                <a:spcPts val="0"/>
              </a:spcAft>
            </a:pPr>
            <a:r>
              <a:rPr lang="cs-CZ" sz="2000" dirty="0" smtClean="0">
                <a:solidFill>
                  <a:srgbClr val="C00000"/>
                </a:solidFill>
                <a:latin typeface="Arial Narrow" panose="020B0606020202030204" pitchFamily="34" charset="0"/>
                <a:ea typeface="Times New Roman"/>
              </a:rPr>
              <a:t>„</a:t>
            </a:r>
            <a:r>
              <a:rPr lang="cs-CZ" sz="2000" b="1" dirty="0" smtClean="0">
                <a:solidFill>
                  <a:srgbClr val="C00000"/>
                </a:solidFill>
                <a:latin typeface="Arial Narrow" panose="020B0606020202030204" pitchFamily="34" charset="0"/>
                <a:ea typeface="Times New Roman"/>
              </a:rPr>
              <a:t>ÚS </a:t>
            </a:r>
            <a:r>
              <a:rPr lang="cs-CZ" sz="2000" b="1" dirty="0">
                <a:solidFill>
                  <a:srgbClr val="C00000"/>
                </a:solidFill>
                <a:latin typeface="Arial Narrow" panose="020B0606020202030204" pitchFamily="34" charset="0"/>
                <a:ea typeface="Times New Roman"/>
              </a:rPr>
              <a:t>dále zvážil i jinou výhradu zpochybňující jak aktivní legitimaci navrhovatele tak i příslušnost Ústavního soudu o návrhu rozhodnout.</a:t>
            </a:r>
            <a:r>
              <a:rPr lang="cs-CZ" sz="2000" dirty="0">
                <a:solidFill>
                  <a:srgbClr val="C00000"/>
                </a:solidFill>
                <a:latin typeface="Arial Narrow" panose="020B0606020202030204" pitchFamily="34" charset="0"/>
                <a:ea typeface="Times New Roman"/>
              </a:rPr>
              <a:t> </a:t>
            </a:r>
            <a:r>
              <a:rPr lang="cs-CZ" sz="1800" dirty="0">
                <a:solidFill>
                  <a:srgbClr val="C00000"/>
                </a:solidFill>
                <a:latin typeface="Arial Narrow" panose="020B0606020202030204" pitchFamily="34" charset="0"/>
                <a:ea typeface="Times New Roman"/>
              </a:rPr>
              <a:t>Ústava - jak známo - svěřuje Ústavnímu soudu právo rozhodovat o protiústavnosti zákonů nebo jejich jednotlivých ustanovení. Protože návrh prezidenta republiky</a:t>
            </a:r>
            <a:r>
              <a:rPr lang="cs-CZ" sz="2000" dirty="0">
                <a:solidFill>
                  <a:srgbClr val="C00000"/>
                </a:solidFill>
                <a:latin typeface="Arial Narrow" panose="020B0606020202030204" pitchFamily="34" charset="0"/>
                <a:ea typeface="Times New Roman"/>
              </a:rPr>
              <a:t> </a:t>
            </a:r>
            <a:r>
              <a:rPr lang="cs-CZ" sz="2000" b="1" dirty="0">
                <a:solidFill>
                  <a:srgbClr val="C00000"/>
                </a:solidFill>
                <a:latin typeface="Arial Narrow" panose="020B0606020202030204" pitchFamily="34" charset="0"/>
                <a:ea typeface="Times New Roman"/>
              </a:rPr>
              <a:t>nenapadá protiústavnost celého § 102 trestního zákona, ale jen jeho části, poukazuje se v námitkách na to, že se návrh netýká "jednotlivého ustanovení", ale jen jeho části a protože Ústava nestanoví nic o rozhodování o dílčích částech jednotlivých "ustanovení", má se zato, že návrh postrádá aktivní legitimaci navrhovatele a Ústavní soud pak příslušnost o něm rozhodnout.</a:t>
            </a:r>
            <a:endParaRPr lang="cs-CZ" sz="2000" dirty="0">
              <a:latin typeface="Arial Narrow" panose="020B0606020202030204" pitchFamily="34" charset="0"/>
              <a:ea typeface="Times New Roman"/>
            </a:endParaRPr>
          </a:p>
          <a:p>
            <a:pPr algn="just">
              <a:spcBef>
                <a:spcPts val="600"/>
              </a:spcBef>
              <a:spcAft>
                <a:spcPts val="0"/>
              </a:spcAft>
            </a:pPr>
            <a:r>
              <a:rPr lang="cs-CZ" sz="2000" dirty="0">
                <a:solidFill>
                  <a:srgbClr val="C00000"/>
                </a:solidFill>
                <a:latin typeface="Arial Narrow" panose="020B0606020202030204" pitchFamily="34" charset="0"/>
                <a:ea typeface="Times New Roman"/>
              </a:rPr>
              <a:t>	Rovněž tyto výhrady je třeba odmítnout. </a:t>
            </a:r>
            <a:r>
              <a:rPr lang="cs-CZ" sz="2000" b="1" dirty="0">
                <a:solidFill>
                  <a:srgbClr val="C00000"/>
                </a:solidFill>
                <a:latin typeface="Arial Narrow" panose="020B0606020202030204" pitchFamily="34" charset="0"/>
                <a:ea typeface="Times New Roman"/>
              </a:rPr>
              <a:t>Článek 87 Ústavy nelze interpretovat ve smyslu ryze formální hierarchizace práva, rozlišující paragrafy, články, odstavce apod</a:t>
            </a:r>
            <a:r>
              <a:rPr lang="cs-CZ" sz="2000" dirty="0">
                <a:solidFill>
                  <a:srgbClr val="C00000"/>
                </a:solidFill>
                <a:latin typeface="Arial Narrow" panose="020B0606020202030204" pitchFamily="34" charset="0"/>
                <a:ea typeface="Times New Roman"/>
              </a:rPr>
              <a:t>.. "Jednotlivým ustanovením" není prostě jen formální celek či formální jednotka právního textu, ale </a:t>
            </a:r>
            <a:r>
              <a:rPr lang="cs-CZ" sz="2000" b="1" u="sng" dirty="0">
                <a:solidFill>
                  <a:srgbClr val="C00000"/>
                </a:solidFill>
                <a:latin typeface="Arial Narrow" panose="020B0606020202030204" pitchFamily="34" charset="0"/>
                <a:ea typeface="Times New Roman"/>
              </a:rPr>
              <a:t>každá část právního textu, která - bez ohledu na svou formální podobu - "jednotlivě ustanovuje", tj. vyjadřuje - byť v jednotlivých, tj. dílčích otázkách - určitý právní stav, který je přesto materiálně-právním celkem s určitým zřejmým smyslem.</a:t>
            </a:r>
            <a:endParaRPr lang="cs-CZ" sz="2000" b="1" u="sng" dirty="0">
              <a:latin typeface="Arial Narrow" panose="020B0606020202030204" pitchFamily="34" charset="0"/>
              <a:ea typeface="Times New Roman"/>
            </a:endParaRPr>
          </a:p>
          <a:p>
            <a:endParaRPr lang="cs-CZ" sz="2000" dirty="0">
              <a:latin typeface="Arial Narrow" panose="020B0606020202030204" pitchFamily="34" charset="0"/>
            </a:endParaRPr>
          </a:p>
        </p:txBody>
      </p:sp>
      <p:sp>
        <p:nvSpPr>
          <p:cNvPr id="4" name="Zástupný symbol pro zápatí 3"/>
          <p:cNvSpPr>
            <a:spLocks noGrp="1"/>
          </p:cNvSpPr>
          <p:nvPr>
            <p:ph type="ftr" sz="quarter" idx="11"/>
          </p:nvPr>
        </p:nvSpPr>
        <p:spPr/>
        <p:txBody>
          <a:bodyPr/>
          <a:lstStyle/>
          <a:p>
            <a:pPr>
              <a:defRPr/>
            </a:pPr>
            <a:r>
              <a:rPr lang="cs-CZ" smtClean="0"/>
              <a:t>Filip, J.: Ústavní základy systému práva ČR</a:t>
            </a:r>
            <a:endParaRPr lang="cs-CZ"/>
          </a:p>
        </p:txBody>
      </p:sp>
      <p:sp>
        <p:nvSpPr>
          <p:cNvPr id="5" name="Zástupný symbol pro číslo snímku 4"/>
          <p:cNvSpPr>
            <a:spLocks noGrp="1"/>
          </p:cNvSpPr>
          <p:nvPr>
            <p:ph type="sldNum" sz="quarter" idx="12"/>
          </p:nvPr>
        </p:nvSpPr>
        <p:spPr/>
        <p:txBody>
          <a:bodyPr/>
          <a:lstStyle/>
          <a:p>
            <a:pPr>
              <a:defRPr/>
            </a:pPr>
            <a:fld id="{AE9F5BB3-8385-40DD-9FF7-D3E1842320F8}" type="slidenum">
              <a:rPr lang="cs-CZ" smtClean="0"/>
              <a:pPr>
                <a:defRPr/>
              </a:pPr>
              <a:t>7</a:t>
            </a:fld>
            <a:endParaRPr lang="cs-CZ"/>
          </a:p>
        </p:txBody>
      </p:sp>
    </p:spTree>
    <p:extLst>
      <p:ext uri="{BB962C8B-B14F-4D97-AF65-F5344CB8AC3E}">
        <p14:creationId xmlns:p14="http://schemas.microsoft.com/office/powerpoint/2010/main" val="153385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D7F15D-1748-40F1-8364-3A42C5B831E7}" type="slidenum">
              <a:rPr lang="cs-CZ"/>
              <a:pPr>
                <a:defRPr/>
              </a:pPr>
              <a:t>8</a:t>
            </a:fld>
            <a:endParaRPr lang="cs-CZ"/>
          </a:p>
        </p:txBody>
      </p:sp>
      <p:sp>
        <p:nvSpPr>
          <p:cNvPr id="150530" name="Rectangle 2"/>
          <p:cNvSpPr>
            <a:spLocks noChangeArrowheads="1"/>
          </p:cNvSpPr>
          <p:nvPr/>
        </p:nvSpPr>
        <p:spPr bwMode="auto">
          <a:xfrm>
            <a:off x="468313" y="609600"/>
            <a:ext cx="82804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ct val="50000"/>
              </a:spcBef>
              <a:buClr>
                <a:schemeClr val="accent1"/>
              </a:buClr>
              <a:buSzPct val="70000"/>
              <a:buFont typeface="Wingdings" pitchFamily="2" charset="2"/>
              <a:buNone/>
              <a:defRPr/>
            </a:pPr>
            <a:r>
              <a:rPr lang="cs-CZ" sz="2400" b="1" dirty="0">
                <a:solidFill>
                  <a:srgbClr val="663300"/>
                </a:solidFill>
                <a:latin typeface="Times New Roman" pitchFamily="18" charset="0"/>
              </a:rPr>
              <a:t>Ustanovení</a:t>
            </a:r>
            <a:r>
              <a:rPr lang="cs-CZ" sz="2400" b="1" dirty="0">
                <a:solidFill>
                  <a:schemeClr val="tx2"/>
                </a:solidFill>
                <a:latin typeface="Times New Roman" pitchFamily="18" charset="0"/>
              </a:rPr>
              <a:t> </a:t>
            </a:r>
            <a:r>
              <a:rPr lang="cs-CZ" b="1" dirty="0">
                <a:solidFill>
                  <a:schemeClr val="tx2"/>
                </a:solidFill>
                <a:latin typeface="Times New Roman" pitchFamily="18" charset="0"/>
              </a:rPr>
              <a:t>– prvek formy právního řádu, dál již nelze právní řád rozložit (neplést s články, §§, odstavci, písmeny, body!!!).  </a:t>
            </a:r>
            <a:r>
              <a:rPr lang="cs-CZ" dirty="0">
                <a:solidFill>
                  <a:schemeClr val="tx2"/>
                </a:solidFill>
                <a:latin typeface="Times New Roman" pitchFamily="18" charset="0"/>
              </a:rPr>
              <a:t>Ustanovením může být i něco, co vůbec není slovy vyjádřeno (nález č. 354/2005 Sb.- </a:t>
            </a:r>
          </a:p>
          <a:p>
            <a:pPr>
              <a:lnSpc>
                <a:spcPct val="70000"/>
              </a:lnSpc>
              <a:spcBef>
                <a:spcPct val="50000"/>
              </a:spcBef>
              <a:buClr>
                <a:schemeClr val="accent1"/>
              </a:buClr>
              <a:buSzPct val="70000"/>
              <a:buFont typeface="Wingdings" pitchFamily="2" charset="2"/>
              <a:buNone/>
              <a:defRPr/>
            </a:pPr>
            <a:r>
              <a:rPr lang="cs-CZ" sz="1600" b="1" i="1" dirty="0">
                <a:solidFill>
                  <a:srgbClr val="C00000"/>
                </a:solidFill>
              </a:rPr>
              <a:t>Dnem vyhlášení tohoto nálezu ve Sbírce zákonů se zrušuje ustanovení § 2 zákona </a:t>
            </a:r>
            <a:r>
              <a:rPr lang="cs-CZ" sz="1600" b="1" i="1" dirty="0" err="1">
                <a:solidFill>
                  <a:srgbClr val="C00000"/>
                </a:solidFill>
              </a:rPr>
              <a:t>č.427</a:t>
            </a:r>
            <a:r>
              <a:rPr lang="cs-CZ" sz="1600" b="1" i="1" dirty="0">
                <a:solidFill>
                  <a:srgbClr val="C00000"/>
                </a:solidFill>
              </a:rPr>
              <a:t>/2003 Sb., pokud se týká soudce okresního, krajského a vrchního soudu, Nejvyššího soudu a Nejvyššího správního soudu [§ 1 písm. i) zák. č. 427/2003 Sb., ve znění zákona č. 626/2004 Sb. a zákona č. 127/2005 Sb.].Ratio </a:t>
            </a:r>
            <a:r>
              <a:rPr lang="cs-CZ" sz="1600" b="1" i="1" dirty="0" err="1">
                <a:solidFill>
                  <a:srgbClr val="C00000"/>
                </a:solidFill>
              </a:rPr>
              <a:t>decidendi</a:t>
            </a:r>
            <a:r>
              <a:rPr lang="cs-CZ" sz="1600" b="1" i="1" dirty="0">
                <a:solidFill>
                  <a:srgbClr val="C00000"/>
                </a:solidFill>
              </a:rPr>
              <a:t> předmětného nálezu dopadá tudíž na vymezený okruh osob (soudce), jehož se týká ustanovení § 2 předmětného zákona, přičemž tento okruh osob je upraven odkazem na jiné ustanovení téhož zákona, jež pro tyto osoby stanoví jiná práva, příp. povinnosti. Daný odkaz je přitom formulován obecně, tj. nejen ve vztahu k soudcům, nýbrž i dalším přesně vymezených subjektům</a:t>
            </a:r>
            <a:r>
              <a:rPr lang="cs-CZ" sz="1600" dirty="0">
                <a:solidFill>
                  <a:schemeClr val="tx2"/>
                </a:solidFill>
              </a:rPr>
              <a:t>. </a:t>
            </a:r>
          </a:p>
          <a:p>
            <a:pPr>
              <a:lnSpc>
                <a:spcPct val="70000"/>
              </a:lnSpc>
              <a:spcBef>
                <a:spcPct val="50000"/>
              </a:spcBef>
              <a:buClr>
                <a:schemeClr val="accent1"/>
              </a:buClr>
              <a:buSzPct val="70000"/>
              <a:buFont typeface="Wingdings" pitchFamily="2" charset="2"/>
              <a:buNone/>
              <a:defRPr/>
            </a:pPr>
            <a:r>
              <a:rPr lang="cs-CZ" sz="1600" dirty="0">
                <a:solidFill>
                  <a:schemeClr val="tx2"/>
                </a:solidFill>
              </a:rPr>
              <a:t> Zrušení odkazující normy v její úplnosti, tj. ustanovení vyjádřeného v § 2 zákona 427/2003 </a:t>
            </a:r>
            <a:r>
              <a:rPr lang="cs-CZ" sz="1600" dirty="0" err="1">
                <a:solidFill>
                  <a:schemeClr val="tx2"/>
                </a:solidFill>
              </a:rPr>
              <a:t>Sb.,slovy</a:t>
            </a:r>
            <a:r>
              <a:rPr lang="cs-CZ" sz="1600" dirty="0">
                <a:solidFill>
                  <a:schemeClr val="tx2"/>
                </a:solidFill>
              </a:rPr>
              <a:t> "§ 1" by tudíž dopadalo i na osoby, pro které derogační důvody nevypovídají. Zrušení ustanovení vyjádřeného v § 1 zákona 427/2003 Sb., ve znění zákona č. 626/2004 Sb. slovy "i) soudce okresního, krajského a vrchního soudu, Nejvyššího soudu a Nejvyššího správního soudu" by ale vybočilo z rámce předmětu řízení, představovalo by totiž pro soudce zrušení úpravy platové základny.</a:t>
            </a:r>
          </a:p>
          <a:p>
            <a:pPr>
              <a:lnSpc>
                <a:spcPct val="70000"/>
              </a:lnSpc>
              <a:spcBef>
                <a:spcPct val="50000"/>
              </a:spcBef>
              <a:buClr>
                <a:schemeClr val="accent1"/>
              </a:buClr>
              <a:buSzPct val="70000"/>
              <a:buFont typeface="Wingdings" pitchFamily="2" charset="2"/>
              <a:buNone/>
              <a:defRPr/>
            </a:pPr>
            <a:r>
              <a:rPr lang="cs-CZ" sz="1600" dirty="0">
                <a:solidFill>
                  <a:schemeClr val="tx2"/>
                </a:solidFill>
              </a:rPr>
              <a:t>Ustanovení § 1 předmětného zákona, jak bylo již uvedeno, obsahuje písmena a) až o), čili tato písmena obsahuje implicite i norma odkazující, obsažená v ustanovení § 2 daného zákona, stanoví-li: </a:t>
            </a:r>
          </a:p>
          <a:p>
            <a:pPr>
              <a:lnSpc>
                <a:spcPct val="70000"/>
              </a:lnSpc>
              <a:spcBef>
                <a:spcPct val="50000"/>
              </a:spcBef>
              <a:buClr>
                <a:schemeClr val="accent1"/>
              </a:buClr>
              <a:buSzPct val="70000"/>
              <a:buFont typeface="Wingdings" pitchFamily="2" charset="2"/>
              <a:buNone/>
              <a:defRPr/>
            </a:pPr>
            <a:r>
              <a:rPr lang="cs-CZ" sz="1600" i="1" dirty="0">
                <a:solidFill>
                  <a:srgbClr val="C00000"/>
                </a:solidFill>
              </a:rPr>
              <a:t>"Pokud podle zvláštního právního předpisu náleží osobám uvedeným v § 1 další plat, poskytne se jim za první a druhé pololetí roku 2004 jen ve výši poloviny částky, na kterou by jim jinak vznikl nárok.„</a:t>
            </a:r>
          </a:p>
          <a:p>
            <a:pPr>
              <a:lnSpc>
                <a:spcPct val="70000"/>
              </a:lnSpc>
              <a:spcBef>
                <a:spcPct val="50000"/>
              </a:spcBef>
              <a:buClr>
                <a:schemeClr val="accent1"/>
              </a:buClr>
              <a:buSzPct val="70000"/>
              <a:buFont typeface="Wingdings" pitchFamily="2" charset="2"/>
              <a:buNone/>
              <a:defRPr/>
            </a:pPr>
            <a:r>
              <a:rPr lang="cs-CZ" b="1" dirty="0">
                <a:solidFill>
                  <a:schemeClr val="accent6">
                    <a:lumMod val="60000"/>
                    <a:lumOff val="40000"/>
                  </a:schemeClr>
                </a:solidFill>
              </a:rPr>
              <a:t>Tento text je pro § 2 stejný i po zrušujícím nálezu Ústavního soudu</a:t>
            </a:r>
          </a:p>
        </p:txBody>
      </p:sp>
      <p:sp>
        <p:nvSpPr>
          <p:cNvPr id="18437" name="Rectangle 3"/>
          <p:cNvSpPr>
            <a:spLocks/>
          </p:cNvSpPr>
          <p:nvPr/>
        </p:nvSpPr>
        <p:spPr bwMode="auto">
          <a:xfrm>
            <a:off x="304800" y="4572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algn="ctr" eaLnBrk="1" hangingPunct="1">
              <a:spcBef>
                <a:spcPct val="0"/>
              </a:spcBef>
              <a:buClrTx/>
              <a:buSzTx/>
              <a:buFontTx/>
              <a:buNone/>
            </a:pPr>
            <a:r>
              <a:rPr lang="cs-CZ" altLang="cs-CZ" sz="2800" b="1"/>
              <a:t/>
            </a:r>
            <a:br>
              <a:rPr lang="cs-CZ" altLang="cs-CZ" sz="2800" b="1"/>
            </a:br>
            <a:endParaRPr lang="cs-CZ" altLang="cs-CZ" b="1"/>
          </a:p>
        </p:txBody>
      </p:sp>
      <p:sp>
        <p:nvSpPr>
          <p:cNvPr id="18438" name="Rectangle 4"/>
          <p:cNvSpPr>
            <a:spLocks noGrp="1"/>
          </p:cNvSpPr>
          <p:nvPr>
            <p:ph type="title" idx="4294967295"/>
          </p:nvPr>
        </p:nvSpPr>
        <p:spPr bwMode="auto">
          <a:xfrm>
            <a:off x="685800" y="0"/>
            <a:ext cx="7772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000" b="1" cap="none" smtClean="0">
                <a:effectLst/>
                <a:latin typeface="Arial" pitchFamily="34" charset="0"/>
              </a:rPr>
              <a:t>Př</a:t>
            </a:r>
            <a:r>
              <a:rPr lang="cs-CZ" altLang="cs-CZ" sz="2000" b="1" cap="none" smtClean="0">
                <a:effectLst/>
                <a:latin typeface="Franklin Gothic Medium" pitchFamily="34" charset="0"/>
              </a:rPr>
              <a:t>í</a:t>
            </a:r>
            <a:r>
              <a:rPr lang="cs-CZ" altLang="cs-CZ" sz="2000" b="1" cap="none" smtClean="0">
                <a:effectLst/>
                <a:latin typeface="Arial" pitchFamily="34" charset="0"/>
              </a:rPr>
              <a:t>klady rozd</a:t>
            </a:r>
            <a:r>
              <a:rPr lang="cs-CZ" altLang="cs-CZ" sz="2000" b="1" cap="none" smtClean="0">
                <a:effectLst/>
                <a:latin typeface="Franklin Gothic Medium" pitchFamily="34" charset="0"/>
              </a:rPr>
              <a:t>í</a:t>
            </a:r>
            <a:r>
              <a:rPr lang="cs-CZ" altLang="cs-CZ" sz="2000" b="1" cap="none" smtClean="0">
                <a:effectLst/>
                <a:latin typeface="Arial" pitchFamily="34" charset="0"/>
              </a:rPr>
              <a:t>lů v pojet</a:t>
            </a:r>
            <a:r>
              <a:rPr lang="cs-CZ" altLang="cs-CZ" sz="2000" b="1" cap="none" smtClean="0">
                <a:effectLst/>
                <a:latin typeface="Franklin Gothic Medium" pitchFamily="34" charset="0"/>
              </a:rPr>
              <a:t>í</a:t>
            </a:r>
            <a:r>
              <a:rPr lang="cs-CZ" altLang="cs-CZ" sz="2000" b="1" cap="none" smtClean="0">
                <a:effectLst/>
                <a:latin typeface="Arial" pitchFamily="34" charset="0"/>
              </a:rPr>
              <a:t> obsahu a formy pr</a:t>
            </a:r>
            <a:r>
              <a:rPr lang="cs-CZ" altLang="cs-CZ" sz="2000" b="1" cap="none" smtClean="0">
                <a:effectLst/>
                <a:latin typeface="Franklin Gothic Medium" pitchFamily="34" charset="0"/>
              </a:rPr>
              <a:t>á</a:t>
            </a:r>
            <a:r>
              <a:rPr lang="cs-CZ" altLang="cs-CZ" sz="2000" b="1" cap="none" smtClean="0">
                <a:effectLst/>
                <a:latin typeface="Arial" pitchFamily="34" charset="0"/>
              </a:rPr>
              <a:t>va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 calcmode="lin" valueType="num">
                                      <p:cBhvr additive="base">
                                        <p:cTn id="7" dur="500" fill="hold"/>
                                        <p:tgtEl>
                                          <p:spTgt spid="150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0530">
                                            <p:txEl>
                                              <p:pRg st="1" end="1"/>
                                            </p:txEl>
                                          </p:spTgt>
                                        </p:tgtEl>
                                        <p:attrNameLst>
                                          <p:attrName>style.visibility</p:attrName>
                                        </p:attrNameLst>
                                      </p:cBhvr>
                                      <p:to>
                                        <p:strVal val="visible"/>
                                      </p:to>
                                    </p:set>
                                    <p:anim calcmode="lin" valueType="num">
                                      <p:cBhvr additive="base">
                                        <p:cTn id="13" dur="500" fill="hold"/>
                                        <p:tgtEl>
                                          <p:spTgt spid="150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0530">
                                            <p:txEl>
                                              <p:pRg st="2" end="2"/>
                                            </p:txEl>
                                          </p:spTgt>
                                        </p:tgtEl>
                                        <p:attrNameLst>
                                          <p:attrName>style.visibility</p:attrName>
                                        </p:attrNameLst>
                                      </p:cBhvr>
                                      <p:to>
                                        <p:strVal val="visible"/>
                                      </p:to>
                                    </p:set>
                                    <p:anim calcmode="lin" valueType="num">
                                      <p:cBhvr additive="base">
                                        <p:cTn id="19" dur="500" fill="hold"/>
                                        <p:tgtEl>
                                          <p:spTgt spid="1505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0530">
                                            <p:txEl>
                                              <p:pRg st="3" end="3"/>
                                            </p:txEl>
                                          </p:spTgt>
                                        </p:tgtEl>
                                        <p:attrNameLst>
                                          <p:attrName>style.visibility</p:attrName>
                                        </p:attrNameLst>
                                      </p:cBhvr>
                                      <p:to>
                                        <p:strVal val="visible"/>
                                      </p:to>
                                    </p:set>
                                    <p:anim calcmode="lin" valueType="num">
                                      <p:cBhvr additive="base">
                                        <p:cTn id="25" dur="500" fill="hold"/>
                                        <p:tgtEl>
                                          <p:spTgt spid="1505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0530">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0530">
                                            <p:txEl>
                                              <p:pRg st="4" end="4"/>
                                            </p:txEl>
                                          </p:spTgt>
                                        </p:tgtEl>
                                        <p:attrNameLst>
                                          <p:attrName>style.visibility</p:attrName>
                                        </p:attrNameLst>
                                      </p:cBhvr>
                                      <p:to>
                                        <p:strVal val="visible"/>
                                      </p:to>
                                    </p:set>
                                    <p:anim calcmode="lin" valueType="num">
                                      <p:cBhvr additive="base">
                                        <p:cTn id="31" dur="500" fill="hold"/>
                                        <p:tgtEl>
                                          <p:spTgt spid="1505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053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0530">
                                            <p:txEl>
                                              <p:pRg st="5" end="5"/>
                                            </p:txEl>
                                          </p:spTgt>
                                        </p:tgtEl>
                                        <p:attrNameLst>
                                          <p:attrName>style.visibility</p:attrName>
                                        </p:attrNameLst>
                                      </p:cBhvr>
                                      <p:to>
                                        <p:strVal val="visible"/>
                                      </p:to>
                                    </p:set>
                                    <p:anim calcmode="lin" valueType="num">
                                      <p:cBhvr additive="base">
                                        <p:cTn id="37" dur="500" fill="hold"/>
                                        <p:tgtEl>
                                          <p:spTgt spid="1505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0530">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eaLnBrk="1" hangingPunct="1">
              <a:spcBef>
                <a:spcPct val="20000"/>
              </a:spcBef>
              <a:defRPr/>
            </a:pPr>
            <a:r>
              <a:rPr lang="cs-CZ" sz="3200" b="1" cap="none" dirty="0" smtClean="0">
                <a:solidFill>
                  <a:srgbClr val="AD1F1F"/>
                </a:solidFill>
                <a:effectLst/>
                <a:latin typeface="Arial" pitchFamily="34" charset="0"/>
                <a:ea typeface="+mn-ea"/>
                <a:cs typeface="+mn-cs"/>
              </a:rPr>
              <a:t>Ustanovení není část textu</a:t>
            </a:r>
            <a:endParaRPr lang="cs-CZ" dirty="0"/>
          </a:p>
        </p:txBody>
      </p:sp>
      <p:sp>
        <p:nvSpPr>
          <p:cNvPr id="19459" name="Zástupný symbol pro obsah 2"/>
          <p:cNvSpPr>
            <a:spLocks noGrp="1"/>
          </p:cNvSpPr>
          <p:nvPr>
            <p:ph idx="1"/>
          </p:nvPr>
        </p:nvSpPr>
        <p:spPr/>
        <p:txBody>
          <a:bodyPr/>
          <a:lstStyle/>
          <a:p>
            <a:r>
              <a:rPr lang="cs-CZ" altLang="cs-CZ" sz="2000" b="1" smtClean="0">
                <a:solidFill>
                  <a:srgbClr val="1908F0"/>
                </a:solidFill>
                <a:latin typeface="Arial" pitchFamily="34" charset="0"/>
              </a:rPr>
              <a:t>Kuriozita</a:t>
            </a:r>
          </a:p>
          <a:p>
            <a:pPr>
              <a:buFont typeface="Wingdings 2" pitchFamily="18" charset="2"/>
              <a:buNone/>
            </a:pPr>
            <a:r>
              <a:rPr lang="cs-CZ" altLang="cs-CZ" sz="2000" b="1" smtClean="0">
                <a:solidFill>
                  <a:srgbClr val="1908F0"/>
                </a:solidFill>
                <a:latin typeface="Arial" pitchFamily="34" charset="0"/>
              </a:rPr>
              <a:t>§ 64 odst. 2 byl zákonem č. 18/2000 Sb. doplněn o písm. f) – Veřejný ochránce práv</a:t>
            </a:r>
          </a:p>
          <a:p>
            <a:pPr>
              <a:buFont typeface="Wingdings 2" pitchFamily="18" charset="2"/>
              <a:buNone/>
            </a:pPr>
            <a:r>
              <a:rPr lang="cs-CZ" altLang="cs-CZ" sz="2000" b="1" smtClean="0">
                <a:solidFill>
                  <a:srgbClr val="FF0000"/>
                </a:solidFill>
                <a:latin typeface="Times New Roman" pitchFamily="18" charset="0"/>
                <a:cs typeface="Times New Roman" pitchFamily="18" charset="0"/>
              </a:rPr>
              <a:t>následně zákon č. 132/2000 Sb. stanovil: V § 64 odst. 2 na konci se tečka nahrazuje čárkou a doplňuje se písmeno f), které zní: „f) ministr vnitra, jde-li o návrh na zrušení právního předpisu kraje, hlavního města Prahy a nařízení okresního úřadu</a:t>
            </a:r>
          </a:p>
          <a:p>
            <a:pPr>
              <a:buFont typeface="Wingdings 2" pitchFamily="18" charset="2"/>
              <a:buNone/>
            </a:pPr>
            <a:r>
              <a:rPr lang="cs-CZ" altLang="cs-CZ" sz="2000" b="1" smtClean="0">
                <a:solidFill>
                  <a:srgbClr val="006600"/>
                </a:solidFill>
                <a:latin typeface="Times New Roman" pitchFamily="18" charset="0"/>
              </a:rPr>
              <a:t>Vznikla tak dvě textově odlišná ustanovení (nikoli si odporující) vyjádřená ve stejné části zákona o Ústavním soudu, proto vykládáno jen jako pochybení legislativně technické (dva souběžně připravované návrhy, které se nedaly do souladu)</a:t>
            </a:r>
          </a:p>
          <a:p>
            <a:pPr>
              <a:buFont typeface="Wingdings 2" pitchFamily="18" charset="2"/>
              <a:buNone/>
            </a:pPr>
            <a:r>
              <a:rPr lang="cs-CZ" altLang="cs-CZ" sz="2000" b="1" smtClean="0">
                <a:solidFill>
                  <a:srgbClr val="C00000"/>
                </a:solidFill>
                <a:latin typeface="Times New Roman" pitchFamily="18" charset="0"/>
              </a:rPr>
              <a:t>Následně to bylo napraveno přejmenováním písmen – oprávnění ministra vnitra bylo zařazeno jako písm. g)</a:t>
            </a:r>
            <a:endParaRPr lang="cs-CZ" altLang="cs-CZ" sz="2000" b="1" smtClean="0">
              <a:solidFill>
                <a:srgbClr val="C00000"/>
              </a:solidFill>
              <a:latin typeface="Arial" pitchFamily="34" charset="0"/>
            </a:endParaRPr>
          </a:p>
        </p:txBody>
      </p:sp>
      <p:sp>
        <p:nvSpPr>
          <p:cNvPr id="19460"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221D27A6-F96D-4DDB-BEE1-6124A8367968}" type="slidenum">
              <a:rPr lang="cs-CZ" smtClean="0"/>
              <a:pPr>
                <a:defRPr/>
              </a:pPr>
              <a:t>9</a:t>
            </a:fld>
            <a:endParaRPr lang="cs-CZ"/>
          </a:p>
        </p:txBody>
      </p:sp>
    </p:spTree>
  </p:cSld>
  <p:clrMapOvr>
    <a:masterClrMapping/>
  </p:clrMapOvr>
  <p:transition>
    <p:wipe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2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4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5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66FF66"/>
    </a:lt1>
    <a:dk2>
      <a:srgbClr val="4E3B30"/>
    </a:dk2>
    <a:lt2>
      <a:srgbClr val="FBEEC9"/>
    </a:lt2>
    <a:accent1>
      <a:srgbClr val="F0A22E"/>
    </a:accent1>
    <a:accent2>
      <a:srgbClr val="A5644E"/>
    </a:accent2>
    <a:accent3>
      <a:srgbClr val="B8FFB8"/>
    </a:accent3>
    <a:accent4>
      <a:srgbClr val="000000"/>
    </a:accent4>
    <a:accent5>
      <a:srgbClr val="F6CEAD"/>
    </a:accent5>
    <a:accent6>
      <a:srgbClr val="955A46"/>
    </a:accent6>
    <a:hlink>
      <a:srgbClr val="AD1F1F"/>
    </a:hlink>
    <a:folHlink>
      <a:srgbClr val="FFC42F"/>
    </a:folHlink>
  </a:clrScheme>
</a:themeOverride>
</file>

<file path=ppt/theme/themeOverride2.xml><?xml version="1.0" encoding="utf-8"?>
<a:themeOverride xmlns:a="http://schemas.openxmlformats.org/drawingml/2006/main">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ppt/theme/themeOverride3.xml><?xml version="1.0" encoding="utf-8"?>
<a:themeOverride xmlns:a="http://schemas.openxmlformats.org/drawingml/2006/main">
  <a:clrScheme name="">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4.xml><?xml version="1.0" encoding="utf-8"?>
<a:themeOverride xmlns:a="http://schemas.openxmlformats.org/drawingml/2006/main">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emplate>Trek</Template>
  <TotalTime>4479</TotalTime>
  <Words>4972</Words>
  <Application>Microsoft Office PowerPoint</Application>
  <PresentationFormat>Předvádění na obrazovce (4:3)</PresentationFormat>
  <Paragraphs>463</Paragraphs>
  <Slides>49</Slides>
  <Notes>18</Notes>
  <HiddenSlides>0</HiddenSlides>
  <MMClips>0</MMClips>
  <ScaleCrop>false</ScaleCrop>
  <HeadingPairs>
    <vt:vector size="6" baseType="variant">
      <vt:variant>
        <vt:lpstr>Motiv</vt:lpstr>
      </vt:variant>
      <vt:variant>
        <vt:i4>4</vt:i4>
      </vt:variant>
      <vt:variant>
        <vt:lpstr>Vložené servery OLE</vt:lpstr>
      </vt:variant>
      <vt:variant>
        <vt:i4>2</vt:i4>
      </vt:variant>
      <vt:variant>
        <vt:lpstr>Nadpisy snímků</vt:lpstr>
      </vt:variant>
      <vt:variant>
        <vt:i4>49</vt:i4>
      </vt:variant>
    </vt:vector>
  </HeadingPairs>
  <TitlesOfParts>
    <vt:vector size="55" baseType="lpstr">
      <vt:lpstr>1_Cesta</vt:lpstr>
      <vt:lpstr>2_Cesta</vt:lpstr>
      <vt:lpstr>4_Cesta</vt:lpstr>
      <vt:lpstr>5_Cesta</vt:lpstr>
      <vt:lpstr>Organization Chart</vt:lpstr>
      <vt:lpstr>organizační diagram MS</vt:lpstr>
      <vt:lpstr>Teorie legislativy Jan Filip</vt:lpstr>
      <vt:lpstr>Základní orientace pro tvorbu práva </vt:lpstr>
      <vt:lpstr>Ústavní základy systému práva a právního řádu ČR</vt:lpstr>
      <vt:lpstr>Rozdíly obsahu a formy práva</vt:lpstr>
      <vt:lpstr>Příklady</vt:lpstr>
      <vt:lpstr>Pojetí ustanovení </vt:lpstr>
      <vt:lpstr>Spory o pojetí ustanovení</vt:lpstr>
      <vt:lpstr>Příklady rozdílů v pojetí obsahu a formy práva</vt:lpstr>
      <vt:lpstr>Ustanovení není část textu</vt:lpstr>
      <vt:lpstr> </vt:lpstr>
      <vt:lpstr>Součásti tvorby práva</vt:lpstr>
      <vt:lpstr> </vt:lpstr>
      <vt:lpstr>Příklad interních předpisů – příklad MZdr</vt:lpstr>
      <vt:lpstr>Prezentace aplikace PowerPoint</vt:lpstr>
      <vt:lpstr>Prezentace aplikace PowerPoint</vt:lpstr>
      <vt:lpstr> </vt:lpstr>
      <vt:lpstr> </vt:lpstr>
      <vt:lpstr>Prezentace aplikace PowerPoint</vt:lpstr>
      <vt:lpstr>Příklad dotváření textu ustanovení právního předpisu</vt:lpstr>
      <vt:lpstr>Publikační právo – viz zvláštní soubor</vt:lpstr>
      <vt:lpstr>Klasifikace právní regulace</vt:lpstr>
      <vt:lpstr>Počty právních předpisů – F. Novák 2008</vt:lpstr>
      <vt:lpstr>Tab. Č. 17 Porovnání struktury právních odvětví na základě celkového počtu zařazení  a percentuálního podílu z celku za období 1918-2006, resp. 1918-2007 a v roce 2007 Novák, Právník 2/2009</vt:lpstr>
      <vt:lpstr>Podíl odvětví na právních předpisech – Novák, Pr. 2009/2</vt:lpstr>
      <vt:lpstr>Počty právních předpisů – Novák Pr. 2/2009</vt:lpstr>
      <vt:lpstr>Transpozice práva EU v ČR</vt:lpstr>
      <vt:lpstr>Typy systemizace právního řádu  </vt:lpstr>
      <vt:lpstr>  Příklad depuračního předpisu</vt:lpstr>
      <vt:lpstr>Vztahy pramenů práva v ČR</vt:lpstr>
      <vt:lpstr>Nová hierarchie právního řádu? </vt:lpstr>
      <vt:lpstr>Klasifikace právních předpisů</vt:lpstr>
      <vt:lpstr>Systematika právního předpisu</vt:lpstr>
      <vt:lpstr>Legislativní proces</vt:lpstr>
      <vt:lpstr>Výhrady v systému práva ČR</vt:lpstr>
      <vt:lpstr>      Institucionální mechanismus</vt:lpstr>
      <vt:lpstr>Legislativní technika – právní jazyk </vt:lpstr>
      <vt:lpstr>Zvláštnosti právního jazyka</vt:lpstr>
      <vt:lpstr>Právní jazyk – základní pravidla</vt:lpstr>
      <vt:lpstr>Jazyk právních předpisů - výrazy</vt:lpstr>
      <vt:lpstr>Jazyk právních předpisů – recepce, odkaz, vysvětlivka</vt:lpstr>
      <vt:lpstr>Jazyk právních předpisů - výrazy</vt:lpstr>
      <vt:lpstr>Výklad právních předpisů – východiska I</vt:lpstr>
      <vt:lpstr>Prezentace aplikace PowerPoint</vt:lpstr>
      <vt:lpstr>Právní politika a politika tvorby práva</vt:lpstr>
      <vt:lpstr>                             Typ státu a typ práva</vt:lpstr>
      <vt:lpstr>Zákonodárný proces</vt:lpstr>
      <vt:lpstr>Zákonodárný proces a Ústavní soud (I)</vt:lpstr>
      <vt:lpstr>Zákonodárný proces a Ústavní soud (II)</vt:lpstr>
      <vt:lpstr>Zákonodárný proces a Ústavní soud (III)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legislativy Jan Filip</dc:title>
  <dc:creator>Pavel</dc:creator>
  <cp:lastModifiedBy>Jan Filip</cp:lastModifiedBy>
  <cp:revision>173</cp:revision>
  <dcterms:created xsi:type="dcterms:W3CDTF">2008-04-08T17:56:16Z</dcterms:created>
  <dcterms:modified xsi:type="dcterms:W3CDTF">2016-03-18T05:09:52Z</dcterms:modified>
</cp:coreProperties>
</file>