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31" d="100"/>
          <a:sy n="131" d="100"/>
        </p:scale>
        <p:origin x="-1086" y="3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E25C6-7028-4920-8B31-ACF58521AA3A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20. února 2017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Trestní právo hmotné v evropském prostředí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Marek FRYŠTÁK</a:t>
            </a:r>
            <a:br>
              <a:rPr lang="cs-CZ" dirty="0" smtClean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2400" b="1" smtClean="0">
                <a:latin typeface="Arial" charset="0"/>
                <a:cs typeface="Arial" charset="0"/>
              </a:rPr>
              <a:t>Zásada subsidiarity trestní represe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zásada ekonomie TPH, subsidiarity trestní represe - TPH jako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ultima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ratio (fragmentární a subsidiární povaha TPH) </a:t>
            </a:r>
          </a:p>
          <a:p>
            <a:pPr algn="just" eaLnBrk="1" hangingPunct="1"/>
            <a:endParaRPr lang="cs-CZ" sz="1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ochrana majetku v občanském, správním a trestním právu  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§ 2991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ObčZ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(bezdůvodné obohacení) </a:t>
            </a:r>
          </a:p>
          <a:p>
            <a:pPr lvl="1" algn="just" eaLnBrk="1" hangingPunct="1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§ 50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PřestZ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(přestupek krádeže) </a:t>
            </a:r>
          </a:p>
          <a:p>
            <a:pPr lvl="1" algn="just" eaLnBrk="1" hangingPunct="1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§ 205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TrZ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(trestný čin krádeže)</a:t>
            </a:r>
          </a:p>
          <a:p>
            <a:pPr algn="just" eaLnBrk="1" hangingPunct="1"/>
            <a:endParaRPr 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majetek jako fragment chráněných vztahů chrání TPH až subsidiárně, nestačí-li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mimotrestní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odvětví práva, tj.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ObčZ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PřestZ</a:t>
            </a:r>
            <a:endParaRPr lang="cs-CZ" sz="1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endParaRPr lang="cs-CZ" sz="1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je-li naplněna skutková podstata TČ krádeže, nelze odmítnout trestní postih s tím, že je třeba nejprve uplatnit občanskoprávní odpovědnost</a:t>
            </a:r>
          </a:p>
          <a:p>
            <a:endParaRPr lang="cs-CZ" sz="1800" dirty="0" smtClean="0"/>
          </a:p>
          <a:p>
            <a:pPr algn="just" eaLnBrk="1" hangingPunct="1"/>
            <a:endParaRPr 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095855-95DD-40E8-AF61-CDA2E831816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Zásada analogie </a:t>
            </a:r>
            <a:r>
              <a:rPr lang="cs-CZ" b="1" dirty="0" err="1" smtClean="0">
                <a:latin typeface="Arial" charset="0"/>
                <a:cs typeface="Arial" charset="0"/>
              </a:rPr>
              <a:t>legis</a:t>
            </a:r>
            <a:r>
              <a:rPr lang="cs-CZ" b="1" dirty="0" smtClean="0">
                <a:latin typeface="Arial" charset="0"/>
                <a:cs typeface="Arial" charset="0"/>
              </a:rPr>
              <a:t>  k tíži pachatele</a:t>
            </a:r>
            <a:endParaRPr lang="cs-CZ" dirty="0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err="1" smtClean="0">
                <a:latin typeface="Arial" charset="0"/>
                <a:cs typeface="Arial" charset="0"/>
              </a:rPr>
              <a:t>nullum</a:t>
            </a:r>
            <a:r>
              <a:rPr lang="cs-CZ" sz="1700" dirty="0" smtClean="0">
                <a:latin typeface="Arial" charset="0"/>
                <a:cs typeface="Arial" charset="0"/>
              </a:rPr>
              <a:t> </a:t>
            </a:r>
            <a:r>
              <a:rPr lang="cs-CZ" sz="1700" dirty="0" err="1" smtClean="0">
                <a:latin typeface="Arial" charset="0"/>
                <a:cs typeface="Arial" charset="0"/>
              </a:rPr>
              <a:t>crimen</a:t>
            </a:r>
            <a:r>
              <a:rPr lang="cs-CZ" sz="1700" dirty="0" smtClean="0">
                <a:latin typeface="Arial" charset="0"/>
                <a:cs typeface="Arial" charset="0"/>
              </a:rPr>
              <a:t> sine </a:t>
            </a:r>
            <a:r>
              <a:rPr lang="cs-CZ" sz="1700" dirty="0" err="1" smtClean="0">
                <a:latin typeface="Arial" charset="0"/>
                <a:cs typeface="Arial" charset="0"/>
              </a:rPr>
              <a:t>lege</a:t>
            </a:r>
            <a:r>
              <a:rPr lang="cs-CZ" sz="1700" dirty="0" smtClean="0">
                <a:latin typeface="Arial" charset="0"/>
                <a:cs typeface="Arial" charset="0"/>
              </a:rPr>
              <a:t> </a:t>
            </a:r>
            <a:r>
              <a:rPr lang="cs-CZ" sz="1700" dirty="0" err="1" smtClean="0">
                <a:latin typeface="Arial" charset="0"/>
                <a:cs typeface="Arial" charset="0"/>
              </a:rPr>
              <a:t>stricta</a:t>
            </a:r>
            <a:r>
              <a:rPr lang="cs-CZ" sz="1700" dirty="0" smtClean="0">
                <a:latin typeface="Arial" charset="0"/>
                <a:cs typeface="Arial" charset="0"/>
              </a:rPr>
              <a:t> - zákaz analogie v neprospěch/k tíži  pachatele (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malam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partem) 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např. § 212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tr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zákona (do 31. 12. 2009) - (opuštění dítěte) per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analogiam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použitý na opuštění starého nemohoucího člověka byl nepřípustný (analogie byla zakázaná) </a:t>
            </a:r>
          </a:p>
          <a:p>
            <a:pPr lvl="1" algn="just"/>
            <a:endParaRPr lang="cs-CZ" sz="15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§ 195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TrZ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již dopadá na tento případ přímo (opuštění dítěte nebo svěřené osoby)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nullum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crimen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sine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lege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+ zákaz analogie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legis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in </a:t>
            </a:r>
            <a:r>
              <a:rPr lang="cs-CZ" sz="17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malam</a:t>
            </a:r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partem (k tíži pachatele) = „LÍC“ + „RUB“ téhož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r>
              <a:rPr lang="cs-CZ" sz="1700" dirty="0" smtClean="0">
                <a:latin typeface="Arial" charset="0"/>
                <a:cs typeface="Arial" charset="0"/>
              </a:rPr>
              <a:t>ve prospěch pachatele (in </a:t>
            </a:r>
            <a:r>
              <a:rPr lang="cs-CZ" sz="1700" dirty="0" err="1" smtClean="0">
                <a:latin typeface="Arial" charset="0"/>
                <a:cs typeface="Arial" charset="0"/>
              </a:rPr>
              <a:t>bonam</a:t>
            </a:r>
            <a:r>
              <a:rPr lang="cs-CZ" sz="1700" dirty="0" smtClean="0">
                <a:latin typeface="Arial" charset="0"/>
                <a:cs typeface="Arial" charset="0"/>
              </a:rPr>
              <a:t> partem) je analogie přípustná</a:t>
            </a:r>
            <a:endParaRPr lang="cs-CZ" sz="1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E767A9-79A1-4D94-845B-D622512FB7A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Zásada argumentum a simili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argumentum a simili  (podle podobnosti) je dovolené</a:t>
            </a:r>
          </a:p>
          <a:p>
            <a:pPr lvl="1" algn="just">
              <a:buFont typeface="Wingdings" pitchFamily="2" charset="2"/>
              <a:buNone/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§ 272 TrZ per argumentum a simili - škodlivý účinek výbušnin, plynu, elektřiny nebo „podobně nebezpečné jednání“ = vypuštění např. kyseliny sírové</a:t>
            </a:r>
          </a:p>
          <a:p>
            <a:endParaRPr lang="cs-CZ" sz="18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1E50F7-153A-428C-A9A9-3C263C652F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Zásada zákazu retroaktivity k tíži pachatele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 err="1" smtClean="0">
                <a:latin typeface="Arial" charset="0"/>
                <a:cs typeface="Arial" charset="0"/>
              </a:rPr>
              <a:t>nullum</a:t>
            </a:r>
            <a:r>
              <a:rPr lang="cs-CZ" sz="1700" dirty="0" smtClean="0">
                <a:latin typeface="Arial" charset="0"/>
                <a:cs typeface="Arial" charset="0"/>
              </a:rPr>
              <a:t> </a:t>
            </a:r>
            <a:r>
              <a:rPr lang="cs-CZ" sz="1700" dirty="0" err="1" smtClean="0">
                <a:latin typeface="Arial" charset="0"/>
                <a:cs typeface="Arial" charset="0"/>
              </a:rPr>
              <a:t>crimen</a:t>
            </a:r>
            <a:r>
              <a:rPr lang="cs-CZ" sz="1700" dirty="0" smtClean="0">
                <a:latin typeface="Arial" charset="0"/>
                <a:cs typeface="Arial" charset="0"/>
              </a:rPr>
              <a:t> sine </a:t>
            </a:r>
            <a:r>
              <a:rPr lang="cs-CZ" sz="1700" dirty="0" err="1" smtClean="0">
                <a:latin typeface="Arial" charset="0"/>
                <a:cs typeface="Arial" charset="0"/>
              </a:rPr>
              <a:t>lege</a:t>
            </a:r>
            <a:r>
              <a:rPr lang="cs-CZ" sz="1700" dirty="0" smtClean="0">
                <a:latin typeface="Arial" charset="0"/>
                <a:cs typeface="Arial" charset="0"/>
              </a:rPr>
              <a:t> </a:t>
            </a:r>
            <a:r>
              <a:rPr lang="cs-CZ" sz="1700" dirty="0" err="1" smtClean="0">
                <a:latin typeface="Arial" charset="0"/>
                <a:cs typeface="Arial" charset="0"/>
              </a:rPr>
              <a:t>praevia</a:t>
            </a:r>
            <a:r>
              <a:rPr lang="cs-CZ" sz="1700" dirty="0" smtClean="0">
                <a:latin typeface="Arial" charset="0"/>
                <a:cs typeface="Arial" charset="0"/>
              </a:rPr>
              <a:t> - žádný trestný čin bez předchozího zákona</a:t>
            </a:r>
          </a:p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§ 1 </a:t>
            </a:r>
            <a:r>
              <a:rPr lang="cs-CZ" sz="1700" dirty="0" err="1" smtClean="0">
                <a:latin typeface="Arial" charset="0"/>
                <a:cs typeface="Arial" charset="0"/>
              </a:rPr>
              <a:t>TrZ</a:t>
            </a:r>
            <a:r>
              <a:rPr lang="cs-CZ" sz="1700" dirty="0" smtClean="0">
                <a:latin typeface="Arial" charset="0"/>
                <a:cs typeface="Arial" charset="0"/>
              </a:rPr>
              <a:t> - čin je trestný, jen pokud jeho trestnost byla zákonem stanovena dříve, než byl spáchán</a:t>
            </a:r>
          </a:p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má-li být garantována právní jistota občana, tak zákonné podmínky viny pachatele a podmínky, jakož i kritéria jeho trestněprávního postihu, musí zákonodárce stanovit zásadně ještě předtím, než došlo ke spáchání činu takto kriminalizovaného </a:t>
            </a:r>
          </a:p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z těchto důvodů je zásadně vyloučeno až dodatečně stanovit podmínky trestnosti a tyto aplikovat zpětně (retroaktivně) na případy z doby předchozí</a:t>
            </a:r>
          </a:p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retroaktivita ve prospěch pachatele naopak přípustná je </a:t>
            </a:r>
          </a:p>
          <a:p>
            <a:pPr algn="just"/>
            <a:endParaRPr lang="cs-CZ" sz="1800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2B1690-CFB7-4AE3-B394-4191C4E33BD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Trestní odpovědnost FO a PO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>
                <a:latin typeface="Arial" charset="0"/>
                <a:cs typeface="Arial" charset="0"/>
              </a:rPr>
              <a:t>po spáchání trestného činu následuje (zpravidla) trestní sankce (např. trest odnětí svobody) nebo jiná kvalifikovaná reakce nespojená s trestem (např. upuštění od potrestání) </a:t>
            </a:r>
          </a:p>
          <a:p>
            <a:pPr algn="just"/>
            <a:endParaRPr lang="cs-CZ" sz="1800" dirty="0" smtClean="0">
              <a:latin typeface="Arial" charset="0"/>
              <a:cs typeface="Arial" charset="0"/>
            </a:endParaRPr>
          </a:p>
          <a:p>
            <a:r>
              <a:rPr lang="cs-CZ" sz="1800" dirty="0" smtClean="0">
                <a:latin typeface="Arial" charset="0"/>
                <a:cs typeface="Arial" charset="0"/>
              </a:rPr>
              <a:t>FO - </a:t>
            </a:r>
            <a:r>
              <a:rPr lang="cs-CZ" sz="1600" dirty="0" smtClean="0">
                <a:latin typeface="Arial" charset="0"/>
                <a:cs typeface="Arial" charset="0"/>
              </a:rPr>
              <a:t>individuální trestní odpovědnost</a:t>
            </a:r>
          </a:p>
          <a:p>
            <a:endParaRPr lang="cs-CZ" sz="1600" dirty="0" smtClean="0">
              <a:latin typeface="Arial" charset="0"/>
              <a:cs typeface="Arial" charset="0"/>
            </a:endParaRPr>
          </a:p>
          <a:p>
            <a:pPr lvl="1"/>
            <a:r>
              <a:rPr lang="cs-CZ" sz="1400" dirty="0" smtClean="0">
                <a:latin typeface="Arial" charset="0"/>
                <a:cs typeface="Arial" charset="0"/>
              </a:rPr>
              <a:t>§ 25 </a:t>
            </a:r>
            <a:r>
              <a:rPr lang="cs-CZ" sz="1400" dirty="0" err="1" smtClean="0">
                <a:latin typeface="Arial" charset="0"/>
                <a:cs typeface="Arial" charset="0"/>
              </a:rPr>
              <a:t>TrZ</a:t>
            </a:r>
            <a:r>
              <a:rPr lang="cs-CZ" sz="1400" dirty="0" smtClean="0">
                <a:latin typeface="Arial" charset="0"/>
                <a:cs typeface="Arial" charset="0"/>
              </a:rPr>
              <a:t>  - kdo v době spáchání trestného činu nedovršil patnáctý rok svého věku</a:t>
            </a:r>
          </a:p>
          <a:p>
            <a:pPr lvl="1" algn="just"/>
            <a:r>
              <a:rPr lang="cs-CZ" sz="1400" dirty="0" smtClean="0">
                <a:latin typeface="Arial" charset="0"/>
                <a:cs typeface="Arial" charset="0"/>
              </a:rPr>
              <a:t>§ 26 </a:t>
            </a:r>
            <a:r>
              <a:rPr lang="cs-CZ" sz="1400" dirty="0" err="1" smtClean="0">
                <a:latin typeface="Arial" charset="0"/>
                <a:cs typeface="Arial" charset="0"/>
              </a:rPr>
              <a:t>TrZ</a:t>
            </a:r>
            <a:r>
              <a:rPr lang="cs-CZ" sz="1400" dirty="0" smtClean="0">
                <a:latin typeface="Arial" charset="0"/>
                <a:cs typeface="Arial" charset="0"/>
              </a:rPr>
              <a:t> - kdo pro duševní poruchu nemohl rozpoznat protiprávnost svého činu nebo ovládat své  jednání</a:t>
            </a:r>
          </a:p>
          <a:p>
            <a:pPr lvl="1" algn="just"/>
            <a:r>
              <a:rPr lang="cs-CZ" sz="1400" dirty="0" smtClean="0">
                <a:latin typeface="Arial" charset="0"/>
                <a:cs typeface="Arial" charset="0"/>
              </a:rPr>
              <a:t>§ 5/1 ZSM – mladistvý, který nedosáhl takové rozumové a mravní vyspělosti, aby rozpoznat protiprávnost svého činu nebo ovládat své  jednání </a:t>
            </a:r>
          </a:p>
          <a:p>
            <a:pPr lvl="1">
              <a:buFont typeface="Wingdings" pitchFamily="2" charset="2"/>
              <a:buNone/>
            </a:pPr>
            <a:endParaRPr lang="cs-CZ" sz="16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dirty="0" smtClean="0">
                <a:latin typeface="Arial" charset="0"/>
                <a:cs typeface="Arial" charset="0"/>
              </a:rPr>
              <a:t>odpovědnost za zavinění  </a:t>
            </a:r>
          </a:p>
          <a:p>
            <a:pPr lvl="2" algn="just"/>
            <a:r>
              <a:rPr lang="cs-CZ" sz="1400" dirty="0" smtClean="0">
                <a:latin typeface="Arial" charset="0"/>
                <a:cs typeface="Arial" charset="0"/>
              </a:rPr>
              <a:t>§ 13/2 </a:t>
            </a:r>
            <a:r>
              <a:rPr lang="cs-CZ" sz="1400" dirty="0" err="1" smtClean="0">
                <a:latin typeface="Arial" charset="0"/>
                <a:cs typeface="Arial" charset="0"/>
              </a:rPr>
              <a:t>TrZ</a:t>
            </a:r>
            <a:r>
              <a:rPr lang="cs-CZ" sz="1400" dirty="0" smtClean="0">
                <a:latin typeface="Arial" charset="0"/>
                <a:cs typeface="Arial" charset="0"/>
              </a:rPr>
              <a:t> - k trestní odpovědnosti za trestný čin je třeba úmyslného zavinění, nestanoví-li trestní zákon výslovně, že postačí zavinění z nedbalosti</a:t>
            </a:r>
          </a:p>
          <a:p>
            <a:endParaRPr lang="cs-CZ" sz="1800" dirty="0" smtClean="0"/>
          </a:p>
          <a:p>
            <a:pPr>
              <a:buFont typeface="Wingdings" pitchFamily="2" charset="2"/>
              <a:buNone/>
            </a:pPr>
            <a:endParaRPr lang="cs-CZ" sz="1800" dirty="0" smtClean="0"/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8C450E-CCCC-4088-88BD-8F5AD9DEA5F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Arial" charset="0"/>
                <a:cs typeface="Arial" charset="0"/>
              </a:rPr>
              <a:t>PO - </a:t>
            </a:r>
            <a:r>
              <a:rPr lang="cs-CZ" sz="1500" dirty="0" smtClean="0">
                <a:latin typeface="Arial" charset="0"/>
                <a:cs typeface="Arial" charset="0"/>
              </a:rPr>
              <a:t>kolektivní trestní odpovědnost </a:t>
            </a:r>
          </a:p>
          <a:p>
            <a:pPr lvl="1">
              <a:buFont typeface="Wingdings" pitchFamily="2" charset="2"/>
              <a:buNone/>
            </a:pPr>
            <a:endParaRPr lang="cs-CZ" sz="1500" dirty="0" smtClean="0">
              <a:latin typeface="Arial" charset="0"/>
              <a:cs typeface="Arial" charset="0"/>
            </a:endParaRPr>
          </a:p>
          <a:p>
            <a:pPr lvl="1"/>
            <a:r>
              <a:rPr lang="cs-CZ" sz="1500" dirty="0" smtClean="0">
                <a:latin typeface="Arial" charset="0"/>
                <a:cs typeface="Arial" charset="0"/>
              </a:rPr>
              <a:t>tzv. přičitatelnost jednání  - § 8 ZTOPO</a:t>
            </a:r>
          </a:p>
          <a:p>
            <a:pPr lvl="1"/>
            <a:endParaRPr lang="cs-CZ" sz="15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trestným činem spáchaným PO je protiprávní čin spáchaný jejím jménem nebo v jejím zájmu, jednal-li tak např. statutární orgán nebo člen statutárního orgánu, osoba ve vedoucím postavení v rámci právnické osoby, která u této právnické osoby vykonává řídící nebo kontrolní činnost, ten, kdo vykonává rozhodující vliv na řízení této právnické osoby nebo zaměstnanec při plnění pracovních úkolů, a takové jednání lze PO přičítat </a:t>
            </a:r>
          </a:p>
          <a:p>
            <a:pPr lvl="1" algn="just"/>
            <a:endParaRPr lang="cs-CZ" sz="15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trestní odpovědností PO není dotčena trestní odpovědnost FO uvedená v § 8 ZTOPO a trestní odpovědností těchto FO není dotčena trestní odpovědnost PO</a:t>
            </a:r>
          </a:p>
          <a:p>
            <a:pPr lvl="2" algn="just">
              <a:buFont typeface="Wingdings" pitchFamily="2" charset="2"/>
              <a:buNone/>
            </a:pPr>
            <a:endParaRPr lang="cs-CZ" sz="15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odpovědnost bez ohledu na zavinění § 10/1 ZTOPO - trestní odpovědnost  právnické osoby přechází na všechny její právní nástupce</a:t>
            </a:r>
          </a:p>
          <a:p>
            <a:pPr lvl="1" algn="just"/>
            <a:endParaRPr lang="cs-CZ" sz="1600" dirty="0" smtClean="0">
              <a:latin typeface="Arial" charset="0"/>
              <a:cs typeface="Arial" charset="0"/>
            </a:endParaRPr>
          </a:p>
          <a:p>
            <a:endParaRPr lang="cs-CZ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A0416B-31AB-4AA0-B509-4EFD9F064D3D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Zásada jednoty trestní represe a prevence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vyjadřuje podstatu (vyváženost) vztahu mezi trestní prevencí a represí, čímž vymezuje rámec a charakter působení obou těchto funkcí trestního práva</a:t>
            </a:r>
          </a:p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prioritou je trestní prevence opírající se především o pozitivní metody působení na pachatele </a:t>
            </a:r>
          </a:p>
          <a:p>
            <a:pPr algn="just"/>
            <a:endParaRPr lang="cs-CZ" sz="18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dirty="0" smtClean="0">
                <a:latin typeface="Arial" charset="0"/>
                <a:cs typeface="Arial" charset="0"/>
              </a:rPr>
              <a:t>důsledná a skutečně efektivní prevence garantuje ochranu společnosti trvaleji než sebepřísnější trestní represe, opírající se pouze o negativní působení na pachatele trestné činnosti 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v žádném případě ovšem nelze chápat mechanicky prioritu prevence tak, že by vždy a za všech okolností předcházel tzv. „výchovný trest“ před trestem „represivním“ </a:t>
            </a:r>
          </a:p>
          <a:p>
            <a:pPr algn="just"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algn="just"/>
            <a:endParaRPr lang="cs-CZ" sz="1800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1F52FD-6B98-4736-8EFD-73412BAC3A4B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Zásada přiměřenosti a účelnosti trestu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zásada přiměřenosti vychází ze soudní individualizace trestní odpovědnosti pachatele právě prostřednictvím trestu a pokračuje individualizací trestu penologickou (</a:t>
            </a:r>
            <a:r>
              <a:rPr lang="cs-CZ" sz="1700" dirty="0" err="1" smtClean="0">
                <a:latin typeface="Arial" charset="0"/>
                <a:cs typeface="Arial" charset="0"/>
              </a:rPr>
              <a:t>penitenciární</a:t>
            </a:r>
            <a:r>
              <a:rPr lang="cs-CZ" sz="1700" dirty="0" smtClean="0">
                <a:latin typeface="Arial" charset="0"/>
                <a:cs typeface="Arial" charset="0"/>
              </a:rPr>
              <a:t>) </a:t>
            </a:r>
          </a:p>
          <a:p>
            <a:pPr algn="just"/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za přiměřený trest lze považovat jen trest náležitě soudem odůvodněný a posléze ve výkonu trestu individualizovaný </a:t>
            </a:r>
          </a:p>
          <a:p>
            <a:pPr algn="just"/>
            <a:endParaRPr lang="cs-CZ" sz="18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dirty="0" smtClean="0">
                <a:latin typeface="Arial" charset="0"/>
                <a:cs typeface="Arial" charset="0"/>
              </a:rPr>
              <a:t>z hlediska viny jde o přesnou právní kvalifikaci konkrétního trestného činu, zatímco z hlediska trestu se jedná o konkrétní určení trestu co do druhu a jeho výměry</a:t>
            </a:r>
          </a:p>
          <a:p>
            <a:pPr algn="just"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 </a:t>
            </a: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ze zásady účelnosti trestu vyplývá, že účelem trestu je chránit společnost před pachateli trestných činů, zabránit odsouzenému v dalším páchání trestné činnosti a vychovat jej k tomu, aby vedl řádný život a tím působit výchovně i na ostatní členy společnosti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B8FC55-0168-4F40-967B-87BE1DA97D61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Prameny trestního práva hmotného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materiální prameny </a:t>
            </a:r>
          </a:p>
          <a:p>
            <a:pPr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důvod trestněprávní úpravy, tj.  materiální stránka, materiální protiprávnost činů kriminalizovaných jako soudně trestných … trestné činy dospělých a provinění mladistvých … trestné činy právnických osob … </a:t>
            </a:r>
          </a:p>
          <a:p>
            <a:pPr>
              <a:lnSpc>
                <a:spcPct val="80000"/>
              </a:lnSpc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formální prameny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zdroje, v nichž TPH nacházíme, tj. obecně závazné normativní právní akty, amnestijní rozhodnutí prezidenta (nikoli individuální milosti) 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1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zákonné</a:t>
            </a: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prameny - TPH je výlučně právo zákonné - </a:t>
            </a:r>
            <a:r>
              <a:rPr lang="cs-CZ" sz="1700" dirty="0" err="1" smtClean="0">
                <a:latin typeface="Arial" pitchFamily="34" charset="0"/>
                <a:cs typeface="Arial" pitchFamily="34" charset="0"/>
              </a:rPr>
              <a:t>nullum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dirty="0" err="1" smtClean="0">
                <a:latin typeface="Arial" pitchFamily="34" charset="0"/>
                <a:cs typeface="Arial" pitchFamily="34" charset="0"/>
              </a:rPr>
              <a:t>crimen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 sine </a:t>
            </a:r>
            <a:r>
              <a:rPr lang="cs-CZ" sz="1700" dirty="0" err="1" smtClean="0">
                <a:latin typeface="Arial" pitchFamily="34" charset="0"/>
                <a:cs typeface="Arial" pitchFamily="34" charset="0"/>
              </a:rPr>
              <a:t>lege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dirty="0" err="1" smtClean="0">
                <a:latin typeface="Arial" pitchFamily="34" charset="0"/>
                <a:cs typeface="Arial" pitchFamily="34" charset="0"/>
              </a:rPr>
              <a:t>scripta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sz="1700" dirty="0" err="1" smtClean="0">
                <a:latin typeface="Arial" pitchFamily="34" charset="0"/>
                <a:cs typeface="Arial" pitchFamily="34" charset="0"/>
              </a:rPr>
              <a:t>TrZ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, ZSM, ZTOPO </a:t>
            </a:r>
            <a:endParaRPr lang="cs-CZ" sz="1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pramenem může být jen běžný zákon  -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nullum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crimen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sine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lege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(§ 12 odst. 1, § 110 </a:t>
            </a:r>
            <a:r>
              <a:rPr lang="cs-CZ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TrZ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), ústavní zákon (LZPS) a Ústava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4A279D-A931-45B9-A555-3D9107DFB0C2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podzákonné</a:t>
            </a: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„prameny“ TPH - reálně existující,  ale jsou v rozporu s čl. 39 LZPS („jen zákon stanoví, které jednání je trestným činem“)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nařízení vlády a ministerské vyhlášky jako prameny TPH jsou neústavní; např. § 289 odst. 2 </a:t>
            </a:r>
            <a:r>
              <a:rPr lang="cs-CZ" sz="17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TrZ</a:t>
            </a: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předpokládá nařízení vlády </a:t>
            </a:r>
          </a:p>
          <a:p>
            <a:pPr algn="just"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vládním nařízením se stanoví, co se považuje za jedy, rostliny a houby obsahující omamnou a psychotropní látku (č. 455/2009 Sb., č. 467/2009 Sb.)</a:t>
            </a:r>
          </a:p>
          <a:p>
            <a:pPr algn="just"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souladu s LZPS jsou např. § 138 a § 289 odst. 1 </a:t>
            </a:r>
            <a:r>
              <a:rPr lang="cs-CZ" sz="17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TrZ</a:t>
            </a: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zákon stanoví, co se považuje za omamné a psychotropní látky (zák. č. 167/1998 Sb.)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BDB024-5634-4043-BFFF-0B0984A3F57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cs-CZ" b="1" smtClean="0"/>
          </a:p>
          <a:p>
            <a:pPr algn="ctr">
              <a:buFont typeface="Wingdings" pitchFamily="2" charset="2"/>
              <a:buNone/>
            </a:pPr>
            <a:r>
              <a:rPr lang="cs-CZ" b="1" smtClean="0"/>
              <a:t>NEJVĚTŠÍM LÁKADLEM KE ŠPATNÝM SKUTKŮM JE NADĚJE NA BEZTRESTNOST“</a:t>
            </a:r>
          </a:p>
          <a:p>
            <a:pPr algn="ctr">
              <a:buFont typeface="Wingdings" pitchFamily="2" charset="2"/>
              <a:buNone/>
            </a:pPr>
            <a:r>
              <a:rPr lang="cs-CZ" sz="1800" smtClean="0"/>
              <a:t>(</a:t>
            </a:r>
            <a:r>
              <a:rPr lang="cs-CZ" sz="1800" i="1" smtClean="0"/>
              <a:t>Marcus Tulius </a:t>
            </a:r>
            <a:r>
              <a:rPr lang="cs-CZ" sz="1800" b="1" i="1" smtClean="0"/>
              <a:t>Cicero</a:t>
            </a:r>
            <a:r>
              <a:rPr lang="cs-CZ" sz="1800" smtClean="0"/>
              <a:t>, 106 - 43 p. K.) </a:t>
            </a:r>
          </a:p>
          <a:p>
            <a:pPr algn="ctr">
              <a:buFont typeface="Wingdings" pitchFamily="2" charset="2"/>
              <a:buNone/>
            </a:pPr>
            <a:endParaRPr lang="cs-CZ" sz="1800" smtClean="0"/>
          </a:p>
          <a:p>
            <a:pPr algn="ctr">
              <a:buFont typeface="Wingdings" pitchFamily="2" charset="2"/>
              <a:buNone/>
            </a:pPr>
            <a:endParaRPr lang="cs-CZ" sz="1800" smtClean="0"/>
          </a:p>
          <a:p>
            <a:pPr algn="ctr">
              <a:buFont typeface="Wingdings" pitchFamily="2" charset="2"/>
              <a:buNone/>
            </a:pPr>
            <a:r>
              <a:rPr lang="cs-CZ" b="1" smtClean="0"/>
              <a:t>„KDO ZLO NETRESTÁ, DOVOLUJE, ABY BYLO PÁCHÁNO DÁL“</a:t>
            </a:r>
          </a:p>
          <a:p>
            <a:pPr algn="ctr">
              <a:buFont typeface="Wingdings" pitchFamily="2" charset="2"/>
              <a:buNone/>
            </a:pPr>
            <a:r>
              <a:rPr lang="cs-CZ" sz="1800" smtClean="0"/>
              <a:t>(</a:t>
            </a:r>
            <a:r>
              <a:rPr lang="cs-CZ" sz="1800" i="1" smtClean="0"/>
              <a:t>Leonardo da </a:t>
            </a:r>
            <a:r>
              <a:rPr lang="cs-CZ" sz="1800" b="1" i="1" smtClean="0"/>
              <a:t>Vinci</a:t>
            </a:r>
            <a:r>
              <a:rPr lang="cs-CZ" sz="1800" smtClean="0"/>
              <a:t>, 1452 - 1519)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07953E-2CD7-49B4-B270-FDD00334164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(čl. 10 Ústavy)</a:t>
            </a:r>
          </a:p>
          <a:p>
            <a:pPr>
              <a:lnSpc>
                <a:spcPct val="80000"/>
              </a:lnSpc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 jejich generální inkorporace do právního řádu ČR neznamená, že jsou pramenem TPH,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2" algn="just">
              <a:lnSpc>
                <a:spcPct val="80000"/>
              </a:lnSpc>
            </a:pPr>
            <a:r>
              <a:rPr lang="cs-CZ" sz="1400" smtClean="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>
              <a:lnSpc>
                <a:spcPct val="80000"/>
              </a:lnSpc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 smtClean="0"/>
          </a:p>
          <a:p>
            <a:pPr lvl="1" algn="just">
              <a:lnSpc>
                <a:spcPct val="80000"/>
              </a:lnSpc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7C222B-476D-4088-860C-45CE4BEB054D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plenární a  senátní nálezy ÚS</a:t>
            </a:r>
          </a:p>
          <a:p>
            <a:pPr algn="just">
              <a:lnSpc>
                <a:spcPct val="80000"/>
              </a:lnSpc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r>
              <a:rPr lang="cs-CZ" sz="1800" smtClean="0">
                <a:latin typeface="Arial" charset="0"/>
                <a:cs typeface="Arial" charset="0"/>
              </a:rPr>
              <a:t>právní akty evropského práva  </a:t>
            </a:r>
          </a:p>
          <a:p>
            <a:endParaRPr lang="cs-CZ" sz="1800" i="1" u="sng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TPH, nicméně toto právo má na TPH jistý vliv a účinek, to se projevuje v procesu evropeizace vnitrostátního TPH, tj. přenosem obsahu evropského práva cestou jeho transformací a implementací do práva vnitrostátního</a:t>
            </a:r>
          </a:p>
          <a:p>
            <a:pPr algn="just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415A0B-7219-4C86-888F-4F8F2A19A46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latin typeface="Arial" charset="0"/>
                <a:cs typeface="Arial" charset="0"/>
              </a:rPr>
              <a:t>Výklad TrZ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zjišťování obsahu právních norem obsažených v </a:t>
            </a:r>
            <a:r>
              <a:rPr lang="cs-CZ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TrZ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ZSM, ZTOPO 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znát zákony neznamená znát jejich slova, ale pochopit jejich význam a působení -  </a:t>
            </a:r>
            <a:r>
              <a:rPr lang="cs-CZ" sz="1400" dirty="0" smtClean="0"/>
              <a:t>„</a:t>
            </a:r>
            <a:r>
              <a:rPr lang="cs-CZ" sz="1400" dirty="0" err="1" smtClean="0"/>
              <a:t>scire</a:t>
            </a:r>
            <a:r>
              <a:rPr lang="cs-CZ" sz="1400" dirty="0" smtClean="0"/>
              <a:t> </a:t>
            </a:r>
            <a:r>
              <a:rPr lang="cs-CZ" sz="1400" dirty="0" err="1" smtClean="0"/>
              <a:t>leges</a:t>
            </a:r>
            <a:r>
              <a:rPr lang="cs-CZ" sz="1400" dirty="0" smtClean="0"/>
              <a:t> non hoc </a:t>
            </a:r>
            <a:r>
              <a:rPr lang="cs-CZ" sz="1400" dirty="0" err="1" smtClean="0"/>
              <a:t>est</a:t>
            </a:r>
            <a:r>
              <a:rPr lang="cs-CZ" sz="1400" dirty="0" smtClean="0"/>
              <a:t> verba </a:t>
            </a:r>
            <a:r>
              <a:rPr lang="cs-CZ" sz="1400" dirty="0" err="1" smtClean="0"/>
              <a:t>eorum</a:t>
            </a:r>
            <a:r>
              <a:rPr lang="cs-CZ" sz="1400" dirty="0" smtClean="0"/>
              <a:t> </a:t>
            </a:r>
            <a:r>
              <a:rPr lang="cs-CZ" sz="1400" dirty="0" err="1" smtClean="0"/>
              <a:t>tenere</a:t>
            </a:r>
            <a:r>
              <a:rPr lang="cs-CZ" sz="1400" dirty="0" smtClean="0"/>
              <a:t>, sed </a:t>
            </a:r>
            <a:r>
              <a:rPr lang="cs-CZ" sz="1400" dirty="0" err="1" smtClean="0"/>
              <a:t>vim</a:t>
            </a:r>
            <a:r>
              <a:rPr lang="cs-CZ" sz="1400" dirty="0" smtClean="0"/>
              <a:t> </a:t>
            </a:r>
            <a:r>
              <a:rPr lang="cs-CZ" sz="1400" dirty="0" err="1" smtClean="0"/>
              <a:t>ac</a:t>
            </a:r>
            <a:r>
              <a:rPr lang="cs-CZ" sz="1400" dirty="0" smtClean="0"/>
              <a:t> </a:t>
            </a:r>
            <a:r>
              <a:rPr lang="cs-CZ" sz="1400" dirty="0" err="1" smtClean="0"/>
              <a:t>potestatem</a:t>
            </a:r>
            <a:r>
              <a:rPr lang="cs-CZ" sz="1400" dirty="0" smtClean="0"/>
              <a:t>“  </a:t>
            </a:r>
            <a:endParaRPr lang="cs-CZ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druhy výkladu  - např</a:t>
            </a:r>
            <a:r>
              <a:rPr lang="cs-CZ" sz="1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soudní - </a:t>
            </a:r>
            <a:r>
              <a:rPr lang="cs-CZ" sz="1400" dirty="0" smtClean="0"/>
              <a:t>nejčastěji používaný výklad, podle nějž se realizuje trestní právo v praxi; je závazný pro konkrétní případ, který se rozhodnutím řeší</a:t>
            </a:r>
            <a:endParaRPr lang="cs-CZ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vědecký  - </a:t>
            </a:r>
            <a:r>
              <a:rPr lang="cs-CZ" sz="1400" dirty="0" smtClean="0"/>
              <a:t>obsažen v učebnicích, komentářích, monografiích a časopisech; není závazný, má však značný vliv na praxi</a:t>
            </a:r>
            <a:endParaRPr lang="cs-CZ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gramatický  - </a:t>
            </a:r>
            <a:r>
              <a:rPr lang="cs-CZ" sz="1400" dirty="0" smtClean="0"/>
              <a:t>zjišťuje smysl ustanovení na podkladě významu použitých slov a podle zásad gramatiky a pravopisu</a:t>
            </a:r>
            <a:endParaRPr lang="cs-CZ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systematický - </a:t>
            </a:r>
            <a:r>
              <a:rPr lang="cs-CZ" sz="1400" dirty="0" smtClean="0">
                <a:latin typeface="Arial" pitchFamily="34" charset="0"/>
                <a:ea typeface="+mn-ea"/>
                <a:cs typeface="Arial" pitchFamily="34" charset="0"/>
              </a:rPr>
              <a:t>zjišťuje smysl zákonného ustanovení v souvislosti s širším celkem, s celým zákonem nebo celým právním řádem</a:t>
            </a:r>
            <a:endParaRPr lang="cs-CZ" sz="14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logický - </a:t>
            </a:r>
            <a:r>
              <a:rPr lang="cs-CZ" sz="1400" dirty="0" smtClean="0">
                <a:latin typeface="Arial" pitchFamily="34" charset="0"/>
                <a:ea typeface="+mn-ea"/>
                <a:cs typeface="Arial" pitchFamily="34" charset="0"/>
              </a:rPr>
              <a:t>odkrývá smysl zákona prostřednictvím zásad logiky</a:t>
            </a:r>
            <a:endParaRPr lang="cs-CZ" sz="1400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doslovný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AD780A-2966-4AAE-AC25-B34937FC297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Aplikace TrZ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přímá 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použití ustanovení </a:t>
            </a:r>
            <a:r>
              <a:rPr lang="cs-CZ" sz="1600" dirty="0" err="1" smtClean="0">
                <a:solidFill>
                  <a:srgbClr val="000000"/>
                </a:solidFill>
              </a:rPr>
              <a:t>TrZ</a:t>
            </a:r>
            <a:r>
              <a:rPr lang="cs-CZ" sz="1600" dirty="0" smtClean="0">
                <a:solidFill>
                  <a:srgbClr val="000000"/>
                </a:solidFill>
              </a:rPr>
              <a:t>, ZSM, ZTOPO na konkrétní případ, který je tomuto ustanovení subsumován (podřazen)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nepřímá – analogická  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použití </a:t>
            </a:r>
            <a:r>
              <a:rPr lang="cs-CZ" sz="1600" dirty="0" err="1" smtClean="0">
                <a:solidFill>
                  <a:srgbClr val="000000"/>
                </a:solidFill>
              </a:rPr>
              <a:t>TrZ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err="1" smtClean="0">
                <a:solidFill>
                  <a:srgbClr val="000000"/>
                </a:solidFill>
              </a:rPr>
              <a:t>etc</a:t>
            </a:r>
            <a:r>
              <a:rPr lang="cs-CZ" sz="1600" dirty="0" smtClean="0">
                <a:solidFill>
                  <a:srgbClr val="000000"/>
                </a:solidFill>
              </a:rPr>
              <a:t>. na konkrétní případ je vyloučeno, pokud jde </a:t>
            </a:r>
            <a:r>
              <a:rPr lang="cs-CZ" sz="1600" i="1" dirty="0" smtClean="0">
                <a:solidFill>
                  <a:srgbClr val="000000"/>
                </a:solidFill>
              </a:rPr>
              <a:t>k tíži</a:t>
            </a:r>
            <a:r>
              <a:rPr lang="cs-CZ" sz="1600" dirty="0" smtClean="0">
                <a:solidFill>
                  <a:srgbClr val="000000"/>
                </a:solidFill>
              </a:rPr>
              <a:t> pachatele; viz zásada zákazu analogie k tíži pachatele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87478A-B655-4F0D-B6DD-2CFAB7C307B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smtClean="0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 smtClean="0">
                <a:solidFill>
                  <a:srgbClr val="000000"/>
                </a:solidFill>
              </a:rPr>
              <a:t>  - určuje koho (pachatel), za co (trestný čin) a jak  (trestní sankce) trestně postihnout, resp. reagovat na TČ 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7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 smtClean="0">
                <a:solidFill>
                  <a:srgbClr val="000000"/>
                </a:solidFill>
              </a:rPr>
              <a:t>  - určuje v rámci jaké procedury (trestní řízení) a ze strany koho (orgány činné v trestním řízení) se tak má stát</a:t>
            </a:r>
          </a:p>
          <a:p>
            <a:pPr>
              <a:defRPr/>
            </a:pPr>
            <a:endParaRPr lang="cs-CZ" sz="17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defRPr/>
            </a:pPr>
            <a:endParaRPr lang="cs-CZ" sz="17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defRPr/>
            </a:pPr>
            <a:endParaRPr lang="cs-CZ" sz="17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lang="cs-CZ" sz="1700" dirty="0" smtClean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defRPr/>
            </a:pPr>
            <a:endParaRPr lang="cs-CZ" sz="1700" dirty="0" smtClean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cs-CZ" sz="1500" dirty="0" smtClean="0">
                <a:solidFill>
                  <a:srgbClr val="000000"/>
                </a:solidFill>
              </a:rPr>
              <a:t>jde svým způsobem o </a:t>
            </a:r>
            <a:r>
              <a:rPr lang="cs-CZ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„spojité nádoby“, jedno bez druhého by nemohlo efektivně fungovat, stejně jako nemůže fungovat „spotřebič“ (TPH) bez „návodu na použití“ (TPP)</a:t>
            </a:r>
          </a:p>
          <a:p>
            <a:pPr algn="just">
              <a:defRPr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cs-CZ" sz="18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FF43F4-3E8C-45D7-9722-DC00439D039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Místo trestního práva (hmotného a procesního) v právním řádu</a:t>
            </a:r>
            <a:r>
              <a:rPr lang="cs-CZ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cs-CZ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</a:t>
            </a:r>
            <a:r>
              <a:rPr lang="cs-CZ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cyklo</a:t>
            </a:r>
            <a:r>
              <a:rPr lang="cs-CZ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4142BA-BF93-47AC-976C-26A0CABB4CC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b="1" smtClean="0">
                <a:latin typeface="Arial" charset="0"/>
                <a:cs typeface="Arial" charset="0"/>
              </a:rPr>
              <a:t>Vztah trestního práva k neprávním disciplínám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 smtClean="0">
                <a:latin typeface="Arial" charset="0"/>
                <a:cs typeface="Arial" charset="0"/>
              </a:rPr>
              <a:t>kriminologie </a:t>
            </a:r>
            <a:endParaRPr lang="cs-CZ" sz="1700" dirty="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nauka o zločinnosti, o jejích pachatelích a obětech a kontrole (její součástí je i </a:t>
            </a:r>
            <a:r>
              <a:rPr lang="cs-CZ" sz="1500" dirty="0" err="1" smtClean="0">
                <a:latin typeface="Arial" charset="0"/>
                <a:cs typeface="Arial" charset="0"/>
              </a:rPr>
              <a:t>viktimologie</a:t>
            </a:r>
            <a:r>
              <a:rPr lang="cs-CZ" sz="1500" dirty="0" smtClean="0">
                <a:latin typeface="Arial" charset="0"/>
                <a:cs typeface="Arial" charset="0"/>
              </a:rPr>
              <a:t> - nauka o obětech zločinu)</a:t>
            </a: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může dát nauce i praxi poznatky o realitě; aby trestní právo odpovídalo společenským potřebám</a:t>
            </a:r>
            <a:endParaRPr lang="cs-CZ" sz="1700" dirty="0" smtClean="0">
              <a:latin typeface="Arial" charset="0"/>
              <a:cs typeface="Arial" charset="0"/>
            </a:endParaRP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penologie - nauka o trestech</a:t>
            </a: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společný zájem o trestní sankce (tresty a ochranná opatření), z pohledu jejich výkonu i účinků</a:t>
            </a: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kriminalistika </a:t>
            </a: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zkoumá zákonitosti vzniku, změny a zániku stop a jiných relevantních informací, jakožto i zákonitost jejich zkoumání a zjišťování</a:t>
            </a:r>
          </a:p>
          <a:p>
            <a:pPr algn="just"/>
            <a:r>
              <a:rPr lang="cs-CZ" sz="1700" dirty="0" smtClean="0">
                <a:latin typeface="Arial" charset="0"/>
                <a:cs typeface="Arial" charset="0"/>
              </a:rPr>
              <a:t>forenzní disciplíny </a:t>
            </a:r>
          </a:p>
          <a:p>
            <a:pPr lvl="1" algn="just"/>
            <a:r>
              <a:rPr lang="cs-CZ" sz="1500" dirty="0" smtClean="0">
                <a:latin typeface="Arial" charset="0"/>
                <a:cs typeface="Arial" charset="0"/>
              </a:rPr>
              <a:t>soudní lékařství, psychologie, psychiatrie, antropologie - znalecké posudky od kterých se odvíjí i posouzení podmínek trestní odpovědnosti (viny) nebo předpoklady a ukládání trestů</a:t>
            </a:r>
          </a:p>
          <a:p>
            <a:pPr algn="just"/>
            <a:endParaRPr lang="cs-CZ" sz="1800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F755E9-9D9F-4845-9F3B-5BC94F00E36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smtClean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smtClean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E-mail: </a:t>
            </a:r>
            <a:r>
              <a:rPr lang="cs-CZ" b="1" smtClean="0">
                <a:hlinkClick r:id="rId2"/>
              </a:rPr>
              <a:t>Marek.Frystak@law.muni.cz</a:t>
            </a:r>
            <a:r>
              <a:rPr lang="cs-CZ" b="1" smtClean="0"/>
              <a:t> </a:t>
            </a:r>
          </a:p>
          <a:p>
            <a:pPr eaLnBrk="1" hangingPunct="1"/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smtClean="0"/>
              <a:t>Pojem a druhy</a:t>
            </a:r>
          </a:p>
        </p:txBody>
      </p:sp>
      <p:sp>
        <p:nvSpPr>
          <p:cNvPr id="614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700" dirty="0" smtClean="0">
                <a:latin typeface="Arial" charset="0"/>
                <a:cs typeface="Arial" charset="0"/>
              </a:rPr>
              <a:t>TPH je odvětví právního řádu, jehož normy upravují předpoklady trestní odpovědnosti fyzických a právnických osob a ukládání trestů, ochranných opatření a chrání zájmy společnosti, ústavní zřízení České republiky, práva a oprávněné zájmy fyzických a právnických osob  </a:t>
            </a:r>
          </a:p>
          <a:p>
            <a:pPr algn="just" eaLnBrk="1" hangingPunct="1"/>
            <a:endParaRPr lang="cs-CZ" sz="1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zajišťuje veřejnoprávní, fragmentární a subsidiární ochranu individuálních a celospolečenských zájmů </a:t>
            </a:r>
          </a:p>
          <a:p>
            <a:pPr algn="just" eaLnBrk="1" hangingPunct="1"/>
            <a:endParaRPr lang="cs-CZ" sz="18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veřejnoprávní: odvětví práva veřejného … (x právo soukromé)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5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fragmentární: ochrana jen vybraných oblastí ochrany; např. majetek …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5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subsidiární: ochrana „fragmentů“ je jen podpůrná, nestačí-li </a:t>
            </a:r>
            <a:r>
              <a:rPr lang="cs-CZ" sz="15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mimotrestní</a:t>
            </a:r>
            <a:r>
              <a:rPr lang="cs-CZ" sz="15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právní ochrana; např. krádež hodinek (3.000,- Kč přestupek) (6.000,- Kč trestný čin)</a:t>
            </a:r>
          </a:p>
          <a:p>
            <a:pPr lvl="1">
              <a:buFontTx/>
              <a:buNone/>
            </a:pPr>
            <a:endParaRPr lang="cs-CZ" sz="1500" b="1" u="sng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666C13-A046-405C-AC26-A73D8BC863C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latin typeface="Arial" charset="0"/>
                <a:cs typeface="Arial" charset="0"/>
              </a:rPr>
              <a:t>TPH vnitrostátní existuje v trojí podobě</a:t>
            </a:r>
          </a:p>
          <a:p>
            <a:pPr algn="just"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TPH dospělých - věk 18 a výše; trestní zákoník (zákon  č. 40/2009 Sb.) a trestní zákony   </a:t>
            </a:r>
          </a:p>
          <a:p>
            <a:pPr lvl="1" algn="just"/>
            <a:endParaRPr lang="cs-CZ" sz="16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TPH mladistvých - věk 15-18; řízení ve věcech dětí mladších patnácti let, zákon o soudnictví ve věcech mládeže (zákon č. 218/2003 Sb.)  </a:t>
            </a:r>
          </a:p>
          <a:p>
            <a:pPr lvl="1" algn="just"/>
            <a:endParaRPr lang="cs-CZ" sz="16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TPH právnických osob - zákon o trestní odpovědnosti právnických osob (zákon č. 418/2011 Sb.)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F6C1BF-607A-49C4-B736-6CC83948696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smtClean="0"/>
              <a:t>Struktura TPH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základy trestní odpovědnosti (vina) </a:t>
            </a: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vymezení pojmů trestný čin, provinění, trestný čin právnické osoby </a:t>
            </a:r>
          </a:p>
          <a:p>
            <a:pPr algn="just"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právní následky základů trestní odpovědnosti (trest)</a:t>
            </a: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trestní sankce: tresty a ochranná opatření ukládaná FO a PO, opatření ukládaná mladistvým </a:t>
            </a:r>
          </a:p>
          <a:p>
            <a:pPr algn="just"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obecná část (společné pojmy; např. úmysl, pachatel, omyl)  </a:t>
            </a:r>
          </a:p>
          <a:p>
            <a:pPr algn="just"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zvláštní část (skutkové podstaty; např. § 205 TZ - krádež)</a:t>
            </a:r>
          </a:p>
          <a:p>
            <a:pPr algn="just"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C994B7-9CFC-4FA6-A6F2-D8A9FA151B3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smtClean="0"/>
              <a:t>Funkce TPH </a:t>
            </a:r>
            <a:endParaRPr 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ochranná  - „krajní prostředek“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TPH jako „ultima ratio“, zásada subsidiarity trestní represe (§ 12/2 TrZ)</a:t>
            </a:r>
          </a:p>
          <a:p>
            <a:pPr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preventivní  - individuální a generální prevence 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prevence individuální jako prostředek prevence generální; nikoliv opak, to by se jednalo o „exemplární trest“ - jako individuálně nepřiměřený je nepřípustný (zásada adekvátnosti trestu); nepřípustný je i příliš mírný (liberální) trest </a:t>
            </a:r>
          </a:p>
          <a:p>
            <a:pPr eaLnBrk="1" hangingPunct="1"/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cs-CZ" sz="1800" smtClean="0">
              <a:latin typeface="Arial" charset="0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C6BAC6-BA15-4E6D-8618-533D4D1025E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represivní 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individuální represe zabraňuje pachateli v dalších páchání trestné činnosti; např. nepodmíněným trestem odnětí svobody, zákazem činnosti  (§ 38/2 TrZ citelnost trestu)</a:t>
            </a: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generální represe je vyloučena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regulativní </a:t>
            </a:r>
          </a:p>
          <a:p>
            <a:pPr eaLnBrk="1" hangingPunct="1">
              <a:buFont typeface="Wingdings" pitchFamily="2" charset="2"/>
              <a:buNone/>
            </a:pPr>
            <a:endParaRPr lang="cs-CZ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600" smtClean="0">
                <a:latin typeface="Arial" charset="0"/>
                <a:cs typeface="Arial" charset="0"/>
              </a:rPr>
              <a:t>zákonné vymezení předpokladů trestní odpovědnosti a ukládání trestů, ochranných opatření a opatření</a:t>
            </a: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nullum crimen sine lege   - § 12/1 TrZ, definice trestného činu (§ 13/1 TrZ)   </a:t>
            </a:r>
          </a:p>
          <a:p>
            <a:pPr lvl="1" algn="just" eaLnBrk="1" hangingPunct="1"/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nulla poena sine lege – katalog trestů (52 TrZ), ochranných opatření (§ 98 TrZ), opatření pro mladistvého (§ 10 ZSM), tresty a opatření PO (§ 15 ZTOPO) 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5FF153-E821-44CD-9A31-3E2AB56983B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Vybrané základní zásady trestního práva hmotného</a:t>
            </a:r>
            <a:endParaRPr lang="cs-CZ" sz="240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smtClean="0">
                <a:latin typeface="Arial" charset="0"/>
                <a:cs typeface="Arial" charset="0"/>
              </a:rPr>
              <a:t>implicitně nebo explicitně vyjádřená ústavně podmíněná východiska tvorby (zákonodárce), interpretace a aplikace (orgány činné v trestním řízení) trestněprávních norem</a:t>
            </a:r>
          </a:p>
          <a:p>
            <a:pPr algn="just"/>
            <a:endParaRPr lang="cs-CZ" sz="18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např. opomenul-li zákonodárce kriminalizovat typicky pro společnost škodlivý čin, kupř. opuštění starého bezmocného člověka, někým, kdo má povinnost o něj pečovat, nemohl soud tuto zákonnou mezeru vyplnit analogickým použitím § 212 tr. zák., neboť ten chránil pouze dítě; proto v § 195 TrZ je tato okolnost (jiná osoba, o kterou má povinnost pečovat) již uvedena</a:t>
            </a:r>
          </a:p>
          <a:p>
            <a:pPr algn="just"/>
            <a:endParaRPr lang="cs-CZ" sz="1800" smtClean="0"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latin typeface="Arial" charset="0"/>
                <a:cs typeface="Arial" charset="0"/>
              </a:rPr>
              <a:t>zásady obecné - vlastní všem odvětvím práva ČR </a:t>
            </a: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zásada  zákonnosti  - nullum crimen sine lege </a:t>
            </a: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zásada demokratismu  - ochrana menšin vůči většině a ochrana většiny vůči menšině (pachatelům)</a:t>
            </a: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zásada humanismu   - humanismus vůči poškozených a pachatelům </a:t>
            </a:r>
          </a:p>
          <a:p>
            <a:pPr algn="just"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FB3382-47E7-4484-B346-C71B1A5724D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smtClean="0"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latin typeface="Arial" charset="0"/>
                <a:cs typeface="Arial" charset="0"/>
              </a:rPr>
              <a:t>zásady zvláštní - vlastní jen některým právním odvětvím </a:t>
            </a:r>
          </a:p>
          <a:p>
            <a:pPr algn="just"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např. zásada  zákazu analogie zákona k tíži pachatele </a:t>
            </a:r>
          </a:p>
          <a:p>
            <a:pPr algn="just">
              <a:buFont typeface="Wingdings" pitchFamily="2" charset="2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 algn="just"/>
            <a:r>
              <a:rPr lang="cs-CZ" sz="1800" smtClean="0">
                <a:latin typeface="Arial" charset="0"/>
                <a:cs typeface="Arial" charset="0"/>
              </a:rPr>
              <a:t>zásady specifické - vlastní jen TPH, např. zásada akcesority účastenství</a:t>
            </a:r>
          </a:p>
          <a:p>
            <a:pPr algn="just"/>
            <a:endParaRPr lang="cs-CZ" sz="1800" smtClean="0">
              <a:latin typeface="Arial" charset="0"/>
              <a:cs typeface="Arial" charset="0"/>
            </a:endParaRPr>
          </a:p>
          <a:p>
            <a:pPr lvl="1" algn="just"/>
            <a:r>
              <a:rPr lang="cs-CZ" sz="1600" smtClean="0">
                <a:latin typeface="Arial" charset="0"/>
                <a:cs typeface="Arial" charset="0"/>
              </a:rPr>
              <a:t>např. zásada zákonnosti jako obecná, se v TPH projevuje jako zásada  zvláštní - </a:t>
            </a: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nullum crimen sine lege</a:t>
            </a:r>
            <a:r>
              <a:rPr lang="cs-CZ" sz="1600" smtClean="0">
                <a:latin typeface="Arial" charset="0"/>
                <a:cs typeface="Arial" charset="0"/>
              </a:rPr>
              <a:t>, neboť stejně platí i ve správním právu trestním</a:t>
            </a:r>
          </a:p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34AA61-1EDA-4B91-B206-BC0435D450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20. února 2017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185</TotalTime>
  <Words>2127</Words>
  <Application>Microsoft Office PowerPoint</Application>
  <PresentationFormat>Předvádění na obrazovce (4:3)</PresentationFormat>
  <Paragraphs>332</Paragraphs>
  <Slides>28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Prezentace_MU_CZ</vt:lpstr>
      <vt:lpstr>Trestní právo hmotné v evropském prostředí   Marek FRYŠTÁK </vt:lpstr>
      <vt:lpstr>Snímek 2</vt:lpstr>
      <vt:lpstr>Pojem a druhy</vt:lpstr>
      <vt:lpstr>Snímek 4</vt:lpstr>
      <vt:lpstr>Struktura TPH</vt:lpstr>
      <vt:lpstr>Funkce TPH </vt:lpstr>
      <vt:lpstr>Snímek 7</vt:lpstr>
      <vt:lpstr>Vybrané základní zásady trestního práva hmotného</vt:lpstr>
      <vt:lpstr>Snímek 9</vt:lpstr>
      <vt:lpstr>Zásada subsidiarity trestní represe</vt:lpstr>
      <vt:lpstr>Zásada analogie legis  k tíži pachatele</vt:lpstr>
      <vt:lpstr>Zásada argumentum a simili</vt:lpstr>
      <vt:lpstr>Zásada zákazu retroaktivity k tíži pachatele</vt:lpstr>
      <vt:lpstr>Trestní odpovědnost FO a PO </vt:lpstr>
      <vt:lpstr>Snímek 15</vt:lpstr>
      <vt:lpstr>Zásada jednoty trestní represe a prevence </vt:lpstr>
      <vt:lpstr>Zásada přiměřenosti a účelnosti trestu </vt:lpstr>
      <vt:lpstr>Prameny trestního práva hmotného </vt:lpstr>
      <vt:lpstr>Snímek 19</vt:lpstr>
      <vt:lpstr>Snímek 20</vt:lpstr>
      <vt:lpstr>Snímek 21</vt:lpstr>
      <vt:lpstr>Výklad TrZ</vt:lpstr>
      <vt:lpstr>Aplikace TrZ</vt:lpstr>
      <vt:lpstr>Vztah trestního práva hmotného a procesního</vt:lpstr>
      <vt:lpstr>Místo trestního práva (hmotného a procesního) v právním řádu </vt:lpstr>
      <vt:lpstr>Vztah trestního práva k neprávním disciplínám</vt:lpstr>
      <vt:lpstr>Snímek 27</vt:lpstr>
      <vt:lpstr>Snímek 28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32</cp:revision>
  <cp:lastPrinted>1601-01-01T00:00:00Z</cp:lastPrinted>
  <dcterms:created xsi:type="dcterms:W3CDTF">2016-07-26T14:03:44Z</dcterms:created>
  <dcterms:modified xsi:type="dcterms:W3CDTF">2017-02-19T16:29:08Z</dcterms:modified>
</cp:coreProperties>
</file>