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6"/>
  </p:notesMasterIdLst>
  <p:handoutMasterIdLst>
    <p:handoutMasterId r:id="rId37"/>
  </p:handoutMasterIdLst>
  <p:sldIdLst>
    <p:sldId id="257" r:id="rId2"/>
    <p:sldId id="258" r:id="rId3"/>
    <p:sldId id="317" r:id="rId4"/>
    <p:sldId id="259" r:id="rId5"/>
    <p:sldId id="323" r:id="rId6"/>
    <p:sldId id="260" r:id="rId7"/>
    <p:sldId id="310" r:id="rId8"/>
    <p:sldId id="307" r:id="rId9"/>
    <p:sldId id="298" r:id="rId10"/>
    <p:sldId id="304" r:id="rId11"/>
    <p:sldId id="301" r:id="rId12"/>
    <p:sldId id="325" r:id="rId13"/>
    <p:sldId id="326" r:id="rId14"/>
    <p:sldId id="327" r:id="rId15"/>
    <p:sldId id="328" r:id="rId16"/>
    <p:sldId id="329" r:id="rId17"/>
    <p:sldId id="330" r:id="rId18"/>
    <p:sldId id="331" r:id="rId19"/>
    <p:sldId id="312" r:id="rId20"/>
    <p:sldId id="264" r:id="rId21"/>
    <p:sldId id="265" r:id="rId22"/>
    <p:sldId id="324" r:id="rId23"/>
    <p:sldId id="280" r:id="rId24"/>
    <p:sldId id="279" r:id="rId25"/>
    <p:sldId id="291" r:id="rId26"/>
    <p:sldId id="293" r:id="rId27"/>
    <p:sldId id="314" r:id="rId28"/>
    <p:sldId id="290" r:id="rId29"/>
    <p:sldId id="318" r:id="rId30"/>
    <p:sldId id="320" r:id="rId31"/>
    <p:sldId id="321" r:id="rId32"/>
    <p:sldId id="322" r:id="rId33"/>
    <p:sldId id="332" r:id="rId34"/>
    <p:sldId id="281" r:id="rId35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2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3A2041-2E31-4D27-BC78-AB46D5673297}" type="datetimeFigureOut">
              <a:rPr lang="cs-CZ" smtClean="0"/>
              <a:t>22.2.2017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3DD9A8-F52F-4862-A9F4-813B382ACE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38511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4A3E1F-1BEB-4413-BF31-47A983E6D523}" type="datetimeFigureOut">
              <a:rPr lang="cs-CZ" smtClean="0"/>
              <a:t>22.2.2017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254A62-3DF2-4216-8765-22AA17F20A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366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6649533-7BE8-47DC-9B64-E7F08B41EF0F}" type="datetimeFigureOut">
              <a:rPr lang="cs-CZ" smtClean="0"/>
              <a:t>22.2.2017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32B0C6D-C397-47FB-8C49-70F6BC3794CD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49533-7BE8-47DC-9B64-E7F08B41EF0F}" type="datetimeFigureOut">
              <a:rPr lang="cs-CZ" smtClean="0"/>
              <a:t>22.2.2017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B0C6D-C397-47FB-8C49-70F6BC3794C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49533-7BE8-47DC-9B64-E7F08B41EF0F}" type="datetimeFigureOut">
              <a:rPr lang="cs-CZ" smtClean="0"/>
              <a:t>22.2.2017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B0C6D-C397-47FB-8C49-70F6BC3794C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6649533-7BE8-47DC-9B64-E7F08B41EF0F}" type="datetimeFigureOut">
              <a:rPr lang="cs-CZ" smtClean="0"/>
              <a:t>22.2.2017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32B0C6D-C397-47FB-8C49-70F6BC3794CD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6649533-7BE8-47DC-9B64-E7F08B41EF0F}" type="datetimeFigureOut">
              <a:rPr lang="cs-CZ" smtClean="0"/>
              <a:t>22.2.2017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32B0C6D-C397-47FB-8C49-70F6BC3794CD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49533-7BE8-47DC-9B64-E7F08B41EF0F}" type="datetimeFigureOut">
              <a:rPr lang="cs-CZ" smtClean="0"/>
              <a:t>22.2.2017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B0C6D-C397-47FB-8C49-70F6BC3794CD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49533-7BE8-47DC-9B64-E7F08B41EF0F}" type="datetimeFigureOut">
              <a:rPr lang="cs-CZ" smtClean="0"/>
              <a:t>22.2.2017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B0C6D-C397-47FB-8C49-70F6BC3794CD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6649533-7BE8-47DC-9B64-E7F08B41EF0F}" type="datetimeFigureOut">
              <a:rPr lang="cs-CZ" smtClean="0"/>
              <a:t>22.2.2017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32B0C6D-C397-47FB-8C49-70F6BC3794CD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49533-7BE8-47DC-9B64-E7F08B41EF0F}" type="datetimeFigureOut">
              <a:rPr lang="cs-CZ" smtClean="0"/>
              <a:t>22.2.2017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B0C6D-C397-47FB-8C49-70F6BC3794C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6649533-7BE8-47DC-9B64-E7F08B41EF0F}" type="datetimeFigureOut">
              <a:rPr lang="cs-CZ" smtClean="0"/>
              <a:t>22.2.2017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32B0C6D-C397-47FB-8C49-70F6BC3794CD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6649533-7BE8-47DC-9B64-E7F08B41EF0F}" type="datetimeFigureOut">
              <a:rPr lang="cs-CZ" smtClean="0"/>
              <a:t>22.2.2017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32B0C6D-C397-47FB-8C49-70F6BC3794CD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6649533-7BE8-47DC-9B64-E7F08B41EF0F}" type="datetimeFigureOut">
              <a:rPr lang="cs-CZ" smtClean="0"/>
              <a:t>22.2.2017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32B0C6D-C397-47FB-8C49-70F6BC3794CD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cuzk.cz/ruian.aspx" TargetMode="External"/><Relationship Id="rId2" Type="http://schemas.openxmlformats.org/officeDocument/2006/relationships/hyperlink" Target="http://vdp.cuzk.cz/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9512" y="476672"/>
            <a:ext cx="8206680" cy="2664296"/>
          </a:xfrm>
        </p:spPr>
        <p:txBody>
          <a:bodyPr>
            <a:normAutofit/>
          </a:bodyPr>
          <a:lstStyle/>
          <a:p>
            <a:r>
              <a:rPr lang="cs-CZ" sz="3200" b="1" dirty="0" smtClean="0">
                <a:solidFill>
                  <a:schemeClr val="tx1"/>
                </a:solidFill>
              </a:rPr>
              <a:t>Katastr  nemovitostí</a:t>
            </a:r>
            <a:br>
              <a:rPr lang="cs-CZ" sz="3200" b="1" dirty="0" smtClean="0">
                <a:solidFill>
                  <a:schemeClr val="tx1"/>
                </a:solidFill>
              </a:rPr>
            </a:br>
            <a:r>
              <a:rPr lang="cs-CZ" sz="3200" b="1" dirty="0" smtClean="0">
                <a:solidFill>
                  <a:schemeClr val="tx1"/>
                </a:solidFill>
              </a:rPr>
              <a:t>- </a:t>
            </a:r>
            <a:r>
              <a:rPr lang="cs-CZ" sz="1800" b="1" dirty="0" smtClean="0">
                <a:solidFill>
                  <a:schemeClr val="tx1"/>
                </a:solidFill>
              </a:rPr>
              <a:t>POJMY, funkce, předmět, obsah, zásady</a:t>
            </a:r>
            <a:endParaRPr lang="cs-CZ" sz="1800" b="1" dirty="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cs-CZ" dirty="0" smtClean="0"/>
          </a:p>
          <a:p>
            <a:r>
              <a:rPr lang="cs-CZ" dirty="0" smtClean="0"/>
              <a:t>Ivana Průchová</a:t>
            </a:r>
          </a:p>
          <a:p>
            <a:r>
              <a:rPr lang="cs-CZ" dirty="0" smtClean="0"/>
              <a:t>BDS KN</a:t>
            </a:r>
          </a:p>
          <a:p>
            <a:r>
              <a:rPr lang="cs-CZ" dirty="0" smtClean="0"/>
              <a:t>JARO 2017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0085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Zjednodušená evidence pozemků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99592" y="2323652"/>
            <a:ext cx="6921217" cy="3913660"/>
          </a:xfrm>
        </p:spPr>
        <p:txBody>
          <a:bodyPr>
            <a:noAutofit/>
          </a:bodyPr>
          <a:lstStyle/>
          <a:p>
            <a:r>
              <a:rPr lang="cs-CZ" sz="1800" dirty="0" smtClean="0"/>
              <a:t>§ 62 KZ</a:t>
            </a:r>
          </a:p>
          <a:p>
            <a:pPr lvl="1"/>
            <a:endParaRPr lang="cs-CZ" sz="1800" dirty="0" smtClean="0"/>
          </a:p>
          <a:p>
            <a:pPr lvl="1"/>
            <a:r>
              <a:rPr lang="cs-CZ" sz="1800" dirty="0" smtClean="0"/>
              <a:t>pozemky, jejichž </a:t>
            </a:r>
            <a:r>
              <a:rPr lang="cs-CZ" sz="1800" dirty="0" smtClean="0">
                <a:solidFill>
                  <a:srgbClr val="C00000"/>
                </a:solidFill>
              </a:rPr>
              <a:t>hranice v terénu neexistují </a:t>
            </a:r>
            <a:r>
              <a:rPr lang="cs-CZ" sz="1800" dirty="0" smtClean="0"/>
              <a:t>a jsou </a:t>
            </a:r>
            <a:r>
              <a:rPr lang="cs-CZ" sz="1800" dirty="0" smtClean="0">
                <a:solidFill>
                  <a:srgbClr val="C00000"/>
                </a:solidFill>
              </a:rPr>
              <a:t>sloučeny do větších půdních celků</a:t>
            </a:r>
            <a:r>
              <a:rPr lang="cs-CZ" sz="1800" dirty="0" smtClean="0"/>
              <a:t>, </a:t>
            </a:r>
            <a:r>
              <a:rPr lang="cs-CZ" sz="1800" b="1" dirty="0" smtClean="0"/>
              <a:t>se do doby jejich zobrazení v katastrální mapě, nejpozději však do doby ukončení pozemkových úprav, v katastru evidují zjednodušeným  způsobem</a:t>
            </a:r>
            <a:r>
              <a:rPr lang="cs-CZ" sz="1800" dirty="0" smtClean="0"/>
              <a:t> s využitím bývalého pozemkového katastru, pozemkových knih a navazujících operátů přídělového a scelovacího řízení a evidence nemovitostí</a:t>
            </a:r>
          </a:p>
          <a:p>
            <a:pPr lvl="1"/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684235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836712"/>
            <a:ext cx="7024744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Stavba – základní východiska, vztah ke KN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71600" y="2204864"/>
            <a:ext cx="6849209" cy="3627765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pojem stavba</a:t>
            </a:r>
          </a:p>
          <a:p>
            <a:r>
              <a:rPr lang="cs-CZ" dirty="0" smtClean="0"/>
              <a:t>druhy staveb </a:t>
            </a:r>
          </a:p>
          <a:p>
            <a:pPr lvl="1"/>
            <a:r>
              <a:rPr lang="cs-CZ" dirty="0" smtClean="0"/>
              <a:t>OZ</a:t>
            </a:r>
          </a:p>
          <a:p>
            <a:pPr lvl="1"/>
            <a:r>
              <a:rPr lang="cs-CZ" dirty="0" smtClean="0"/>
              <a:t>stavební předpisy</a:t>
            </a:r>
          </a:p>
          <a:p>
            <a:r>
              <a:rPr lang="cs-CZ" b="1" dirty="0" smtClean="0">
                <a:solidFill>
                  <a:srgbClr val="00B050"/>
                </a:solidFill>
              </a:rPr>
              <a:t>vztah stavby a pozemku z hlediska soukromoprávního</a:t>
            </a:r>
          </a:p>
          <a:p>
            <a:pPr lvl="1"/>
            <a:r>
              <a:rPr lang="cs-CZ" b="1" u="sng" dirty="0" smtClean="0">
                <a:solidFill>
                  <a:srgbClr val="002060"/>
                </a:solidFill>
              </a:rPr>
              <a:t>stavba jako součást pozemku x stavba jako samostatná věc</a:t>
            </a:r>
          </a:p>
          <a:p>
            <a:pPr lvl="1"/>
            <a:r>
              <a:rPr lang="cs-CZ" b="1" u="sng" dirty="0" smtClean="0">
                <a:solidFill>
                  <a:srgbClr val="002060"/>
                </a:solidFill>
              </a:rPr>
              <a:t>stavba jako nemovitá věc x movitá věc </a:t>
            </a:r>
          </a:p>
          <a:p>
            <a:pPr lvl="1"/>
            <a:r>
              <a:rPr lang="cs-CZ" b="1" u="sng" dirty="0" smtClean="0">
                <a:solidFill>
                  <a:srgbClr val="002060"/>
                </a:solidFill>
              </a:rPr>
              <a:t>dočasná stavba</a:t>
            </a:r>
          </a:p>
          <a:p>
            <a:pPr lvl="1"/>
            <a:r>
              <a:rPr lang="cs-CZ" b="1" u="sng" dirty="0" smtClean="0">
                <a:solidFill>
                  <a:srgbClr val="002060"/>
                </a:solidFill>
              </a:rPr>
              <a:t>podzemní stavba se samostatným účelovým určením</a:t>
            </a:r>
          </a:p>
          <a:p>
            <a:pPr lvl="1"/>
            <a:r>
              <a:rPr lang="cs-CZ" dirty="0" smtClean="0"/>
              <a:t>přechodná ustanovení OZ - § 3054 a násl. OZ </a:t>
            </a:r>
          </a:p>
          <a:p>
            <a:pPr lvl="1"/>
            <a:endParaRPr lang="cs-CZ" dirty="0"/>
          </a:p>
          <a:p>
            <a:r>
              <a:rPr lang="cs-CZ" dirty="0" smtClean="0"/>
              <a:t>zápis staveb do KN </a:t>
            </a:r>
          </a:p>
          <a:p>
            <a:r>
              <a:rPr lang="cs-CZ" dirty="0" smtClean="0"/>
              <a:t>Katastrální předpisy, Pokyn ČUZK č. 45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6584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620688"/>
            <a:ext cx="6880728" cy="720080"/>
          </a:xfrm>
        </p:spPr>
        <p:txBody>
          <a:bodyPr/>
          <a:lstStyle/>
          <a:p>
            <a:r>
              <a:rPr lang="cs-CZ" b="1" dirty="0" smtClean="0"/>
              <a:t>Budova – pro účely KN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1560" y="1484784"/>
            <a:ext cx="8280920" cy="5904656"/>
          </a:xfrm>
        </p:spPr>
        <p:txBody>
          <a:bodyPr>
            <a:normAutofit/>
          </a:bodyPr>
          <a:lstStyle/>
          <a:p>
            <a:r>
              <a:rPr lang="cs-CZ" sz="2000" b="1" i="1" dirty="0" smtClean="0"/>
              <a:t>Definiční znaky :</a:t>
            </a:r>
          </a:p>
          <a:p>
            <a:pPr lvl="1"/>
            <a:r>
              <a:rPr lang="cs-CZ" sz="1800" b="1" i="1" dirty="0" smtClean="0"/>
              <a:t>nadzemní </a:t>
            </a:r>
            <a:r>
              <a:rPr lang="cs-CZ" sz="1800" b="1" dirty="0"/>
              <a:t>stavba spojená se </a:t>
            </a:r>
            <a:r>
              <a:rPr lang="cs-CZ" sz="1800" b="1" i="1" dirty="0"/>
              <a:t>zemí pevným </a:t>
            </a:r>
            <a:r>
              <a:rPr lang="cs-CZ" sz="1800" b="1" i="1" dirty="0" smtClean="0"/>
              <a:t>základem</a:t>
            </a:r>
            <a:endParaRPr lang="cs-CZ" sz="1800" b="1" dirty="0"/>
          </a:p>
          <a:p>
            <a:pPr lvl="1"/>
            <a:r>
              <a:rPr lang="cs-CZ" sz="1800" b="1" dirty="0" smtClean="0"/>
              <a:t>prostorově </a:t>
            </a:r>
            <a:r>
              <a:rPr lang="cs-CZ" sz="1800" b="1" dirty="0"/>
              <a:t>soustředěna a </a:t>
            </a:r>
            <a:endParaRPr lang="cs-CZ" sz="1800" b="1" dirty="0" smtClean="0"/>
          </a:p>
          <a:p>
            <a:pPr lvl="1"/>
            <a:r>
              <a:rPr lang="cs-CZ" sz="1800" b="1" dirty="0" smtClean="0"/>
              <a:t>navenek </a:t>
            </a:r>
            <a:r>
              <a:rPr lang="cs-CZ" sz="1800" b="1" u="sng" dirty="0"/>
              <a:t>převážně</a:t>
            </a:r>
            <a:r>
              <a:rPr lang="cs-CZ" sz="1800" b="1" dirty="0"/>
              <a:t> uzavřena </a:t>
            </a:r>
            <a:r>
              <a:rPr lang="cs-CZ" sz="1800" b="1" u="sng" dirty="0"/>
              <a:t>obvodovými stěnami a střešní </a:t>
            </a:r>
            <a:r>
              <a:rPr lang="cs-CZ" sz="1800" b="1" u="sng" dirty="0" smtClean="0"/>
              <a:t>konstrukcí</a:t>
            </a:r>
          </a:p>
          <a:p>
            <a:pPr lvl="1"/>
            <a:r>
              <a:rPr lang="cs-CZ" sz="2000" dirty="0" smtClean="0"/>
              <a:t>§ 2 písm. l) KZ</a:t>
            </a:r>
          </a:p>
          <a:p>
            <a:pPr lvl="1"/>
            <a:r>
              <a:rPr lang="cs-CZ" sz="2000" dirty="0" smtClean="0"/>
              <a:t>pojem užší než pojem stavba</a:t>
            </a:r>
          </a:p>
          <a:p>
            <a:pPr lvl="1"/>
            <a:endParaRPr lang="cs-CZ" sz="2000" dirty="0"/>
          </a:p>
        </p:txBody>
      </p:sp>
      <p:pic>
        <p:nvPicPr>
          <p:cNvPr id="10242" name="Picture 2" descr="D:\POZEMKY-obrázky\vila Tugenhad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4516753"/>
            <a:ext cx="2752725" cy="1666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3" name="Picture 3" descr="D:\POZEMKY-obrázky\jurkovičův dů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4576045"/>
            <a:ext cx="2647950" cy="1733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4" name="Picture 4" descr="D:\POZEMKY-obrázky\budova 2 tower Brno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3401169"/>
            <a:ext cx="1724025" cy="2647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9084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594115"/>
            <a:ext cx="7168642" cy="745152"/>
          </a:xfrm>
        </p:spPr>
        <p:txBody>
          <a:bodyPr/>
          <a:lstStyle/>
          <a:p>
            <a:r>
              <a:rPr lang="cs-CZ" dirty="0" smtClean="0"/>
              <a:t>Dočasná stavba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1339267"/>
            <a:ext cx="8291264" cy="5518733"/>
          </a:xfrm>
        </p:spPr>
        <p:txBody>
          <a:bodyPr/>
          <a:lstStyle/>
          <a:p>
            <a:pPr lvl="1"/>
            <a:r>
              <a:rPr lang="cs-CZ" sz="1800" b="1" dirty="0"/>
              <a:t>Součástí poze</a:t>
            </a:r>
            <a:r>
              <a:rPr lang="cs-CZ" sz="1800" dirty="0"/>
              <a:t>mku je prostor nad povrchem i pod povrchem, stavby zřízené na pozemku a jiná zařízení (dále jen „stavba“) s </a:t>
            </a:r>
            <a:r>
              <a:rPr lang="cs-CZ" sz="1800" b="1" u="sng" dirty="0"/>
              <a:t>výjimkou staveb dočasných</a:t>
            </a:r>
            <a:r>
              <a:rPr lang="cs-CZ" sz="1800" u="sng" dirty="0"/>
              <a:t>, </a:t>
            </a:r>
            <a:r>
              <a:rPr lang="cs-CZ" sz="1800" dirty="0"/>
              <a:t>včetně toho, co je zapuštěno v pozemku nebo upevněno ve </a:t>
            </a:r>
            <a:r>
              <a:rPr lang="cs-CZ" sz="1800" dirty="0" smtClean="0"/>
              <a:t>zdech (§ 506 OZ)</a:t>
            </a:r>
            <a:endParaRPr lang="cs-CZ" sz="1800" dirty="0"/>
          </a:p>
          <a:p>
            <a:pPr lvl="2"/>
            <a:r>
              <a:rPr lang="cs-CZ" sz="1800" dirty="0"/>
              <a:t>vztah k § 498/1 </a:t>
            </a:r>
            <a:r>
              <a:rPr lang="cs-CZ" sz="1800" dirty="0" smtClean="0"/>
              <a:t>OZ </a:t>
            </a:r>
          </a:p>
          <a:p>
            <a:pPr lvl="3"/>
            <a:r>
              <a:rPr lang="cs-CZ" dirty="0" smtClean="0"/>
              <a:t> </a:t>
            </a:r>
            <a:r>
              <a:rPr lang="cs-CZ" dirty="0"/>
              <a:t>„</a:t>
            </a:r>
            <a:r>
              <a:rPr lang="cs-CZ" b="1" dirty="0"/>
              <a:t>jiný </a:t>
            </a:r>
            <a:r>
              <a:rPr lang="cs-CZ" dirty="0"/>
              <a:t>právní předpis</a:t>
            </a:r>
            <a:r>
              <a:rPr lang="cs-CZ" dirty="0" smtClean="0"/>
              <a:t>“ - ! Stav do novely OZ zák.č.460/2016 Sb.</a:t>
            </a:r>
          </a:p>
          <a:p>
            <a:pPr lvl="3"/>
            <a:r>
              <a:rPr lang="cs-CZ" dirty="0" smtClean="0"/>
              <a:t>Novela: „zákon“</a:t>
            </a:r>
          </a:p>
          <a:p>
            <a:endParaRPr lang="cs-CZ" dirty="0" smtClean="0"/>
          </a:p>
        </p:txBody>
      </p:sp>
      <p:pic>
        <p:nvPicPr>
          <p:cNvPr id="11266" name="Picture 2" descr="D:\POZEMKY-obrázky\dočasná stavb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525503"/>
            <a:ext cx="238125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7" name="Picture 3" descr="D:\POZEMKY-obrázky\prodejni-stanek-ze-stav-ebnice-hraco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3" y="4426716"/>
            <a:ext cx="2830457" cy="1956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8" name="Picture 4" descr="D:\POZEMKY-obrázky\dočasná stavba 3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4535026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757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Podzemní stavba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§ 498 OZ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podzemní stavba </a:t>
            </a:r>
            <a:r>
              <a:rPr lang="cs-CZ" dirty="0">
                <a:solidFill>
                  <a:schemeClr val="tx1"/>
                </a:solidFill>
              </a:rPr>
              <a:t>se samostatným účelovým </a:t>
            </a:r>
            <a:r>
              <a:rPr lang="cs-CZ" dirty="0" smtClean="0">
                <a:solidFill>
                  <a:schemeClr val="tx1"/>
                </a:solidFill>
              </a:rPr>
              <a:t>určením = nemovitá věc</a:t>
            </a:r>
          </a:p>
          <a:p>
            <a:r>
              <a:rPr lang="cs-CZ" b="1" u="sng" dirty="0" smtClean="0">
                <a:solidFill>
                  <a:srgbClr val="C00000"/>
                </a:solidFill>
              </a:rPr>
              <a:t>nezapisují se do KN </a:t>
            </a:r>
            <a:endParaRPr lang="cs-CZ" b="1" u="sng" dirty="0">
              <a:solidFill>
                <a:srgbClr val="C00000"/>
              </a:solidFill>
            </a:endParaRPr>
          </a:p>
          <a:p>
            <a:r>
              <a:rPr lang="cs-CZ" sz="1100" b="1" dirty="0" smtClean="0">
                <a:solidFill>
                  <a:schemeClr val="tx1"/>
                </a:solidFill>
              </a:rPr>
              <a:t>metro</a:t>
            </a:r>
            <a:endParaRPr lang="cs-CZ" sz="1100" dirty="0">
              <a:solidFill>
                <a:schemeClr val="tx1"/>
              </a:solidFill>
            </a:endParaRPr>
          </a:p>
        </p:txBody>
      </p:sp>
      <p:pic>
        <p:nvPicPr>
          <p:cNvPr id="5" name="Picture 3" descr="D:\POZEMKY-obrázky\metro Prah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5220072" y="4287979"/>
            <a:ext cx="1872209" cy="102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9952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Rozestavěná budova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 v KN zapsány evidovány pouze ty, které byly předmětem evidence do 31.12.2013</a:t>
            </a:r>
            <a:endParaRPr lang="cs-CZ" dirty="0"/>
          </a:p>
          <a:p>
            <a:r>
              <a:rPr lang="cs-CZ" dirty="0" smtClean="0"/>
              <a:t>nově se v KN rozestavěné budovy neevidují</a:t>
            </a:r>
          </a:p>
          <a:p>
            <a:endParaRPr lang="cs-CZ" dirty="0"/>
          </a:p>
          <a:p>
            <a:endParaRPr lang="cs-CZ" dirty="0" smtClean="0"/>
          </a:p>
          <a:p>
            <a:pPr lvl="1"/>
            <a:r>
              <a:rPr lang="cs-CZ" dirty="0" smtClean="0"/>
              <a:t> diskuse   </a:t>
            </a:r>
            <a:endParaRPr lang="cs-CZ" dirty="0"/>
          </a:p>
        </p:txBody>
      </p:sp>
      <p:pic>
        <p:nvPicPr>
          <p:cNvPr id="1026" name="Picture 2" descr="\\flsrv\profiles\1855\Desktop\rozestavěn budov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3717032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6932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Jednotka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Bytová, nebytová</a:t>
            </a:r>
          </a:p>
          <a:p>
            <a:pPr lvl="1"/>
            <a:r>
              <a:rPr lang="cs-CZ" dirty="0" smtClean="0"/>
              <a:t>Vymezená dle zák. č. 72/1994 Sb.</a:t>
            </a:r>
          </a:p>
          <a:p>
            <a:pPr lvl="1"/>
            <a:r>
              <a:rPr lang="cs-CZ" dirty="0" smtClean="0"/>
              <a:t>Vymezená dle OZ</a:t>
            </a:r>
            <a:endParaRPr lang="cs-CZ" dirty="0"/>
          </a:p>
          <a:p>
            <a:endParaRPr lang="cs-CZ" dirty="0"/>
          </a:p>
        </p:txBody>
      </p:sp>
      <p:pic>
        <p:nvPicPr>
          <p:cNvPr id="2051" name="Picture 3" descr="\\flsrv\profiles\1855\Desktop\bytová jednotk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4124221"/>
            <a:ext cx="3257550" cy="1400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5738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1027664"/>
            <a:ext cx="7384666" cy="52912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Právo stavby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§ 1240 OZ ve spoj. § 3 KZ </a:t>
            </a:r>
          </a:p>
          <a:p>
            <a:pPr lvl="1"/>
            <a:r>
              <a:rPr lang="cs-CZ" dirty="0" smtClean="0"/>
              <a:t>právo stavby = věcné právo zatěžující pozemek 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právo stavby= nemovitá věc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stavba vyhovující právu stavby = součást práva stavby, použijí se na ní ustanovení o nemovitých věcech 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1712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4863" y="764704"/>
            <a:ext cx="7168642" cy="889168"/>
          </a:xfrm>
        </p:spPr>
        <p:txBody>
          <a:bodyPr/>
          <a:lstStyle/>
          <a:p>
            <a:r>
              <a:rPr lang="cs-CZ" dirty="0" smtClean="0"/>
              <a:t>Vodní dílo a KN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755576" y="1700808"/>
            <a:ext cx="6912768" cy="3915797"/>
          </a:xfrm>
        </p:spPr>
        <p:txBody>
          <a:bodyPr>
            <a:normAutofit/>
          </a:bodyPr>
          <a:lstStyle/>
          <a:p>
            <a:r>
              <a:rPr lang="cs-CZ" sz="1600" dirty="0" smtClean="0"/>
              <a:t>§ 3 KZ ve spoj. s  § 20 vodního zákona  ve spoj. s </a:t>
            </a:r>
            <a:r>
              <a:rPr lang="cs-CZ" sz="1600" dirty="0" err="1" smtClean="0"/>
              <a:t>vyhl</a:t>
            </a:r>
            <a:r>
              <a:rPr lang="cs-CZ" sz="1600" dirty="0" smtClean="0"/>
              <a:t>. č. 3/2007Sb.</a:t>
            </a:r>
          </a:p>
          <a:p>
            <a:pPr lvl="1"/>
            <a:r>
              <a:rPr lang="cs-CZ" sz="1600" dirty="0" smtClean="0"/>
              <a:t>V KN se evidují:</a:t>
            </a:r>
          </a:p>
          <a:p>
            <a:pPr lvl="2"/>
            <a:r>
              <a:rPr lang="cs-CZ" sz="1400" b="1" dirty="0" smtClean="0"/>
              <a:t>Přehrady</a:t>
            </a:r>
            <a:r>
              <a:rPr lang="cs-CZ" sz="1400" b="1" dirty="0"/>
              <a:t>, hráze, jezy, stavby, které se k plavebním účelům zřizují v korytech vodních toků nebo na jejích březích, stavby k využití vodní energie a stavby odkališť, pokud jsou spojené se zemí pevným základem, se evidují v katastru </a:t>
            </a:r>
            <a:r>
              <a:rPr lang="cs-CZ" sz="1400" b="1" dirty="0" smtClean="0"/>
              <a:t>nemovitostí </a:t>
            </a:r>
            <a:endParaRPr lang="cs-CZ" sz="1400" b="1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4005064"/>
            <a:ext cx="3096344" cy="2366392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9184" y="3429000"/>
            <a:ext cx="3439159" cy="2368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5533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1027664"/>
            <a:ext cx="7384666" cy="52912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Právo stavby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§ 1240 OZ ve spoj. § 3 KZ </a:t>
            </a:r>
          </a:p>
          <a:p>
            <a:pPr lvl="1"/>
            <a:r>
              <a:rPr lang="cs-CZ" dirty="0" smtClean="0"/>
              <a:t>právo stavby = věcné právo zatěžující pozemek 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právo stavby= nemovitá věc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stavba vyhovující právu stavby = součást práva stavby, použijí se na ní ustanovení o nemovitých věcech 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5770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692696"/>
            <a:ext cx="7096752" cy="864096"/>
          </a:xfrm>
        </p:spPr>
        <p:txBody>
          <a:bodyPr/>
          <a:lstStyle/>
          <a:p>
            <a:r>
              <a:rPr lang="cs-CZ" dirty="0" smtClean="0"/>
              <a:t>Prameny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99592" y="1628800"/>
            <a:ext cx="6921217" cy="4203829"/>
          </a:xfrm>
        </p:spPr>
        <p:txBody>
          <a:bodyPr>
            <a:normAutofit fontScale="92500" lnSpcReduction="10000"/>
          </a:bodyPr>
          <a:lstStyle/>
          <a:p>
            <a:r>
              <a:rPr lang="cs-CZ" sz="1600" b="1" dirty="0" smtClean="0"/>
              <a:t>Prameny</a:t>
            </a:r>
            <a:r>
              <a:rPr lang="cs-CZ" sz="1600" dirty="0" smtClean="0"/>
              <a:t>:</a:t>
            </a:r>
          </a:p>
          <a:p>
            <a:pPr lvl="1"/>
            <a:r>
              <a:rPr lang="cs-CZ" sz="1600" dirty="0" err="1" smtClean="0"/>
              <a:t>Zák.č</a:t>
            </a:r>
            <a:r>
              <a:rPr lang="cs-CZ" sz="1600" dirty="0" smtClean="0"/>
              <a:t>. 89/2012 Sb., občanský zákoník („OZ“)</a:t>
            </a:r>
          </a:p>
          <a:p>
            <a:pPr lvl="1"/>
            <a:r>
              <a:rPr lang="cs-CZ" sz="1600" dirty="0" err="1" smtClean="0"/>
              <a:t>zák.č</a:t>
            </a:r>
            <a:r>
              <a:rPr lang="cs-CZ" sz="1600" dirty="0" smtClean="0"/>
              <a:t>. 256/2013 Sb., o katastru nemovitostí (katastrální zákon)  „KZ“</a:t>
            </a:r>
          </a:p>
          <a:p>
            <a:pPr lvl="2"/>
            <a:r>
              <a:rPr lang="cs-CZ" sz="1600" dirty="0" smtClean="0"/>
              <a:t>prováděcí předpisy </a:t>
            </a:r>
          </a:p>
          <a:p>
            <a:pPr lvl="3"/>
            <a:r>
              <a:rPr lang="cs-CZ" sz="1600" dirty="0" err="1" smtClean="0"/>
              <a:t>Vyhl.č</a:t>
            </a:r>
            <a:r>
              <a:rPr lang="cs-CZ" sz="1600" dirty="0" smtClean="0"/>
              <a:t>. 257/2013 Sb., katastrální vyhláška</a:t>
            </a:r>
          </a:p>
          <a:p>
            <a:pPr lvl="3"/>
            <a:r>
              <a:rPr lang="cs-CZ" sz="1600" dirty="0" err="1" smtClean="0"/>
              <a:t>Vyhl.č</a:t>
            </a:r>
            <a:r>
              <a:rPr lang="cs-CZ" sz="1600" dirty="0" smtClean="0"/>
              <a:t>. 358/2013 Sb., o poskytování údajů z katastru nemovitostí</a:t>
            </a:r>
          </a:p>
          <a:p>
            <a:pPr lvl="3"/>
            <a:r>
              <a:rPr lang="cs-CZ" sz="1600" dirty="0" err="1" smtClean="0"/>
              <a:t>Vyhl.č</a:t>
            </a:r>
            <a:r>
              <a:rPr lang="cs-CZ" sz="1600" dirty="0" smtClean="0"/>
              <a:t>. 359/2013 Sb., o stanovení vzoru formuláře pro podání návrhu na zahájení řízení o povolení vkladu</a:t>
            </a:r>
          </a:p>
          <a:p>
            <a:pPr lvl="3"/>
            <a:r>
              <a:rPr lang="cs-CZ" sz="1600" dirty="0" smtClean="0"/>
              <a:t>Vyhl.č.23/2007 Sb., </a:t>
            </a:r>
          </a:p>
          <a:p>
            <a:pPr lvl="1"/>
            <a:r>
              <a:rPr lang="cs-CZ" sz="1700" dirty="0" smtClean="0"/>
              <a:t> zák.359/1992  Sb., o zeměměřických a katastrálních operátech </a:t>
            </a:r>
          </a:p>
          <a:p>
            <a:pPr lvl="1"/>
            <a:r>
              <a:rPr lang="cs-CZ" sz="1700" dirty="0" smtClean="0"/>
              <a:t> </a:t>
            </a:r>
            <a:r>
              <a:rPr lang="cs-CZ" sz="1700" dirty="0" err="1" smtClean="0"/>
              <a:t>zák.č</a:t>
            </a:r>
            <a:r>
              <a:rPr lang="cs-CZ" sz="1700" dirty="0" smtClean="0"/>
              <a:t>. 200/1994 Sb., o zeměměřictví </a:t>
            </a:r>
          </a:p>
          <a:p>
            <a:pPr lvl="1"/>
            <a:r>
              <a:rPr lang="cs-CZ" sz="1600" dirty="0" smtClean="0"/>
              <a:t>Vnitřní předpisy ČÚZK</a:t>
            </a:r>
          </a:p>
          <a:p>
            <a:pPr lvl="2"/>
            <a:r>
              <a:rPr lang="cs-CZ" sz="1400" dirty="0" smtClean="0"/>
              <a:t>Jednací řád pro katastrální úřady </a:t>
            </a:r>
          </a:p>
          <a:p>
            <a:pPr lvl="2"/>
            <a:r>
              <a:rPr lang="cs-CZ" sz="1400" dirty="0" smtClean="0"/>
              <a:t>Návod pro vedení a správu katastru</a:t>
            </a:r>
          </a:p>
          <a:p>
            <a:pPr lvl="2"/>
            <a:r>
              <a:rPr lang="cs-CZ" sz="1400" dirty="0" smtClean="0"/>
              <a:t>Pokyny ČUŹK </a:t>
            </a:r>
          </a:p>
          <a:p>
            <a:pPr lvl="2"/>
            <a:endParaRPr lang="cs-CZ" sz="1400" dirty="0" smtClean="0"/>
          </a:p>
          <a:p>
            <a:endParaRPr lang="cs-CZ" sz="1600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912067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440616" cy="792088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Obsah - </a:t>
            </a:r>
            <a:r>
              <a:rPr lang="cs-CZ" sz="3200" dirty="0"/>
              <a:t>údaje o objektech, které jsou předmětem katastru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980728"/>
            <a:ext cx="8410136" cy="5400600"/>
          </a:xfrm>
        </p:spPr>
        <p:txBody>
          <a:bodyPr>
            <a:normAutofit fontScale="25000" lnSpcReduction="20000"/>
          </a:bodyPr>
          <a:lstStyle/>
          <a:p>
            <a:r>
              <a:rPr lang="cs-CZ" sz="6400" dirty="0" smtClean="0"/>
              <a:t>§ 4 KZ ve spoj. s prováděcí </a:t>
            </a:r>
            <a:r>
              <a:rPr lang="cs-CZ" sz="6400" dirty="0" smtClean="0"/>
              <a:t>vyhláškou č</a:t>
            </a:r>
            <a:r>
              <a:rPr lang="cs-CZ" sz="6400" dirty="0" smtClean="0"/>
              <a:t>. 357/2013 Sb.</a:t>
            </a:r>
          </a:p>
          <a:p>
            <a:endParaRPr lang="cs-CZ" dirty="0"/>
          </a:p>
          <a:p>
            <a:endParaRPr lang="cs-CZ" sz="6400" b="1" dirty="0" smtClean="0"/>
          </a:p>
          <a:p>
            <a:r>
              <a:rPr lang="cs-CZ" sz="6400" b="1" dirty="0" smtClean="0"/>
              <a:t>geometrické </a:t>
            </a:r>
            <a:r>
              <a:rPr lang="cs-CZ" sz="6400" b="1" dirty="0"/>
              <a:t>určení a polohové určení </a:t>
            </a:r>
            <a:r>
              <a:rPr lang="cs-CZ" sz="6400" dirty="0"/>
              <a:t>nemovitostí a katastrálních území</a:t>
            </a:r>
            <a:r>
              <a:rPr lang="cs-CZ" sz="6400" dirty="0" smtClean="0"/>
              <a:t>,</a:t>
            </a:r>
          </a:p>
          <a:p>
            <a:r>
              <a:rPr lang="cs-CZ" sz="6400" b="1" dirty="0" smtClean="0"/>
              <a:t>druhy </a:t>
            </a:r>
            <a:r>
              <a:rPr lang="cs-CZ" sz="6400" b="1" dirty="0"/>
              <a:t>pozemků, čísla a výměry parcel</a:t>
            </a:r>
            <a:r>
              <a:rPr lang="cs-CZ" sz="6400" dirty="0"/>
              <a:t>, </a:t>
            </a:r>
            <a:endParaRPr lang="cs-CZ" sz="6400" dirty="0" smtClean="0"/>
          </a:p>
          <a:p>
            <a:r>
              <a:rPr lang="cs-CZ" sz="6400" b="1" dirty="0" smtClean="0"/>
              <a:t>údaje </a:t>
            </a:r>
            <a:r>
              <a:rPr lang="cs-CZ" sz="6400" b="1" dirty="0"/>
              <a:t>o budovách</a:t>
            </a:r>
            <a:r>
              <a:rPr lang="cs-CZ" sz="6400" dirty="0"/>
              <a:t>, kterým se přiděluje číslo popisné nebo evidenční včetně čísel těchto budov, údaje o budovách, kterým se číslo popisné ani evidenční nepřiděluje, </a:t>
            </a:r>
            <a:r>
              <a:rPr lang="cs-CZ" sz="6400" b="1" dirty="0"/>
              <a:t>pokud jsou hlavní stavbou na pozemku</a:t>
            </a:r>
            <a:r>
              <a:rPr lang="cs-CZ" sz="6400" dirty="0"/>
              <a:t>, </a:t>
            </a:r>
            <a:r>
              <a:rPr lang="cs-CZ" sz="6400" i="1" dirty="0"/>
              <a:t>nejedná-li se o drobné stavby</a:t>
            </a:r>
            <a:r>
              <a:rPr lang="cs-CZ" sz="6400" dirty="0"/>
              <a:t>, </a:t>
            </a:r>
            <a:r>
              <a:rPr lang="cs-CZ" sz="6400" b="1" dirty="0"/>
              <a:t>vybrané údaje o způsobu ochrany a využití nemovitostí a čísla </a:t>
            </a:r>
            <a:r>
              <a:rPr lang="cs-CZ" sz="6400" b="1" dirty="0" smtClean="0"/>
              <a:t>jednotek</a:t>
            </a:r>
          </a:p>
          <a:p>
            <a:r>
              <a:rPr lang="cs-CZ" sz="6400" b="1" dirty="0" smtClean="0"/>
              <a:t>cenové </a:t>
            </a:r>
            <a:r>
              <a:rPr lang="cs-CZ" sz="6400" b="1" dirty="0"/>
              <a:t>údaje, </a:t>
            </a:r>
            <a:r>
              <a:rPr lang="cs-CZ" sz="6400" dirty="0"/>
              <a:t>údaje pro daňové účely a údaje umožňující propojení s jinými informačními systémy, které mají vztah k obsahu </a:t>
            </a:r>
            <a:r>
              <a:rPr lang="cs-CZ" sz="6400" dirty="0" smtClean="0"/>
              <a:t>katastru,</a:t>
            </a:r>
          </a:p>
          <a:p>
            <a:r>
              <a:rPr lang="cs-CZ" sz="6400" b="1" dirty="0" smtClean="0"/>
              <a:t>u evidovaných </a:t>
            </a:r>
            <a:r>
              <a:rPr lang="cs-CZ" sz="6400" b="1" dirty="0"/>
              <a:t>budov údaj o tom, zda se jedná o dočasnou </a:t>
            </a:r>
            <a:r>
              <a:rPr lang="cs-CZ" sz="6400" b="1" dirty="0" smtClean="0"/>
              <a:t>stavbu</a:t>
            </a:r>
            <a:r>
              <a:rPr lang="cs-CZ" sz="6400" dirty="0" smtClean="0"/>
              <a:t>,</a:t>
            </a:r>
          </a:p>
          <a:p>
            <a:r>
              <a:rPr lang="cs-CZ" sz="6400" b="1" dirty="0" smtClean="0"/>
              <a:t>údaje </a:t>
            </a:r>
            <a:r>
              <a:rPr lang="cs-CZ" sz="6400" b="1" dirty="0"/>
              <a:t>o právech včetně údajů o vlastnících a údaje o oprávněných z jiného práva, které se zapisuje do katastru </a:t>
            </a:r>
            <a:endParaRPr lang="cs-CZ" sz="6400" dirty="0" smtClean="0"/>
          </a:p>
          <a:p>
            <a:r>
              <a:rPr lang="cs-CZ" sz="6400" b="1" dirty="0" smtClean="0"/>
              <a:t>upozornění</a:t>
            </a:r>
            <a:r>
              <a:rPr lang="cs-CZ" sz="6400" dirty="0" smtClean="0"/>
              <a:t> </a:t>
            </a:r>
            <a:r>
              <a:rPr lang="cs-CZ" sz="6400" dirty="0"/>
              <a:t>týkající se nemovitosti, pokud jiný právní předpis stanoví povinnost vyznačit je v katastru nebo jsou potřebná pro správu </a:t>
            </a:r>
            <a:r>
              <a:rPr lang="cs-CZ" sz="6400" dirty="0" smtClean="0"/>
              <a:t>katastru,</a:t>
            </a:r>
          </a:p>
          <a:p>
            <a:r>
              <a:rPr lang="cs-CZ" sz="6400" dirty="0" smtClean="0"/>
              <a:t>úplná </a:t>
            </a:r>
            <a:r>
              <a:rPr lang="cs-CZ" sz="6400" dirty="0"/>
              <a:t>znění prohlášení o rozdělení práva k domu a pozemku na vlastnické právo k jednotkám (dále jen „</a:t>
            </a:r>
            <a:r>
              <a:rPr lang="cs-CZ" sz="6400" b="1" dirty="0"/>
              <a:t>prohlášení vlastníka domu</a:t>
            </a:r>
            <a:r>
              <a:rPr lang="cs-CZ" sz="6400" b="1" dirty="0" smtClean="0"/>
              <a:t>“),</a:t>
            </a:r>
          </a:p>
          <a:p>
            <a:r>
              <a:rPr lang="cs-CZ" sz="6400" b="1" dirty="0" smtClean="0"/>
              <a:t>dohody </a:t>
            </a:r>
            <a:r>
              <a:rPr lang="cs-CZ" sz="6400" b="1" dirty="0"/>
              <a:t>spoluvlastníků o správě </a:t>
            </a:r>
            <a:r>
              <a:rPr lang="cs-CZ" sz="6400" b="1" dirty="0" smtClean="0"/>
              <a:t>nemovitosti</a:t>
            </a:r>
            <a:r>
              <a:rPr lang="cs-CZ" sz="6400" dirty="0" smtClean="0"/>
              <a:t>,</a:t>
            </a:r>
          </a:p>
          <a:p>
            <a:r>
              <a:rPr lang="cs-CZ" sz="6400" dirty="0" smtClean="0"/>
              <a:t>údaje </a:t>
            </a:r>
            <a:r>
              <a:rPr lang="cs-CZ" sz="6400" dirty="0"/>
              <a:t>o bodech podrobných polohových bodových </a:t>
            </a:r>
            <a:r>
              <a:rPr lang="cs-CZ" sz="6400" dirty="0" smtClean="0"/>
              <a:t>polí</a:t>
            </a:r>
          </a:p>
          <a:p>
            <a:r>
              <a:rPr lang="cs-CZ" sz="6400" dirty="0" smtClean="0"/>
              <a:t>místní </a:t>
            </a:r>
            <a:r>
              <a:rPr lang="cs-CZ" sz="6400" dirty="0"/>
              <a:t>a pomístní názvosloví.</a:t>
            </a:r>
          </a:p>
          <a:p>
            <a:endParaRPr lang="cs-CZ" sz="5600" dirty="0" smtClean="0"/>
          </a:p>
        </p:txBody>
      </p:sp>
    </p:spTree>
    <p:extLst>
      <p:ext uri="{BB962C8B-B14F-4D97-AF65-F5344CB8AC3E}">
        <p14:creationId xmlns:p14="http://schemas.microsoft.com/office/powerpoint/2010/main" val="1378934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katastru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Údaje o osobě</a:t>
            </a:r>
            <a:r>
              <a:rPr lang="cs-CZ" dirty="0" smtClean="0"/>
              <a:t>:</a:t>
            </a:r>
          </a:p>
          <a:p>
            <a:endParaRPr lang="cs-CZ" dirty="0"/>
          </a:p>
          <a:p>
            <a:r>
              <a:rPr lang="cs-CZ" dirty="0" smtClean="0"/>
              <a:t>o </a:t>
            </a:r>
            <a:r>
              <a:rPr lang="cs-CZ" b="1" dirty="0"/>
              <a:t>fyzické osobě</a:t>
            </a:r>
            <a:r>
              <a:rPr lang="cs-CZ" dirty="0"/>
              <a:t> se do katastru </a:t>
            </a:r>
            <a:r>
              <a:rPr lang="cs-CZ" dirty="0" smtClean="0"/>
              <a:t>zapisuje</a:t>
            </a:r>
          </a:p>
          <a:p>
            <a:pPr lvl="1"/>
            <a:r>
              <a:rPr lang="cs-CZ" dirty="0" smtClean="0"/>
              <a:t>jméno</a:t>
            </a:r>
            <a:r>
              <a:rPr lang="cs-CZ" dirty="0"/>
              <a:t>, popřípadě jména, a </a:t>
            </a:r>
            <a:r>
              <a:rPr lang="cs-CZ" dirty="0" smtClean="0"/>
              <a:t>příjmení,</a:t>
            </a:r>
          </a:p>
          <a:p>
            <a:pPr lvl="1"/>
            <a:r>
              <a:rPr lang="cs-CZ" dirty="0" smtClean="0"/>
              <a:t>rodné </a:t>
            </a:r>
            <a:r>
              <a:rPr lang="cs-CZ" dirty="0"/>
              <a:t>číslo, a nemá-li je, datum </a:t>
            </a:r>
            <a:r>
              <a:rPr lang="cs-CZ" dirty="0" smtClean="0"/>
              <a:t>narození,</a:t>
            </a:r>
          </a:p>
          <a:p>
            <a:pPr lvl="1"/>
            <a:r>
              <a:rPr lang="cs-CZ" dirty="0" smtClean="0"/>
              <a:t>adresa </a:t>
            </a:r>
            <a:r>
              <a:rPr lang="cs-CZ" dirty="0"/>
              <a:t>místa trvalého pobytu, a nemá-li ji, adresa bydliště.</a:t>
            </a:r>
          </a:p>
          <a:p>
            <a:r>
              <a:rPr lang="cs-CZ" dirty="0" smtClean="0"/>
              <a:t>o </a:t>
            </a:r>
            <a:r>
              <a:rPr lang="cs-CZ" b="1" dirty="0"/>
              <a:t>právnické osobě </a:t>
            </a:r>
            <a:r>
              <a:rPr lang="cs-CZ" dirty="0"/>
              <a:t>se do katastru </a:t>
            </a:r>
            <a:r>
              <a:rPr lang="cs-CZ" dirty="0" smtClean="0"/>
              <a:t>zapisuje</a:t>
            </a:r>
          </a:p>
          <a:p>
            <a:pPr lvl="1"/>
            <a:r>
              <a:rPr lang="cs-CZ" dirty="0" smtClean="0"/>
              <a:t>název </a:t>
            </a:r>
            <a:r>
              <a:rPr lang="cs-CZ" dirty="0"/>
              <a:t>nebo obchodní firma</a:t>
            </a:r>
            <a:r>
              <a:rPr lang="cs-CZ" dirty="0" smtClean="0"/>
              <a:t>,</a:t>
            </a:r>
          </a:p>
          <a:p>
            <a:pPr lvl="1"/>
            <a:r>
              <a:rPr lang="cs-CZ" dirty="0" smtClean="0"/>
              <a:t> </a:t>
            </a:r>
            <a:r>
              <a:rPr lang="cs-CZ" dirty="0"/>
              <a:t>identifikační číslo osoby nebo jiný obdobný identifikační údaj, je-li </a:t>
            </a:r>
            <a:r>
              <a:rPr lang="cs-CZ" dirty="0" smtClean="0"/>
              <a:t>přidělen</a:t>
            </a:r>
          </a:p>
          <a:p>
            <a:pPr lvl="1"/>
            <a:r>
              <a:rPr lang="cs-CZ" dirty="0" smtClean="0"/>
              <a:t>sídlo.</a:t>
            </a:r>
          </a:p>
          <a:p>
            <a:pPr lvl="1"/>
            <a:endParaRPr lang="cs-CZ" dirty="0" smtClean="0"/>
          </a:p>
          <a:p>
            <a:r>
              <a:rPr lang="cs-CZ" b="1" dirty="0"/>
              <a:t>Obsah katastru je uspořádán v </a:t>
            </a:r>
            <a:r>
              <a:rPr lang="cs-CZ" b="1" u="sng" dirty="0"/>
              <a:t>katastrálních operátech podle katastrálních území.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9091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Katastrální operát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 smtClean="0"/>
              <a:t> Katastrální </a:t>
            </a:r>
            <a:r>
              <a:rPr lang="cs-CZ" dirty="0"/>
              <a:t>operát </a:t>
            </a:r>
            <a:r>
              <a:rPr lang="cs-CZ" dirty="0" smtClean="0"/>
              <a:t>tvoří</a:t>
            </a:r>
          </a:p>
          <a:p>
            <a:pPr marL="0" indent="0">
              <a:buNone/>
            </a:pPr>
            <a:endParaRPr lang="cs-CZ" dirty="0"/>
          </a:p>
          <a:p>
            <a:pPr marL="514350" indent="-514350">
              <a:buAutoNum type="alphaLcParenR"/>
            </a:pPr>
            <a:r>
              <a:rPr lang="cs-CZ" b="1" dirty="0" smtClean="0"/>
              <a:t>soubor </a:t>
            </a:r>
            <a:r>
              <a:rPr lang="cs-CZ" b="1" dirty="0"/>
              <a:t>geodetických informací</a:t>
            </a:r>
            <a:r>
              <a:rPr lang="cs-CZ" dirty="0"/>
              <a:t>, který zahrnuje katastrální mapu a její číselné </a:t>
            </a:r>
            <a:r>
              <a:rPr lang="cs-CZ" dirty="0" smtClean="0"/>
              <a:t>vyjádření,</a:t>
            </a:r>
          </a:p>
          <a:p>
            <a:pPr marL="514350" indent="-514350">
              <a:buAutoNum type="alphaLcParenR"/>
            </a:pPr>
            <a:endParaRPr lang="cs-CZ" dirty="0"/>
          </a:p>
          <a:p>
            <a:pPr marL="514350" indent="-514350">
              <a:buAutoNum type="alphaLcParenR"/>
            </a:pPr>
            <a:r>
              <a:rPr lang="cs-CZ" b="1" dirty="0" smtClean="0"/>
              <a:t>soubor </a:t>
            </a:r>
            <a:r>
              <a:rPr lang="cs-CZ" b="1" dirty="0"/>
              <a:t>popisných </a:t>
            </a:r>
            <a:r>
              <a:rPr lang="cs-CZ" b="1" dirty="0" smtClean="0"/>
              <a:t>informací</a:t>
            </a:r>
          </a:p>
          <a:p>
            <a:pPr marL="514350" indent="-514350">
              <a:buAutoNum type="alphaLcParenR"/>
            </a:pPr>
            <a:endParaRPr lang="cs-CZ" dirty="0"/>
          </a:p>
          <a:p>
            <a:pPr marL="514350" indent="-514350">
              <a:buAutoNum type="alphaLcParenR"/>
            </a:pPr>
            <a:r>
              <a:rPr lang="cs-CZ" b="1" dirty="0" smtClean="0"/>
              <a:t>dokumentace </a:t>
            </a:r>
            <a:r>
              <a:rPr lang="cs-CZ" b="1" dirty="0"/>
              <a:t>výsledků šetření a měření </a:t>
            </a:r>
            <a:r>
              <a:rPr lang="cs-CZ" dirty="0"/>
              <a:t>pro vedení a obnovu souboru geodetických informací, včetně místního a pomístního </a:t>
            </a:r>
            <a:r>
              <a:rPr lang="cs-CZ" dirty="0" smtClean="0"/>
              <a:t>názvosloví,</a:t>
            </a:r>
          </a:p>
          <a:p>
            <a:pPr marL="514350" indent="-514350">
              <a:buAutoNum type="alphaLcParenR"/>
            </a:pPr>
            <a:endParaRPr lang="cs-CZ" dirty="0"/>
          </a:p>
          <a:p>
            <a:pPr marL="514350" indent="-514350">
              <a:buAutoNum type="alphaLcParenR"/>
            </a:pPr>
            <a:r>
              <a:rPr lang="cs-CZ" b="1" dirty="0" smtClean="0"/>
              <a:t>sbírka </a:t>
            </a:r>
            <a:r>
              <a:rPr lang="cs-CZ" b="1" dirty="0"/>
              <a:t>listin</a:t>
            </a:r>
            <a:r>
              <a:rPr lang="cs-CZ" dirty="0"/>
              <a:t>, která obsahuje rozhodnutí orgánů veřejné moci, smlouvy a jiné listiny, na jejichž podkladě byl proveden zápis do katastru, úplná znění prohlášení vlastníka domu a dohody spoluvlastníků o správě </a:t>
            </a:r>
            <a:r>
              <a:rPr lang="cs-CZ" dirty="0" smtClean="0"/>
              <a:t>nemovitosti,</a:t>
            </a:r>
          </a:p>
          <a:p>
            <a:pPr marL="514350" indent="-514350">
              <a:buAutoNum type="alphaLcParenR"/>
            </a:pPr>
            <a:endParaRPr lang="cs-CZ" dirty="0"/>
          </a:p>
          <a:p>
            <a:pPr marL="514350" indent="-514350">
              <a:buAutoNum type="alphaLcParenR"/>
            </a:pPr>
            <a:r>
              <a:rPr lang="cs-CZ" b="1" dirty="0" smtClean="0"/>
              <a:t>protokoly</a:t>
            </a:r>
            <a:r>
              <a:rPr lang="cs-CZ" dirty="0" smtClean="0"/>
              <a:t> </a:t>
            </a:r>
            <a:r>
              <a:rPr lang="cs-CZ" dirty="0"/>
              <a:t>o vkladech, záznamech, poznámkách, dalších zápisech, opravách chyb, námitkách proti obnovenému katastrálnímu operátu, výsledcích revize katastru a o záznamech pro další řízení.</a:t>
            </a:r>
          </a:p>
        </p:txBody>
      </p:sp>
    </p:spTree>
    <p:extLst>
      <p:ext uri="{BB962C8B-B14F-4D97-AF65-F5344CB8AC3E}">
        <p14:creationId xmlns:p14="http://schemas.microsoft.com/office/powerpoint/2010/main" val="257499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Závaznost údajů katastru (§ 51 KZ)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Závazné </a:t>
            </a:r>
            <a:r>
              <a:rPr lang="cs-CZ" b="1" u="sng" dirty="0" smtClean="0"/>
              <a:t>pro právní jednání </a:t>
            </a:r>
            <a:r>
              <a:rPr lang="cs-CZ" dirty="0" smtClean="0"/>
              <a:t>týkající se </a:t>
            </a:r>
            <a:r>
              <a:rPr lang="cs-CZ" b="1" dirty="0" smtClean="0"/>
              <a:t>nemovitostí vedených v katastru </a:t>
            </a:r>
            <a:r>
              <a:rPr lang="cs-CZ" dirty="0" smtClean="0"/>
              <a:t>jsou údaje katastru:</a:t>
            </a:r>
          </a:p>
          <a:p>
            <a:pPr lvl="1"/>
            <a:r>
              <a:rPr lang="cs-CZ" dirty="0" smtClean="0"/>
              <a:t>parcelní číslo</a:t>
            </a:r>
          </a:p>
          <a:p>
            <a:pPr lvl="1"/>
            <a:r>
              <a:rPr lang="cs-CZ" dirty="0" smtClean="0"/>
              <a:t>geometrické určení nemovitosti</a:t>
            </a:r>
          </a:p>
          <a:p>
            <a:pPr lvl="1"/>
            <a:r>
              <a:rPr lang="cs-CZ" dirty="0" smtClean="0"/>
              <a:t>název a geometrické určení katastrálního území</a:t>
            </a:r>
          </a:p>
          <a:p>
            <a:pPr lvl="1"/>
            <a:endParaRPr lang="cs-CZ" dirty="0"/>
          </a:p>
          <a:p>
            <a:pPr lvl="1"/>
            <a:r>
              <a:rPr lang="cs-CZ" dirty="0" smtClean="0"/>
              <a:t>Diskuse:</a:t>
            </a:r>
          </a:p>
          <a:p>
            <a:pPr lvl="2"/>
            <a:r>
              <a:rPr lang="cs-CZ" dirty="0" smtClean="0"/>
              <a:t>údaj o druhu pozemku, </a:t>
            </a:r>
          </a:p>
          <a:p>
            <a:pPr lvl="2"/>
            <a:r>
              <a:rPr lang="cs-CZ" dirty="0" smtClean="0"/>
              <a:t>výměra</a:t>
            </a:r>
          </a:p>
          <a:p>
            <a:pPr lvl="3"/>
            <a:r>
              <a:rPr lang="cs-CZ" dirty="0" smtClean="0"/>
              <a:t>diskuse </a:t>
            </a:r>
          </a:p>
          <a:p>
            <a:pPr lvl="1"/>
            <a:endParaRPr lang="cs-CZ" dirty="0" smtClean="0"/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6500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1027664"/>
            <a:ext cx="7384666" cy="457120"/>
          </a:xfrm>
        </p:spPr>
        <p:txBody>
          <a:bodyPr>
            <a:normAutofit fontScale="90000"/>
          </a:bodyPr>
          <a:lstStyle/>
          <a:p>
            <a:r>
              <a:rPr lang="cs-CZ" sz="2000" b="1" dirty="0" smtClean="0"/>
              <a:t>Přechodná ustanovení KZ(vybraná) významná pro KN</a:t>
            </a:r>
            <a:endParaRPr lang="cs-CZ" sz="2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000" b="1" dirty="0" smtClean="0"/>
              <a:t>Údaje katastru</a:t>
            </a:r>
          </a:p>
          <a:p>
            <a:pPr lvl="1"/>
            <a:r>
              <a:rPr lang="cs-CZ" sz="2000" b="1" dirty="0" smtClean="0"/>
              <a:t>vedou se podle dosavadních právních předpisů do doby, než jednotlivé evidované údaje budou změnou dotčeny změnou</a:t>
            </a:r>
            <a:r>
              <a:rPr lang="cs-CZ" sz="2000" dirty="0" smtClean="0"/>
              <a:t>. Katastrální úřady jsou </a:t>
            </a:r>
            <a:r>
              <a:rPr lang="cs-CZ" sz="2000" b="1" dirty="0" smtClean="0"/>
              <a:t>oprávněny uvést zápisy v katastru do souladu s KZ i dříve z moci úřední </a:t>
            </a:r>
            <a:r>
              <a:rPr lang="cs-CZ" sz="2000" dirty="0" smtClean="0"/>
              <a:t>(§ 63/1 KZ)</a:t>
            </a:r>
          </a:p>
          <a:p>
            <a:pPr lvl="1"/>
            <a:endParaRPr lang="cs-CZ" sz="2000" b="1" dirty="0" smtClean="0"/>
          </a:p>
          <a:p>
            <a:pPr lvl="1"/>
            <a:r>
              <a:rPr lang="cs-CZ" sz="2000" b="1" dirty="0" smtClean="0"/>
              <a:t>O </a:t>
            </a:r>
            <a:r>
              <a:rPr lang="cs-CZ" sz="2000" b="1" dirty="0"/>
              <a:t>údajích o budově evidované podle </a:t>
            </a:r>
            <a:r>
              <a:rPr lang="cs-CZ" sz="2000" b="1" dirty="0" smtClean="0"/>
              <a:t>dřívějších </a:t>
            </a:r>
            <a:r>
              <a:rPr lang="cs-CZ" sz="2000" b="1" dirty="0"/>
              <a:t>právních </a:t>
            </a:r>
            <a:r>
              <a:rPr lang="cs-CZ" sz="2000" b="1" dirty="0" smtClean="0"/>
              <a:t>předpisů:</a:t>
            </a:r>
          </a:p>
          <a:p>
            <a:pPr lvl="2"/>
            <a:r>
              <a:rPr lang="cs-CZ" sz="1800" b="1" dirty="0" smtClean="0">
                <a:solidFill>
                  <a:srgbClr val="C00000"/>
                </a:solidFill>
              </a:rPr>
              <a:t> </a:t>
            </a:r>
            <a:r>
              <a:rPr lang="cs-CZ" sz="1800" b="1" dirty="0">
                <a:solidFill>
                  <a:srgbClr val="C00000"/>
                </a:solidFill>
              </a:rPr>
              <a:t>se má za to, že se jedná o trvalou stavbu</a:t>
            </a:r>
            <a:r>
              <a:rPr lang="cs-CZ" sz="1800" dirty="0"/>
              <a:t>, </a:t>
            </a:r>
            <a:r>
              <a:rPr lang="cs-CZ" sz="1800" b="1" i="1" dirty="0"/>
              <a:t>pokud z údajů katastru nevyplývá, že se jedná o stavbu dočasnou</a:t>
            </a:r>
            <a:r>
              <a:rPr lang="cs-CZ" sz="1800" b="1" dirty="0"/>
              <a:t>. </a:t>
            </a:r>
            <a:endParaRPr lang="cs-CZ" sz="1800" b="1" dirty="0" smtClean="0"/>
          </a:p>
          <a:p>
            <a:pPr lvl="2"/>
            <a:r>
              <a:rPr lang="cs-CZ" sz="1800" dirty="0" smtClean="0"/>
              <a:t>Doloží-li </a:t>
            </a:r>
            <a:r>
              <a:rPr lang="cs-CZ" sz="1800" dirty="0"/>
              <a:t>vlastník této stavby nebo jiný oprávněný, </a:t>
            </a:r>
            <a:r>
              <a:rPr lang="cs-CZ" sz="1800" b="1" dirty="0"/>
              <a:t>že se jedná o stavbu dočasnou, katastrální úřad tuto skutečnost do katastru doplní</a:t>
            </a:r>
            <a:r>
              <a:rPr lang="cs-CZ" sz="1800" b="1" dirty="0" smtClean="0"/>
              <a:t>.</a:t>
            </a:r>
            <a:r>
              <a:rPr lang="cs-CZ" sz="1800" dirty="0" smtClean="0"/>
              <a:t> Údaje o budově evidované podle dřívějších evidencí  (§ 63/2 KZ)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741586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RUIAN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RUIAN= Registr </a:t>
            </a:r>
            <a:r>
              <a:rPr lang="cs-CZ" dirty="0"/>
              <a:t>územní identifikace, adres a nemovitostí 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Zákon č</a:t>
            </a:r>
            <a:r>
              <a:rPr lang="cs-CZ" dirty="0" smtClean="0"/>
              <a:t>. 111/2009 Sb. o základních registrech</a:t>
            </a:r>
          </a:p>
          <a:p>
            <a:pPr lvl="1"/>
            <a:r>
              <a:rPr lang="cs-CZ" dirty="0"/>
              <a:t>RÚIAN je veřejný seznam, který umožňuje uživatelům z řad veřejné, ale i komerční a akademické sféry, dálkový přístup přes </a:t>
            </a:r>
            <a:r>
              <a:rPr lang="cs-CZ" dirty="0" smtClean="0"/>
              <a:t>internet</a:t>
            </a:r>
          </a:p>
          <a:p>
            <a:pPr lvl="1"/>
            <a:r>
              <a:rPr lang="cs-CZ" dirty="0" smtClean="0"/>
              <a:t>aplikace </a:t>
            </a:r>
            <a:r>
              <a:rPr lang="cs-CZ" dirty="0"/>
              <a:t>Veřejného dálkového přístupu (VDP) k datům RÚIAN je dostupná zdarma a bez registrace na internetové adrese: </a:t>
            </a:r>
            <a:r>
              <a:rPr lang="cs-CZ" dirty="0">
                <a:hlinkClick r:id="rId2"/>
              </a:rPr>
              <a:t>http://vdp.cuzk.cz</a:t>
            </a:r>
            <a:r>
              <a:rPr lang="cs-CZ" dirty="0"/>
              <a:t> </a:t>
            </a:r>
            <a:endParaRPr lang="cs-CZ" dirty="0" smtClean="0">
              <a:hlinkClick r:id="rId3"/>
            </a:endParaRPr>
          </a:p>
          <a:p>
            <a:pPr lvl="1"/>
            <a:r>
              <a:rPr lang="cs-CZ" dirty="0" smtClean="0">
                <a:hlinkClick r:id="rId3"/>
              </a:rPr>
              <a:t>http</a:t>
            </a:r>
            <a:r>
              <a:rPr lang="cs-CZ" dirty="0">
                <a:hlinkClick r:id="rId3"/>
              </a:rPr>
              <a:t>://cuzk.cz/ruian.aspx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0467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Příklad č. </a:t>
            </a:r>
            <a:r>
              <a:rPr lang="cs-CZ" dirty="0" smtClean="0"/>
              <a:t>1 </a:t>
            </a:r>
            <a:r>
              <a:rPr lang="cs-CZ" dirty="0"/>
              <a:t>– vyhledávání v KN, RUIAN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Úkoly:</a:t>
            </a:r>
          </a:p>
          <a:p>
            <a:pPr marL="68580" indent="0">
              <a:buNone/>
            </a:pPr>
            <a:r>
              <a:rPr lang="cs-CZ" dirty="0"/>
              <a:t>vyhledejte </a:t>
            </a:r>
            <a:r>
              <a:rPr lang="cs-CZ" dirty="0" smtClean="0"/>
              <a:t>v KN stavbu č.p. 158, </a:t>
            </a:r>
            <a:r>
              <a:rPr lang="cs-CZ" dirty="0" err="1" smtClean="0"/>
              <a:t>k.ú</a:t>
            </a:r>
            <a:r>
              <a:rPr lang="cs-CZ" dirty="0" smtClean="0"/>
              <a:t>, Veveří, Brno-město</a:t>
            </a:r>
          </a:p>
          <a:p>
            <a:pPr marL="525780" indent="-457200">
              <a:buAutoNum type="arabicParenR"/>
            </a:pPr>
            <a:r>
              <a:rPr lang="cs-CZ" dirty="0" smtClean="0"/>
              <a:t>uveďte</a:t>
            </a:r>
            <a:r>
              <a:rPr lang="cs-CZ" dirty="0"/>
              <a:t>, </a:t>
            </a:r>
            <a:r>
              <a:rPr lang="cs-CZ" dirty="0" smtClean="0"/>
              <a:t>jaké </a:t>
            </a:r>
            <a:r>
              <a:rPr lang="cs-CZ" dirty="0"/>
              <a:t>údaje o </a:t>
            </a:r>
            <a:r>
              <a:rPr lang="cs-CZ" dirty="0" smtClean="0"/>
              <a:t>stavbě jste </a:t>
            </a:r>
            <a:r>
              <a:rPr lang="cs-CZ" dirty="0"/>
              <a:t>zjistili </a:t>
            </a:r>
          </a:p>
          <a:p>
            <a:pPr marL="525780" indent="-457200">
              <a:buAutoNum type="arabicParenR"/>
            </a:pPr>
            <a:r>
              <a:rPr lang="cs-CZ" dirty="0" smtClean="0"/>
              <a:t>uveďte</a:t>
            </a:r>
            <a:r>
              <a:rPr lang="cs-CZ" dirty="0"/>
              <a:t>, o jakou stavbu se jedná a uveďte, jaké údaje jste o stavbě zjistili </a:t>
            </a:r>
          </a:p>
          <a:p>
            <a:pPr marL="525780" indent="-457200">
              <a:buAutoNum type="arabicParenR"/>
            </a:pPr>
            <a:r>
              <a:rPr lang="cs-CZ" dirty="0"/>
              <a:t>uveďte, jaký je vztah pozemku a </a:t>
            </a:r>
            <a:r>
              <a:rPr lang="cs-CZ" dirty="0" smtClean="0"/>
              <a:t>stavby</a:t>
            </a:r>
          </a:p>
          <a:p>
            <a:pPr marL="525780" indent="-457200">
              <a:buAutoNum type="arabicParenR"/>
            </a:pPr>
            <a:r>
              <a:rPr lang="cs-CZ" dirty="0" smtClean="0"/>
              <a:t>seznamte se s údaji  na LV, na kterém je stavba zapsána a uveďte, zda všechny v KN evidované stavby mají stejný právní režim co do jejich vztahu k pozemku, svůj závěr odůvodněte  </a:t>
            </a:r>
            <a:endParaRPr lang="cs-CZ" dirty="0"/>
          </a:p>
          <a:p>
            <a:pPr marL="525780" indent="-457200">
              <a:buAutoNum type="arabicParenR"/>
            </a:pPr>
            <a:r>
              <a:rPr lang="cs-CZ" dirty="0"/>
              <a:t>vyhledejte stavbu v Registru územní identifikace </a:t>
            </a:r>
          </a:p>
          <a:p>
            <a:pPr marL="525780" indent="-457200">
              <a:buAutoNum type="arabicParenR"/>
            </a:pPr>
            <a:r>
              <a:rPr lang="cs-CZ" dirty="0"/>
              <a:t>uveďte, jaké údaje jste o ní z RUIN zjistili   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2385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č. </a:t>
            </a:r>
            <a:r>
              <a:rPr lang="cs-CZ" dirty="0" smtClean="0"/>
              <a:t>2 </a:t>
            </a:r>
            <a:r>
              <a:rPr lang="cs-CZ" dirty="0"/>
              <a:t>– vyhledávání v KN, </a:t>
            </a:r>
            <a:r>
              <a:rPr lang="cs-CZ" dirty="0" smtClean="0"/>
              <a:t>RUIAN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1800" dirty="0"/>
              <a:t>AZ Tower Brno</a:t>
            </a:r>
            <a:br>
              <a:rPr lang="cs-CZ" sz="1800" dirty="0"/>
            </a:br>
            <a:r>
              <a:rPr lang="cs-CZ" sz="1800" dirty="0"/>
              <a:t>Pražákova 1008/69</a:t>
            </a:r>
            <a:br>
              <a:rPr lang="cs-CZ" sz="1800" dirty="0"/>
            </a:br>
            <a:r>
              <a:rPr lang="cs-CZ" sz="1800" dirty="0" err="1"/>
              <a:t>k.ú</a:t>
            </a:r>
            <a:r>
              <a:rPr lang="cs-CZ" sz="1800" dirty="0"/>
              <a:t>. Štýřice</a:t>
            </a:r>
            <a:br>
              <a:rPr lang="cs-CZ" sz="1800" dirty="0"/>
            </a:br>
            <a:r>
              <a:rPr lang="cs-CZ" sz="1800" dirty="0"/>
              <a:t>639 </a:t>
            </a:r>
            <a:r>
              <a:rPr lang="cs-CZ" sz="1800" dirty="0" smtClean="0"/>
              <a:t>Brno</a:t>
            </a:r>
          </a:p>
          <a:p>
            <a:endParaRPr lang="cs-CZ" sz="1800" dirty="0" smtClean="0"/>
          </a:p>
          <a:p>
            <a:pPr marL="525780" indent="-457200">
              <a:buAutoNum type="arabicParenR"/>
            </a:pPr>
            <a:r>
              <a:rPr lang="cs-CZ" sz="1800" dirty="0" smtClean="0"/>
              <a:t>uveďte</a:t>
            </a:r>
            <a:r>
              <a:rPr lang="cs-CZ" sz="1800" dirty="0"/>
              <a:t>, o jakou stavbu se jedná a uveďte, jaké údaje jste o stavbě zjistili </a:t>
            </a:r>
          </a:p>
          <a:p>
            <a:pPr marL="525780" indent="-457200">
              <a:buAutoNum type="arabicParenR"/>
            </a:pPr>
            <a:r>
              <a:rPr lang="cs-CZ" sz="1800" dirty="0"/>
              <a:t>uveďte, jaký je vztah pozemku a stavby</a:t>
            </a:r>
          </a:p>
          <a:p>
            <a:pPr marL="525780" indent="-457200">
              <a:buAutoNum type="arabicParenR"/>
            </a:pPr>
            <a:r>
              <a:rPr lang="cs-CZ" sz="1800" dirty="0"/>
              <a:t>seznamte se s údaji  na LV, na kterém je stavba zapsána a uveďte, zda všechny v KN evidované stavby mají stejný právní režim co do jejich vztahu k pozemku, svůj závěr odůvodněte  </a:t>
            </a:r>
          </a:p>
          <a:p>
            <a:pPr marL="525780" indent="-457200">
              <a:buAutoNum type="arabicParenR"/>
            </a:pPr>
            <a:r>
              <a:rPr lang="cs-CZ" sz="1800" dirty="0"/>
              <a:t>vyhledejte stavbu v Registru územní identifikace </a:t>
            </a:r>
          </a:p>
          <a:p>
            <a:pPr marL="525780" indent="-457200">
              <a:buAutoNum type="arabicParenR"/>
            </a:pPr>
            <a:r>
              <a:rPr lang="cs-CZ" sz="1800" dirty="0"/>
              <a:t>uveďte, jaké údaje jste o ní z RUIN zjistili   </a:t>
            </a:r>
          </a:p>
          <a:p>
            <a:endParaRPr lang="cs-CZ" sz="1800" dirty="0"/>
          </a:p>
          <a:p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380905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Zásady vedení katastru nemovitostí 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>
          <a:xfrm>
            <a:off x="899592" y="2348880"/>
            <a:ext cx="6849209" cy="3627765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zásady vedení evidencí nemovitostí se v jejich historickém vývoji měnily</a:t>
            </a:r>
          </a:p>
          <a:p>
            <a:endParaRPr lang="cs-CZ" dirty="0" smtClean="0"/>
          </a:p>
          <a:p>
            <a:r>
              <a:rPr lang="cs-CZ" dirty="0" smtClean="0"/>
              <a:t>zásady vedení katastru nemovitostí od 1.1.2014</a:t>
            </a:r>
          </a:p>
          <a:p>
            <a:pPr lvl="2"/>
            <a:r>
              <a:rPr lang="cs-CZ" dirty="0" smtClean="0"/>
              <a:t>některé zásady se uplatňují pouze u vybraných forem činnosti na úseku katastru nemovitostí  </a:t>
            </a:r>
          </a:p>
          <a:p>
            <a:pPr lvl="2"/>
            <a:r>
              <a:rPr lang="cs-CZ" dirty="0" smtClean="0"/>
              <a:t>některé zásady se uplatňují od 1.1.2014 odlišně než za účinnosti katastrálních předpisů účinných od 1.1-1992 do 31.12.2013 – jmenovitě zásada materiální publicity, </a:t>
            </a:r>
            <a:r>
              <a:rPr lang="cs-CZ" dirty="0" err="1" smtClean="0"/>
              <a:t>prioriry</a:t>
            </a:r>
            <a:r>
              <a:rPr lang="cs-CZ" dirty="0" smtClean="0"/>
              <a:t>, dispoziční, intabulační</a:t>
            </a:r>
          </a:p>
          <a:p>
            <a:pPr lvl="2"/>
            <a:r>
              <a:rPr lang="cs-CZ" dirty="0" smtClean="0"/>
              <a:t>prameny:</a:t>
            </a:r>
          </a:p>
          <a:p>
            <a:pPr lvl="3"/>
            <a:r>
              <a:rPr lang="cs-CZ" dirty="0" smtClean="0"/>
              <a:t>občanský zákoník</a:t>
            </a:r>
          </a:p>
          <a:p>
            <a:pPr lvl="3"/>
            <a:r>
              <a:rPr lang="cs-CZ" dirty="0" smtClean="0"/>
              <a:t>katastrální zákon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CA79AC-0146-4043-8C9F-06809E84485E}" type="slidenum">
              <a:rPr lang="cs-CZ" smtClean="0"/>
              <a:t>28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 smtClean="0"/>
              <a:t>Ivana Průchová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9848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Zásady vedení katastru nemovitostí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/>
            <a:r>
              <a:rPr lang="cs-CZ" b="1" dirty="0"/>
              <a:t>zásada legality</a:t>
            </a:r>
          </a:p>
          <a:p>
            <a:pPr lvl="1"/>
            <a:r>
              <a:rPr lang="cs-CZ" b="1" dirty="0"/>
              <a:t>zásada oficiality</a:t>
            </a:r>
          </a:p>
          <a:p>
            <a:pPr lvl="1"/>
            <a:r>
              <a:rPr lang="cs-CZ" b="1" dirty="0"/>
              <a:t>zásada speciality</a:t>
            </a:r>
          </a:p>
          <a:p>
            <a:pPr lvl="1"/>
            <a:r>
              <a:rPr lang="cs-CZ" b="1" dirty="0"/>
              <a:t>zásada formální publicity (veřejnosti)</a:t>
            </a:r>
          </a:p>
          <a:p>
            <a:pPr lvl="1"/>
            <a:r>
              <a:rPr lang="cs-CZ" b="1" dirty="0"/>
              <a:t>zásada materiální publicity (dobré víry) </a:t>
            </a:r>
          </a:p>
          <a:p>
            <a:pPr lvl="1"/>
            <a:r>
              <a:rPr lang="cs-CZ" b="1" dirty="0"/>
              <a:t>zásada priority (časové přednosti)</a:t>
            </a:r>
          </a:p>
          <a:p>
            <a:pPr lvl="1"/>
            <a:r>
              <a:rPr lang="cs-CZ" b="1" dirty="0"/>
              <a:t>zásada dispoziční (volnosti)</a:t>
            </a:r>
          </a:p>
          <a:p>
            <a:pPr lvl="1"/>
            <a:r>
              <a:rPr lang="cs-CZ" b="1" dirty="0"/>
              <a:t>zásada návaznosti zápisů na dosavadní stav katastru  </a:t>
            </a:r>
          </a:p>
          <a:p>
            <a:pPr lvl="1"/>
            <a:r>
              <a:rPr lang="cs-CZ" b="1" dirty="0"/>
              <a:t>zásada intabulační (vkladová</a:t>
            </a:r>
            <a:r>
              <a:rPr lang="cs-CZ" b="1" dirty="0" smtClean="0"/>
              <a:t>)</a:t>
            </a:r>
          </a:p>
          <a:p>
            <a:pPr lvl="1"/>
            <a:r>
              <a:rPr lang="cs-CZ" b="1" dirty="0" smtClean="0"/>
              <a:t>zásada komplexnosti</a:t>
            </a:r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0525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Související předpisy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2"/>
            <a:r>
              <a:rPr lang="cs-CZ" sz="2400" dirty="0"/>
              <a:t>Správní </a:t>
            </a:r>
            <a:r>
              <a:rPr lang="cs-CZ" sz="2400" dirty="0" smtClean="0"/>
              <a:t>řád</a:t>
            </a:r>
          </a:p>
          <a:p>
            <a:pPr lvl="2"/>
            <a:endParaRPr lang="cs-CZ" sz="2400" dirty="0"/>
          </a:p>
          <a:p>
            <a:pPr lvl="2"/>
            <a:r>
              <a:rPr lang="cs-CZ" sz="2400" dirty="0"/>
              <a:t>Soudní řád </a:t>
            </a:r>
            <a:r>
              <a:rPr lang="cs-CZ" sz="2400" dirty="0" smtClean="0"/>
              <a:t>správní</a:t>
            </a:r>
          </a:p>
          <a:p>
            <a:pPr lvl="2"/>
            <a:endParaRPr lang="cs-CZ" sz="2400" dirty="0"/>
          </a:p>
          <a:p>
            <a:pPr lvl="2"/>
            <a:r>
              <a:rPr lang="cs-CZ" sz="2400" dirty="0"/>
              <a:t>Občanský soudní </a:t>
            </a:r>
            <a:r>
              <a:rPr lang="cs-CZ" sz="2400" dirty="0" smtClean="0"/>
              <a:t>řád</a:t>
            </a:r>
          </a:p>
          <a:p>
            <a:pPr lvl="2"/>
            <a:endParaRPr lang="cs-CZ" sz="2400" dirty="0"/>
          </a:p>
          <a:p>
            <a:pPr lvl="2"/>
            <a:r>
              <a:rPr lang="cs-CZ" sz="2400" dirty="0"/>
              <a:t>Zákon o pozemkových úpravách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9068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534400" cy="758952"/>
          </a:xfrm>
        </p:spPr>
        <p:txBody>
          <a:bodyPr>
            <a:noAutofit/>
          </a:bodyPr>
          <a:lstStyle/>
          <a:p>
            <a:r>
              <a:rPr lang="cs-CZ" sz="1800" b="1" dirty="0" smtClean="0"/>
              <a:t>Dobrá víra</a:t>
            </a:r>
            <a:br>
              <a:rPr lang="cs-CZ" sz="1800" b="1" dirty="0" smtClean="0"/>
            </a:br>
            <a:r>
              <a:rPr lang="cs-CZ" sz="1800" b="1" dirty="0" smtClean="0"/>
              <a:t>(zásada materiální publicity)</a:t>
            </a:r>
            <a:endParaRPr lang="cs-CZ" sz="1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1052736"/>
            <a:ext cx="8208912" cy="5421216"/>
          </a:xfrm>
        </p:spPr>
        <p:txBody>
          <a:bodyPr>
            <a:normAutofit/>
          </a:bodyPr>
          <a:lstStyle/>
          <a:p>
            <a:r>
              <a:rPr lang="cs-CZ" dirty="0" smtClean="0"/>
              <a:t>KN jako veřejný seznam (blíže k pojmu veřejný seznam § 980 OZ)</a:t>
            </a:r>
          </a:p>
          <a:p>
            <a:r>
              <a:rPr lang="cs-CZ" dirty="0" smtClean="0"/>
              <a:t>§ 980-986 OZ</a:t>
            </a:r>
          </a:p>
          <a:p>
            <a:pPr lvl="1"/>
            <a:r>
              <a:rPr lang="cs-CZ" dirty="0" smtClean="0"/>
              <a:t>pravidla a zásady vedení veřejných seznamů a zápisů do nich</a:t>
            </a:r>
          </a:p>
          <a:p>
            <a:pPr lvl="1"/>
            <a:r>
              <a:rPr lang="cs-CZ" dirty="0" smtClean="0"/>
              <a:t>§ 980/1 OZ </a:t>
            </a:r>
          </a:p>
          <a:p>
            <a:pPr lvl="1"/>
            <a:r>
              <a:rPr lang="cs-CZ" u="sng" dirty="0" smtClean="0">
                <a:solidFill>
                  <a:srgbClr val="C00000"/>
                </a:solidFill>
              </a:rPr>
              <a:t>Je-li do VS zapsáno právo k věci, neomlouvá nikoho neznalost zapsaného údaje </a:t>
            </a:r>
            <a:r>
              <a:rPr lang="cs-CZ" dirty="0" smtClean="0"/>
              <a:t>(§ 980/1 OZ)</a:t>
            </a:r>
          </a:p>
          <a:p>
            <a:pPr lvl="3"/>
            <a:r>
              <a:rPr lang="cs-CZ" b="1" dirty="0" smtClean="0">
                <a:solidFill>
                  <a:srgbClr val="00B050"/>
                </a:solidFill>
              </a:rPr>
              <a:t>Vyvratitelné domněnky:</a:t>
            </a:r>
          </a:p>
          <a:p>
            <a:pPr lvl="4"/>
            <a:r>
              <a:rPr lang="cs-CZ" sz="2000" dirty="0" smtClean="0">
                <a:solidFill>
                  <a:srgbClr val="00B050"/>
                </a:solidFill>
              </a:rPr>
              <a:t>Je-li </a:t>
            </a:r>
            <a:r>
              <a:rPr lang="cs-CZ" sz="2000" b="1" dirty="0" smtClean="0">
                <a:solidFill>
                  <a:srgbClr val="00B050"/>
                </a:solidFill>
              </a:rPr>
              <a:t>právo k věci </a:t>
            </a:r>
            <a:r>
              <a:rPr lang="cs-CZ" sz="2000" b="1" u="sng" dirty="0" smtClean="0">
                <a:solidFill>
                  <a:srgbClr val="00B050"/>
                </a:solidFill>
              </a:rPr>
              <a:t>zapsáno do VS, má se zato, že bylo zapsáno v souladu se skutečným stavem</a:t>
            </a:r>
            <a:r>
              <a:rPr lang="cs-CZ" sz="2000" b="1" dirty="0" smtClean="0">
                <a:solidFill>
                  <a:srgbClr val="00B050"/>
                </a:solidFill>
              </a:rPr>
              <a:t> </a:t>
            </a:r>
            <a:r>
              <a:rPr lang="cs-CZ" sz="2000" dirty="0" smtClean="0"/>
              <a:t>(§ 980/2 věta 1. NOZ).</a:t>
            </a:r>
          </a:p>
          <a:p>
            <a:pPr lvl="4"/>
            <a:endParaRPr lang="cs-CZ" sz="2000" dirty="0" smtClean="0"/>
          </a:p>
          <a:p>
            <a:pPr lvl="4"/>
            <a:r>
              <a:rPr lang="cs-CZ" sz="2000" dirty="0" smtClean="0"/>
              <a:t>Bylo-li </a:t>
            </a:r>
            <a:r>
              <a:rPr lang="cs-CZ" sz="2000" b="1" u="sng" dirty="0" smtClean="0">
                <a:solidFill>
                  <a:srgbClr val="00B050"/>
                </a:solidFill>
              </a:rPr>
              <a:t>právo z VS vymazáno, má se za to, že neexistuje</a:t>
            </a:r>
            <a:r>
              <a:rPr lang="cs-CZ" sz="2000" b="1" dirty="0" smtClean="0">
                <a:solidFill>
                  <a:srgbClr val="00B050"/>
                </a:solidFill>
              </a:rPr>
              <a:t> </a:t>
            </a:r>
            <a:r>
              <a:rPr lang="cs-CZ" sz="2000" dirty="0" smtClean="0"/>
              <a:t>(§ 980/1 věta 2. NOZ)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154814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ZÁSADA PRIORITY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OZ:</a:t>
            </a:r>
          </a:p>
          <a:p>
            <a:endParaRPr lang="cs-CZ" dirty="0" smtClean="0"/>
          </a:p>
          <a:p>
            <a:pPr lvl="1"/>
            <a:r>
              <a:rPr lang="cs-CZ" dirty="0"/>
              <a:t>§ 981 NOZ</a:t>
            </a:r>
          </a:p>
          <a:p>
            <a:pPr lvl="2"/>
            <a:r>
              <a:rPr lang="cs-CZ" dirty="0"/>
              <a:t> zásada </a:t>
            </a:r>
            <a:r>
              <a:rPr lang="cs-CZ" u="sng" dirty="0"/>
              <a:t>priority (přednosti) zapsaných práv před právy </a:t>
            </a:r>
            <a:r>
              <a:rPr lang="cs-CZ" u="sng" dirty="0" smtClean="0"/>
              <a:t>nezapsanými</a:t>
            </a:r>
          </a:p>
          <a:p>
            <a:pPr lvl="2"/>
            <a:endParaRPr lang="cs-CZ" dirty="0" smtClean="0"/>
          </a:p>
          <a:p>
            <a:pPr lvl="2"/>
            <a:endParaRPr lang="cs-CZ" dirty="0"/>
          </a:p>
          <a:p>
            <a:pPr lvl="1"/>
            <a:r>
              <a:rPr lang="cs-CZ" dirty="0"/>
              <a:t>§ 982/1 NOZ </a:t>
            </a:r>
          </a:p>
          <a:p>
            <a:pPr lvl="2"/>
            <a:r>
              <a:rPr lang="cs-CZ" dirty="0"/>
              <a:t>zásada priority (přednosti) </a:t>
            </a:r>
            <a:r>
              <a:rPr lang="cs-CZ" u="sng" dirty="0"/>
              <a:t>práv zapsaných v přednostním </a:t>
            </a:r>
            <a:r>
              <a:rPr lang="cs-CZ" u="sng" dirty="0" smtClean="0"/>
              <a:t>pořadí</a:t>
            </a:r>
          </a:p>
          <a:p>
            <a:pPr lvl="2"/>
            <a:endParaRPr lang="cs-CZ" u="sng" dirty="0"/>
          </a:p>
          <a:p>
            <a:pPr lvl="1"/>
            <a:endParaRPr lang="cs-CZ" dirty="0" smtClean="0"/>
          </a:p>
          <a:p>
            <a:pPr lvl="2"/>
            <a:endParaRPr lang="cs-CZ" dirty="0"/>
          </a:p>
          <a:p>
            <a:pPr lvl="2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7481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ZÁSADA </a:t>
            </a:r>
            <a:r>
              <a:rPr lang="cs-CZ" dirty="0" smtClean="0"/>
              <a:t>PRIORITY – </a:t>
            </a:r>
            <a:r>
              <a:rPr lang="cs-CZ" sz="1800" dirty="0" smtClean="0"/>
              <a:t>POŘADÍ ZÁPISŮ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smtClean="0"/>
              <a:t>§ 9/2 </a:t>
            </a:r>
            <a:r>
              <a:rPr lang="cs-CZ" dirty="0" smtClean="0"/>
              <a:t>KZ</a:t>
            </a:r>
          </a:p>
          <a:p>
            <a:endParaRPr lang="cs-CZ" dirty="0"/>
          </a:p>
          <a:p>
            <a:pPr lvl="1"/>
            <a:r>
              <a:rPr lang="cs-CZ" dirty="0" smtClean="0"/>
              <a:t>pořadí </a:t>
            </a:r>
            <a:r>
              <a:rPr lang="cs-CZ" dirty="0"/>
              <a:t>zápisů se řídí, pokud zákon nestanoví </a:t>
            </a:r>
            <a:r>
              <a:rPr lang="cs-CZ" dirty="0" smtClean="0"/>
              <a:t>jinak, okamžikem</a:t>
            </a:r>
            <a:r>
              <a:rPr lang="cs-CZ" dirty="0"/>
              <a:t>, ve kterém byl návrh na zápis do katastru doručen katastrálnímu úřadu</a:t>
            </a:r>
          </a:p>
        </p:txBody>
      </p:sp>
    </p:spTree>
    <p:extLst>
      <p:ext uri="{BB962C8B-B14F-4D97-AF65-F5344CB8AC3E}">
        <p14:creationId xmlns:p14="http://schemas.microsoft.com/office/powerpoint/2010/main" val="218593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vedení katastru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blíže k jednotlivým zásadám </a:t>
            </a:r>
          </a:p>
          <a:p>
            <a:pPr lvl="1"/>
            <a:r>
              <a:rPr lang="cs-CZ" dirty="0" smtClean="0"/>
              <a:t>viz navazující přednášky</a:t>
            </a:r>
          </a:p>
          <a:p>
            <a:pPr lvl="1"/>
            <a:r>
              <a:rPr lang="cs-CZ" dirty="0" smtClean="0"/>
              <a:t>Komentáře k OZ, KZ</a:t>
            </a:r>
          </a:p>
          <a:p>
            <a:pPr lvl="1"/>
            <a:r>
              <a:rPr lang="cs-CZ" dirty="0"/>
              <a:t>PEKÁREK, Milan, Jana DUDOVÁ, Jakub HANÁK, Ivana PRŮCHOVÁ a Jana TKÁČIKOVÁ. </a:t>
            </a:r>
            <a:r>
              <a:rPr lang="cs-CZ" b="1" dirty="0"/>
              <a:t>Pozemkové právo</a:t>
            </a:r>
            <a:r>
              <a:rPr lang="cs-CZ" dirty="0"/>
              <a:t>. 1. vyd. Brno: Masarykova univerzita, 2015. 488 s. ISBN 978-80-210-7750-8.</a:t>
            </a:r>
          </a:p>
        </p:txBody>
      </p:sp>
    </p:spTree>
    <p:extLst>
      <p:ext uri="{BB962C8B-B14F-4D97-AF65-F5344CB8AC3E}">
        <p14:creationId xmlns:p14="http://schemas.microsoft.com/office/powerpoint/2010/main" val="1171245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2020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4057" y="260648"/>
            <a:ext cx="7024744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Katastr nemovitostí („katastr“)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44550" y="1916832"/>
            <a:ext cx="7024744" cy="4563869"/>
          </a:xfrm>
        </p:spPr>
        <p:txBody>
          <a:bodyPr>
            <a:normAutofit fontScale="70000" lnSpcReduction="20000"/>
          </a:bodyPr>
          <a:lstStyle/>
          <a:p>
            <a:r>
              <a:rPr lang="cs-CZ" b="1" dirty="0" smtClean="0">
                <a:solidFill>
                  <a:srgbClr val="C00000"/>
                </a:solidFill>
              </a:rPr>
              <a:t>veřejný </a:t>
            </a:r>
            <a:r>
              <a:rPr lang="cs-CZ" b="1" dirty="0">
                <a:solidFill>
                  <a:srgbClr val="C00000"/>
                </a:solidFill>
              </a:rPr>
              <a:t>seznam</a:t>
            </a:r>
            <a:r>
              <a:rPr lang="cs-CZ" dirty="0"/>
              <a:t>, který obsahuje </a:t>
            </a:r>
            <a:r>
              <a:rPr lang="cs-CZ" b="1" dirty="0"/>
              <a:t>soubor údajů o nemovitých věcech</a:t>
            </a:r>
            <a:r>
              <a:rPr lang="cs-CZ" dirty="0"/>
              <a:t> (dále jen „nemovitost“) </a:t>
            </a:r>
            <a:r>
              <a:rPr lang="cs-CZ" b="1" dirty="0"/>
              <a:t>vymezených tímto zákonem </a:t>
            </a:r>
            <a:r>
              <a:rPr lang="cs-CZ" dirty="0"/>
              <a:t>zahrnující jejich soupis, popis, jejich geometrické a polohové určení a </a:t>
            </a:r>
            <a:r>
              <a:rPr lang="cs-CZ" dirty="0" smtClean="0"/>
              <a:t>zápis práv k těmto nemovitostem</a:t>
            </a:r>
          </a:p>
          <a:p>
            <a:pPr lvl="1"/>
            <a:r>
              <a:rPr lang="cs-CZ" dirty="0" smtClean="0"/>
              <a:t>§ 1 NKZ</a:t>
            </a:r>
          </a:p>
          <a:p>
            <a:r>
              <a:rPr lang="cs-CZ" b="1" dirty="0" smtClean="0"/>
              <a:t>Katastr  je </a:t>
            </a:r>
            <a:r>
              <a:rPr lang="cs-CZ" b="1" dirty="0"/>
              <a:t>zdrojem informací, které </a:t>
            </a:r>
            <a:r>
              <a:rPr lang="cs-CZ" b="1" dirty="0" smtClean="0"/>
              <a:t>slouží</a:t>
            </a:r>
          </a:p>
          <a:p>
            <a:r>
              <a:rPr lang="cs-CZ" dirty="0" smtClean="0"/>
              <a:t>a)</a:t>
            </a:r>
            <a:endParaRPr lang="cs-CZ" dirty="0"/>
          </a:p>
          <a:p>
            <a:pPr lvl="1"/>
            <a:r>
              <a:rPr lang="cs-CZ" dirty="0" smtClean="0"/>
              <a:t>k </a:t>
            </a:r>
            <a:r>
              <a:rPr lang="cs-CZ" dirty="0"/>
              <a:t>ochraně práv k nemovitostem, </a:t>
            </a:r>
            <a:endParaRPr lang="cs-CZ" dirty="0" smtClean="0"/>
          </a:p>
          <a:p>
            <a:pPr lvl="1"/>
            <a:r>
              <a:rPr lang="cs-CZ" dirty="0" smtClean="0"/>
              <a:t>pro </a:t>
            </a:r>
            <a:r>
              <a:rPr lang="cs-CZ" dirty="0"/>
              <a:t>účely daní, poplatků a jiných obdobných peněžitých plnění, </a:t>
            </a:r>
            <a:endParaRPr lang="cs-CZ" dirty="0" smtClean="0"/>
          </a:p>
          <a:p>
            <a:pPr lvl="1"/>
            <a:r>
              <a:rPr lang="cs-CZ" dirty="0" smtClean="0"/>
              <a:t>k </a:t>
            </a:r>
            <a:r>
              <a:rPr lang="cs-CZ" dirty="0"/>
              <a:t>ochraně životního prostředí, k ochraně nerostného bohatství, k ochraně zájmů státní památkové péče, </a:t>
            </a:r>
            <a:endParaRPr lang="cs-CZ" dirty="0" smtClean="0"/>
          </a:p>
          <a:p>
            <a:pPr lvl="1"/>
            <a:r>
              <a:rPr lang="cs-CZ" dirty="0" smtClean="0"/>
              <a:t>pro </a:t>
            </a:r>
            <a:r>
              <a:rPr lang="cs-CZ" dirty="0"/>
              <a:t>rozvoj území, </a:t>
            </a:r>
            <a:endParaRPr lang="cs-CZ" dirty="0" smtClean="0"/>
          </a:p>
          <a:p>
            <a:pPr lvl="1"/>
            <a:r>
              <a:rPr lang="cs-CZ" dirty="0" smtClean="0"/>
              <a:t>k </a:t>
            </a:r>
            <a:r>
              <a:rPr lang="cs-CZ" dirty="0"/>
              <a:t>oceňování nemovitostí, </a:t>
            </a:r>
            <a:endParaRPr lang="cs-CZ" dirty="0" smtClean="0"/>
          </a:p>
          <a:p>
            <a:pPr lvl="1"/>
            <a:r>
              <a:rPr lang="cs-CZ" dirty="0" smtClean="0"/>
              <a:t>pro </a:t>
            </a:r>
            <a:r>
              <a:rPr lang="cs-CZ" dirty="0"/>
              <a:t>účely vědecké, </a:t>
            </a:r>
            <a:r>
              <a:rPr lang="cs-CZ" dirty="0" smtClean="0"/>
              <a:t>hospodářské </a:t>
            </a:r>
            <a:r>
              <a:rPr lang="cs-CZ" dirty="0"/>
              <a:t>a statistické,</a:t>
            </a:r>
          </a:p>
          <a:p>
            <a:pPr lvl="1"/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b)</a:t>
            </a:r>
          </a:p>
          <a:p>
            <a:pPr lvl="1"/>
            <a:r>
              <a:rPr lang="cs-CZ" dirty="0" smtClean="0"/>
              <a:t>pro </a:t>
            </a:r>
            <a:r>
              <a:rPr lang="cs-CZ" dirty="0"/>
              <a:t>tvorbu dalších informačních systémů sloužících k účelům uvedeným v písmenu a).</a:t>
            </a:r>
          </a:p>
        </p:txBody>
      </p:sp>
    </p:spTree>
    <p:extLst>
      <p:ext uri="{BB962C8B-B14F-4D97-AF65-F5344CB8AC3E}">
        <p14:creationId xmlns:p14="http://schemas.microsoft.com/office/powerpoint/2010/main" val="1588254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Funkce katastru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evidenční</a:t>
            </a:r>
          </a:p>
          <a:p>
            <a:endParaRPr lang="cs-CZ" dirty="0" smtClean="0"/>
          </a:p>
          <a:p>
            <a:r>
              <a:rPr lang="cs-CZ" dirty="0" smtClean="0"/>
              <a:t>informační</a:t>
            </a:r>
          </a:p>
          <a:p>
            <a:endParaRPr lang="cs-CZ" dirty="0" smtClean="0"/>
          </a:p>
          <a:p>
            <a:r>
              <a:rPr lang="cs-CZ" dirty="0" smtClean="0"/>
              <a:t>ochranná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1086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Pojmy pro účely katastru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§ 2 KZ </a:t>
            </a:r>
          </a:p>
          <a:p>
            <a:pPr lvl="1"/>
            <a:r>
              <a:rPr lang="cs-CZ" dirty="0" smtClean="0"/>
              <a:t>pozemek</a:t>
            </a:r>
          </a:p>
          <a:p>
            <a:pPr lvl="1"/>
            <a:r>
              <a:rPr lang="cs-CZ" dirty="0" smtClean="0"/>
              <a:t>parcela</a:t>
            </a:r>
          </a:p>
          <a:p>
            <a:pPr lvl="1"/>
            <a:r>
              <a:rPr lang="cs-CZ" dirty="0" smtClean="0"/>
              <a:t>stavební parcela</a:t>
            </a:r>
          </a:p>
          <a:p>
            <a:pPr lvl="1"/>
            <a:r>
              <a:rPr lang="cs-CZ" dirty="0" smtClean="0"/>
              <a:t>pozemková parcela</a:t>
            </a:r>
          </a:p>
          <a:p>
            <a:pPr lvl="1"/>
            <a:r>
              <a:rPr lang="cs-CZ" dirty="0" smtClean="0"/>
              <a:t>geometrické určení nemovitosti a </a:t>
            </a:r>
            <a:r>
              <a:rPr lang="cs-CZ" dirty="0" err="1" smtClean="0"/>
              <a:t>k.ú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/>
              <a:t>výměra parcely</a:t>
            </a:r>
          </a:p>
          <a:p>
            <a:pPr lvl="1"/>
            <a:r>
              <a:rPr lang="cs-CZ" dirty="0" smtClean="0"/>
              <a:t>katastrální území</a:t>
            </a:r>
          </a:p>
          <a:p>
            <a:pPr lvl="1"/>
            <a:r>
              <a:rPr lang="cs-CZ" dirty="0" smtClean="0"/>
              <a:t>katastrální mapa</a:t>
            </a:r>
          </a:p>
          <a:p>
            <a:pPr lvl="1"/>
            <a:r>
              <a:rPr lang="cs-CZ" dirty="0" smtClean="0"/>
              <a:t>geometrický plán</a:t>
            </a:r>
          </a:p>
          <a:p>
            <a:pPr lvl="1"/>
            <a:r>
              <a:rPr lang="cs-CZ" dirty="0" smtClean="0"/>
              <a:t>identifikace parcel</a:t>
            </a:r>
          </a:p>
          <a:p>
            <a:pPr lvl="1"/>
            <a:r>
              <a:rPr lang="cs-CZ" dirty="0" smtClean="0"/>
              <a:t>budova</a:t>
            </a:r>
          </a:p>
          <a:p>
            <a:pPr lvl="1"/>
            <a:r>
              <a:rPr lang="cs-CZ" dirty="0" smtClean="0"/>
              <a:t>drobná stavba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4408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1027664"/>
            <a:ext cx="7168642" cy="529128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Předmět</a:t>
            </a:r>
            <a:r>
              <a:rPr lang="cs-CZ" dirty="0" smtClean="0"/>
              <a:t> evidence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99592" y="1556792"/>
            <a:ext cx="6921217" cy="4968552"/>
          </a:xfrm>
        </p:spPr>
        <p:txBody>
          <a:bodyPr>
            <a:noAutofit/>
          </a:bodyPr>
          <a:lstStyle/>
          <a:p>
            <a:r>
              <a:rPr lang="cs-CZ" sz="1200" dirty="0" smtClean="0"/>
              <a:t>§ 3 KZ</a:t>
            </a:r>
          </a:p>
          <a:p>
            <a:endParaRPr lang="cs-CZ" sz="1200" dirty="0"/>
          </a:p>
          <a:p>
            <a:r>
              <a:rPr lang="cs-CZ" sz="1600" b="1" dirty="0" smtClean="0">
                <a:solidFill>
                  <a:srgbClr val="C00000"/>
                </a:solidFill>
              </a:rPr>
              <a:t>pozemky</a:t>
            </a:r>
            <a:r>
              <a:rPr lang="cs-CZ" sz="1600" dirty="0" smtClean="0"/>
              <a:t> </a:t>
            </a:r>
            <a:r>
              <a:rPr lang="cs-CZ" sz="1600" dirty="0"/>
              <a:t>v podobě </a:t>
            </a:r>
            <a:r>
              <a:rPr lang="cs-CZ" sz="1600" dirty="0" smtClean="0"/>
              <a:t>parcel,</a:t>
            </a:r>
          </a:p>
          <a:p>
            <a:r>
              <a:rPr lang="cs-CZ" sz="1600" b="1" dirty="0" smtClean="0">
                <a:solidFill>
                  <a:srgbClr val="C00000"/>
                </a:solidFill>
              </a:rPr>
              <a:t>budovy</a:t>
            </a:r>
            <a:r>
              <a:rPr lang="cs-CZ" sz="1600" b="1" dirty="0">
                <a:solidFill>
                  <a:srgbClr val="C00000"/>
                </a:solidFill>
              </a:rPr>
              <a:t>,</a:t>
            </a:r>
            <a:r>
              <a:rPr lang="cs-CZ" sz="1600" dirty="0">
                <a:solidFill>
                  <a:srgbClr val="C00000"/>
                </a:solidFill>
              </a:rPr>
              <a:t> </a:t>
            </a:r>
            <a:r>
              <a:rPr lang="cs-CZ" sz="1600" b="1" i="1" dirty="0">
                <a:solidFill>
                  <a:srgbClr val="C00000"/>
                </a:solidFill>
              </a:rPr>
              <a:t>kterým se přiděluje číslo popisné nebo evidenční</a:t>
            </a:r>
            <a:r>
              <a:rPr lang="cs-CZ" sz="1600" b="1" i="1" dirty="0"/>
              <a:t>, pokud </a:t>
            </a:r>
            <a:r>
              <a:rPr lang="cs-CZ" sz="1600" b="1" u="sng" dirty="0">
                <a:solidFill>
                  <a:srgbClr val="C00000"/>
                </a:solidFill>
              </a:rPr>
              <a:t>nejsou součástí pozemku nebo práva </a:t>
            </a:r>
            <a:r>
              <a:rPr lang="cs-CZ" sz="1600" b="1" u="sng" dirty="0" smtClean="0">
                <a:solidFill>
                  <a:srgbClr val="C00000"/>
                </a:solidFill>
              </a:rPr>
              <a:t>stavby,</a:t>
            </a:r>
          </a:p>
          <a:p>
            <a:r>
              <a:rPr lang="cs-CZ" sz="1600" b="1" dirty="0" smtClean="0">
                <a:solidFill>
                  <a:srgbClr val="C00000"/>
                </a:solidFill>
              </a:rPr>
              <a:t>budovy</a:t>
            </a:r>
            <a:r>
              <a:rPr lang="cs-CZ" sz="1600" b="1" dirty="0">
                <a:solidFill>
                  <a:srgbClr val="C00000"/>
                </a:solidFill>
              </a:rPr>
              <a:t>,</a:t>
            </a:r>
            <a:r>
              <a:rPr lang="cs-CZ" sz="1600" dirty="0">
                <a:solidFill>
                  <a:srgbClr val="C00000"/>
                </a:solidFill>
              </a:rPr>
              <a:t> </a:t>
            </a:r>
            <a:r>
              <a:rPr lang="cs-CZ" sz="1600" b="1" i="1" dirty="0">
                <a:solidFill>
                  <a:srgbClr val="C00000"/>
                </a:solidFill>
              </a:rPr>
              <a:t>kterým se číslo popisné ani evidenční nepřiděluje</a:t>
            </a:r>
            <a:r>
              <a:rPr lang="cs-CZ" sz="1600" b="1" i="1" dirty="0"/>
              <a:t>, pokud</a:t>
            </a:r>
            <a:r>
              <a:rPr lang="cs-CZ" sz="1600" dirty="0"/>
              <a:t> </a:t>
            </a:r>
            <a:r>
              <a:rPr lang="cs-CZ" sz="1600" b="1" u="sng" dirty="0">
                <a:solidFill>
                  <a:srgbClr val="C00000"/>
                </a:solidFill>
              </a:rPr>
              <a:t>nejsou součástí pozemku ani práva stavby, jsou hlavní stavbou na pozemku a nejde o drobné </a:t>
            </a:r>
            <a:r>
              <a:rPr lang="cs-CZ" sz="1600" b="1" u="sng" dirty="0" smtClean="0">
                <a:solidFill>
                  <a:srgbClr val="C00000"/>
                </a:solidFill>
              </a:rPr>
              <a:t>stavby</a:t>
            </a:r>
            <a:r>
              <a:rPr lang="cs-CZ" sz="1600" b="1" dirty="0" smtClean="0">
                <a:solidFill>
                  <a:srgbClr val="C00000"/>
                </a:solidFill>
              </a:rPr>
              <a:t>,</a:t>
            </a:r>
          </a:p>
          <a:p>
            <a:r>
              <a:rPr lang="cs-CZ" sz="1600" b="1" dirty="0" smtClean="0">
                <a:solidFill>
                  <a:srgbClr val="C00000"/>
                </a:solidFill>
              </a:rPr>
              <a:t>jednotky </a:t>
            </a:r>
            <a:r>
              <a:rPr lang="cs-CZ" sz="1600" b="1" dirty="0">
                <a:solidFill>
                  <a:srgbClr val="C00000"/>
                </a:solidFill>
              </a:rPr>
              <a:t>vymezené podle občanského </a:t>
            </a:r>
            <a:r>
              <a:rPr lang="cs-CZ" sz="1600" b="1" dirty="0" smtClean="0">
                <a:solidFill>
                  <a:srgbClr val="C00000"/>
                </a:solidFill>
              </a:rPr>
              <a:t>zákoníku</a:t>
            </a:r>
          </a:p>
          <a:p>
            <a:r>
              <a:rPr lang="cs-CZ" sz="1600" b="1" dirty="0" smtClean="0">
                <a:solidFill>
                  <a:srgbClr val="C00000"/>
                </a:solidFill>
              </a:rPr>
              <a:t>jednotky </a:t>
            </a:r>
            <a:r>
              <a:rPr lang="cs-CZ" sz="1600" b="1" dirty="0">
                <a:solidFill>
                  <a:srgbClr val="C00000"/>
                </a:solidFill>
              </a:rPr>
              <a:t>vymezené podle zákona č. 72/1994 </a:t>
            </a:r>
            <a:r>
              <a:rPr lang="cs-CZ" sz="1600" dirty="0">
                <a:solidFill>
                  <a:srgbClr val="C00000"/>
                </a:solidFill>
              </a:rPr>
              <a:t>Sb</a:t>
            </a:r>
            <a:r>
              <a:rPr lang="cs-CZ" sz="1600" dirty="0"/>
              <a:t>., kterým se upravují některé spoluvlastnické vztahy k budovám a některé vlastnické vztahy k bytům a nebytovým prostorům a doplňují některé zákony (zákon o vlastnictví bytů), ve znění pozdějších </a:t>
            </a:r>
            <a:r>
              <a:rPr lang="cs-CZ" sz="1600" dirty="0" smtClean="0"/>
              <a:t>předpisů,</a:t>
            </a:r>
          </a:p>
          <a:p>
            <a:r>
              <a:rPr lang="cs-CZ" sz="1600" b="1" dirty="0" smtClean="0">
                <a:solidFill>
                  <a:srgbClr val="C00000"/>
                </a:solidFill>
              </a:rPr>
              <a:t>právo stavby</a:t>
            </a:r>
            <a:r>
              <a:rPr lang="cs-CZ" sz="1600" dirty="0" smtClean="0">
                <a:solidFill>
                  <a:srgbClr val="C00000"/>
                </a:solidFill>
              </a:rPr>
              <a:t>,</a:t>
            </a:r>
          </a:p>
          <a:p>
            <a:r>
              <a:rPr lang="cs-CZ" sz="1600" b="1" dirty="0" smtClean="0">
                <a:solidFill>
                  <a:srgbClr val="C00000"/>
                </a:solidFill>
              </a:rPr>
              <a:t>nemovitosti</a:t>
            </a:r>
            <a:r>
              <a:rPr lang="cs-CZ" sz="1600" b="1" dirty="0">
                <a:solidFill>
                  <a:srgbClr val="C00000"/>
                </a:solidFill>
              </a:rPr>
              <a:t>, o nichž to stanoví jiný právní </a:t>
            </a:r>
            <a:r>
              <a:rPr lang="cs-CZ" sz="1600" b="1" dirty="0" smtClean="0">
                <a:solidFill>
                  <a:srgbClr val="C00000"/>
                </a:solidFill>
              </a:rPr>
              <a:t>předpis</a:t>
            </a:r>
          </a:p>
          <a:p>
            <a:pPr lvl="1"/>
            <a:r>
              <a:rPr lang="cs-CZ" sz="1600" dirty="0" smtClean="0"/>
              <a:t>(</a:t>
            </a:r>
            <a:r>
              <a:rPr lang="cs-CZ" sz="1600" b="1" dirty="0" smtClean="0"/>
              <a:t>vybraná vodní díla, vazba na vodní zákon</a:t>
            </a:r>
            <a:r>
              <a:rPr lang="cs-CZ" sz="1600" dirty="0" smtClean="0"/>
              <a:t>)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161801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7456674" cy="385112"/>
          </a:xfrm>
        </p:spPr>
        <p:txBody>
          <a:bodyPr>
            <a:normAutofit fontScale="90000"/>
          </a:bodyPr>
          <a:lstStyle/>
          <a:p>
            <a:r>
              <a:rPr lang="cs-CZ" sz="2400" dirty="0" smtClean="0"/>
              <a:t>pozemek  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052736"/>
            <a:ext cx="8352928" cy="5544616"/>
          </a:xfrm>
        </p:spPr>
        <p:txBody>
          <a:bodyPr>
            <a:normAutofit fontScale="25000" lnSpcReduction="20000"/>
          </a:bodyPr>
          <a:lstStyle/>
          <a:p>
            <a:endParaRPr lang="cs-CZ" sz="1600" b="1" dirty="0" smtClean="0"/>
          </a:p>
          <a:p>
            <a:r>
              <a:rPr lang="cs-CZ" sz="7200" dirty="0">
                <a:solidFill>
                  <a:srgbClr val="002060"/>
                </a:solidFill>
              </a:rPr>
              <a:t>pozemek</a:t>
            </a:r>
          </a:p>
          <a:p>
            <a:pPr lvl="1"/>
            <a:r>
              <a:rPr lang="cs-CZ" sz="7200" b="1" dirty="0" smtClean="0">
                <a:solidFill>
                  <a:schemeClr val="accent5">
                    <a:lumMod val="50000"/>
                  </a:schemeClr>
                </a:solidFill>
              </a:rPr>
              <a:t>pozemek a OZ</a:t>
            </a:r>
          </a:p>
          <a:p>
            <a:pPr lvl="2"/>
            <a:r>
              <a:rPr lang="cs-CZ" sz="7200" b="1" dirty="0" smtClean="0">
                <a:solidFill>
                  <a:schemeClr val="accent5">
                    <a:lumMod val="50000"/>
                  </a:schemeClr>
                </a:solidFill>
              </a:rPr>
              <a:t>Pozemek  </a:t>
            </a:r>
            <a:r>
              <a:rPr lang="cs-CZ" sz="7200" b="1" dirty="0">
                <a:solidFill>
                  <a:schemeClr val="accent5">
                    <a:lumMod val="50000"/>
                  </a:schemeClr>
                </a:solidFill>
              </a:rPr>
              <a:t>= nemovitá věc </a:t>
            </a:r>
          </a:p>
          <a:p>
            <a:pPr lvl="3"/>
            <a:r>
              <a:rPr lang="cs-CZ" sz="7200" dirty="0">
                <a:solidFill>
                  <a:schemeClr val="accent5">
                    <a:lumMod val="50000"/>
                  </a:schemeClr>
                </a:solidFill>
              </a:rPr>
              <a:t>§ 498 </a:t>
            </a:r>
            <a:r>
              <a:rPr lang="cs-CZ" sz="7200" dirty="0" smtClean="0">
                <a:solidFill>
                  <a:schemeClr val="accent5">
                    <a:lumMod val="50000"/>
                  </a:schemeClr>
                </a:solidFill>
              </a:rPr>
              <a:t>OZ</a:t>
            </a:r>
            <a:endParaRPr lang="cs-CZ" sz="7200" dirty="0">
              <a:solidFill>
                <a:schemeClr val="accent5">
                  <a:lumMod val="50000"/>
                </a:schemeClr>
              </a:solidFill>
            </a:endParaRPr>
          </a:p>
          <a:p>
            <a:pPr lvl="1"/>
            <a:endParaRPr lang="cs-CZ" sz="72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lvl="1"/>
            <a:r>
              <a:rPr lang="cs-CZ" sz="7200" b="1" dirty="0" smtClean="0">
                <a:solidFill>
                  <a:schemeClr val="accent5">
                    <a:lumMod val="50000"/>
                  </a:schemeClr>
                </a:solidFill>
              </a:rPr>
              <a:t>pozemek a KZ</a:t>
            </a:r>
          </a:p>
          <a:p>
            <a:pPr lvl="2"/>
            <a:r>
              <a:rPr lang="cs-CZ" sz="7200" b="1" dirty="0" smtClean="0"/>
              <a:t>část </a:t>
            </a:r>
            <a:r>
              <a:rPr lang="cs-CZ" sz="7200" b="1" u="sng" dirty="0"/>
              <a:t>zemského povrchu </a:t>
            </a:r>
            <a:r>
              <a:rPr lang="cs-CZ" sz="7200" b="1" i="1" dirty="0"/>
              <a:t>oddělená od sousedních částí </a:t>
            </a:r>
            <a:r>
              <a:rPr lang="cs-CZ" sz="7200" b="1" u="sng" dirty="0">
                <a:solidFill>
                  <a:srgbClr val="C00000"/>
                </a:solidFill>
              </a:rPr>
              <a:t>hranicí</a:t>
            </a:r>
            <a:r>
              <a:rPr lang="cs-CZ" sz="7200" dirty="0"/>
              <a:t> </a:t>
            </a:r>
            <a:endParaRPr lang="cs-CZ" sz="7200" dirty="0" smtClean="0"/>
          </a:p>
          <a:p>
            <a:pPr lvl="3"/>
            <a:r>
              <a:rPr lang="cs-CZ" sz="7200" dirty="0" smtClean="0"/>
              <a:t>územní </a:t>
            </a:r>
            <a:r>
              <a:rPr lang="cs-CZ" sz="7200" dirty="0"/>
              <a:t>jednotky nebo hranicí katastrálního území, </a:t>
            </a:r>
            <a:endParaRPr lang="cs-CZ" sz="7200" dirty="0" smtClean="0"/>
          </a:p>
          <a:p>
            <a:pPr lvl="3"/>
            <a:r>
              <a:rPr lang="cs-CZ" sz="7200" dirty="0" smtClean="0"/>
              <a:t>hranicí </a:t>
            </a:r>
            <a:r>
              <a:rPr lang="cs-CZ" sz="7200" dirty="0"/>
              <a:t>vlastnickou, </a:t>
            </a:r>
            <a:endParaRPr lang="cs-CZ" sz="7200" dirty="0" smtClean="0"/>
          </a:p>
          <a:p>
            <a:pPr lvl="3"/>
            <a:r>
              <a:rPr lang="cs-CZ" sz="7200" dirty="0" smtClean="0"/>
              <a:t>hranicí </a:t>
            </a:r>
            <a:r>
              <a:rPr lang="cs-CZ" sz="7200" dirty="0"/>
              <a:t>stanovenou </a:t>
            </a:r>
            <a:endParaRPr lang="cs-CZ" sz="7200" dirty="0" smtClean="0"/>
          </a:p>
          <a:p>
            <a:pPr lvl="4"/>
            <a:r>
              <a:rPr lang="cs-CZ" sz="7000" dirty="0" smtClean="0"/>
              <a:t>regulačním </a:t>
            </a:r>
            <a:r>
              <a:rPr lang="cs-CZ" sz="7000" dirty="0"/>
              <a:t>plánem, </a:t>
            </a:r>
            <a:endParaRPr lang="cs-CZ" sz="7000" dirty="0" smtClean="0"/>
          </a:p>
          <a:p>
            <a:pPr lvl="4"/>
            <a:r>
              <a:rPr lang="cs-CZ" sz="7000" dirty="0" smtClean="0"/>
              <a:t>územním </a:t>
            </a:r>
            <a:r>
              <a:rPr lang="cs-CZ" sz="7000" dirty="0"/>
              <a:t>rozhodnutím nebo </a:t>
            </a:r>
            <a:endParaRPr lang="cs-CZ" sz="7000" dirty="0" smtClean="0"/>
          </a:p>
          <a:p>
            <a:pPr lvl="4"/>
            <a:r>
              <a:rPr lang="cs-CZ" sz="7000" dirty="0" smtClean="0"/>
              <a:t>územním </a:t>
            </a:r>
            <a:r>
              <a:rPr lang="cs-CZ" sz="7000" dirty="0"/>
              <a:t>souhlasem, </a:t>
            </a:r>
            <a:endParaRPr lang="cs-CZ" sz="7000" dirty="0" smtClean="0"/>
          </a:p>
          <a:p>
            <a:pPr lvl="3"/>
            <a:r>
              <a:rPr lang="cs-CZ" sz="7200" dirty="0" smtClean="0"/>
              <a:t>hranicí </a:t>
            </a:r>
            <a:r>
              <a:rPr lang="cs-CZ" sz="7200" dirty="0"/>
              <a:t>jiného práva podle § </a:t>
            </a:r>
            <a:r>
              <a:rPr lang="cs-CZ" sz="7200" dirty="0" smtClean="0"/>
              <a:t>19 NKZ (tzv. „odvozená práva od vlastnického práva státu, hl. m. Prahy, statutárního města, ÚSC)  </a:t>
            </a:r>
          </a:p>
          <a:p>
            <a:pPr lvl="3"/>
            <a:r>
              <a:rPr lang="cs-CZ" sz="7200" dirty="0" smtClean="0"/>
              <a:t>hranicí </a:t>
            </a:r>
            <a:r>
              <a:rPr lang="cs-CZ" sz="7200" dirty="0"/>
              <a:t>rozsahu zástavního práva, </a:t>
            </a:r>
            <a:endParaRPr lang="cs-CZ" sz="7200" dirty="0" smtClean="0"/>
          </a:p>
          <a:p>
            <a:pPr lvl="3"/>
            <a:r>
              <a:rPr lang="cs-CZ" sz="7200" dirty="0" smtClean="0"/>
              <a:t>hranicí </a:t>
            </a:r>
            <a:r>
              <a:rPr lang="cs-CZ" sz="7200" dirty="0"/>
              <a:t>rozsahu práva stavby, </a:t>
            </a:r>
            <a:endParaRPr lang="cs-CZ" sz="7200" dirty="0" smtClean="0"/>
          </a:p>
          <a:p>
            <a:pPr lvl="3"/>
            <a:r>
              <a:rPr lang="cs-CZ" sz="7200" dirty="0" smtClean="0"/>
              <a:t>hranicí </a:t>
            </a:r>
            <a:r>
              <a:rPr lang="cs-CZ" sz="7200" dirty="0"/>
              <a:t>druhů pozemků, </a:t>
            </a:r>
            <a:endParaRPr lang="cs-CZ" sz="7200" dirty="0" smtClean="0"/>
          </a:p>
          <a:p>
            <a:pPr lvl="3"/>
            <a:r>
              <a:rPr lang="cs-CZ" sz="7200" dirty="0" smtClean="0"/>
              <a:t>rozhraním </a:t>
            </a:r>
            <a:r>
              <a:rPr lang="cs-CZ" sz="7200" dirty="0"/>
              <a:t>způsobu využití </a:t>
            </a:r>
            <a:r>
              <a:rPr lang="cs-CZ" sz="7200" dirty="0" smtClean="0"/>
              <a:t>pozemků</a:t>
            </a:r>
          </a:p>
          <a:p>
            <a:pPr lvl="3"/>
            <a:endParaRPr lang="cs-CZ" sz="7200" dirty="0" smtClean="0"/>
          </a:p>
          <a:p>
            <a:pPr lvl="2"/>
            <a:r>
              <a:rPr lang="cs-CZ" sz="7200" dirty="0"/>
              <a:t>§ 2 písm. a) </a:t>
            </a:r>
            <a:r>
              <a:rPr lang="cs-CZ" sz="7200" dirty="0">
                <a:solidFill>
                  <a:srgbClr val="00B050"/>
                </a:solidFill>
              </a:rPr>
              <a:t>KZ</a:t>
            </a:r>
            <a:endParaRPr lang="cs-CZ" sz="7200" b="1" dirty="0"/>
          </a:p>
          <a:p>
            <a:pPr lvl="2"/>
            <a:endParaRPr lang="cs-CZ" sz="7200" dirty="0" smtClean="0"/>
          </a:p>
        </p:txBody>
      </p:sp>
    </p:spTree>
    <p:extLst>
      <p:ext uri="{BB962C8B-B14F-4D97-AF65-F5344CB8AC3E}">
        <p14:creationId xmlns:p14="http://schemas.microsoft.com/office/powerpoint/2010/main" val="3112345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922114"/>
          </a:xfrm>
        </p:spPr>
        <p:txBody>
          <a:bodyPr/>
          <a:lstStyle/>
          <a:p>
            <a:r>
              <a:rPr lang="cs-CZ" dirty="0" smtClean="0"/>
              <a:t>Parcela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1268760"/>
            <a:ext cx="8291264" cy="4857403"/>
          </a:xfrm>
        </p:spPr>
        <p:txBody>
          <a:bodyPr>
            <a:normAutofit fontScale="92500" lnSpcReduction="10000"/>
          </a:bodyPr>
          <a:lstStyle/>
          <a:p>
            <a:r>
              <a:rPr lang="cs-CZ" sz="1800" b="1" dirty="0">
                <a:solidFill>
                  <a:srgbClr val="002060"/>
                </a:solidFill>
              </a:rPr>
              <a:t>parcela</a:t>
            </a:r>
          </a:p>
          <a:p>
            <a:pPr lvl="1"/>
            <a:r>
              <a:rPr lang="cs-CZ" sz="1800" b="1" dirty="0"/>
              <a:t>Pozemek, který je </a:t>
            </a:r>
            <a:endParaRPr lang="cs-CZ" sz="1800" b="1" dirty="0" smtClean="0"/>
          </a:p>
          <a:p>
            <a:pPr lvl="2"/>
            <a:r>
              <a:rPr lang="cs-CZ" sz="1500" b="1" dirty="0" smtClean="0"/>
              <a:t>geometricky </a:t>
            </a:r>
            <a:r>
              <a:rPr lang="cs-CZ" sz="1500" b="1" dirty="0"/>
              <a:t>a polohově určen, </a:t>
            </a:r>
            <a:endParaRPr lang="cs-CZ" sz="1500" b="1" dirty="0" smtClean="0"/>
          </a:p>
          <a:p>
            <a:pPr lvl="2"/>
            <a:r>
              <a:rPr lang="cs-CZ" sz="1500" b="1" dirty="0" smtClean="0"/>
              <a:t>zobrazen </a:t>
            </a:r>
            <a:r>
              <a:rPr lang="cs-CZ" sz="1500" b="1" dirty="0"/>
              <a:t>v katastrální mapě a </a:t>
            </a:r>
            <a:endParaRPr lang="cs-CZ" sz="1500" b="1" dirty="0" smtClean="0"/>
          </a:p>
          <a:p>
            <a:pPr lvl="2"/>
            <a:r>
              <a:rPr lang="cs-CZ" sz="1500" b="1" dirty="0" smtClean="0"/>
              <a:t>označen </a:t>
            </a:r>
            <a:r>
              <a:rPr lang="cs-CZ" sz="1500" b="1" dirty="0"/>
              <a:t>parcelním číslem</a:t>
            </a:r>
          </a:p>
          <a:p>
            <a:pPr lvl="2"/>
            <a:r>
              <a:rPr lang="cs-CZ" sz="1800" dirty="0"/>
              <a:t>§ 2 písm. b) </a:t>
            </a:r>
            <a:r>
              <a:rPr lang="cs-CZ" sz="1800" dirty="0" smtClean="0"/>
              <a:t>KZ</a:t>
            </a:r>
          </a:p>
          <a:p>
            <a:r>
              <a:rPr lang="cs-CZ" sz="1800" b="1" dirty="0" smtClean="0">
                <a:solidFill>
                  <a:srgbClr val="002060"/>
                </a:solidFill>
              </a:rPr>
              <a:t>stavební parcela</a:t>
            </a:r>
          </a:p>
          <a:p>
            <a:pPr lvl="1"/>
            <a:r>
              <a:rPr lang="cs-CZ" sz="1800" b="1" dirty="0" smtClean="0"/>
              <a:t>Pozemek evidovaný v druhu pozemku zastavěná plocha a nádvoří </a:t>
            </a:r>
          </a:p>
          <a:p>
            <a:pPr lvl="2"/>
            <a:r>
              <a:rPr lang="cs-CZ" sz="1800" dirty="0" smtClean="0"/>
              <a:t>§ 2 písm. c) KZ</a:t>
            </a:r>
          </a:p>
          <a:p>
            <a:r>
              <a:rPr lang="cs-CZ" sz="1800" b="1" dirty="0" smtClean="0">
                <a:solidFill>
                  <a:srgbClr val="002060"/>
                </a:solidFill>
              </a:rPr>
              <a:t>pozemková parcela</a:t>
            </a:r>
          </a:p>
          <a:p>
            <a:pPr lvl="1"/>
            <a:r>
              <a:rPr lang="cs-CZ" sz="1800" b="1" dirty="0" smtClean="0"/>
              <a:t>Pozemek, který není stavební parcelou</a:t>
            </a:r>
          </a:p>
          <a:p>
            <a:pPr lvl="2"/>
            <a:r>
              <a:rPr lang="cs-CZ" sz="1800" b="1" dirty="0" smtClean="0"/>
              <a:t>§ </a:t>
            </a:r>
            <a:r>
              <a:rPr lang="cs-CZ" sz="1800" dirty="0" smtClean="0"/>
              <a:t>2 písm. d) KZ</a:t>
            </a:r>
          </a:p>
          <a:p>
            <a:r>
              <a:rPr lang="cs-CZ" sz="1800" b="1" u="sng" dirty="0" smtClean="0"/>
              <a:t>parcely se v KN označují  arabskými čísly</a:t>
            </a:r>
          </a:p>
          <a:p>
            <a:pPr lvl="1"/>
            <a:r>
              <a:rPr lang="cs-CZ" sz="1800" b="1" dirty="0" smtClean="0"/>
              <a:t>a) ve </a:t>
            </a:r>
            <a:r>
              <a:rPr lang="cs-CZ" sz="1800" b="1" u="sng" dirty="0" smtClean="0"/>
              <a:t>dvou číselných řadách</a:t>
            </a:r>
            <a:r>
              <a:rPr lang="cs-CZ" sz="1800" b="1" dirty="0" smtClean="0"/>
              <a:t>, odděleně pro pozemkové a stavební parcely</a:t>
            </a:r>
          </a:p>
          <a:p>
            <a:pPr lvl="1"/>
            <a:r>
              <a:rPr lang="cs-CZ" sz="1800" b="1" dirty="0" smtClean="0"/>
              <a:t>b) v </a:t>
            </a:r>
            <a:r>
              <a:rPr lang="cs-CZ" sz="1800" b="1" u="sng" dirty="0" smtClean="0"/>
              <a:t>jedné číselné řadě</a:t>
            </a:r>
          </a:p>
          <a:p>
            <a:pPr lvl="2"/>
            <a:r>
              <a:rPr lang="cs-CZ" sz="1800" b="1" dirty="0" smtClean="0"/>
              <a:t>§ </a:t>
            </a:r>
            <a:r>
              <a:rPr lang="cs-CZ" sz="1800" dirty="0" smtClean="0"/>
              <a:t>10/2 KV</a:t>
            </a:r>
          </a:p>
          <a:p>
            <a:pPr lvl="1"/>
            <a:endParaRPr lang="cs-CZ" sz="1800" b="1" dirty="0" smtClean="0"/>
          </a:p>
          <a:p>
            <a:endParaRPr lang="cs-CZ" sz="1800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9453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Arkýř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709</TotalTime>
  <Words>2085</Words>
  <Application>Microsoft Office PowerPoint</Application>
  <PresentationFormat>Předvádění na obrazovce (4:3)</PresentationFormat>
  <Paragraphs>316</Paragraphs>
  <Slides>34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35" baseType="lpstr">
      <vt:lpstr>Arkýř</vt:lpstr>
      <vt:lpstr>Katastr  nemovitostí - POJMY, funkce, předmět, obsah, zásady</vt:lpstr>
      <vt:lpstr>Prameny</vt:lpstr>
      <vt:lpstr>Související předpisy </vt:lpstr>
      <vt:lpstr>Katastr nemovitostí („katastr“)</vt:lpstr>
      <vt:lpstr>Základní Funkce katastru</vt:lpstr>
      <vt:lpstr>Pojmy pro účely katastru</vt:lpstr>
      <vt:lpstr>Předmět evidence </vt:lpstr>
      <vt:lpstr>pozemek  </vt:lpstr>
      <vt:lpstr>Parcela</vt:lpstr>
      <vt:lpstr>Zjednodušená evidence pozemků</vt:lpstr>
      <vt:lpstr>Stavba – základní východiska, vztah ke KN </vt:lpstr>
      <vt:lpstr>Budova – pro účely KN </vt:lpstr>
      <vt:lpstr>Dočasná stavba</vt:lpstr>
      <vt:lpstr>Podzemní stavba</vt:lpstr>
      <vt:lpstr>Rozestavěná budova</vt:lpstr>
      <vt:lpstr>Jednotka </vt:lpstr>
      <vt:lpstr>Právo stavby</vt:lpstr>
      <vt:lpstr>Vodní dílo a KN</vt:lpstr>
      <vt:lpstr>Právo stavby</vt:lpstr>
      <vt:lpstr>Obsah - údaje o objektech, které jsou předmětem katastru</vt:lpstr>
      <vt:lpstr>Obsah katastru</vt:lpstr>
      <vt:lpstr>Katastrální operát</vt:lpstr>
      <vt:lpstr>Závaznost údajů katastru (§ 51 KZ)</vt:lpstr>
      <vt:lpstr>Přechodná ustanovení KZ(vybraná) významná pro KN</vt:lpstr>
      <vt:lpstr>RUIAN</vt:lpstr>
      <vt:lpstr>Příklad č. 1 – vyhledávání v KN, RUIAN</vt:lpstr>
      <vt:lpstr>Příklad č. 2 – vyhledávání v KN, RUIAN</vt:lpstr>
      <vt:lpstr>Zásady vedení katastru nemovitostí </vt:lpstr>
      <vt:lpstr>Zásady vedení katastru nemovitostí </vt:lpstr>
      <vt:lpstr>Dobrá víra (zásada materiální publicity)</vt:lpstr>
      <vt:lpstr>ZÁSADA PRIORITY</vt:lpstr>
      <vt:lpstr>ZÁSADA PRIORITY – POŘADÍ ZÁPISŮ </vt:lpstr>
      <vt:lpstr>Zásady vedení katastru </vt:lpstr>
      <vt:lpstr>Děkuji za pozornost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Ivana Průchová</dc:creator>
  <cp:lastModifiedBy>Ivana Průchová</cp:lastModifiedBy>
  <cp:revision>50</cp:revision>
  <cp:lastPrinted>2017-02-16T06:26:07Z</cp:lastPrinted>
  <dcterms:created xsi:type="dcterms:W3CDTF">2014-10-02T11:47:38Z</dcterms:created>
  <dcterms:modified xsi:type="dcterms:W3CDTF">2017-02-22T10:51:12Z</dcterms:modified>
</cp:coreProperties>
</file>