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  <p:sldId id="271" r:id="rId14"/>
    <p:sldId id="272" r:id="rId15"/>
    <p:sldId id="273" r:id="rId16"/>
    <p:sldId id="268" r:id="rId17"/>
    <p:sldId id="269" r:id="rId18"/>
    <p:sldId id="270" r:id="rId19"/>
    <p:sldId id="275" r:id="rId20"/>
    <p:sldId id="280" r:id="rId21"/>
    <p:sldId id="276" r:id="rId22"/>
    <p:sldId id="277" r:id="rId23"/>
    <p:sldId id="281" r:id="rId24"/>
    <p:sldId id="278" r:id="rId25"/>
    <p:sldId id="279" r:id="rId26"/>
    <p:sldId id="274" r:id="rId27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C501F-0E7D-44B3-9CAD-A2E3E4EAA9E9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69060E-F787-469D-B5A4-BFE2F9166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094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6178FE-DEC6-4587-8CEA-C591EC84123E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F1235-AB0E-4CC9-BB50-BEFA1E5474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648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F1235-AB0E-4CC9-BB50-BEFA1E5474FD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01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5EA81F6-419B-4B74-80FE-19E83DC0176E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86FD503-8F82-4EB0-98A8-B52A83A2188F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A81F6-419B-4B74-80FE-19E83DC0176E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FD503-8F82-4EB0-98A8-B52A83A218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A81F6-419B-4B74-80FE-19E83DC0176E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FD503-8F82-4EB0-98A8-B52A83A218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A81F6-419B-4B74-80FE-19E83DC0176E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FD503-8F82-4EB0-98A8-B52A83A218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A81F6-419B-4B74-80FE-19E83DC0176E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FD503-8F82-4EB0-98A8-B52A83A218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A81F6-419B-4B74-80FE-19E83DC0176E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FD503-8F82-4EB0-98A8-B52A83A2188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A81F6-419B-4B74-80FE-19E83DC0176E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FD503-8F82-4EB0-98A8-B52A83A218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A81F6-419B-4B74-80FE-19E83DC0176E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FD503-8F82-4EB0-98A8-B52A83A218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A81F6-419B-4B74-80FE-19E83DC0176E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FD503-8F82-4EB0-98A8-B52A83A218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A81F6-419B-4B74-80FE-19E83DC0176E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FD503-8F82-4EB0-98A8-B52A83A2188F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A81F6-419B-4B74-80FE-19E83DC0176E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FD503-8F82-4EB0-98A8-B52A83A218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5EA81F6-419B-4B74-80FE-19E83DC0176E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86FD503-8F82-4EB0-98A8-B52A83A2188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Obnova katastrálního operátu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KN </a:t>
            </a:r>
          </a:p>
          <a:p>
            <a:r>
              <a:rPr lang="cs-CZ" dirty="0" smtClean="0"/>
              <a:t>jaro 2017</a:t>
            </a:r>
          </a:p>
          <a:p>
            <a:r>
              <a:rPr lang="cs-CZ" dirty="0" err="1" smtClean="0"/>
              <a:t>I.Průchová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8577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744706" cy="792088"/>
          </a:xfrm>
        </p:spPr>
        <p:txBody>
          <a:bodyPr>
            <a:normAutofit fontScale="90000"/>
          </a:bodyPr>
          <a:lstStyle/>
          <a:p>
            <a:r>
              <a:rPr lang="cs-CZ" altLang="cs-CZ" sz="3100" dirty="0"/>
              <a:t/>
            </a:r>
            <a:br>
              <a:rPr lang="cs-CZ" altLang="cs-CZ" sz="3100" dirty="0"/>
            </a:br>
            <a:r>
              <a:rPr lang="cs-CZ" altLang="cs-CZ" dirty="0"/>
              <a:t>	</a:t>
            </a:r>
            <a:r>
              <a:rPr lang="cs-CZ" altLang="cs-CZ" dirty="0" smtClean="0"/>
              <a:t>Zjišťování průběhu  hranic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24744"/>
            <a:ext cx="7931224" cy="4785395"/>
          </a:xfrm>
        </p:spPr>
        <p:txBody>
          <a:bodyPr>
            <a:noAutofit/>
          </a:bodyPr>
          <a:lstStyle/>
          <a:p>
            <a:r>
              <a:rPr lang="cs-CZ" sz="1600" b="1" dirty="0" smtClean="0"/>
              <a:t>Vlastnická hranice</a:t>
            </a:r>
          </a:p>
          <a:p>
            <a:pPr lvl="1"/>
            <a:r>
              <a:rPr lang="cs-CZ" sz="1600" b="1" i="1" dirty="0" smtClean="0">
                <a:solidFill>
                  <a:srgbClr val="C00000"/>
                </a:solidFill>
              </a:rPr>
              <a:t>vlastníci s jejím trvalým označením v terénu souhlasí, ale její průběh neodpovídá zobrazení v katastrální mapě</a:t>
            </a:r>
          </a:p>
          <a:p>
            <a:pPr lvl="1"/>
            <a:r>
              <a:rPr lang="cs-CZ" sz="1600" b="1" dirty="0" smtClean="0">
                <a:solidFill>
                  <a:srgbClr val="C00000"/>
                </a:solidFill>
              </a:rPr>
              <a:t>u pozemků ve zjednodušené evidenci</a:t>
            </a:r>
          </a:p>
          <a:p>
            <a:pPr lvl="1"/>
            <a:endParaRPr lang="cs-CZ" sz="1600" dirty="0" smtClean="0"/>
          </a:p>
          <a:p>
            <a:pPr lvl="1"/>
            <a:r>
              <a:rPr lang="cs-CZ" sz="1600" b="1" dirty="0" smtClean="0"/>
              <a:t>Komise prověří příčinu stavu zjištění:</a:t>
            </a:r>
          </a:p>
          <a:p>
            <a:pPr lvl="2"/>
            <a:r>
              <a:rPr lang="cs-CZ" sz="1600" b="1" dirty="0" smtClean="0"/>
              <a:t>Chybné zobrazení hranice</a:t>
            </a:r>
          </a:p>
          <a:p>
            <a:pPr lvl="3"/>
            <a:r>
              <a:rPr lang="cs-CZ" sz="1600" dirty="0" smtClean="0"/>
              <a:t>Vyznačí se v náčrtu zjišťování hranic její </a:t>
            </a:r>
            <a:r>
              <a:rPr lang="cs-CZ" sz="1600" b="1" dirty="0" smtClean="0"/>
              <a:t>oprava</a:t>
            </a:r>
            <a:r>
              <a:rPr lang="cs-CZ" sz="1600" dirty="0" smtClean="0"/>
              <a:t> a v soupisu nemovitostí </a:t>
            </a:r>
            <a:r>
              <a:rPr lang="cs-CZ" sz="1600" b="1" dirty="0" smtClean="0"/>
              <a:t>vlastníci potvrdí svým podpisem souhlas s průběhem a vyznačením opravy hranice</a:t>
            </a:r>
          </a:p>
          <a:p>
            <a:pPr lvl="2"/>
            <a:r>
              <a:rPr lang="cs-CZ" sz="1600" b="1" dirty="0" smtClean="0"/>
              <a:t>Ostatní případy</a:t>
            </a:r>
          </a:p>
          <a:p>
            <a:pPr lvl="3"/>
            <a:r>
              <a:rPr lang="cs-CZ" sz="1600" b="1" dirty="0" smtClean="0"/>
              <a:t>Vyznačí se v náčrtu hranice dosud zobrazená v katastrální mapě a tato skutečnost se poznamená v soupisu nemovitostí</a:t>
            </a:r>
          </a:p>
          <a:p>
            <a:pPr lvl="1"/>
            <a:r>
              <a:rPr lang="cs-CZ" sz="1600" u="sng" dirty="0" smtClean="0"/>
              <a:t>Dojde-li k </a:t>
            </a:r>
            <a:r>
              <a:rPr lang="cs-CZ" sz="1600" b="1" u="sng" dirty="0" smtClean="0">
                <a:solidFill>
                  <a:srgbClr val="C00000"/>
                </a:solidFill>
              </a:rPr>
              <a:t>rozporu v tvrzení vlastníků o průběhu vlastnické hranice, </a:t>
            </a:r>
            <a:r>
              <a:rPr lang="cs-CZ" sz="1600" b="1" u="sng" dirty="0" smtClean="0">
                <a:solidFill>
                  <a:srgbClr val="00B050"/>
                </a:solidFill>
              </a:rPr>
              <a:t>komise poučí vlastníky o možnosti určení sporné hranice soudem</a:t>
            </a:r>
          </a:p>
          <a:p>
            <a:pPr lvl="2"/>
            <a:r>
              <a:rPr lang="cs-CZ" sz="1600" u="sng" dirty="0" smtClean="0"/>
              <a:t>Blíže viz § 1028 NOZ</a:t>
            </a:r>
            <a:endParaRPr lang="cs-CZ" sz="1600" u="sng" dirty="0"/>
          </a:p>
        </p:txBody>
      </p:sp>
    </p:spTree>
    <p:extLst>
      <p:ext uri="{BB962C8B-B14F-4D97-AF65-F5344CB8AC3E}">
        <p14:creationId xmlns:p14="http://schemas.microsoft.com/office/powerpoint/2010/main" val="2887595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/>
              <a:t>Zjišťování průběhu hranic</a:t>
            </a:r>
            <a:br>
              <a:rPr lang="cs-CZ" altLang="cs-CZ" dirty="0"/>
            </a:br>
            <a:r>
              <a:rPr lang="cs-CZ" altLang="cs-CZ" dirty="0"/>
              <a:t>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772816"/>
            <a:ext cx="6705193" cy="4059813"/>
          </a:xfrm>
        </p:spPr>
        <p:txBody>
          <a:bodyPr>
            <a:normAutofit fontScale="92500" lnSpcReduction="20000"/>
          </a:bodyPr>
          <a:lstStyle/>
          <a:p>
            <a:r>
              <a:rPr lang="cs-CZ" sz="1600" b="1" dirty="0" smtClean="0"/>
              <a:t>Výsledky jednání komise s vlastníky při zjišťování hranice</a:t>
            </a:r>
          </a:p>
          <a:p>
            <a:pPr lvl="1"/>
            <a:r>
              <a:rPr lang="cs-CZ" sz="1600" dirty="0" smtClean="0"/>
              <a:t> zaznamenávající se v </a:t>
            </a:r>
            <a:r>
              <a:rPr lang="cs-CZ" sz="1600" b="1" dirty="0" smtClean="0"/>
              <a:t>náčrtu zjišťování hranic a v soupisu nemovitostí, ve kterém vlastníci potvrdí svým </a:t>
            </a:r>
            <a:r>
              <a:rPr lang="cs-CZ" sz="1600" b="1" dirty="0" smtClean="0"/>
              <a:t>podpisem</a:t>
            </a:r>
          </a:p>
          <a:p>
            <a:pPr lvl="2"/>
            <a:r>
              <a:rPr lang="cs-CZ" sz="1400" b="1" dirty="0" smtClean="0"/>
              <a:t>souhlas nebo </a:t>
            </a:r>
          </a:p>
          <a:p>
            <a:pPr lvl="2"/>
            <a:r>
              <a:rPr lang="cs-CZ" sz="1400" b="1" dirty="0" smtClean="0"/>
              <a:t>se uvede důvod odmítnutí vlastníka takový souhlas vyjádřit</a:t>
            </a:r>
            <a:endParaRPr lang="cs-CZ" sz="1200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Změny </a:t>
            </a:r>
            <a:r>
              <a:rPr lang="cs-CZ" sz="2000" b="1" dirty="0"/>
              <a:t>vyšetřené a nedoložené příslušnými listinami </a:t>
            </a:r>
            <a:endParaRPr lang="cs-CZ" sz="2000" b="1" dirty="0" smtClean="0"/>
          </a:p>
          <a:p>
            <a:pPr lvl="1"/>
            <a:r>
              <a:rPr lang="cs-CZ" sz="1600" b="1" dirty="0" smtClean="0"/>
              <a:t>zapíší se do </a:t>
            </a:r>
            <a:r>
              <a:rPr lang="cs-CZ" sz="1600" b="1" dirty="0"/>
              <a:t>záznamu pro další řízení </a:t>
            </a:r>
            <a:r>
              <a:rPr lang="cs-CZ" sz="1600" dirty="0"/>
              <a:t>s uvedením </a:t>
            </a:r>
            <a:r>
              <a:rPr lang="cs-CZ" sz="1600" b="1" dirty="0"/>
              <a:t>lhůty</a:t>
            </a:r>
            <a:r>
              <a:rPr lang="cs-CZ" sz="1600" dirty="0"/>
              <a:t> a </a:t>
            </a:r>
            <a:r>
              <a:rPr lang="cs-CZ" sz="1600" b="1" dirty="0"/>
              <a:t>projednaného způsobu odstranění nesouladů</a:t>
            </a:r>
            <a:r>
              <a:rPr lang="cs-CZ" sz="1600" dirty="0" smtClean="0"/>
              <a:t>.</a:t>
            </a:r>
          </a:p>
          <a:p>
            <a:pPr lvl="1"/>
            <a:r>
              <a:rPr lang="cs-CZ" sz="1600" b="1" i="1" dirty="0" smtClean="0">
                <a:solidFill>
                  <a:srgbClr val="0070C0"/>
                </a:solidFill>
              </a:rPr>
              <a:t> </a:t>
            </a:r>
            <a:r>
              <a:rPr lang="cs-CZ" sz="1600" b="1" i="1" dirty="0">
                <a:solidFill>
                  <a:srgbClr val="0070C0"/>
                </a:solidFill>
              </a:rPr>
              <a:t>Údaje, u kterých došlo v soupise ke změně, se přeškrtnou tak, aby původní údaj zůstal čitelný</a:t>
            </a:r>
            <a:r>
              <a:rPr lang="cs-CZ" sz="1600" dirty="0"/>
              <a:t>. </a:t>
            </a:r>
            <a:endParaRPr lang="cs-CZ" sz="1600" dirty="0" smtClean="0"/>
          </a:p>
          <a:p>
            <a:pPr lvl="1"/>
            <a:r>
              <a:rPr lang="cs-CZ" sz="1600" b="1" dirty="0" smtClean="0">
                <a:solidFill>
                  <a:srgbClr val="0070C0"/>
                </a:solidFill>
              </a:rPr>
              <a:t>Změny</a:t>
            </a:r>
            <a:r>
              <a:rPr lang="cs-CZ" sz="1600" b="1" dirty="0" smtClean="0">
                <a:solidFill>
                  <a:srgbClr val="C00000"/>
                </a:solidFill>
              </a:rPr>
              <a:t> </a:t>
            </a:r>
            <a:r>
              <a:rPr lang="cs-CZ" sz="1600" b="1" dirty="0">
                <a:solidFill>
                  <a:srgbClr val="C00000"/>
                </a:solidFill>
              </a:rPr>
              <a:t>údajů v jednotlivých částech soupisu nemovitostí </a:t>
            </a:r>
            <a:r>
              <a:rPr lang="cs-CZ" sz="1600" b="1" dirty="0">
                <a:solidFill>
                  <a:srgbClr val="0070C0"/>
                </a:solidFill>
              </a:rPr>
              <a:t>musí být podepsány vlastníky dotčených pozemků a předsedou komise. </a:t>
            </a:r>
            <a:endParaRPr lang="cs-CZ" sz="1600" b="1" dirty="0" smtClean="0">
              <a:solidFill>
                <a:srgbClr val="0070C0"/>
              </a:solidFill>
            </a:endParaRPr>
          </a:p>
          <a:p>
            <a:pPr lvl="1"/>
            <a:r>
              <a:rPr lang="cs-CZ" sz="1600" b="1" dirty="0" smtClean="0">
                <a:solidFill>
                  <a:srgbClr val="C00000"/>
                </a:solidFill>
              </a:rPr>
              <a:t>V </a:t>
            </a:r>
            <a:r>
              <a:rPr lang="cs-CZ" sz="1600" b="1" dirty="0">
                <a:solidFill>
                  <a:srgbClr val="C00000"/>
                </a:solidFill>
              </a:rPr>
              <a:t>případě, že </a:t>
            </a:r>
            <a:r>
              <a:rPr lang="cs-CZ" sz="1600" b="1" dirty="0">
                <a:solidFill>
                  <a:srgbClr val="0070C0"/>
                </a:solidFill>
              </a:rPr>
              <a:t>vlastník s výsledky zjišťování hranic nesouhlasí</a:t>
            </a:r>
            <a:r>
              <a:rPr lang="cs-CZ" sz="1600" b="1" dirty="0">
                <a:solidFill>
                  <a:srgbClr val="C00000"/>
                </a:solidFill>
              </a:rPr>
              <a:t>, vyjádří svůj </a:t>
            </a:r>
            <a:r>
              <a:rPr lang="cs-CZ" sz="1600" b="1" dirty="0">
                <a:solidFill>
                  <a:srgbClr val="0070C0"/>
                </a:solidFill>
              </a:rPr>
              <a:t>důvod nesouhlasu v soupisu nemovitostí s připojením podpisu </a:t>
            </a:r>
            <a:r>
              <a:rPr lang="cs-CZ" sz="1600" b="1" dirty="0">
                <a:solidFill>
                  <a:srgbClr val="C00000"/>
                </a:solidFill>
              </a:rPr>
              <a:t>a data podpisu. Pokud vlastník </a:t>
            </a:r>
            <a:r>
              <a:rPr lang="cs-CZ" sz="1600" b="1" dirty="0">
                <a:solidFill>
                  <a:srgbClr val="0070C0"/>
                </a:solidFill>
              </a:rPr>
              <a:t>odmítne soupis nemovitostí podepsat, tato skutečnost se v něm poznamená.</a:t>
            </a:r>
            <a:endParaRPr lang="cs-CZ" sz="1600" b="1" dirty="0" smtClean="0">
              <a:solidFill>
                <a:srgbClr val="0070C0"/>
              </a:solidFill>
            </a:endParaRPr>
          </a:p>
          <a:p>
            <a:pPr lvl="2"/>
            <a:endParaRPr lang="cs-CZ" sz="1200" b="1" dirty="0">
              <a:solidFill>
                <a:srgbClr val="0070C0"/>
              </a:solidFill>
            </a:endParaRPr>
          </a:p>
          <a:p>
            <a:endParaRPr lang="cs-CZ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516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226275B-AD7C-450D-9F70-1AB569AABE5A}" type="slidenum">
              <a:rPr lang="cs-CZ" altLang="cs-CZ" sz="1400" smtClean="0"/>
              <a:pPr eaLnBrk="1" hangingPunct="1"/>
              <a:t>12</a:t>
            </a:fld>
            <a:endParaRPr lang="cs-CZ" altLang="cs-CZ" sz="140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91680" y="274638"/>
            <a:ext cx="6537920" cy="1210146"/>
          </a:xfrm>
        </p:spPr>
        <p:txBody>
          <a:bodyPr/>
          <a:lstStyle/>
          <a:p>
            <a:pPr eaLnBrk="1" hangingPunct="1"/>
            <a:r>
              <a:rPr lang="cs-CZ" altLang="cs-CZ" smtClean="0"/>
              <a:t>Zjišťování průběhu hranic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628800"/>
            <a:ext cx="7618040" cy="449736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000" b="1" dirty="0" smtClean="0"/>
              <a:t>Výsledky zjišťování hranic</a:t>
            </a:r>
          </a:p>
          <a:p>
            <a:pPr lvl="1" eaLnBrk="1" hangingPunct="1"/>
            <a:r>
              <a:rPr lang="cs-CZ" altLang="cs-CZ" sz="2000" b="1" dirty="0" smtClean="0"/>
              <a:t>Protokol</a:t>
            </a:r>
          </a:p>
          <a:p>
            <a:pPr lvl="2"/>
            <a:r>
              <a:rPr lang="cs-CZ" altLang="cs-CZ" sz="2000" b="1" dirty="0" smtClean="0"/>
              <a:t>Obsah</a:t>
            </a:r>
          </a:p>
          <a:p>
            <a:pPr lvl="3"/>
            <a:r>
              <a:rPr lang="cs-CZ" altLang="cs-CZ" dirty="0" smtClean="0"/>
              <a:t>údaj </a:t>
            </a:r>
            <a:r>
              <a:rPr lang="cs-CZ" altLang="cs-CZ" dirty="0"/>
              <a:t>o katastrálním území a období, ve kterém bylo provedeno zjišťování </a:t>
            </a:r>
            <a:r>
              <a:rPr lang="cs-CZ" altLang="cs-CZ" dirty="0" smtClean="0"/>
              <a:t>hranic,</a:t>
            </a:r>
          </a:p>
          <a:p>
            <a:pPr lvl="3"/>
            <a:r>
              <a:rPr lang="cs-CZ" altLang="cs-CZ" dirty="0" smtClean="0"/>
              <a:t> jména </a:t>
            </a:r>
            <a:r>
              <a:rPr lang="cs-CZ" altLang="cs-CZ" dirty="0"/>
              <a:t>a příjmení předsedy a dalších členů </a:t>
            </a:r>
            <a:r>
              <a:rPr lang="cs-CZ" altLang="cs-CZ" dirty="0" smtClean="0"/>
              <a:t>komise,</a:t>
            </a:r>
          </a:p>
          <a:p>
            <a:pPr lvl="3"/>
            <a:r>
              <a:rPr lang="cs-CZ" altLang="cs-CZ" dirty="0" smtClean="0"/>
              <a:t>způsob </a:t>
            </a:r>
            <a:r>
              <a:rPr lang="cs-CZ" altLang="cs-CZ" dirty="0"/>
              <a:t>vyhlášení zahájení obnovy katastrálního operátu novým mapováním v </a:t>
            </a:r>
            <a:r>
              <a:rPr lang="cs-CZ" altLang="cs-CZ" dirty="0" smtClean="0"/>
              <a:t>obci</a:t>
            </a:r>
          </a:p>
          <a:p>
            <a:pPr lvl="3"/>
            <a:r>
              <a:rPr lang="cs-CZ" altLang="cs-CZ" dirty="0" smtClean="0"/>
              <a:t>způsob </a:t>
            </a:r>
            <a:r>
              <a:rPr lang="cs-CZ" altLang="cs-CZ" dirty="0"/>
              <a:t>zajištění účasti vlastníků při zjišťování </a:t>
            </a:r>
            <a:r>
              <a:rPr lang="cs-CZ" altLang="cs-CZ" dirty="0" smtClean="0"/>
              <a:t>hranic</a:t>
            </a:r>
          </a:p>
          <a:p>
            <a:pPr lvl="3"/>
            <a:r>
              <a:rPr lang="cs-CZ" altLang="cs-CZ" dirty="0" smtClean="0"/>
              <a:t>odkaz </a:t>
            </a:r>
            <a:r>
              <a:rPr lang="cs-CZ" altLang="cs-CZ" dirty="0"/>
              <a:t>na </a:t>
            </a:r>
            <a:r>
              <a:rPr lang="cs-CZ" altLang="cs-CZ" dirty="0" smtClean="0"/>
              <a:t>přílohy</a:t>
            </a:r>
          </a:p>
          <a:p>
            <a:pPr lvl="3"/>
            <a:r>
              <a:rPr lang="cs-CZ" altLang="cs-CZ" dirty="0" smtClean="0"/>
              <a:t>datum </a:t>
            </a:r>
            <a:r>
              <a:rPr lang="cs-CZ" altLang="cs-CZ" dirty="0"/>
              <a:t>sepsání protokolu s podpisy členů komise.</a:t>
            </a:r>
            <a:endParaRPr lang="cs-CZ" altLang="cs-CZ" dirty="0" smtClean="0"/>
          </a:p>
          <a:p>
            <a:pPr eaLnBrk="1" hangingPunct="1"/>
            <a:endParaRPr lang="cs-CZ" altLang="cs-CZ" sz="2000" dirty="0" smtClean="0">
              <a:solidFill>
                <a:srgbClr val="C850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363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Přečíslování parcel při OKO novým mapováním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Katastrální úřad může provést přečíslování parcel</a:t>
            </a:r>
          </a:p>
          <a:p>
            <a:pPr lvl="1"/>
            <a:r>
              <a:rPr lang="cs-CZ" b="1" dirty="0" smtClean="0"/>
              <a:t>Parcely se přečíslovávají v rámci </a:t>
            </a:r>
            <a:r>
              <a:rPr lang="cs-CZ" b="1" dirty="0" err="1" smtClean="0"/>
              <a:t>k.ú</a:t>
            </a:r>
            <a:r>
              <a:rPr lang="cs-CZ" b="1" dirty="0" smtClean="0"/>
              <a:t>.</a:t>
            </a:r>
          </a:p>
          <a:p>
            <a:pPr lvl="1"/>
            <a:r>
              <a:rPr lang="cs-CZ" dirty="0" smtClean="0"/>
              <a:t>Podrobnosti viz § 52 NKV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0057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384666" cy="1512168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Vyhotovení obnoveného soboru geodetických informací (SGI)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2060848"/>
            <a:ext cx="7137241" cy="4392488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§ 53 NKV</a:t>
            </a:r>
          </a:p>
          <a:p>
            <a:endParaRPr lang="cs-CZ" dirty="0" smtClean="0"/>
          </a:p>
          <a:p>
            <a:r>
              <a:rPr lang="cs-CZ" sz="2500" b="1" dirty="0" smtClean="0">
                <a:solidFill>
                  <a:srgbClr val="C00000"/>
                </a:solidFill>
              </a:rPr>
              <a:t>Obnovený soubor geodetických informací (SGI) se vyhotoví na podkladě</a:t>
            </a:r>
            <a:r>
              <a:rPr lang="cs-CZ" sz="2500" b="1" dirty="0" smtClean="0"/>
              <a:t>:</a:t>
            </a:r>
          </a:p>
          <a:p>
            <a:pPr lvl="1"/>
            <a:r>
              <a:rPr lang="cs-CZ" sz="2500" b="1" dirty="0" smtClean="0"/>
              <a:t>výsledků </a:t>
            </a:r>
            <a:r>
              <a:rPr lang="cs-CZ" sz="2500" b="1" dirty="0"/>
              <a:t>zjišťování </a:t>
            </a:r>
            <a:r>
              <a:rPr lang="cs-CZ" sz="2500" b="1" dirty="0" smtClean="0"/>
              <a:t>hranic,</a:t>
            </a:r>
          </a:p>
          <a:p>
            <a:pPr lvl="1"/>
            <a:endParaRPr lang="cs-CZ" sz="2500" b="1" dirty="0" smtClean="0"/>
          </a:p>
          <a:p>
            <a:pPr lvl="1"/>
            <a:r>
              <a:rPr lang="cs-CZ" sz="2500" b="1" dirty="0" smtClean="0"/>
              <a:t>výsledků </a:t>
            </a:r>
            <a:r>
              <a:rPr lang="cs-CZ" sz="2500" b="1" dirty="0"/>
              <a:t>zeměměřických činností v polohovém bodovém poli a výsledků měření pro účely nového geometrického a polohového určení katastrálního území, pozemků, budov, vodních děl a dalších prvků </a:t>
            </a:r>
            <a:r>
              <a:rPr lang="cs-CZ" sz="2500" b="1" dirty="0" smtClean="0"/>
              <a:t>polohopisu</a:t>
            </a:r>
          </a:p>
          <a:p>
            <a:pPr lvl="1"/>
            <a:endParaRPr lang="cs-CZ" sz="2500" b="1" dirty="0" smtClean="0"/>
          </a:p>
          <a:p>
            <a:pPr lvl="1"/>
            <a:r>
              <a:rPr lang="cs-CZ" sz="2500" b="1" dirty="0" smtClean="0"/>
              <a:t>výsledků </a:t>
            </a:r>
            <a:r>
              <a:rPr lang="cs-CZ" sz="2500" b="1" dirty="0"/>
              <a:t>dřívějších zeměměřických činností dokumentovaných v katastru, pokud vyhovují z hlediska přesnosti a pokud je jejich využití </a:t>
            </a:r>
            <a:r>
              <a:rPr lang="cs-CZ" sz="2500" b="1" dirty="0" smtClean="0"/>
              <a:t>účelné,</a:t>
            </a:r>
          </a:p>
          <a:p>
            <a:pPr lvl="1"/>
            <a:endParaRPr lang="cs-CZ" sz="2500" b="1" dirty="0" smtClean="0"/>
          </a:p>
          <a:p>
            <a:pPr lvl="1"/>
            <a:r>
              <a:rPr lang="cs-CZ" sz="2500" b="1" dirty="0" smtClean="0"/>
              <a:t>výsledků </a:t>
            </a:r>
            <a:r>
              <a:rPr lang="cs-CZ" sz="2500" b="1" dirty="0"/>
              <a:t>zeměměřických činností vyznačených v dosavadním souboru geodetických informací v průběhu obnovy katastrálního operátu novým </a:t>
            </a:r>
            <a:r>
              <a:rPr lang="cs-CZ" sz="2500" b="1" dirty="0" smtClean="0"/>
              <a:t>mapováním,</a:t>
            </a:r>
          </a:p>
          <a:p>
            <a:pPr lvl="1"/>
            <a:endParaRPr lang="cs-CZ" sz="2500" b="1" dirty="0" smtClean="0"/>
          </a:p>
          <a:p>
            <a:pPr lvl="1"/>
            <a:r>
              <a:rPr lang="cs-CZ" sz="2500" b="1" dirty="0" smtClean="0"/>
              <a:t>dosavadní </a:t>
            </a:r>
            <a:r>
              <a:rPr lang="cs-CZ" sz="2500" b="1" dirty="0"/>
              <a:t>katastrální mapy a mapy dřívějších pozemkových </a:t>
            </a:r>
            <a:r>
              <a:rPr lang="cs-CZ" sz="2500" b="1" dirty="0" smtClean="0"/>
              <a:t>evidencí,</a:t>
            </a:r>
          </a:p>
          <a:p>
            <a:pPr lvl="1"/>
            <a:endParaRPr lang="cs-CZ" sz="2500" b="1" dirty="0" smtClean="0"/>
          </a:p>
          <a:p>
            <a:pPr lvl="1"/>
            <a:r>
              <a:rPr lang="cs-CZ" sz="2500" b="1" dirty="0" smtClean="0"/>
              <a:t>přečíslování </a:t>
            </a:r>
            <a:r>
              <a:rPr lang="cs-CZ" sz="2500" b="1" dirty="0"/>
              <a:t>parcel, pokud bylo provedeno.</a:t>
            </a:r>
          </a:p>
        </p:txBody>
      </p:sp>
    </p:spTree>
    <p:extLst>
      <p:ext uri="{BB962C8B-B14F-4D97-AF65-F5344CB8AC3E}">
        <p14:creationId xmlns:p14="http://schemas.microsoft.com/office/powerpoint/2010/main" val="3385836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Vyhotovení nového souboru popisných informací (SPI)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Obnovený soubor popisných informací se vyhotoví na </a:t>
            </a:r>
            <a:r>
              <a:rPr lang="cs-CZ" dirty="0" smtClean="0">
                <a:solidFill>
                  <a:srgbClr val="FF0000"/>
                </a:solidFill>
              </a:rPr>
              <a:t>podkladě</a:t>
            </a:r>
          </a:p>
          <a:p>
            <a:pPr lvl="1"/>
            <a:r>
              <a:rPr lang="cs-CZ" dirty="0" smtClean="0"/>
              <a:t> </a:t>
            </a:r>
            <a:r>
              <a:rPr lang="cs-CZ" b="1" dirty="0"/>
              <a:t>dosavadního souboru popisných informací, v němž jsou zapsány změny údajů katastru uvedené v protokolu o výsledku zjišťování hranic a změny údajů o parcelách, vyplývající z obnoveného souboru geodetických </a:t>
            </a:r>
            <a:r>
              <a:rPr lang="cs-CZ" b="1" dirty="0" smtClean="0"/>
              <a:t>informací.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766125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421B1D3-4369-4107-8B00-D8ED7E421505}" type="slidenum">
              <a:rPr lang="cs-CZ" altLang="cs-CZ" sz="1400" smtClean="0"/>
              <a:pPr eaLnBrk="1" hangingPunct="1"/>
              <a:t>16</a:t>
            </a:fld>
            <a:endParaRPr lang="cs-CZ" altLang="cs-CZ" sz="1400" smtClean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60350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400" b="1" dirty="0" smtClean="0"/>
              <a:t>Vyložení </a:t>
            </a:r>
            <a:r>
              <a:rPr lang="cs-CZ" altLang="cs-CZ" sz="2400" dirty="0" smtClean="0"/>
              <a:t>obnoveného katastrálního operátu 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556792"/>
            <a:ext cx="7690048" cy="4569371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endParaRPr lang="cs-CZ" altLang="cs-CZ" sz="20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/>
              <a:t>§ 45 NKZ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 smtClean="0"/>
              <a:t>Vyložení obnoveného katastrálního operátu </a:t>
            </a:r>
          </a:p>
          <a:p>
            <a:pPr lvl="1">
              <a:lnSpc>
                <a:spcPct val="90000"/>
              </a:lnSpc>
            </a:pPr>
            <a:r>
              <a:rPr lang="cs-CZ" altLang="cs-CZ" sz="1600" dirty="0" smtClean="0"/>
              <a:t>katastrální úřad </a:t>
            </a:r>
            <a:r>
              <a:rPr lang="cs-CZ" altLang="cs-CZ" sz="1600" b="1" dirty="0" smtClean="0">
                <a:solidFill>
                  <a:srgbClr val="00B050"/>
                </a:solidFill>
              </a:rPr>
              <a:t>v obci, ve které se KO obnovuje </a:t>
            </a:r>
            <a:r>
              <a:rPr lang="cs-CZ" altLang="cs-CZ" sz="1600" b="1" u="sng" dirty="0" smtClean="0">
                <a:solidFill>
                  <a:srgbClr val="FF0000"/>
                </a:solidFill>
              </a:rPr>
              <a:t>na dobu nejméně 10 dnů  </a:t>
            </a:r>
            <a:r>
              <a:rPr lang="cs-CZ" altLang="cs-CZ" sz="1600" b="1" dirty="0" smtClean="0">
                <a:solidFill>
                  <a:srgbClr val="00B050"/>
                </a:solidFill>
              </a:rPr>
              <a:t>k veřejnému nahlédnutí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/>
              <a:t>Obec na úřední desce, popř. též způsobem v místě obvyklým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oznámí termín a dobu vyložení obnoveného KO nejméně 30 dnů před jeho vyložením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oznámí, že obnovený KO nabude platnosti dnem, který určí katastrální úřad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>
                <a:solidFill>
                  <a:srgbClr val="C85038"/>
                </a:solidFill>
              </a:rPr>
              <a:t>Vlastníkům a jiným oprávněným, kteří </a:t>
            </a:r>
            <a:r>
              <a:rPr lang="cs-CZ" altLang="cs-CZ" sz="2000" b="1" u="sng" dirty="0" smtClean="0">
                <a:solidFill>
                  <a:srgbClr val="C85038"/>
                </a:solidFill>
              </a:rPr>
              <a:t>nemají v obci trvalý pobyt </a:t>
            </a:r>
            <a:r>
              <a:rPr lang="cs-CZ" altLang="cs-CZ" sz="2000" u="sng" dirty="0" smtClean="0">
                <a:solidFill>
                  <a:srgbClr val="C85038"/>
                </a:solidFill>
              </a:rPr>
              <a:t>nebo sídlo</a:t>
            </a:r>
            <a:r>
              <a:rPr lang="cs-CZ" altLang="cs-CZ" sz="2000" dirty="0" smtClean="0">
                <a:solidFill>
                  <a:srgbClr val="C85038"/>
                </a:solidFill>
              </a:rPr>
              <a:t>, </a:t>
            </a:r>
            <a:r>
              <a:rPr lang="cs-CZ" altLang="cs-CZ" sz="2000" b="1" dirty="0" smtClean="0">
                <a:solidFill>
                  <a:srgbClr val="C85038"/>
                </a:solidFill>
              </a:rPr>
              <a:t>zašle katastrální úřad oznámení </a:t>
            </a:r>
            <a:r>
              <a:rPr lang="cs-CZ" altLang="cs-CZ" sz="2000" dirty="0" smtClean="0">
                <a:solidFill>
                  <a:srgbClr val="C85038"/>
                </a:solidFill>
              </a:rPr>
              <a:t>o těchto skutečnostech nejméně 30 dnů před vyložením obnoveného operátu na jejich adresu zapsanou v katastru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sz="2000" dirty="0" smtClean="0"/>
          </a:p>
          <a:p>
            <a:pPr eaLnBrk="1" hangingPunct="1">
              <a:lnSpc>
                <a:spcPct val="90000"/>
              </a:lnSpc>
            </a:pP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091307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7536E19-91D7-4465-A2BF-5D50C817889A}" type="slidenum">
              <a:rPr lang="cs-CZ" altLang="cs-CZ" sz="1400" smtClean="0"/>
              <a:pPr eaLnBrk="1" hangingPunct="1"/>
              <a:t>17</a:t>
            </a:fld>
            <a:endParaRPr lang="cs-CZ" altLang="cs-CZ" sz="1400" smtClean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28650" y="404664"/>
            <a:ext cx="7600950" cy="1012974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400" b="1" dirty="0" smtClean="0"/>
              <a:t>Námitky</a:t>
            </a:r>
            <a:r>
              <a:rPr lang="cs-CZ" altLang="cs-CZ" sz="2400" dirty="0" smtClean="0"/>
              <a:t> proti obsahu vyloženého obnoveného KO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5138" y="1556792"/>
            <a:ext cx="7764462" cy="4569371"/>
          </a:xfrm>
        </p:spPr>
        <p:txBody>
          <a:bodyPr/>
          <a:lstStyle/>
          <a:p>
            <a:pPr eaLnBrk="1" hangingPunct="1"/>
            <a:r>
              <a:rPr lang="cs-CZ" altLang="cs-CZ" sz="2000" dirty="0" smtClean="0"/>
              <a:t>Námitky mohou podat</a:t>
            </a:r>
          </a:p>
          <a:p>
            <a:pPr lvl="1" eaLnBrk="1" hangingPunct="1"/>
            <a:r>
              <a:rPr lang="cs-CZ" altLang="cs-CZ" sz="2200" dirty="0" smtClean="0"/>
              <a:t>vlastníci a jiní oprávnění</a:t>
            </a:r>
          </a:p>
          <a:p>
            <a:pPr lvl="2" eaLnBrk="1" hangingPunct="1"/>
            <a:r>
              <a:rPr lang="cs-CZ" altLang="cs-CZ" b="1" dirty="0" smtClean="0"/>
              <a:t>během </a:t>
            </a:r>
            <a:r>
              <a:rPr lang="cs-CZ" altLang="cs-CZ" dirty="0" smtClean="0"/>
              <a:t>vyložení obnoveného KO</a:t>
            </a:r>
          </a:p>
          <a:p>
            <a:pPr lvl="2" eaLnBrk="1" hangingPunct="1"/>
            <a:r>
              <a:rPr lang="cs-CZ" altLang="cs-CZ" b="1" dirty="0" smtClean="0"/>
              <a:t>ve lhůtě 15 dnů ode dne, kdy skončilo jeho vyložení</a:t>
            </a:r>
          </a:p>
          <a:p>
            <a:pPr lvl="2" eaLnBrk="1" hangingPunct="1"/>
            <a:endParaRPr lang="cs-CZ" altLang="cs-CZ" b="1" dirty="0" smtClean="0"/>
          </a:p>
          <a:p>
            <a:pPr eaLnBrk="1" hangingPunct="1"/>
            <a:r>
              <a:rPr lang="cs-CZ" altLang="cs-CZ" sz="2000" dirty="0" smtClean="0"/>
              <a:t>o podaných námitkách </a:t>
            </a:r>
            <a:r>
              <a:rPr lang="cs-CZ" altLang="cs-CZ" sz="2000" b="1" dirty="0" smtClean="0"/>
              <a:t>rozhoduje katastrální úřad</a:t>
            </a:r>
          </a:p>
          <a:p>
            <a:pPr eaLnBrk="1" hangingPunct="1"/>
            <a:endParaRPr lang="cs-CZ" altLang="cs-CZ" sz="2000" b="1" dirty="0" smtClean="0"/>
          </a:p>
          <a:p>
            <a:pPr eaLnBrk="1" hangingPunct="1"/>
            <a:r>
              <a:rPr lang="cs-CZ" altLang="cs-CZ" sz="2000" dirty="0" smtClean="0"/>
              <a:t>proti rozhodnutí katastrálního úřadu o námitkách je možno podat </a:t>
            </a:r>
            <a:r>
              <a:rPr lang="cs-CZ" altLang="cs-CZ" sz="2000" b="1" dirty="0" smtClean="0"/>
              <a:t>odvolání</a:t>
            </a:r>
            <a:r>
              <a:rPr lang="cs-CZ" altLang="cs-CZ" sz="2000" dirty="0" smtClean="0"/>
              <a:t> k zeměměřickému a katastrálnímu inspektorátu, v jehož obvodu je dotčená nemovitost.</a:t>
            </a:r>
          </a:p>
          <a:p>
            <a:pPr eaLnBrk="1" hangingPunct="1"/>
            <a:endParaRPr lang="cs-CZ" altLang="cs-CZ" sz="2000" dirty="0" smtClean="0"/>
          </a:p>
          <a:p>
            <a:pPr eaLnBrk="1" hangingPunct="1"/>
            <a:endParaRPr lang="cs-CZ" altLang="cs-CZ" sz="2000" dirty="0" smtClean="0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65138" y="4078288"/>
            <a:ext cx="3270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endParaRPr lang="cs-CZ" altLang="cs-CZ" sz="3200"/>
          </a:p>
        </p:txBody>
      </p:sp>
    </p:spTree>
    <p:extLst>
      <p:ext uri="{BB962C8B-B14F-4D97-AF65-F5344CB8AC3E}">
        <p14:creationId xmlns:p14="http://schemas.microsoft.com/office/powerpoint/2010/main" val="241857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FC3E7B4-2082-4E4F-95DE-E2C5817A66AA}" type="slidenum">
              <a:rPr lang="cs-CZ" altLang="cs-CZ" sz="1400" smtClean="0"/>
              <a:pPr eaLnBrk="1" hangingPunct="1"/>
              <a:t>18</a:t>
            </a:fld>
            <a:endParaRPr lang="cs-CZ" altLang="cs-CZ" sz="1400" smtClean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27584" y="62068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800" b="1" dirty="0" smtClean="0"/>
              <a:t>Vyhlášení platnosti obnoveného KO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916832"/>
            <a:ext cx="7618040" cy="423790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sz="20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/>
              <a:t>§ 46 NKZ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/>
              <a:t>Platnost obnoveného KO vyhlásí katastrální úřad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 smtClean="0"/>
              <a:t>Pokud ve stanovené lhůtě </a:t>
            </a:r>
            <a:r>
              <a:rPr lang="cs-CZ" altLang="cs-CZ" sz="1800" b="1" dirty="0" smtClean="0"/>
              <a:t>nebyly podány námitky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 smtClean="0"/>
              <a:t>Pokud o </a:t>
            </a:r>
            <a:r>
              <a:rPr lang="cs-CZ" altLang="cs-CZ" sz="1800" b="1" dirty="0" smtClean="0"/>
              <a:t>námitkách bylo pravomocně rozhodnuto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b="1" dirty="0" smtClean="0">
                <a:solidFill>
                  <a:srgbClr val="C00000"/>
                </a:solidFill>
              </a:rPr>
              <a:t>Námitky byly podány </a:t>
            </a:r>
            <a:r>
              <a:rPr lang="cs-CZ" altLang="cs-CZ" sz="1800" dirty="0" smtClean="0"/>
              <a:t>a </a:t>
            </a:r>
            <a:r>
              <a:rPr lang="cs-CZ" altLang="cs-CZ" sz="1800" b="1" dirty="0" smtClean="0">
                <a:solidFill>
                  <a:srgbClr val="C00000"/>
                </a:solidFill>
              </a:rPr>
              <a:t>nebylo</a:t>
            </a:r>
            <a:r>
              <a:rPr lang="cs-CZ" altLang="cs-CZ" sz="1800" b="1" dirty="0" smtClean="0"/>
              <a:t> o některých námitkách </a:t>
            </a:r>
            <a:r>
              <a:rPr lang="cs-CZ" altLang="cs-CZ" sz="1800" b="1" dirty="0" smtClean="0">
                <a:solidFill>
                  <a:srgbClr val="C00000"/>
                </a:solidFill>
              </a:rPr>
              <a:t>pravomocně rozhodnuto</a:t>
            </a:r>
            <a:r>
              <a:rPr lang="cs-CZ" altLang="cs-CZ" sz="1800" dirty="0" smtClean="0"/>
              <a:t>, </a:t>
            </a:r>
            <a:r>
              <a:rPr lang="cs-CZ" altLang="cs-CZ" sz="1800" b="1" dirty="0" smtClean="0"/>
              <a:t>může </a:t>
            </a:r>
            <a:r>
              <a:rPr lang="cs-CZ" altLang="cs-CZ" sz="1800" dirty="0" smtClean="0"/>
              <a:t>katastrální úřad </a:t>
            </a:r>
            <a:r>
              <a:rPr lang="cs-CZ" altLang="cs-CZ" sz="1800" b="1" dirty="0" smtClean="0"/>
              <a:t>platnost vyhlásit </a:t>
            </a:r>
            <a:r>
              <a:rPr lang="cs-CZ" altLang="cs-CZ" sz="1800" b="1" u="sng" dirty="0" smtClean="0"/>
              <a:t>pouze za předpokladu</a:t>
            </a:r>
            <a:r>
              <a:rPr lang="cs-CZ" altLang="cs-CZ" sz="1800" dirty="0" smtClean="0"/>
              <a:t>, že </a:t>
            </a:r>
            <a:r>
              <a:rPr lang="cs-CZ" altLang="cs-CZ" sz="1800" b="1" dirty="0" smtClean="0">
                <a:solidFill>
                  <a:srgbClr val="C00000"/>
                </a:solidFill>
              </a:rPr>
              <a:t>tuto okolnost vyznačí v KN.</a:t>
            </a:r>
            <a:r>
              <a:rPr lang="cs-CZ" altLang="cs-CZ" sz="1800" b="1" dirty="0" smtClean="0"/>
              <a:t> Po nabytí právní moci rozhodnutí o námitkách katastrální úřad toto vyznačení odstraní.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b="1" dirty="0" smtClean="0">
                <a:solidFill>
                  <a:srgbClr val="00B050"/>
                </a:solidFill>
              </a:rPr>
              <a:t>Dnem vyhlášení platnosti obnoveného KO se stává dosavadní KO neplatný a nadále se používá obnovený KO.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b="1" dirty="0" smtClean="0">
                <a:solidFill>
                  <a:srgbClr val="00B050"/>
                </a:solidFill>
              </a:rPr>
              <a:t>Vyhlášení platnosti obnoveného katastrálního operátu katastrální úřad a obec zveřejní na úřední desce.</a:t>
            </a:r>
          </a:p>
        </p:txBody>
      </p:sp>
    </p:spTree>
    <p:extLst>
      <p:ext uri="{BB962C8B-B14F-4D97-AF65-F5344CB8AC3E}">
        <p14:creationId xmlns:p14="http://schemas.microsoft.com/office/powerpoint/2010/main" val="32731501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19459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dirty="0" smtClean="0"/>
              <a:t>B</a:t>
            </a:r>
            <a:r>
              <a:rPr lang="cs-CZ" altLang="cs-CZ" sz="2400" dirty="0" smtClean="0">
                <a:solidFill>
                  <a:srgbClr val="C00000"/>
                </a:solidFill>
              </a:rPr>
              <a:t>. Obnova KO </a:t>
            </a:r>
            <a:r>
              <a:rPr lang="cs-CZ" altLang="cs-CZ" sz="2400" b="1" dirty="0" smtClean="0">
                <a:solidFill>
                  <a:srgbClr val="C00000"/>
                </a:solidFill>
              </a:rPr>
              <a:t>přepracováním</a:t>
            </a:r>
            <a:r>
              <a:rPr lang="cs-CZ" altLang="cs-CZ" sz="2400" dirty="0" smtClean="0">
                <a:solidFill>
                  <a:srgbClr val="C00000"/>
                </a:solidFill>
              </a:rPr>
              <a:t> </a:t>
            </a:r>
            <a:r>
              <a:rPr lang="cs-CZ" altLang="cs-CZ" sz="2400" b="1" dirty="0" smtClean="0">
                <a:solidFill>
                  <a:srgbClr val="C00000"/>
                </a:solidFill>
              </a:rPr>
              <a:t>souboru geodetických informací</a:t>
            </a:r>
            <a:endParaRPr lang="cs-CZ" altLang="cs-CZ" sz="24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250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B9F436C-4576-418E-A7AE-A0BB0FF545DF}" type="slidenum">
              <a:rPr lang="cs-CZ" altLang="cs-CZ" sz="1400" smtClean="0"/>
              <a:pPr eaLnBrk="1" hangingPunct="1"/>
              <a:t>2</a:t>
            </a:fld>
            <a:endParaRPr lang="cs-CZ" altLang="cs-CZ" sz="1400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552" y="476672"/>
            <a:ext cx="7690048" cy="940966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Prameny právní úpravy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584" y="1628800"/>
            <a:ext cx="7402016" cy="449736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dirty="0" err="1" smtClean="0"/>
              <a:t>Zák.č</a:t>
            </a:r>
            <a:r>
              <a:rPr lang="cs-CZ" altLang="cs-CZ" dirty="0" smtClean="0"/>
              <a:t>. 256/2013 Sb., katastrální zákon (NKZ)</a:t>
            </a:r>
          </a:p>
          <a:p>
            <a:pPr lvl="1"/>
            <a:r>
              <a:rPr lang="cs-CZ" altLang="cs-CZ" dirty="0" smtClean="0"/>
              <a:t>§ 40 - 46 NKZ</a:t>
            </a:r>
          </a:p>
          <a:p>
            <a:pPr eaLnBrk="1" hangingPunct="1"/>
            <a:r>
              <a:rPr lang="cs-CZ" altLang="cs-CZ" dirty="0" err="1" smtClean="0"/>
              <a:t>Vyhl.č</a:t>
            </a:r>
            <a:r>
              <a:rPr lang="cs-CZ" altLang="cs-CZ" dirty="0" smtClean="0"/>
              <a:t>. 357/2013 Sb., katastrální vyhláška (NKV)</a:t>
            </a:r>
          </a:p>
          <a:p>
            <a:pPr lvl="1"/>
            <a:r>
              <a:rPr lang="cs-CZ" altLang="cs-CZ" dirty="0" smtClean="0"/>
              <a:t>§ 46 – 58 NKV</a:t>
            </a:r>
          </a:p>
          <a:p>
            <a:pPr eaLnBrk="1" hangingPunct="1"/>
            <a:r>
              <a:rPr lang="cs-CZ" altLang="cs-CZ" dirty="0" err="1" smtClean="0"/>
              <a:t>Zák.č</a:t>
            </a:r>
            <a:r>
              <a:rPr lang="cs-CZ" altLang="cs-CZ" dirty="0" smtClean="0"/>
              <a:t>. 139/2002 Sb., o pozemkových úpravách (ve vztahu k obnově KO na podkladě pozemkových úprav – viz samostatná přednáška)</a:t>
            </a:r>
          </a:p>
          <a:p>
            <a:pPr eaLnBrk="1" hangingPunct="1"/>
            <a:r>
              <a:rPr lang="cs-CZ" altLang="cs-CZ" dirty="0" smtClean="0"/>
              <a:t>Interní předpisy ČÚZK</a:t>
            </a:r>
          </a:p>
        </p:txBody>
      </p:sp>
    </p:spTree>
    <p:extLst>
      <p:ext uri="{BB962C8B-B14F-4D97-AF65-F5344CB8AC3E}">
        <p14:creationId xmlns:p14="http://schemas.microsoft.com/office/powerpoint/2010/main" val="40082442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OKO přepracováním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43 NKZ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Při OKO přepracováním </a:t>
            </a:r>
            <a:r>
              <a:rPr lang="cs-CZ" b="1" dirty="0" smtClean="0"/>
              <a:t>se převádí dosavadní katastrální mapa do elektronické podoby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963979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Oznámení o zahájení OKO přepracováním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oznámení </a:t>
            </a:r>
            <a:r>
              <a:rPr lang="cs-CZ" dirty="0"/>
              <a:t>o zahájení obnovy katastrálního operátu přepracováním souboru geodetických informací </a:t>
            </a:r>
            <a:endParaRPr lang="cs-CZ" dirty="0" smtClean="0"/>
          </a:p>
          <a:p>
            <a:pPr lvl="1"/>
            <a:r>
              <a:rPr lang="cs-CZ" dirty="0" smtClean="0"/>
              <a:t>zveřejnění </a:t>
            </a:r>
            <a:r>
              <a:rPr lang="cs-CZ" dirty="0"/>
              <a:t>nejméně 2 měsíce předem na úřední desce katastrálního úřadu. </a:t>
            </a:r>
            <a:endParaRPr lang="cs-CZ" dirty="0" smtClean="0"/>
          </a:p>
          <a:p>
            <a:pPr lvl="1"/>
            <a:r>
              <a:rPr lang="cs-CZ" dirty="0" smtClean="0"/>
              <a:t>Oznámení </a:t>
            </a:r>
            <a:r>
              <a:rPr lang="cs-CZ" dirty="0"/>
              <a:t>zašle katastrální úřad územně příslušné obci s žádostí o jeho zveřejnění.</a:t>
            </a:r>
          </a:p>
        </p:txBody>
      </p:sp>
    </p:spTree>
    <p:extLst>
      <p:ext uri="{BB962C8B-B14F-4D97-AF65-F5344CB8AC3E}">
        <p14:creationId xmlns:p14="http://schemas.microsoft.com/office/powerpoint/2010/main" val="1975415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OKO přepracováním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Při obnově katastrálního operátu přepracováním se </a:t>
            </a:r>
            <a:r>
              <a:rPr lang="cs-CZ" dirty="0" smtClean="0"/>
              <a:t>provede</a:t>
            </a:r>
          </a:p>
          <a:p>
            <a:endParaRPr lang="cs-CZ" dirty="0"/>
          </a:p>
          <a:p>
            <a:pPr lvl="1"/>
            <a:r>
              <a:rPr lang="cs-CZ" b="1" u="sng" dirty="0" smtClean="0"/>
              <a:t>částečná</a:t>
            </a:r>
            <a:r>
              <a:rPr lang="cs-CZ" b="1" dirty="0" smtClean="0"/>
              <a:t> </a:t>
            </a:r>
            <a:r>
              <a:rPr lang="cs-CZ" b="1" dirty="0"/>
              <a:t>revize katastru </a:t>
            </a:r>
            <a:r>
              <a:rPr lang="cs-CZ" dirty="0" smtClean="0"/>
              <a:t>a </a:t>
            </a:r>
            <a:r>
              <a:rPr lang="cs-CZ" dirty="0"/>
              <a:t>doplnění neúplných </a:t>
            </a:r>
            <a:r>
              <a:rPr lang="cs-CZ" dirty="0" smtClean="0"/>
              <a:t>údajů</a:t>
            </a:r>
          </a:p>
          <a:p>
            <a:pPr lvl="1"/>
            <a:endParaRPr lang="cs-CZ" dirty="0"/>
          </a:p>
          <a:p>
            <a:pPr lvl="1"/>
            <a:r>
              <a:rPr lang="cs-CZ" b="1" dirty="0" smtClean="0"/>
              <a:t>doplnění </a:t>
            </a:r>
            <a:r>
              <a:rPr lang="cs-CZ" b="1" dirty="0"/>
              <a:t>pozemků dosud evidovaných zjednodušeným způsobem </a:t>
            </a:r>
            <a:r>
              <a:rPr lang="cs-CZ" dirty="0"/>
              <a:t>do obnovovaného souboru geodetických </a:t>
            </a:r>
            <a:r>
              <a:rPr lang="cs-CZ" dirty="0" smtClean="0"/>
              <a:t>informací,</a:t>
            </a:r>
          </a:p>
          <a:p>
            <a:pPr lvl="1"/>
            <a:endParaRPr lang="cs-CZ" dirty="0" smtClean="0"/>
          </a:p>
          <a:p>
            <a:pPr lvl="1"/>
            <a:r>
              <a:rPr lang="cs-CZ" b="1" dirty="0" smtClean="0"/>
              <a:t>oprava </a:t>
            </a:r>
            <a:r>
              <a:rPr lang="cs-CZ" b="1" dirty="0"/>
              <a:t>zjištěných chyb v </a:t>
            </a:r>
            <a:r>
              <a:rPr lang="cs-CZ" b="1" dirty="0" smtClean="0"/>
              <a:t>katastru</a:t>
            </a:r>
          </a:p>
          <a:p>
            <a:pPr lvl="1"/>
            <a:endParaRPr lang="cs-CZ" dirty="0"/>
          </a:p>
          <a:p>
            <a:pPr lvl="1"/>
            <a:r>
              <a:rPr lang="cs-CZ" b="1" dirty="0" smtClean="0"/>
              <a:t>porovnání </a:t>
            </a:r>
            <a:r>
              <a:rPr lang="cs-CZ" b="1" dirty="0"/>
              <a:t>souladu mezi souborem popisných a souborem geodetických informací.</a:t>
            </a:r>
          </a:p>
        </p:txBody>
      </p:sp>
    </p:spTree>
    <p:extLst>
      <p:ext uri="{BB962C8B-B14F-4D97-AF65-F5344CB8AC3E}">
        <p14:creationId xmlns:p14="http://schemas.microsoft.com/office/powerpoint/2010/main" val="28585136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Částečná revize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„</a:t>
            </a:r>
            <a:r>
              <a:rPr lang="cs-CZ" b="1" dirty="0" smtClean="0"/>
              <a:t>Minimální“ předmět částečné revize v rámci OKO</a:t>
            </a:r>
          </a:p>
          <a:p>
            <a:pPr lvl="1"/>
            <a:r>
              <a:rPr lang="cs-CZ" dirty="0" smtClean="0"/>
              <a:t> hranice </a:t>
            </a:r>
            <a:r>
              <a:rPr lang="cs-CZ" dirty="0"/>
              <a:t>katastrálního </a:t>
            </a:r>
            <a:r>
              <a:rPr lang="cs-CZ" dirty="0" smtClean="0"/>
              <a:t>území,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zápisy v záznamu pro další řízení z hlediska potřebnosti jejich dalšího evidování, sledování a </a:t>
            </a:r>
            <a:r>
              <a:rPr lang="cs-CZ" dirty="0" smtClean="0"/>
              <a:t>řešení,</a:t>
            </a:r>
          </a:p>
          <a:p>
            <a:pPr lvl="1"/>
            <a:r>
              <a:rPr lang="cs-CZ" dirty="0" smtClean="0"/>
              <a:t>seznam </a:t>
            </a:r>
            <a:r>
              <a:rPr lang="cs-CZ" dirty="0"/>
              <a:t>budov s čísly popisnými a s čísly evidenčními a seznam budov bez čísel popisných a čísel </a:t>
            </a:r>
            <a:r>
              <a:rPr lang="cs-CZ" dirty="0" smtClean="0"/>
              <a:t>evidenčních,</a:t>
            </a:r>
          </a:p>
          <a:p>
            <a:pPr lvl="1"/>
            <a:r>
              <a:rPr lang="cs-CZ" dirty="0" smtClean="0"/>
              <a:t>body </a:t>
            </a:r>
            <a:r>
              <a:rPr lang="cs-CZ" dirty="0"/>
              <a:t>podrobného polohového bodového </a:t>
            </a:r>
            <a:r>
              <a:rPr lang="cs-CZ" dirty="0" smtClean="0"/>
              <a:t>pole</a:t>
            </a:r>
          </a:p>
          <a:p>
            <a:pPr lvl="1"/>
            <a:r>
              <a:rPr lang="cs-CZ" dirty="0" smtClean="0"/>
              <a:t>místní </a:t>
            </a:r>
            <a:r>
              <a:rPr lang="cs-CZ" dirty="0"/>
              <a:t>názvy a pomístní jména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Viz § 55/2 NKV ve spoj. S § 43 odst. 5 NKV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76114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OKO přepracováním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Při obnově katastrálního operátu přepracováním </a:t>
            </a:r>
            <a:endParaRPr lang="cs-CZ" dirty="0" smtClean="0"/>
          </a:p>
          <a:p>
            <a:pPr lvl="1"/>
            <a:r>
              <a:rPr lang="cs-CZ" b="1" dirty="0" smtClean="0"/>
              <a:t>lze </a:t>
            </a:r>
            <a:r>
              <a:rPr lang="cs-CZ" b="1" dirty="0"/>
              <a:t>přečíslovat parcely, pokud </a:t>
            </a:r>
            <a:endParaRPr lang="cs-CZ" b="1" dirty="0" smtClean="0"/>
          </a:p>
          <a:p>
            <a:pPr lvl="2"/>
            <a:r>
              <a:rPr lang="cs-CZ" dirty="0" smtClean="0"/>
              <a:t>jejich </a:t>
            </a:r>
            <a:r>
              <a:rPr lang="cs-CZ" b="1" i="1" dirty="0"/>
              <a:t>číslování je nepřehledné nebo je </a:t>
            </a:r>
            <a:r>
              <a:rPr lang="cs-CZ" b="1" i="1" dirty="0" err="1"/>
              <a:t>poddělení</a:t>
            </a:r>
            <a:r>
              <a:rPr lang="cs-CZ" b="1" i="1" dirty="0"/>
              <a:t> některých kmenových čísel parcel příliš vysoké. </a:t>
            </a:r>
            <a:endParaRPr lang="cs-CZ" b="1" i="1" dirty="0" smtClean="0"/>
          </a:p>
          <a:p>
            <a:pPr lvl="2"/>
            <a:r>
              <a:rPr lang="cs-CZ" dirty="0" smtClean="0"/>
              <a:t>Přečíslování </a:t>
            </a:r>
            <a:r>
              <a:rPr lang="cs-CZ" dirty="0"/>
              <a:t>parcel se dokumentuje ve srovnávacím sestavení parcel dosavadního katastrálního operátu včetně parcel zjednodušené evidence a obnoveného katastrálního operátu.</a:t>
            </a:r>
          </a:p>
          <a:p>
            <a:endParaRPr lang="cs-CZ" dirty="0" smtClean="0"/>
          </a:p>
          <a:p>
            <a:r>
              <a:rPr lang="cs-CZ" b="1" dirty="0" smtClean="0"/>
              <a:t>Výměry pozemků v SPI</a:t>
            </a:r>
          </a:p>
          <a:p>
            <a:pPr lvl="1"/>
            <a:r>
              <a:rPr lang="cs-CZ" dirty="0" smtClean="0"/>
              <a:t>při </a:t>
            </a:r>
            <a:r>
              <a:rPr lang="cs-CZ" dirty="0"/>
              <a:t>obnově katastrálního operátu přepracováním </a:t>
            </a:r>
            <a:r>
              <a:rPr lang="cs-CZ" dirty="0" smtClean="0"/>
              <a:t>se v SGI při </a:t>
            </a:r>
            <a:r>
              <a:rPr lang="cs-CZ" dirty="0"/>
              <a:t>shodném kódu způsobu určení výměry </a:t>
            </a:r>
            <a:endParaRPr lang="cs-CZ" dirty="0" smtClean="0"/>
          </a:p>
          <a:p>
            <a:pPr lvl="2"/>
            <a:r>
              <a:rPr lang="cs-CZ" dirty="0" smtClean="0"/>
              <a:t>ponechají </a:t>
            </a:r>
            <a:r>
              <a:rPr lang="cs-CZ" b="1" dirty="0"/>
              <a:t>dosavadní výměry v případě, že nejsou překročeny mezní odchylky</a:t>
            </a:r>
            <a:r>
              <a:rPr lang="cs-CZ" dirty="0"/>
              <a:t>, </a:t>
            </a:r>
            <a:endParaRPr lang="cs-CZ" dirty="0" smtClean="0"/>
          </a:p>
          <a:p>
            <a:pPr lvl="2"/>
            <a:r>
              <a:rPr lang="cs-CZ" b="1" dirty="0" smtClean="0"/>
              <a:t> </a:t>
            </a:r>
            <a:r>
              <a:rPr lang="cs-CZ" b="1" dirty="0"/>
              <a:t>v ostatních případech se zavedou výměry určené ze souřadnic lomových bodů v obnoveném katastrálním operátu.</a:t>
            </a:r>
          </a:p>
        </p:txBody>
      </p:sp>
    </p:spTree>
    <p:extLst>
      <p:ext uri="{BB962C8B-B14F-4D97-AF65-F5344CB8AC3E}">
        <p14:creationId xmlns:p14="http://schemas.microsoft.com/office/powerpoint/2010/main" val="38972928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EEC8EAF-ECB9-44F7-8D58-F7F583DC20B9}" type="slidenum">
              <a:rPr lang="cs-CZ" altLang="cs-CZ" sz="1400" smtClean="0"/>
              <a:pPr eaLnBrk="1" hangingPunct="1"/>
              <a:t>25</a:t>
            </a:fld>
            <a:endParaRPr lang="cs-CZ" altLang="cs-CZ" sz="1400" smtClean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600" y="54868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b="1" dirty="0" smtClean="0"/>
              <a:t>Vyložení, námitky, vyhlášení, platnost  obnoveného KO přepracováním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988840"/>
            <a:ext cx="7618040" cy="4137323"/>
          </a:xfrm>
        </p:spPr>
        <p:txBody>
          <a:bodyPr/>
          <a:lstStyle/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dtto  jako u obnovy KO novým mapováním.</a:t>
            </a:r>
          </a:p>
        </p:txBody>
      </p:sp>
    </p:spTree>
    <p:extLst>
      <p:ext uri="{BB962C8B-B14F-4D97-AF65-F5344CB8AC3E}">
        <p14:creationId xmlns:p14="http://schemas.microsoft.com/office/powerpoint/2010/main" val="26657135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26627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altLang="cs-CZ" sz="2400" b="1" dirty="0" smtClean="0">
                <a:solidFill>
                  <a:srgbClr val="C00000"/>
                </a:solidFill>
              </a:rPr>
              <a:t>C. Obnova KO na podkladě výsledků pozemkových úprav</a:t>
            </a:r>
          </a:p>
          <a:p>
            <a:r>
              <a:rPr lang="cs-CZ" altLang="cs-CZ" sz="2400" dirty="0" smtClean="0"/>
              <a:t>viz  samostatná přednáška „Pozemkové úpravy a katastr nemovitostí“. </a:t>
            </a:r>
          </a:p>
          <a:p>
            <a:endParaRPr lang="cs-CZ" alt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571654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097D2F5-4C69-476B-86F2-5A1CF4DB62A2}" type="slidenum">
              <a:rPr lang="cs-CZ" altLang="cs-CZ" sz="1400" smtClean="0"/>
              <a:pPr eaLnBrk="1" hangingPunct="1"/>
              <a:t>3</a:t>
            </a:fld>
            <a:endParaRPr lang="cs-CZ" altLang="cs-CZ" sz="1400" smtClean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548680"/>
            <a:ext cx="7618040" cy="86895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dirty="0" smtClean="0"/>
              <a:t>Způsoby provedení obnovy KO: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584" y="1844824"/>
            <a:ext cx="7402016" cy="4281339"/>
          </a:xfrm>
        </p:spPr>
        <p:txBody>
          <a:bodyPr/>
          <a:lstStyle/>
          <a:p>
            <a:pPr eaLnBrk="1" hangingPunct="1"/>
            <a:endParaRPr lang="cs-CZ" altLang="cs-CZ" sz="2000" dirty="0" smtClean="0"/>
          </a:p>
          <a:p>
            <a:pPr eaLnBrk="1" hangingPunct="1"/>
            <a:r>
              <a:rPr lang="cs-CZ" altLang="cs-CZ" sz="2000" dirty="0" smtClean="0"/>
              <a:t>Způsoby provedení obnovy KO:</a:t>
            </a:r>
          </a:p>
          <a:p>
            <a:pPr eaLnBrk="1" hangingPunct="1"/>
            <a:endParaRPr lang="cs-CZ" altLang="cs-CZ" sz="2000" dirty="0" smtClean="0"/>
          </a:p>
          <a:p>
            <a:pPr lvl="1" eaLnBrk="1" hangingPunct="1"/>
            <a:r>
              <a:rPr lang="cs-CZ" altLang="cs-CZ" sz="2000" b="1" dirty="0" smtClean="0">
                <a:solidFill>
                  <a:srgbClr val="C00000"/>
                </a:solidFill>
              </a:rPr>
              <a:t>A. novým mapováním</a:t>
            </a:r>
          </a:p>
          <a:p>
            <a:pPr lvl="1" eaLnBrk="1" hangingPunct="1"/>
            <a:r>
              <a:rPr lang="cs-CZ" altLang="cs-CZ" sz="2000" b="1" dirty="0" smtClean="0">
                <a:solidFill>
                  <a:srgbClr val="C00000"/>
                </a:solidFill>
              </a:rPr>
              <a:t>B. přepracováním souboru geodetických informací </a:t>
            </a:r>
          </a:p>
          <a:p>
            <a:pPr lvl="1" eaLnBrk="1" hangingPunct="1"/>
            <a:r>
              <a:rPr lang="cs-CZ" altLang="cs-CZ" sz="2000" b="1" dirty="0" smtClean="0">
                <a:solidFill>
                  <a:srgbClr val="C00000"/>
                </a:solidFill>
              </a:rPr>
              <a:t>C. na podkladě výsledků pozemkových úprav</a:t>
            </a:r>
          </a:p>
          <a:p>
            <a:endParaRPr lang="cs-CZ" altLang="cs-CZ" sz="2400" dirty="0" smtClean="0"/>
          </a:p>
          <a:p>
            <a:r>
              <a:rPr lang="cs-CZ" altLang="cs-CZ" sz="2400" dirty="0" smtClean="0"/>
              <a:t>KO </a:t>
            </a:r>
            <a:r>
              <a:rPr lang="cs-CZ" altLang="cs-CZ" sz="2400" dirty="0" smtClean="0"/>
              <a:t>se obnovuje zpravidla v rozsahu katastrálního území</a:t>
            </a:r>
          </a:p>
          <a:p>
            <a:pPr lvl="1" eaLnBrk="1" hangingPunct="1"/>
            <a:endParaRPr lang="cs-CZ" altLang="cs-CZ" sz="2000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913259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6147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smtClean="0">
                <a:solidFill>
                  <a:srgbClr val="C00000"/>
                </a:solidFill>
              </a:rPr>
              <a:t>A. Obnova KO </a:t>
            </a:r>
            <a:r>
              <a:rPr lang="cs-CZ" altLang="cs-CZ" b="1" smtClean="0">
                <a:solidFill>
                  <a:srgbClr val="C00000"/>
                </a:solidFill>
              </a:rPr>
              <a:t>novým mapováním</a:t>
            </a:r>
            <a:endParaRPr lang="cs-CZ" altLang="cs-CZ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242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06C9154-1989-42E6-928C-30528694627F}" type="slidenum">
              <a:rPr lang="cs-CZ" altLang="cs-CZ" sz="1400" smtClean="0"/>
              <a:pPr eaLnBrk="1" hangingPunct="1"/>
              <a:t>5</a:t>
            </a:fld>
            <a:endParaRPr lang="cs-CZ" altLang="cs-CZ" sz="140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404664"/>
            <a:ext cx="7618040" cy="101297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dirty="0" smtClean="0"/>
              <a:t>Obnova KO </a:t>
            </a:r>
            <a:r>
              <a:rPr lang="cs-CZ" altLang="cs-CZ" b="1" dirty="0" smtClean="0"/>
              <a:t>novým mapováním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15616" y="1772816"/>
            <a:ext cx="7113984" cy="4353347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Důvody:</a:t>
            </a:r>
          </a:p>
          <a:p>
            <a:pPr lvl="1" eaLnBrk="1" hangingPunct="1"/>
            <a:r>
              <a:rPr lang="cs-CZ" altLang="cs-CZ" dirty="0" smtClean="0"/>
              <a:t>stav KO nevyhovuje požadavkům současného vedení </a:t>
            </a:r>
            <a:r>
              <a:rPr lang="cs-CZ" altLang="cs-CZ" dirty="0" smtClean="0"/>
              <a:t>katastru</a:t>
            </a:r>
          </a:p>
          <a:p>
            <a:pPr lvl="1" eaLnBrk="1" hangingPunct="1"/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v důsledku ztráty, zničení nebo poškození KO takovým způsobem, že není možné nebo účelné ho rekonstruovat z podkladů platného stavu</a:t>
            </a:r>
          </a:p>
          <a:p>
            <a:pPr lvl="1" eaLnBrk="1" hangingPunct="1"/>
            <a:endParaRPr lang="cs-CZ" altLang="cs-CZ" dirty="0"/>
          </a:p>
          <a:p>
            <a:pPr lvl="2"/>
            <a:r>
              <a:rPr lang="cs-CZ" altLang="cs-CZ" dirty="0" smtClean="0"/>
              <a:t> § 41 NKZ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352597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F4AEB92-9913-4A27-9687-09C65D8AD009}" type="slidenum">
              <a:rPr lang="cs-CZ" altLang="cs-CZ" sz="1400" smtClean="0"/>
              <a:pPr eaLnBrk="1" hangingPunct="1"/>
              <a:t>6</a:t>
            </a:fld>
            <a:endParaRPr lang="cs-CZ" altLang="cs-CZ" sz="1400" smtClean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87624" y="476672"/>
            <a:ext cx="7041976" cy="940966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Zahájení obnovy KO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1556792"/>
            <a:ext cx="7834064" cy="4569371"/>
          </a:xfrm>
        </p:spPr>
        <p:txBody>
          <a:bodyPr>
            <a:normAutofit/>
          </a:bodyPr>
          <a:lstStyle/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zahajuje katastrální úřad bez návrhu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b="1" dirty="0" smtClean="0"/>
              <a:t>Zveřejnění oznámení o OKO novým mapováním </a:t>
            </a:r>
          </a:p>
          <a:p>
            <a:pPr lvl="2">
              <a:lnSpc>
                <a:spcPct val="90000"/>
              </a:lnSpc>
            </a:pPr>
            <a:r>
              <a:rPr lang="cs-CZ" altLang="cs-CZ" sz="1600" b="1" dirty="0" smtClean="0">
                <a:solidFill>
                  <a:srgbClr val="FF0000"/>
                </a:solidFill>
              </a:rPr>
              <a:t>Na úřední desce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cs-CZ" sz="1600" b="1" dirty="0" smtClean="0"/>
              <a:t>Nejméně  s předstihem 6 měsíců před zahájením obnovy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cs-CZ" sz="1600" b="1" dirty="0" smtClean="0"/>
              <a:t>Nejméně s předstihem 2 měsíců, jedná-li se o obnovu v části  </a:t>
            </a:r>
            <a:r>
              <a:rPr lang="cs-CZ" altLang="cs-CZ" sz="1600" b="1" dirty="0" err="1" smtClean="0"/>
              <a:t>k.ú</a:t>
            </a:r>
            <a:r>
              <a:rPr lang="cs-CZ" altLang="cs-CZ" sz="1600" b="1" dirty="0" smtClean="0"/>
              <a:t>.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cs-CZ" sz="1600" b="1" dirty="0" smtClean="0"/>
              <a:t>Oznámení obsahuje výzvu o povinnosti vlastníků a obce splnit povinnosti podle katastrální zákona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cs-CZ" sz="1600" b="1" dirty="0" smtClean="0"/>
              <a:t>Katastrální úřad zašle oznámení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cs-CZ" sz="1600" b="1" dirty="0" smtClean="0"/>
              <a:t>Obci, na jejímž území bude KO obnovován s žádostí o zveřejnění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cs-CZ" sz="1600" b="1" dirty="0" smtClean="0"/>
              <a:t>Sousední obci, budou-li OKO dotčeny hranice této obce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cs-CZ" sz="1600" b="1" dirty="0" smtClean="0"/>
              <a:t> Státnímu pozemkovému úřadu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cs-CZ" sz="1600" b="1" dirty="0" smtClean="0"/>
              <a:t>Osobám, které vlastní v daném území rozsáhlý nemovitý majetek (např. dráhy, letiště, pozemní komunikace, lesy)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b="1" i="1" dirty="0" smtClean="0"/>
              <a:t>datum zahájení obnovy oznámí katastrální úřad obci nejméně 30 dnů předem a zveřejní ho na úřední desce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915556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7E96827-EE53-41CC-825F-1FD33EE57B38}" type="slidenum">
              <a:rPr lang="cs-CZ" altLang="cs-CZ" sz="1400" smtClean="0"/>
              <a:pPr eaLnBrk="1" hangingPunct="1"/>
              <a:t>7</a:t>
            </a:fld>
            <a:endParaRPr lang="cs-CZ" altLang="cs-CZ" sz="1400" smtClean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3568" y="548680"/>
            <a:ext cx="7546032" cy="868958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Zjišťování průběhu hranic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15616" y="1556791"/>
            <a:ext cx="6358334" cy="4569371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Zjišťuje se </a:t>
            </a:r>
            <a:r>
              <a:rPr lang="cs-CZ" altLang="cs-CZ" sz="2400" b="1" dirty="0" smtClean="0">
                <a:solidFill>
                  <a:srgbClr val="00B050"/>
                </a:solidFill>
              </a:rPr>
              <a:t>dle skutečného stavu v terénu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Předmět zjišťování hranic (§ 49/2 NKV)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200" b="1" dirty="0" smtClean="0">
                <a:solidFill>
                  <a:srgbClr val="C00000"/>
                </a:solidFill>
              </a:rPr>
              <a:t>hranice pozemků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200" b="1" dirty="0" smtClean="0">
                <a:solidFill>
                  <a:srgbClr val="C00000"/>
                </a:solidFill>
              </a:rPr>
              <a:t>obvody budov a obvody vodních děl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200" b="1" dirty="0" smtClean="0">
                <a:solidFill>
                  <a:srgbClr val="C00000"/>
                </a:solidFill>
              </a:rPr>
              <a:t>hranice </a:t>
            </a:r>
            <a:r>
              <a:rPr lang="cs-CZ" altLang="cs-CZ" sz="2200" b="1" dirty="0" smtClean="0">
                <a:solidFill>
                  <a:srgbClr val="C00000"/>
                </a:solidFill>
              </a:rPr>
              <a:t>katastrálních území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lze </a:t>
            </a:r>
            <a:r>
              <a:rPr lang="cs-CZ" altLang="cs-CZ" sz="2400" dirty="0" smtClean="0"/>
              <a:t>zjišťovat </a:t>
            </a:r>
            <a:r>
              <a:rPr lang="cs-CZ" altLang="cs-CZ" sz="2400" b="1" dirty="0" smtClean="0"/>
              <a:t>i další údaje</a:t>
            </a:r>
            <a:r>
              <a:rPr lang="cs-CZ" altLang="cs-CZ" sz="2400" dirty="0" smtClean="0"/>
              <a:t>, které jsou obsahem katastru </a:t>
            </a:r>
          </a:p>
          <a:p>
            <a:pPr lvl="1">
              <a:lnSpc>
                <a:spcPct val="80000"/>
              </a:lnSpc>
            </a:pPr>
            <a:r>
              <a:rPr lang="cs-CZ" altLang="cs-CZ" sz="1600" b="1" dirty="0" smtClean="0"/>
              <a:t>údaje o vlastníku, </a:t>
            </a:r>
          </a:p>
          <a:p>
            <a:pPr lvl="1">
              <a:lnSpc>
                <a:spcPct val="80000"/>
              </a:lnSpc>
            </a:pPr>
            <a:r>
              <a:rPr lang="cs-CZ" altLang="cs-CZ" sz="1600" b="1" dirty="0" smtClean="0"/>
              <a:t>druh pozemku, </a:t>
            </a:r>
          </a:p>
          <a:p>
            <a:pPr lvl="1">
              <a:lnSpc>
                <a:spcPct val="80000"/>
              </a:lnSpc>
            </a:pPr>
            <a:r>
              <a:rPr lang="cs-CZ" altLang="cs-CZ" sz="1600" b="1" dirty="0" smtClean="0"/>
              <a:t>způsob využití pozemku, </a:t>
            </a:r>
          </a:p>
          <a:p>
            <a:pPr lvl="1">
              <a:lnSpc>
                <a:spcPct val="80000"/>
              </a:lnSpc>
            </a:pPr>
            <a:r>
              <a:rPr lang="cs-CZ" altLang="cs-CZ" sz="1600" b="1" dirty="0" smtClean="0"/>
              <a:t>popisné číslo budovy, evidenční číslo budovy, </a:t>
            </a:r>
          </a:p>
          <a:p>
            <a:pPr lvl="1">
              <a:lnSpc>
                <a:spcPct val="80000"/>
              </a:lnSpc>
            </a:pPr>
            <a:r>
              <a:rPr lang="cs-CZ" altLang="cs-CZ" sz="1600" b="1" dirty="0" smtClean="0"/>
              <a:t>místní a pomístní názvy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dirty="0" smtClean="0"/>
          </a:p>
          <a:p>
            <a:pPr lvl="1" eaLnBrk="1" hangingPunct="1">
              <a:lnSpc>
                <a:spcPct val="80000"/>
              </a:lnSpc>
            </a:pPr>
            <a:endParaRPr lang="cs-CZ" altLang="cs-CZ" sz="1700" dirty="0" smtClean="0"/>
          </a:p>
        </p:txBody>
      </p:sp>
    </p:spTree>
    <p:extLst>
      <p:ext uri="{BB962C8B-B14F-4D97-AF65-F5344CB8AC3E}">
        <p14:creationId xmlns:p14="http://schemas.microsoft.com/office/powerpoint/2010/main" val="2323837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9531A1D-6CF8-4441-B1CD-06ECF71CB85C}" type="slidenum">
              <a:rPr lang="cs-CZ" altLang="cs-CZ" sz="1400" smtClean="0"/>
              <a:pPr eaLnBrk="1" hangingPunct="1"/>
              <a:t>8</a:t>
            </a:fld>
            <a:endParaRPr lang="cs-CZ" altLang="cs-CZ" sz="1400" smtClean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87624" y="274638"/>
            <a:ext cx="7041976" cy="1282154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Zjišťování průběhu hranic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3568" y="1556792"/>
            <a:ext cx="7546032" cy="4569371"/>
          </a:xfrm>
        </p:spPr>
        <p:txBody>
          <a:bodyPr/>
          <a:lstStyle/>
          <a:p>
            <a:pPr eaLnBrk="1" hangingPunct="1"/>
            <a:r>
              <a:rPr lang="cs-CZ" altLang="cs-CZ" b="1" dirty="0" smtClean="0"/>
              <a:t>podklady</a:t>
            </a:r>
          </a:p>
          <a:p>
            <a:pPr lvl="1" eaLnBrk="1" hangingPunct="1"/>
            <a:r>
              <a:rPr lang="cs-CZ" altLang="cs-CZ" dirty="0" smtClean="0"/>
              <a:t>dosavadní katastrální operát</a:t>
            </a:r>
          </a:p>
          <a:p>
            <a:pPr lvl="1" eaLnBrk="1" hangingPunct="1"/>
            <a:r>
              <a:rPr lang="cs-CZ" altLang="cs-CZ" dirty="0" smtClean="0"/>
              <a:t>operáty dřívějších pozemkových evidencí</a:t>
            </a:r>
          </a:p>
          <a:p>
            <a:pPr eaLnBrk="1" hangingPunct="1"/>
            <a:endParaRPr lang="cs-CZ" altLang="cs-CZ" b="1" dirty="0" smtClean="0"/>
          </a:p>
          <a:p>
            <a:pPr eaLnBrk="1" hangingPunct="1"/>
            <a:r>
              <a:rPr lang="cs-CZ" altLang="cs-CZ" b="1" dirty="0" smtClean="0"/>
              <a:t>vyhotoví </a:t>
            </a:r>
            <a:r>
              <a:rPr lang="cs-CZ" altLang="cs-CZ" b="1" dirty="0" smtClean="0"/>
              <a:t>se</a:t>
            </a:r>
          </a:p>
          <a:p>
            <a:pPr lvl="1" eaLnBrk="1" hangingPunct="1"/>
            <a:r>
              <a:rPr lang="cs-CZ" altLang="cs-CZ" dirty="0" smtClean="0"/>
              <a:t>náčrty</a:t>
            </a:r>
          </a:p>
          <a:p>
            <a:pPr lvl="1" eaLnBrk="1" hangingPunct="1"/>
            <a:r>
              <a:rPr lang="cs-CZ" altLang="cs-CZ" dirty="0" smtClean="0"/>
              <a:t>soupisy nemovitostí uspořádané podle listu vlastnictví</a:t>
            </a:r>
          </a:p>
        </p:txBody>
      </p:sp>
    </p:spTree>
    <p:extLst>
      <p:ext uri="{BB962C8B-B14F-4D97-AF65-F5344CB8AC3E}">
        <p14:creationId xmlns:p14="http://schemas.microsoft.com/office/powerpoint/2010/main" val="1521825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594A480-DB01-4A76-A007-37EB6586F310}" type="slidenum">
              <a:rPr lang="cs-CZ" altLang="cs-CZ" sz="1400" smtClean="0"/>
              <a:pPr eaLnBrk="1" hangingPunct="1"/>
              <a:t>9</a:t>
            </a:fld>
            <a:endParaRPr lang="cs-CZ" altLang="cs-CZ" sz="1400" smtClean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51345" y="476672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800" dirty="0" smtClean="0"/>
              <a:t>Zjišťování průběhu hranic</a:t>
            </a:r>
            <a:br>
              <a:rPr lang="cs-CZ" altLang="cs-CZ" sz="3800" dirty="0" smtClean="0"/>
            </a:br>
            <a:r>
              <a:rPr lang="cs-CZ" altLang="cs-CZ" sz="3800" dirty="0" smtClean="0"/>
              <a:t>	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3568" y="1628800"/>
            <a:ext cx="7546032" cy="4497363"/>
          </a:xfrm>
        </p:spPr>
        <p:txBody>
          <a:bodyPr/>
          <a:lstStyle/>
          <a:p>
            <a:pPr eaLnBrk="1" hangingPunct="1"/>
            <a:r>
              <a:rPr lang="cs-CZ" altLang="cs-CZ" sz="2000" dirty="0" smtClean="0"/>
              <a:t>Subjekty</a:t>
            </a:r>
          </a:p>
          <a:p>
            <a:pPr lvl="1" eaLnBrk="1" hangingPunct="1"/>
            <a:r>
              <a:rPr lang="cs-CZ" altLang="cs-CZ" sz="2200" b="1" dirty="0" smtClean="0">
                <a:solidFill>
                  <a:srgbClr val="C00000"/>
                </a:solidFill>
              </a:rPr>
              <a:t>Komise</a:t>
            </a:r>
          </a:p>
          <a:p>
            <a:pPr lvl="1" eaLnBrk="1" hangingPunct="1"/>
            <a:r>
              <a:rPr lang="cs-CZ" altLang="cs-CZ" sz="2200" b="1" dirty="0" smtClean="0"/>
              <a:t>Pozvaní vlastníci a jiní oprávnění nebo jejich </a:t>
            </a:r>
            <a:r>
              <a:rPr lang="cs-CZ" altLang="cs-CZ" sz="2200" b="1" dirty="0" smtClean="0"/>
              <a:t>zástupci:</a:t>
            </a:r>
            <a:endParaRPr lang="cs-CZ" altLang="cs-CZ" sz="2200" b="1" dirty="0" smtClean="0"/>
          </a:p>
          <a:p>
            <a:pPr lvl="2" eaLnBrk="1" hangingPunct="1"/>
            <a:r>
              <a:rPr lang="cs-CZ" altLang="cs-CZ" sz="2100" b="1" dirty="0" smtClean="0">
                <a:solidFill>
                  <a:srgbClr val="00B050"/>
                </a:solidFill>
              </a:rPr>
              <a:t>A)Vlastníci</a:t>
            </a:r>
            <a:r>
              <a:rPr lang="cs-CZ" altLang="cs-CZ" sz="2100" dirty="0" smtClean="0"/>
              <a:t>, jejichž </a:t>
            </a:r>
            <a:r>
              <a:rPr lang="cs-CZ" altLang="cs-CZ" sz="2100" dirty="0" smtClean="0">
                <a:solidFill>
                  <a:srgbClr val="C85038"/>
                </a:solidFill>
              </a:rPr>
              <a:t>nemovitosti leží v území, ve kterém bude provedena obnova KO</a:t>
            </a:r>
          </a:p>
          <a:p>
            <a:pPr lvl="2" eaLnBrk="1" hangingPunct="1"/>
            <a:endParaRPr lang="cs-CZ" altLang="cs-CZ" sz="2100" b="1" dirty="0" smtClean="0">
              <a:solidFill>
                <a:srgbClr val="00B050"/>
              </a:solidFill>
            </a:endParaRPr>
          </a:p>
          <a:p>
            <a:pPr lvl="2" eaLnBrk="1" hangingPunct="1"/>
            <a:r>
              <a:rPr lang="cs-CZ" altLang="cs-CZ" sz="2100" b="1" dirty="0" smtClean="0">
                <a:solidFill>
                  <a:srgbClr val="00B050"/>
                </a:solidFill>
              </a:rPr>
              <a:t>B)Vlastníci </a:t>
            </a:r>
            <a:r>
              <a:rPr lang="cs-CZ" altLang="cs-CZ" sz="2100" dirty="0" smtClean="0"/>
              <a:t>nemovitostí </a:t>
            </a:r>
            <a:r>
              <a:rPr lang="cs-CZ" altLang="cs-CZ" sz="2100" dirty="0" smtClean="0">
                <a:solidFill>
                  <a:srgbClr val="C00000"/>
                </a:solidFill>
              </a:rPr>
              <a:t>sousedících </a:t>
            </a:r>
            <a:r>
              <a:rPr lang="cs-CZ" altLang="cs-CZ" sz="2100" dirty="0" smtClean="0"/>
              <a:t>s tímto územím</a:t>
            </a:r>
          </a:p>
          <a:p>
            <a:pPr lvl="2" eaLnBrk="1" hangingPunct="1"/>
            <a:r>
              <a:rPr lang="cs-CZ" altLang="cs-CZ" sz="2100" b="1" dirty="0" smtClean="0">
                <a:solidFill>
                  <a:srgbClr val="00B050"/>
                </a:solidFill>
              </a:rPr>
              <a:t>C)popř. sousední obec</a:t>
            </a:r>
            <a:r>
              <a:rPr lang="cs-CZ" altLang="cs-CZ" sz="2100" dirty="0" smtClean="0"/>
              <a:t>, je-li předmětem zjišťování hranice obce</a:t>
            </a:r>
          </a:p>
          <a:p>
            <a:pPr lvl="2" eaLnBrk="1" hangingPunct="1"/>
            <a:endParaRPr lang="cs-CZ" altLang="cs-CZ" sz="2100" dirty="0" smtClean="0"/>
          </a:p>
        </p:txBody>
      </p:sp>
    </p:spTree>
    <p:extLst>
      <p:ext uri="{BB962C8B-B14F-4D97-AF65-F5344CB8AC3E}">
        <p14:creationId xmlns:p14="http://schemas.microsoft.com/office/powerpoint/2010/main" val="24558037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152</TotalTime>
  <Words>1455</Words>
  <Application>Microsoft Office PowerPoint</Application>
  <PresentationFormat>Předvádění na obrazovce (4:3)</PresentationFormat>
  <Paragraphs>208</Paragraphs>
  <Slides>26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Austin</vt:lpstr>
      <vt:lpstr>Obnova katastrálního operátu</vt:lpstr>
      <vt:lpstr>Prameny právní úpravy</vt:lpstr>
      <vt:lpstr>Způsoby provedení obnovy KO:</vt:lpstr>
      <vt:lpstr>Prezentace aplikace PowerPoint</vt:lpstr>
      <vt:lpstr>Obnova KO novým mapováním</vt:lpstr>
      <vt:lpstr>Zahájení obnovy KO</vt:lpstr>
      <vt:lpstr>Zjišťování průběhu hranic</vt:lpstr>
      <vt:lpstr>Zjišťování průběhu hranic</vt:lpstr>
      <vt:lpstr>Zjišťování průběhu hranic  </vt:lpstr>
      <vt:lpstr>  Zjišťování průběhu  hranic </vt:lpstr>
      <vt:lpstr>Zjišťování průběhu hranic  </vt:lpstr>
      <vt:lpstr>Zjišťování průběhu hranic</vt:lpstr>
      <vt:lpstr>Přečíslování parcel při OKO novým mapováním</vt:lpstr>
      <vt:lpstr>Vyhotovení obnoveného soboru geodetických informací (SGI)</vt:lpstr>
      <vt:lpstr>Vyhotovení nového souboru popisných informací (SPI)</vt:lpstr>
      <vt:lpstr>Vyložení obnoveného katastrálního operátu  </vt:lpstr>
      <vt:lpstr>Námitky proti obsahu vyloženého obnoveného KO</vt:lpstr>
      <vt:lpstr>Vyhlášení platnosti obnoveného KO</vt:lpstr>
      <vt:lpstr>Prezentace aplikace PowerPoint</vt:lpstr>
      <vt:lpstr>OKO přepracováním </vt:lpstr>
      <vt:lpstr>Oznámení o zahájení OKO přepracováním </vt:lpstr>
      <vt:lpstr>OKO přepracováním </vt:lpstr>
      <vt:lpstr>Částečná revize</vt:lpstr>
      <vt:lpstr>OKO přepracováním </vt:lpstr>
      <vt:lpstr>Vyložení, námitky, vyhlášení, platnost  obnoveného KO přepracováním </vt:lpstr>
      <vt:lpstr>Prezentace aplikace PowerPoint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Obnova katastrálního operátu</dc:title>
  <dc:creator>Ivana Průchová</dc:creator>
  <cp:lastModifiedBy>Ivana Průchová</cp:lastModifiedBy>
  <cp:revision>19</cp:revision>
  <cp:lastPrinted>2017-02-23T10:53:29Z</cp:lastPrinted>
  <dcterms:created xsi:type="dcterms:W3CDTF">2014-02-21T09:54:26Z</dcterms:created>
  <dcterms:modified xsi:type="dcterms:W3CDTF">2017-02-24T08:14:50Z</dcterms:modified>
</cp:coreProperties>
</file>