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80" r:id="rId4"/>
    <p:sldId id="281" r:id="rId5"/>
    <p:sldId id="299" r:id="rId6"/>
    <p:sldId id="303" r:id="rId7"/>
    <p:sldId id="293" r:id="rId8"/>
    <p:sldId id="294" r:id="rId9"/>
    <p:sldId id="300" r:id="rId10"/>
    <p:sldId id="301" r:id="rId11"/>
    <p:sldId id="295" r:id="rId12"/>
    <p:sldId id="296" r:id="rId13"/>
    <p:sldId id="298" r:id="rId14"/>
    <p:sldId id="302" r:id="rId15"/>
    <p:sldId id="261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16.02.2017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08046" y="314891"/>
            <a:ext cx="579497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Úvod do managementu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– BV204Zk</a:t>
            </a:r>
            <a:br>
              <a:rPr lang="cs-CZ" sz="2400" dirty="0" smtClean="0"/>
            </a:br>
            <a:r>
              <a:rPr lang="cs-CZ" sz="2400" dirty="0" smtClean="0"/>
              <a:t>Blok 1 – první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středisek a vedení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88765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927848" y="2020824"/>
            <a:ext cx="35751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Menší počet organizačních úrovní, stupňů řízení</a:t>
            </a:r>
          </a:p>
          <a:p>
            <a:pPr>
              <a:buFontTx/>
              <a:buChar char="-"/>
            </a:pPr>
            <a:r>
              <a:rPr lang="cs-CZ" dirty="0" smtClean="0"/>
              <a:t>Účelná decentralizace kompetencí</a:t>
            </a:r>
          </a:p>
          <a:p>
            <a:pPr>
              <a:buFontTx/>
              <a:buChar char="-"/>
            </a:pPr>
            <a:r>
              <a:rPr lang="cs-CZ" dirty="0" smtClean="0"/>
              <a:t>Předpoklady pro širší iniciativu zdola</a:t>
            </a:r>
          </a:p>
          <a:p>
            <a:pPr>
              <a:buFontTx/>
              <a:buChar char="-"/>
            </a:pPr>
            <a:r>
              <a:rPr lang="cs-CZ" dirty="0" smtClean="0"/>
              <a:t>Rychlejší rozhodování</a:t>
            </a:r>
          </a:p>
          <a:p>
            <a:r>
              <a:rPr lang="cs-CZ" b="1" dirty="0" smtClean="0"/>
              <a:t>Nevýhody:</a:t>
            </a:r>
          </a:p>
          <a:p>
            <a:pPr>
              <a:buFontTx/>
              <a:buChar char="-"/>
            </a:pPr>
            <a:r>
              <a:rPr lang="cs-CZ" dirty="0" smtClean="0"/>
              <a:t>Přetěžování vedení</a:t>
            </a:r>
          </a:p>
          <a:p>
            <a:pPr>
              <a:buFontTx/>
              <a:buChar char="-"/>
            </a:pPr>
            <a:r>
              <a:rPr lang="cs-CZ" dirty="0" smtClean="0"/>
              <a:t>Menší možnost neformálního kontaktu vedení</a:t>
            </a:r>
          </a:p>
          <a:p>
            <a:pPr>
              <a:buFontTx/>
              <a:buChar char="-"/>
            </a:pPr>
            <a:r>
              <a:rPr lang="cs-CZ" dirty="0" smtClean="0"/>
              <a:t>Možnost povrchnějšího vnímání problémů jednotlivých středisek vedením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u="sng" dirty="0" smtClean="0"/>
              <a:t>Úkol 3:</a:t>
            </a:r>
          </a:p>
          <a:p>
            <a:r>
              <a:rPr lang="cs-CZ" altLang="cs-CZ" i="1" dirty="0" smtClean="0"/>
              <a:t>Nyní uvažujte nad kvalitou produkce společnosti. Stanovte, kdo kontroluje kvalitu jednotlivých výstupů. Uvažujte nad tím, kdo kontroluje kvalitu činnosti kontrolora.</a:t>
            </a:r>
          </a:p>
          <a:p>
            <a:r>
              <a:rPr lang="cs-CZ" altLang="cs-CZ" i="1" dirty="0" smtClean="0"/>
              <a:t>Zamyslete se nad tím, kdo bude vyhodnocovat výstupy kontrolora.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Kontrola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Kdo je odpovědnou osobou za kontrolu kvality?</a:t>
            </a:r>
          </a:p>
          <a:p>
            <a:r>
              <a:rPr lang="cs-CZ" altLang="cs-CZ" dirty="0" smtClean="0"/>
              <a:t>Kdo dohlíží na činnost kontrolora?</a:t>
            </a:r>
          </a:p>
          <a:p>
            <a:r>
              <a:rPr lang="cs-CZ" altLang="cs-CZ" dirty="0" smtClean="0"/>
              <a:t>Kdo vyhodnocuje výstupy kontrolora?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4158641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b="1" u="sng" dirty="0" smtClean="0"/>
              <a:t>Úkol 4:</a:t>
            </a:r>
          </a:p>
          <a:p>
            <a:r>
              <a:rPr lang="cs-CZ" altLang="cs-CZ" i="1" dirty="0" smtClean="0"/>
              <a:t>Uvažujte nad osobností vedoucího (</a:t>
            </a:r>
            <a:r>
              <a:rPr lang="cs-CZ" altLang="cs-CZ" i="1" dirty="0" err="1" smtClean="0"/>
              <a:t>managera</a:t>
            </a:r>
            <a:r>
              <a:rPr lang="cs-CZ" altLang="cs-CZ" i="1" dirty="0" smtClean="0"/>
              <a:t>) jednotlivých středisek, popř. celé společnosti.</a:t>
            </a:r>
          </a:p>
          <a:p>
            <a:endParaRPr lang="cs-CZ" altLang="cs-CZ" i="1" dirty="0" smtClean="0"/>
          </a:p>
          <a:p>
            <a:r>
              <a:rPr lang="cs-CZ" altLang="cs-CZ" dirty="0" smtClean="0"/>
              <a:t>Zamyslete se nad následujícími otázkami:</a:t>
            </a:r>
          </a:p>
          <a:p>
            <a:r>
              <a:rPr lang="cs-CZ" altLang="cs-CZ" dirty="0" smtClean="0"/>
              <a:t>Jaké by měl mít charakterové rysy? Jaké by měl mít odborné vzdělání?</a:t>
            </a:r>
          </a:p>
          <a:p>
            <a:r>
              <a:rPr lang="cs-CZ" altLang="cs-CZ" dirty="0" smtClean="0"/>
              <a:t>Upřednostňujete vzdělání či zkušenosti?</a:t>
            </a:r>
          </a:p>
          <a:p>
            <a:r>
              <a:rPr lang="cs-CZ" altLang="cs-CZ" dirty="0" smtClean="0"/>
              <a:t>Měl by být více zaměřený na úkol (např. navýšení produkce) či na komunikaci?</a:t>
            </a:r>
          </a:p>
          <a:p>
            <a:r>
              <a:rPr lang="cs-CZ" altLang="cs-CZ" dirty="0" smtClean="0"/>
              <a:t>Nějaké další specifické vlastnosti?</a:t>
            </a:r>
          </a:p>
          <a:p>
            <a:pPr>
              <a:buNone/>
            </a:pPr>
            <a:endParaRPr lang="cs-CZ" altLang="cs-CZ" i="1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04444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Způsoby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Autoritativní styl</a:t>
            </a:r>
          </a:p>
          <a:p>
            <a:r>
              <a:rPr lang="cs-CZ" altLang="cs-CZ" dirty="0" smtClean="0"/>
              <a:t>Demokratický styl</a:t>
            </a:r>
          </a:p>
          <a:p>
            <a:r>
              <a:rPr lang="cs-CZ" altLang="cs-CZ" dirty="0" err="1" smtClean="0"/>
              <a:t>Laissez</a:t>
            </a:r>
            <a:r>
              <a:rPr lang="cs-CZ" altLang="cs-CZ" dirty="0" smtClean="0"/>
              <a:t>-</a:t>
            </a:r>
            <a:r>
              <a:rPr lang="cs-CZ" altLang="cs-CZ" dirty="0" err="1" smtClean="0"/>
              <a:t>faire</a:t>
            </a:r>
            <a:r>
              <a:rPr lang="cs-CZ" altLang="cs-CZ" dirty="0" smtClean="0"/>
              <a:t> styl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Management   osobní   vs.   všeobecný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11680"/>
            <a:ext cx="10018713" cy="451713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Osobní management</a:t>
            </a:r>
          </a:p>
          <a:p>
            <a:pPr lvl="1"/>
            <a:r>
              <a:rPr lang="cs-CZ" dirty="0" smtClean="0"/>
              <a:t>„řízení“ sebe sama – jsme odpovědni za své jednání</a:t>
            </a:r>
          </a:p>
          <a:p>
            <a:pPr lvl="2"/>
            <a:r>
              <a:rPr lang="cs-CZ" dirty="0" smtClean="0"/>
              <a:t>plánování</a:t>
            </a:r>
          </a:p>
          <a:p>
            <a:pPr lvl="2"/>
            <a:r>
              <a:rPr lang="cs-CZ" dirty="0" smtClean="0"/>
              <a:t>komunikace</a:t>
            </a:r>
          </a:p>
          <a:p>
            <a:pPr lvl="2"/>
            <a:r>
              <a:rPr lang="cs-CZ" dirty="0" smtClean="0"/>
              <a:t>osobní (rodinný) rozpočet</a:t>
            </a:r>
          </a:p>
          <a:p>
            <a:pPr lvl="2"/>
            <a:r>
              <a:rPr lang="cs-CZ" dirty="0" smtClean="0"/>
              <a:t>chování (v souladu s právem, morálkou), atd.</a:t>
            </a:r>
          </a:p>
          <a:p>
            <a:r>
              <a:rPr lang="cs-CZ" dirty="0" smtClean="0"/>
              <a:t>Všeobecný management</a:t>
            </a:r>
          </a:p>
          <a:p>
            <a:pPr lvl="1"/>
            <a:r>
              <a:rPr lang="cs-CZ" dirty="0" smtClean="0"/>
              <a:t>„řízení“ např. pracovních týmů, obchodních společností, sportovních týmů, atd. </a:t>
            </a:r>
          </a:p>
          <a:p>
            <a:pPr lvl="2"/>
            <a:r>
              <a:rPr lang="cs-CZ" dirty="0" smtClean="0"/>
              <a:t>strategický management</a:t>
            </a:r>
          </a:p>
          <a:p>
            <a:pPr lvl="2"/>
            <a:r>
              <a:rPr lang="cs-CZ" dirty="0" smtClean="0"/>
              <a:t>finanční management</a:t>
            </a:r>
          </a:p>
          <a:p>
            <a:pPr lvl="2"/>
            <a:r>
              <a:rPr lang="cs-CZ" dirty="0" smtClean="0"/>
              <a:t>management lidských zdrojů (HR)</a:t>
            </a:r>
          </a:p>
          <a:p>
            <a:pPr lvl="2"/>
            <a:r>
              <a:rPr lang="cs-CZ" dirty="0" smtClean="0"/>
              <a:t>krizový management</a:t>
            </a:r>
          </a:p>
          <a:p>
            <a:pPr lvl="2"/>
            <a:r>
              <a:rPr lang="cs-CZ" dirty="0" smtClean="0"/>
              <a:t>management kontroly (a jakosti), atd.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</a:t>
            </a:r>
            <a:r>
              <a:rPr lang="cs-CZ" dirty="0" smtClean="0"/>
              <a:t>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 lnSpcReduction="10000"/>
          </a:bodyPr>
          <a:lstStyle/>
          <a:p>
            <a:r>
              <a:rPr lang="cs-CZ" altLang="cs-CZ" b="1" u="sng" dirty="0" smtClean="0"/>
              <a:t>Úkol 1:</a:t>
            </a:r>
          </a:p>
          <a:p>
            <a:r>
              <a:rPr lang="cs-CZ" altLang="cs-CZ" i="1" dirty="0" smtClean="0"/>
              <a:t>Vytvořte si koncept jednoduché obchodní společnosti.  Ujasněte si, čím se bude zabývat. Rozdělte její činnost do středisek (např. výroba, nákup, prodej, ekonomické oddělení, atd.).</a:t>
            </a:r>
          </a:p>
          <a:p>
            <a:r>
              <a:rPr lang="cs-CZ" altLang="cs-CZ" i="1" dirty="0" smtClean="0"/>
              <a:t>Uvažujte nad množstvím zaměstnanců, nad množstvím výstupů (vyrobených výrobků, poskytnutých služeb). Udělejte si </a:t>
            </a:r>
            <a:r>
              <a:rPr lang="cs-CZ" altLang="cs-CZ" i="1" u="sng" dirty="0" smtClean="0"/>
              <a:t>zatím jen rámcovou </a:t>
            </a:r>
            <a:r>
              <a:rPr lang="cs-CZ" altLang="cs-CZ" i="1" dirty="0" smtClean="0"/>
              <a:t>představu o zdrojích financování, očekávaných provozních nákladech a výnosech. </a:t>
            </a:r>
          </a:p>
          <a:p>
            <a:r>
              <a:rPr lang="cs-CZ" altLang="cs-CZ" i="1" dirty="0" smtClean="0"/>
              <a:t>V této fázi se soustřeďte zejména na </a:t>
            </a:r>
            <a:r>
              <a:rPr lang="cs-CZ" altLang="cs-CZ" i="1" u="sng" dirty="0" smtClean="0"/>
              <a:t>základní ideu činnosti, rozdělení do středisek, základní procesy</a:t>
            </a:r>
            <a:r>
              <a:rPr lang="cs-CZ" altLang="cs-CZ" i="1" dirty="0" smtClean="0"/>
              <a:t>.</a:t>
            </a:r>
          </a:p>
          <a:p>
            <a:r>
              <a:rPr lang="cs-CZ" altLang="cs-CZ" i="1" dirty="0" smtClean="0"/>
              <a:t>Pracujte </a:t>
            </a:r>
            <a:r>
              <a:rPr lang="cs-CZ" altLang="cs-CZ" i="1" u="sng" dirty="0" smtClean="0"/>
              <a:t>minimálně</a:t>
            </a:r>
            <a:r>
              <a:rPr lang="cs-CZ" altLang="cs-CZ" i="1" dirty="0" smtClean="0"/>
              <a:t> se třemi středisky a 15 zaměstnanci.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koncept </a:t>
            </a:r>
            <a:r>
              <a:rPr lang="cs-CZ" dirty="0" smtClean="0"/>
              <a:t>modelové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Čím se společnost zabývá?</a:t>
            </a:r>
          </a:p>
          <a:p>
            <a:r>
              <a:rPr lang="cs-CZ" altLang="cs-CZ" dirty="0" smtClean="0"/>
              <a:t>Do jakých středisek je vaše společnost rozdělena?</a:t>
            </a:r>
          </a:p>
          <a:p>
            <a:r>
              <a:rPr lang="cs-CZ" altLang="cs-CZ" dirty="0" smtClean="0"/>
              <a:t>Kolik zaměstnanců je v každém ze středisek?</a:t>
            </a:r>
          </a:p>
          <a:p>
            <a:r>
              <a:rPr lang="cs-CZ" altLang="cs-CZ" dirty="0" smtClean="0"/>
              <a:t>Kdo je řídí?</a:t>
            </a:r>
          </a:p>
          <a:p>
            <a:r>
              <a:rPr lang="cs-CZ" altLang="cs-CZ" dirty="0" smtClean="0"/>
              <a:t>Kdo dohlíží na procesy mezi jednotlivými středisky?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Pár slov k </a:t>
            </a:r>
            <a:r>
              <a:rPr lang="cs-CZ" dirty="0" smtClean="0"/>
              <a:t>prostředí, ve kterém vaše modelová společnost existuje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2265"/>
            <a:ext cx="10018713" cy="4346156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Tržní mechanismus</a:t>
            </a:r>
          </a:p>
          <a:p>
            <a:pPr lvl="1"/>
            <a:r>
              <a:rPr lang="cs-CZ" altLang="cs-CZ" dirty="0" smtClean="0"/>
              <a:t>nabídka</a:t>
            </a:r>
          </a:p>
          <a:p>
            <a:pPr lvl="1"/>
            <a:r>
              <a:rPr lang="cs-CZ" altLang="cs-CZ" dirty="0" smtClean="0"/>
              <a:t>poptávka</a:t>
            </a:r>
          </a:p>
          <a:p>
            <a:pPr lvl="1"/>
            <a:r>
              <a:rPr lang="cs-CZ" altLang="cs-CZ" dirty="0" smtClean="0"/>
              <a:t>cena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Funkce peněz</a:t>
            </a:r>
          </a:p>
          <a:p>
            <a:pPr lvl="1"/>
            <a:r>
              <a:rPr lang="cs-CZ" altLang="cs-CZ" dirty="0" smtClean="0"/>
              <a:t>prostředek směny</a:t>
            </a:r>
          </a:p>
          <a:p>
            <a:pPr lvl="1"/>
            <a:r>
              <a:rPr lang="cs-CZ" altLang="cs-CZ" dirty="0" smtClean="0"/>
              <a:t>účetní jednotka</a:t>
            </a:r>
          </a:p>
          <a:p>
            <a:pPr lvl="1"/>
            <a:r>
              <a:rPr lang="cs-CZ" altLang="cs-CZ" dirty="0" smtClean="0"/>
              <a:t>uchovatel hodnoty</a:t>
            </a:r>
          </a:p>
          <a:p>
            <a:r>
              <a:rPr lang="cs-CZ" altLang="cs-CZ" dirty="0" smtClean="0"/>
              <a:t>Cenové regulace?</a:t>
            </a:r>
          </a:p>
          <a:p>
            <a:r>
              <a:rPr lang="cs-CZ" altLang="cs-CZ" dirty="0" smtClean="0"/>
              <a:t>Stimulace nabídky/poptávky</a:t>
            </a:r>
            <a:r>
              <a:rPr lang="cs-CZ" altLang="cs-CZ" dirty="0" smtClean="0"/>
              <a:t>?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1757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slov k </a:t>
            </a:r>
            <a:r>
              <a:rPr lang="cs-CZ" dirty="0" smtClean="0"/>
              <a:t>prostředí, ve kterém vaše modelová společnost existuje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62912"/>
            <a:ext cx="10018713" cy="4553419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Hospodářská </a:t>
            </a:r>
            <a:r>
              <a:rPr lang="cs-CZ" altLang="cs-CZ" dirty="0" smtClean="0"/>
              <a:t>politika </a:t>
            </a:r>
            <a:r>
              <a:rPr lang="cs-CZ" altLang="cs-CZ" dirty="0" smtClean="0"/>
              <a:t>státu</a:t>
            </a:r>
          </a:p>
          <a:p>
            <a:pPr lvl="1"/>
            <a:r>
              <a:rPr lang="cs-CZ" altLang="cs-CZ" dirty="0" smtClean="0"/>
              <a:t>Souhrn cílů, opatření a nástrojů, jimiž stát kontroluje a ovlivňuje ekonomický vývoj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Fiskální politika</a:t>
            </a:r>
          </a:p>
          <a:p>
            <a:pPr lvl="1"/>
            <a:r>
              <a:rPr lang="cs-CZ" altLang="cs-CZ" dirty="0" smtClean="0"/>
              <a:t>Týká se státního rozpočtu</a:t>
            </a:r>
          </a:p>
          <a:p>
            <a:pPr lvl="1"/>
            <a:r>
              <a:rPr lang="cs-CZ" altLang="cs-CZ" dirty="0" smtClean="0"/>
              <a:t>Příjmová stránka – zejména daně</a:t>
            </a:r>
          </a:p>
          <a:p>
            <a:pPr lvl="1"/>
            <a:endParaRPr lang="cs-CZ" altLang="cs-CZ" dirty="0" smtClean="0"/>
          </a:p>
          <a:p>
            <a:r>
              <a:rPr lang="cs-CZ" altLang="cs-CZ" dirty="0" smtClean="0"/>
              <a:t>Monetární (měnová) politika</a:t>
            </a:r>
          </a:p>
          <a:p>
            <a:pPr lvl="1"/>
            <a:r>
              <a:rPr lang="cs-CZ" altLang="cs-CZ" dirty="0" smtClean="0"/>
              <a:t>Snaha o cenovou stabilitu, ovlivňování množství peněz v oběhu</a:t>
            </a:r>
          </a:p>
          <a:p>
            <a:pPr lvl="1"/>
            <a:r>
              <a:rPr lang="cs-CZ" altLang="cs-CZ" dirty="0" smtClean="0"/>
              <a:t>Stanovování klíčových sazeb, které prostřednictvím transmisního mechanismu ovlivňují agregátní poptávku, a potažmo </a:t>
            </a:r>
            <a:r>
              <a:rPr lang="cs-CZ" altLang="cs-CZ" dirty="0"/>
              <a:t>výši </a:t>
            </a:r>
            <a:r>
              <a:rPr lang="cs-CZ" altLang="cs-CZ" dirty="0" smtClean="0"/>
              <a:t>inflace</a:t>
            </a:r>
          </a:p>
        </p:txBody>
      </p:sp>
    </p:spTree>
    <p:extLst>
      <p:ext uri="{BB962C8B-B14F-4D97-AF65-F5344CB8AC3E}">
        <p14:creationId xmlns:p14="http://schemas.microsoft.com/office/powerpoint/2010/main" val="133084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Všeobecný management – modelový subjekt „řízení“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06167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u="sng" dirty="0" smtClean="0"/>
              <a:t>Úkol 2:</a:t>
            </a:r>
          </a:p>
          <a:p>
            <a:r>
              <a:rPr lang="cs-CZ" altLang="cs-CZ" i="1" dirty="0" smtClean="0"/>
              <a:t>Vaše společnost prosperuje, obraty rostou, zvyšujete produkci o cca 100%.</a:t>
            </a:r>
          </a:p>
          <a:p>
            <a:r>
              <a:rPr lang="cs-CZ" altLang="cs-CZ" i="1" dirty="0" smtClean="0"/>
              <a:t>Uvažujte nad zřízením nových středisek, případně nad členěním těch stávajících. Dále uvažujte nad rozšířením pracovní síly a nad změnou struktury managementu.</a:t>
            </a:r>
          </a:p>
          <a:p>
            <a:r>
              <a:rPr lang="cs-CZ" altLang="cs-CZ" i="1" dirty="0" smtClean="0"/>
              <a:t>Uvažujte nad tím, zdali některé služby/produkty, které jste kupovali, si můžete začít vyrábět sami.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Společnost po rozšíření 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56232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 smtClean="0"/>
              <a:t>Učinily jste nějaké změny ve struktuře?</a:t>
            </a:r>
          </a:p>
          <a:p>
            <a:r>
              <a:rPr lang="cs-CZ" altLang="cs-CZ" dirty="0" smtClean="0"/>
              <a:t>Přibyla nová střediska?</a:t>
            </a:r>
          </a:p>
          <a:p>
            <a:r>
              <a:rPr lang="cs-CZ" altLang="cs-CZ" dirty="0" smtClean="0"/>
              <a:t>Změnili jste strukturu managementu?</a:t>
            </a:r>
          </a:p>
          <a:p>
            <a:r>
              <a:rPr lang="cs-CZ" altLang="cs-CZ" dirty="0" smtClean="0"/>
              <a:t>Jak probíhá komunikace mezi středisky?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Příklady organizace středisek a vedení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2020824"/>
            <a:ext cx="5373684" cy="331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9619488" y="6117336"/>
            <a:ext cx="188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Vágner, I. 2006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34072" y="2020824"/>
            <a:ext cx="4233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Vedení má více času na plánování a rozhodování</a:t>
            </a:r>
          </a:p>
          <a:p>
            <a:pPr>
              <a:buFontTx/>
              <a:buChar char="-"/>
            </a:pPr>
            <a:r>
              <a:rPr lang="cs-CZ" dirty="0" smtClean="0"/>
              <a:t>Vedení může lépe poznávat práci podřízených</a:t>
            </a:r>
          </a:p>
          <a:p>
            <a:pPr>
              <a:buFontTx/>
              <a:buChar char="-"/>
            </a:pPr>
            <a:r>
              <a:rPr lang="cs-CZ" dirty="0" smtClean="0"/>
              <a:t>Účinnější koordinace a kontrola</a:t>
            </a:r>
          </a:p>
          <a:p>
            <a:pPr>
              <a:buFontTx/>
              <a:buChar char="-"/>
            </a:pPr>
            <a:r>
              <a:rPr lang="cs-CZ" dirty="0" smtClean="0"/>
              <a:t>Lepší „obrázek“ fungování celku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Nevýhody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Sklon k detailnímu vedení lidí</a:t>
            </a:r>
          </a:p>
          <a:p>
            <a:pPr>
              <a:buFontTx/>
              <a:buChar char="-"/>
            </a:pPr>
            <a:r>
              <a:rPr lang="cs-CZ" dirty="0" smtClean="0"/>
              <a:t>Přehnaná kontrolní činnost</a:t>
            </a:r>
          </a:p>
          <a:p>
            <a:pPr>
              <a:buFontTx/>
              <a:buChar char="-"/>
            </a:pPr>
            <a:r>
              <a:rPr lang="cs-CZ" dirty="0" smtClean="0"/>
              <a:t>Centralizace v rozhodování</a:t>
            </a:r>
          </a:p>
          <a:p>
            <a:pPr>
              <a:buFontTx/>
              <a:buChar char="-"/>
            </a:pPr>
            <a:r>
              <a:rPr lang="cs-CZ" dirty="0" smtClean="0"/>
              <a:t>Nebezpečí zkreslování informací při velkém stupni úrovní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1872</TotalTime>
  <Words>681</Words>
  <Application>Microsoft Office PowerPoint</Application>
  <PresentationFormat>Širokoúhlá obrazovka</PresentationFormat>
  <Paragraphs>114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Paralaxa</vt:lpstr>
      <vt:lpstr>Úvod do managementu</vt:lpstr>
      <vt:lpstr>Management   osobní   vs.   všeobecný</vt:lpstr>
      <vt:lpstr>Všeobecný management – modelový subjekt „řízení“</vt:lpstr>
      <vt:lpstr>Základní koncept modelové společnosti</vt:lpstr>
      <vt:lpstr>Pár slov k prostředí, ve kterém vaše modelová společnost existuje I</vt:lpstr>
      <vt:lpstr>Pár slov k prostředí, ve kterém vaše modelová společnost existuje II</vt:lpstr>
      <vt:lpstr>Všeobecný management – modelový subjekt „řízení“</vt:lpstr>
      <vt:lpstr>Společnost po rozšíření produkce</vt:lpstr>
      <vt:lpstr>Příklady organizace středisek a vedení</vt:lpstr>
      <vt:lpstr>Příklady organizace středisek a vedení</vt:lpstr>
      <vt:lpstr>Všeobecný management – modelový subjekt „řízení“</vt:lpstr>
      <vt:lpstr>Kontrola kvality</vt:lpstr>
      <vt:lpstr>Všeobecný management – modelový subjekt „řízení“</vt:lpstr>
      <vt:lpstr>Způsoby vedení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118</cp:revision>
  <cp:lastPrinted>2016-12-01T06:58:45Z</cp:lastPrinted>
  <dcterms:created xsi:type="dcterms:W3CDTF">2016-10-17T17:38:14Z</dcterms:created>
  <dcterms:modified xsi:type="dcterms:W3CDTF">2017-02-16T13:46:27Z</dcterms:modified>
</cp:coreProperties>
</file>