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3"/>
  </p:notesMasterIdLst>
  <p:handoutMasterIdLst>
    <p:handoutMasterId r:id="rId44"/>
  </p:handoutMasterIdLst>
  <p:sldIdLst>
    <p:sldId id="752" r:id="rId2"/>
    <p:sldId id="753" r:id="rId3"/>
    <p:sldId id="639" r:id="rId4"/>
    <p:sldId id="754" r:id="rId5"/>
    <p:sldId id="514" r:id="rId6"/>
    <p:sldId id="515" r:id="rId7"/>
    <p:sldId id="516" r:id="rId8"/>
    <p:sldId id="517" r:id="rId9"/>
    <p:sldId id="518" r:id="rId10"/>
    <p:sldId id="519" r:id="rId11"/>
    <p:sldId id="520" r:id="rId12"/>
    <p:sldId id="521" r:id="rId13"/>
    <p:sldId id="522" r:id="rId14"/>
    <p:sldId id="523" r:id="rId15"/>
    <p:sldId id="524" r:id="rId16"/>
    <p:sldId id="727" r:id="rId17"/>
    <p:sldId id="755" r:id="rId18"/>
    <p:sldId id="680" r:id="rId19"/>
    <p:sldId id="726" r:id="rId20"/>
    <p:sldId id="756" r:id="rId21"/>
    <p:sldId id="527" r:id="rId22"/>
    <p:sldId id="528" r:id="rId23"/>
    <p:sldId id="529" r:id="rId24"/>
    <p:sldId id="535" r:id="rId25"/>
    <p:sldId id="537" r:id="rId26"/>
    <p:sldId id="660" r:id="rId27"/>
    <p:sldId id="661" r:id="rId28"/>
    <p:sldId id="662" r:id="rId29"/>
    <p:sldId id="663" r:id="rId30"/>
    <p:sldId id="664" r:id="rId31"/>
    <p:sldId id="731" r:id="rId32"/>
    <p:sldId id="666" r:id="rId33"/>
    <p:sldId id="667" r:id="rId34"/>
    <p:sldId id="670" r:id="rId35"/>
    <p:sldId id="672" r:id="rId36"/>
    <p:sldId id="668" r:id="rId37"/>
    <p:sldId id="669" r:id="rId38"/>
    <p:sldId id="671" r:id="rId39"/>
    <p:sldId id="673" r:id="rId40"/>
    <p:sldId id="674" r:id="rId41"/>
    <p:sldId id="621" r:id="rId42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FF7B98"/>
    <a:srgbClr val="CCECFF"/>
    <a:srgbClr val="FFFF99"/>
    <a:srgbClr val="E6BEFF"/>
    <a:srgbClr val="CCFF99"/>
    <a:srgbClr val="006600"/>
    <a:srgbClr val="FFCCFF"/>
    <a:srgbClr val="FFFF97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58" autoAdjust="0"/>
    <p:restoredTop sz="95280" autoAdjust="0"/>
  </p:normalViewPr>
  <p:slideViewPr>
    <p:cSldViewPr>
      <p:cViewPr varScale="1">
        <p:scale>
          <a:sx n="77" d="100"/>
          <a:sy n="77" d="100"/>
        </p:scale>
        <p:origin x="99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4848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688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5"/>
            <a:ext cx="2946401" cy="496889"/>
          </a:xfrm>
          <a:prstGeom prst="rect">
            <a:avLst/>
          </a:prstGeom>
        </p:spPr>
        <p:txBody>
          <a:bodyPr vert="horz" lIns="91430" tIns="45716" rIns="91430" bIns="45716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90" y="5"/>
            <a:ext cx="2946401" cy="496889"/>
          </a:xfrm>
          <a:prstGeom prst="rect">
            <a:avLst/>
          </a:prstGeom>
        </p:spPr>
        <p:txBody>
          <a:bodyPr vert="horz" lIns="91430" tIns="45716" rIns="91430" bIns="45716" rtlCol="0"/>
          <a:lstStyle>
            <a:lvl1pPr algn="r">
              <a:defRPr sz="1200"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428166"/>
            <a:ext cx="2946401" cy="496887"/>
          </a:xfrm>
          <a:prstGeom prst="rect">
            <a:avLst/>
          </a:prstGeom>
        </p:spPr>
        <p:txBody>
          <a:bodyPr vert="horz" lIns="91430" tIns="45716" rIns="91430" bIns="45716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90" y="9428166"/>
            <a:ext cx="2946401" cy="496887"/>
          </a:xfrm>
          <a:prstGeom prst="rect">
            <a:avLst/>
          </a:prstGeom>
        </p:spPr>
        <p:txBody>
          <a:bodyPr vert="horz" lIns="91430" tIns="45716" rIns="91430" bIns="45716" rtlCol="0" anchor="b"/>
          <a:lstStyle>
            <a:lvl1pPr algn="r">
              <a:defRPr sz="1200"/>
            </a:lvl1pPr>
          </a:lstStyle>
          <a:p>
            <a:fld id="{55714480-D606-4E7F-8B19-B45396E975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9826726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45659" cy="496332"/>
          </a:xfrm>
          <a:prstGeom prst="rect">
            <a:avLst/>
          </a:prstGeom>
        </p:spPr>
        <p:txBody>
          <a:bodyPr vert="horz" lIns="91430" tIns="45716" rIns="91430" bIns="45716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6" y="2"/>
            <a:ext cx="2945659" cy="496332"/>
          </a:xfrm>
          <a:prstGeom prst="rect">
            <a:avLst/>
          </a:prstGeom>
        </p:spPr>
        <p:txBody>
          <a:bodyPr vert="horz" lIns="91430" tIns="45716" rIns="91430" bIns="45716" rtlCol="0"/>
          <a:lstStyle>
            <a:lvl1pPr algn="r">
              <a:defRPr sz="1200"/>
            </a:lvl1pPr>
          </a:lstStyle>
          <a:p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1363"/>
            <a:ext cx="4965700" cy="37258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0" tIns="45716" rIns="91430" bIns="45716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30" tIns="45716" rIns="91430" bIns="45716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2" y="9428583"/>
            <a:ext cx="2945659" cy="496332"/>
          </a:xfrm>
          <a:prstGeom prst="rect">
            <a:avLst/>
          </a:prstGeom>
        </p:spPr>
        <p:txBody>
          <a:bodyPr vert="horz" lIns="91430" tIns="45716" rIns="91430" bIns="45716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6" y="9428583"/>
            <a:ext cx="2945659" cy="496332"/>
          </a:xfrm>
          <a:prstGeom prst="rect">
            <a:avLst/>
          </a:prstGeom>
        </p:spPr>
        <p:txBody>
          <a:bodyPr vert="horz" lIns="91430" tIns="45716" rIns="91430" bIns="45716" rtlCol="0" anchor="b"/>
          <a:lstStyle>
            <a:lvl1pPr algn="r">
              <a:defRPr sz="1200"/>
            </a:lvl1pPr>
          </a:lstStyle>
          <a:p>
            <a:fld id="{043FE679-C724-4ED9-9C14-61C2889E7F4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573374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3FE679-C724-4ED9-9C14-61C2889E7F46}" type="slidenum">
              <a:rPr lang="cs-CZ" smtClean="0"/>
              <a:t>1</a:t>
            </a:fld>
            <a:endParaRPr lang="cs-CZ"/>
          </a:p>
        </p:txBody>
      </p:sp>
      <p:sp>
        <p:nvSpPr>
          <p:cNvPr id="6" name="Zástupný symbol pro záhlaví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80796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3FE679-C724-4ED9-9C14-61C2889E7F46}" type="slidenum">
              <a:rPr lang="cs-CZ" smtClean="0"/>
              <a:t>41</a:t>
            </a:fld>
            <a:endParaRPr lang="cs-CZ"/>
          </a:p>
        </p:txBody>
      </p:sp>
      <p:sp>
        <p:nvSpPr>
          <p:cNvPr id="6" name="Zástupný symbol pro záhlaví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80796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102C2A8-42CC-446C-B7E8-156697113965}" type="datetime1">
              <a:rPr lang="cs-CZ" smtClean="0"/>
              <a:t>16.03.2017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0F2CFBB-7550-4749-A12E-EED27AD3B71A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5F003-7913-4468-95F1-A4305A4D988F}" type="datetime1">
              <a:rPr lang="cs-CZ" smtClean="0"/>
              <a:t>16.03.2017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2CFBB-7550-4749-A12E-EED27AD3B71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49ED8-E340-4E58-9C7F-B07453FD70ED}" type="datetime1">
              <a:rPr lang="cs-CZ" smtClean="0"/>
              <a:t>16.03.2017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2CFBB-7550-4749-A12E-EED27AD3B71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8F765DC-2072-412C-9DBF-28D99B13F52A}" type="datetime1">
              <a:rPr lang="cs-CZ" smtClean="0"/>
              <a:t>16.03.2017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0F2CFBB-7550-4749-A12E-EED27AD3B71A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07A04C1-B3FC-4602-845A-8F9AADBD8D76}" type="datetime1">
              <a:rPr lang="cs-CZ" smtClean="0"/>
              <a:t>16.03.2017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0F2CFBB-7550-4749-A12E-EED27AD3B71A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FA93A-8145-48A6-8B31-1EC206F122F2}" type="datetime1">
              <a:rPr lang="cs-CZ" smtClean="0"/>
              <a:t>16.03.2017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2CFBB-7550-4749-A12E-EED27AD3B71A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AA8ED-CC6E-4C20-9262-B36DE5CB657C}" type="datetime1">
              <a:rPr lang="cs-CZ" smtClean="0"/>
              <a:t>16.03.2017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2CFBB-7550-4749-A12E-EED27AD3B71A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840801B-15CE-4DB3-8CA0-EB7E2AECA6D5}" type="datetime1">
              <a:rPr lang="cs-CZ" smtClean="0"/>
              <a:t>16.03.2017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0F2CFBB-7550-4749-A12E-EED27AD3B71A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B4CFF-8C15-459D-B4B3-B7160B4E7C1A}" type="datetime1">
              <a:rPr lang="cs-CZ" smtClean="0"/>
              <a:t>16.03.2017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2CFBB-7550-4749-A12E-EED27AD3B71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98589E1-1945-492D-9884-6A592C77E699}" type="datetime1">
              <a:rPr lang="cs-CZ" smtClean="0"/>
              <a:t>16.03.2017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0F2CFBB-7550-4749-A12E-EED27AD3B71A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5756F7D-AF1E-4414-AF61-A03B244F1AF3}" type="datetime1">
              <a:rPr lang="cs-CZ" smtClean="0"/>
              <a:t>16.03.2017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0F2CFBB-7550-4749-A12E-EED27AD3B71A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821E7B8-4D76-4409-A041-3EDB54E74700}" type="datetime1">
              <a:rPr lang="cs-CZ" smtClean="0"/>
              <a:t>16.03.2017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0F2CFBB-7550-4749-A12E-EED27AD3B71A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907704" y="1196752"/>
            <a:ext cx="6768752" cy="2304256"/>
          </a:xfrm>
        </p:spPr>
        <p:txBody>
          <a:bodyPr anchor="ctr">
            <a:normAutofit/>
          </a:bodyPr>
          <a:lstStyle/>
          <a:p>
            <a:pPr algn="ctr"/>
            <a:r>
              <a:rPr lang="cs-CZ" sz="5400" b="1" dirty="0" smtClean="0">
                <a:solidFill>
                  <a:srgbClr val="C00000"/>
                </a:solidFill>
              </a:rPr>
              <a:t>Daňový proces III</a:t>
            </a:r>
            <a:endParaRPr lang="cs-CZ" sz="4400" b="1" dirty="0">
              <a:solidFill>
                <a:srgbClr val="C00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907704" y="4437112"/>
            <a:ext cx="6912768" cy="1872208"/>
          </a:xfrm>
        </p:spPr>
        <p:txBody>
          <a:bodyPr>
            <a:normAutofit/>
          </a:bodyPr>
          <a:lstStyle/>
          <a:p>
            <a:pPr algn="ctr"/>
            <a:r>
              <a:rPr lang="cs-CZ" sz="2200" dirty="0" smtClean="0">
                <a:solidFill>
                  <a:schemeClr val="tx1"/>
                </a:solidFill>
              </a:rPr>
              <a:t>Finanční právo procesní</a:t>
            </a:r>
          </a:p>
          <a:p>
            <a:pPr algn="ctr"/>
            <a:endParaRPr lang="cs-CZ" sz="2200" dirty="0" smtClean="0">
              <a:solidFill>
                <a:schemeClr val="tx1"/>
              </a:solidFill>
            </a:endParaRPr>
          </a:p>
          <a:p>
            <a:pPr algn="ctr"/>
            <a:r>
              <a:rPr lang="cs-CZ" sz="2000" b="0" dirty="0" smtClean="0">
                <a:solidFill>
                  <a:schemeClr val="tx1"/>
                </a:solidFill>
              </a:rPr>
              <a:t>Petra Snopková</a:t>
            </a:r>
          </a:p>
          <a:p>
            <a:pPr algn="ctr"/>
            <a:r>
              <a:rPr lang="cs-CZ" sz="2000" b="0" dirty="0" smtClean="0">
                <a:solidFill>
                  <a:schemeClr val="tx1"/>
                </a:solidFill>
              </a:rPr>
              <a:t>Michal Liška</a:t>
            </a:r>
            <a:endParaRPr lang="cs-CZ" sz="20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876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15200" cy="1143000"/>
          </a:xfrm>
        </p:spPr>
        <p:txBody>
          <a:bodyPr lIns="0" tIns="0" rIns="0" bIns="0" anchor="t">
            <a:noAutofit/>
          </a:bodyPr>
          <a:lstStyle/>
          <a:p>
            <a:r>
              <a:rPr lang="cs-CZ" altLang="cs-CZ" sz="3200" b="1" dirty="0">
                <a:solidFill>
                  <a:srgbClr val="000099"/>
                </a:solidFill>
              </a:rPr>
              <a:t>VYMĚŘOVACÍ ŘÍZENÍ – PODÁNÍ DAP (4)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643192" cy="4873752"/>
          </a:xfrm>
        </p:spPr>
        <p:txBody>
          <a:bodyPr lIns="0" tIns="0" rIns="0" bIns="0">
            <a:normAutofit/>
          </a:bodyPr>
          <a:lstStyle/>
          <a:p>
            <a:pPr lvl="0"/>
            <a:r>
              <a:rPr lang="cs-CZ" dirty="0"/>
              <a:t>DAP u daní vyměřovaných </a:t>
            </a:r>
            <a:r>
              <a:rPr lang="cs-CZ" u="sng" dirty="0"/>
              <a:t>za</a:t>
            </a:r>
            <a:r>
              <a:rPr lang="cs-CZ" dirty="0"/>
              <a:t> </a:t>
            </a:r>
            <a:r>
              <a:rPr lang="cs-CZ" b="1" dirty="0"/>
              <a:t>zdaňovací období kratší než 1 rok</a:t>
            </a:r>
            <a:r>
              <a:rPr lang="cs-CZ" dirty="0"/>
              <a:t> </a:t>
            </a:r>
          </a:p>
          <a:p>
            <a:pPr lvl="1">
              <a:spcBef>
                <a:spcPts val="600"/>
              </a:spcBef>
            </a:pPr>
            <a:r>
              <a:rPr lang="cs-CZ" dirty="0"/>
              <a:t>Podání do 25 dnů po skončení zdaňovacího období</a:t>
            </a:r>
          </a:p>
          <a:p>
            <a:pPr lvl="1">
              <a:spcBef>
                <a:spcPts val="300"/>
              </a:spcBef>
            </a:pPr>
            <a:r>
              <a:rPr lang="cs-CZ" dirty="0"/>
              <a:t>Lhůtu nelze prodloužit </a:t>
            </a:r>
          </a:p>
          <a:p>
            <a:pPr marL="0" lvl="0" indent="0">
              <a:buNone/>
            </a:pPr>
            <a:endParaRPr lang="cs-CZ" dirty="0"/>
          </a:p>
          <a:p>
            <a:pPr marL="268288" lvl="0" indent="0">
              <a:buNone/>
            </a:pPr>
            <a:r>
              <a:rPr lang="cs-CZ" dirty="0"/>
              <a:t>DAP k dani z přidané hodnoty </a:t>
            </a:r>
          </a:p>
          <a:p>
            <a:pPr lvl="1">
              <a:spcBef>
                <a:spcPts val="600"/>
              </a:spcBef>
            </a:pPr>
            <a:r>
              <a:rPr lang="cs-CZ" dirty="0"/>
              <a:t>Příklad</a:t>
            </a:r>
          </a:p>
          <a:p>
            <a:pPr lvl="2">
              <a:spcBef>
                <a:spcPts val="600"/>
              </a:spcBef>
            </a:pPr>
            <a:r>
              <a:rPr lang="cs-CZ" dirty="0"/>
              <a:t>Podání DAP za </a:t>
            </a:r>
            <a:r>
              <a:rPr lang="cs-CZ" dirty="0" smtClean="0"/>
              <a:t>únor 2017: </a:t>
            </a:r>
            <a:r>
              <a:rPr lang="cs-CZ" dirty="0"/>
              <a:t>do 25. </a:t>
            </a:r>
            <a:r>
              <a:rPr lang="cs-CZ" dirty="0" smtClean="0"/>
              <a:t>3. 2017 (sobota) → 27. 3. 2017</a:t>
            </a:r>
            <a:endParaRPr lang="cs-CZ" dirty="0"/>
          </a:p>
          <a:p>
            <a:pPr lvl="2">
              <a:spcBef>
                <a:spcPts val="300"/>
              </a:spcBef>
            </a:pPr>
            <a:r>
              <a:rPr lang="cs-CZ" dirty="0"/>
              <a:t>Splatnost daně: </a:t>
            </a:r>
            <a:r>
              <a:rPr lang="cs-CZ" dirty="0" smtClean="0"/>
              <a:t>27. 3. 2017 </a:t>
            </a:r>
            <a:r>
              <a:rPr lang="cs-CZ" dirty="0"/>
              <a:t>(§ 135/3 DŘ) 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0F2CFBB-7550-4749-A12E-EED27AD3B71A}" type="slidenum">
              <a:rPr lang="cs-CZ" smtClean="0"/>
              <a:t>10</a:t>
            </a:fld>
            <a:endParaRPr lang="cs-CZ"/>
          </a:p>
        </p:txBody>
      </p:sp>
      <p:cxnSp>
        <p:nvCxnSpPr>
          <p:cNvPr id="6" name="Přímá spojnice se šipkou 5"/>
          <p:cNvCxnSpPr/>
          <p:nvPr/>
        </p:nvCxnSpPr>
        <p:spPr>
          <a:xfrm>
            <a:off x="755576" y="3140968"/>
            <a:ext cx="0" cy="4320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6004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15200" cy="1143000"/>
          </a:xfrm>
        </p:spPr>
        <p:txBody>
          <a:bodyPr lIns="0" tIns="0" rIns="0" bIns="0" anchor="t">
            <a:noAutofit/>
          </a:bodyPr>
          <a:lstStyle/>
          <a:p>
            <a:r>
              <a:rPr lang="cs-CZ" altLang="cs-CZ" sz="3200" b="1" dirty="0">
                <a:solidFill>
                  <a:srgbClr val="000099"/>
                </a:solidFill>
              </a:rPr>
              <a:t>VYMĚŘOVACÍ ŘÍZENÍ – PODÁNÍ DAP (5)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643192" cy="4873752"/>
          </a:xfrm>
        </p:spPr>
        <p:txBody>
          <a:bodyPr lIns="0" tIns="0" rIns="0" bIns="0">
            <a:normAutofit/>
          </a:bodyPr>
          <a:lstStyle/>
          <a:p>
            <a:pPr lvl="0"/>
            <a:r>
              <a:rPr lang="cs-CZ" dirty="0"/>
              <a:t>Pokud subjektu </a:t>
            </a:r>
            <a:r>
              <a:rPr lang="cs-CZ" b="1" dirty="0"/>
              <a:t>nevznikne povinnost podat DAP</a:t>
            </a:r>
            <a:r>
              <a:rPr lang="cs-CZ" dirty="0"/>
              <a:t> → sdělí tuto skutečnost </a:t>
            </a:r>
            <a:r>
              <a:rPr lang="cs-CZ" dirty="0" smtClean="0"/>
              <a:t>správci daně </a:t>
            </a:r>
            <a:r>
              <a:rPr lang="cs-CZ" dirty="0"/>
              <a:t>(DPFO) </a:t>
            </a:r>
            <a:br>
              <a:rPr lang="cs-CZ" dirty="0"/>
            </a:br>
            <a:r>
              <a:rPr lang="cs-CZ" dirty="0"/>
              <a:t>– § 136/5 DŘ </a:t>
            </a:r>
          </a:p>
          <a:p>
            <a:pPr lvl="0"/>
            <a:r>
              <a:rPr lang="cs-CZ" dirty="0"/>
              <a:t>DPH – dle § 101 ZDPH musí </a:t>
            </a:r>
            <a:r>
              <a:rPr lang="cs-CZ" dirty="0" smtClean="0"/>
              <a:t>daňový subjekt </a:t>
            </a:r>
            <a:r>
              <a:rPr lang="cs-CZ" dirty="0"/>
              <a:t>podat DAP</a:t>
            </a:r>
            <a:r>
              <a:rPr lang="cs-CZ" dirty="0" smtClean="0"/>
              <a:t>, i </a:t>
            </a:r>
            <a:r>
              <a:rPr lang="cs-CZ" dirty="0"/>
              <a:t>v případě, že mu nevznikla povinnost přiznat daň </a:t>
            </a:r>
          </a:p>
          <a:p>
            <a:pPr lvl="1">
              <a:spcBef>
                <a:spcPts val="600"/>
              </a:spcBef>
            </a:pPr>
            <a:r>
              <a:rPr lang="cs-CZ" dirty="0"/>
              <a:t>Nevznikla-li plátci, který nemá v tuzemsku sídlo ani provozovnu povinnost přiznat daň, nesděluje tuto skutečnost </a:t>
            </a:r>
            <a:r>
              <a:rPr lang="cs-CZ" dirty="0" smtClean="0"/>
              <a:t>správci daně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0F2CFBB-7550-4749-A12E-EED27AD3B71A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0675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15200" cy="1143000"/>
          </a:xfrm>
        </p:spPr>
        <p:txBody>
          <a:bodyPr lIns="0" tIns="0" rIns="0" bIns="0" anchor="t">
            <a:noAutofit/>
          </a:bodyPr>
          <a:lstStyle/>
          <a:p>
            <a:r>
              <a:rPr lang="cs-CZ" altLang="cs-CZ" sz="3200" b="1" dirty="0">
                <a:solidFill>
                  <a:srgbClr val="000099"/>
                </a:solidFill>
              </a:rPr>
              <a:t>VYMĚŘOVACÍ ŘÍZENÍ – HLÁŠENÍ, VYÚČTOVÁNÍ, OPRAVNÉ TVRZENÍ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643192" cy="4873752"/>
          </a:xfrm>
        </p:spPr>
        <p:txBody>
          <a:bodyPr lIns="0" tIns="0" rIns="0" bIns="0">
            <a:normAutofit/>
          </a:bodyPr>
          <a:lstStyle/>
          <a:p>
            <a:pPr lvl="0"/>
            <a:r>
              <a:rPr lang="cs-CZ" b="1" dirty="0"/>
              <a:t>Hlášení a vyúčtování (§ 137)</a:t>
            </a:r>
            <a:endParaRPr lang="cs-CZ" dirty="0"/>
          </a:p>
          <a:p>
            <a:pPr lvl="1">
              <a:spcBef>
                <a:spcPts val="600"/>
              </a:spcBef>
            </a:pPr>
            <a:r>
              <a:rPr lang="cs-CZ" b="1" dirty="0"/>
              <a:t>Hlášení</a:t>
            </a:r>
            <a:r>
              <a:rPr lang="cs-CZ" dirty="0"/>
              <a:t> – podání do 20 dnů po uplynutí měsíce, v němž vznikla povinnost, která je předmětem hlášení, splatnost v poslední den lhůty </a:t>
            </a:r>
          </a:p>
          <a:p>
            <a:pPr lvl="1">
              <a:spcBef>
                <a:spcPts val="300"/>
              </a:spcBef>
            </a:pPr>
            <a:r>
              <a:rPr lang="cs-CZ" b="1" dirty="0"/>
              <a:t>Vyúčtování</a:t>
            </a:r>
            <a:r>
              <a:rPr lang="cs-CZ" dirty="0"/>
              <a:t> – podání do 3 měsíců po uplynutí kalendářního roku, splatnost v poslední den lhůty </a:t>
            </a:r>
          </a:p>
          <a:p>
            <a:pPr lvl="1">
              <a:spcBef>
                <a:spcPts val="300"/>
              </a:spcBef>
            </a:pPr>
            <a:r>
              <a:rPr lang="cs-CZ" dirty="0"/>
              <a:t>Lhůtu pro podání hlášení a vyúčtování </a:t>
            </a:r>
            <a:r>
              <a:rPr lang="cs-CZ" b="1" dirty="0"/>
              <a:t>nelze</a:t>
            </a:r>
            <a:r>
              <a:rPr lang="cs-CZ" dirty="0"/>
              <a:t> prodloužit </a:t>
            </a:r>
          </a:p>
          <a:p>
            <a:pPr lvl="0"/>
            <a:r>
              <a:rPr lang="cs-CZ" b="1" dirty="0"/>
              <a:t>Opravné DAP a opravné vyúčtování (§ 138)</a:t>
            </a:r>
            <a:r>
              <a:rPr lang="cs-CZ" dirty="0"/>
              <a:t> </a:t>
            </a:r>
          </a:p>
          <a:p>
            <a:pPr lvl="1">
              <a:spcBef>
                <a:spcPts val="600"/>
              </a:spcBef>
            </a:pPr>
            <a:r>
              <a:rPr lang="cs-CZ" dirty="0"/>
              <a:t>Do konce lhůty pro podání DAP nebo vyúčtování lze podávat opravné DAP, resp. vyúčtování (k předchozím podáním </a:t>
            </a:r>
            <a:r>
              <a:rPr lang="cs-CZ" dirty="0" smtClean="0"/>
              <a:t>správce daně </a:t>
            </a:r>
            <a:r>
              <a:rPr lang="cs-CZ" dirty="0"/>
              <a:t>nepřihlíží)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0F2CFBB-7550-4749-A12E-EED27AD3B71A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696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15200" cy="1143000"/>
          </a:xfrm>
        </p:spPr>
        <p:txBody>
          <a:bodyPr lIns="0" tIns="0" rIns="0" bIns="0" anchor="t">
            <a:noAutofit/>
          </a:bodyPr>
          <a:lstStyle/>
          <a:p>
            <a:r>
              <a:rPr lang="cs-CZ" altLang="cs-CZ" sz="3200" b="1" dirty="0">
                <a:solidFill>
                  <a:srgbClr val="000099"/>
                </a:solidFill>
              </a:rPr>
              <a:t>VYMĚŘENÍ DANĚ (§ 139 DŘ)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643192" cy="4873752"/>
          </a:xfrm>
        </p:spPr>
        <p:txBody>
          <a:bodyPr lIns="0" tIns="0" rIns="0" bIns="0">
            <a:normAutofit/>
          </a:bodyPr>
          <a:lstStyle/>
          <a:p>
            <a:pPr lvl="0"/>
            <a:r>
              <a:rPr lang="cs-CZ" b="1" dirty="0"/>
              <a:t>Vyměření daně</a:t>
            </a:r>
            <a:endParaRPr lang="cs-CZ" dirty="0"/>
          </a:p>
          <a:p>
            <a:pPr lvl="1">
              <a:spcBef>
                <a:spcPts val="600"/>
              </a:spcBef>
            </a:pPr>
            <a:r>
              <a:rPr lang="cs-CZ" dirty="0"/>
              <a:t>Na základě daňového přiznání nebo vyúčtování</a:t>
            </a:r>
          </a:p>
          <a:p>
            <a:pPr lvl="2">
              <a:spcBef>
                <a:spcPts val="600"/>
              </a:spcBef>
            </a:pPr>
            <a:r>
              <a:rPr lang="cs-CZ" dirty="0"/>
              <a:t>V souladu s tvrzením </a:t>
            </a:r>
            <a:r>
              <a:rPr lang="cs-CZ" dirty="0" smtClean="0"/>
              <a:t>daňového subjektu </a:t>
            </a:r>
            <a:r>
              <a:rPr lang="cs-CZ" dirty="0"/>
              <a:t>→ § 140 DŘ, nebo</a:t>
            </a:r>
          </a:p>
          <a:p>
            <a:pPr lvl="2">
              <a:spcBef>
                <a:spcPts val="300"/>
              </a:spcBef>
            </a:pPr>
            <a:r>
              <a:rPr lang="cs-CZ" dirty="0"/>
              <a:t>Rozdílně s tvrzením </a:t>
            </a:r>
            <a:r>
              <a:rPr lang="cs-CZ" dirty="0" smtClean="0"/>
              <a:t>daňového subjektu</a:t>
            </a:r>
            <a:endParaRPr lang="cs-CZ" dirty="0"/>
          </a:p>
          <a:p>
            <a:pPr lvl="1">
              <a:spcBef>
                <a:spcPts val="600"/>
              </a:spcBef>
            </a:pPr>
            <a:r>
              <a:rPr lang="cs-CZ" dirty="0"/>
              <a:t>Z moci úřední </a:t>
            </a:r>
          </a:p>
          <a:p>
            <a:pPr lvl="0"/>
            <a:r>
              <a:rPr lang="cs-CZ" b="1" dirty="0"/>
              <a:t>Splatnost rozdílu</a:t>
            </a:r>
            <a:endParaRPr lang="cs-CZ" dirty="0"/>
          </a:p>
          <a:p>
            <a:pPr lvl="1">
              <a:spcBef>
                <a:spcPts val="600"/>
              </a:spcBef>
            </a:pPr>
            <a:r>
              <a:rPr lang="cs-CZ" dirty="0"/>
              <a:t>Je-li daň vyměřená vyšší než daň uvedená v tvrzení </a:t>
            </a:r>
            <a:r>
              <a:rPr lang="cs-CZ" dirty="0" smtClean="0"/>
              <a:t>daňového subjektu, </a:t>
            </a:r>
            <a:r>
              <a:rPr lang="cs-CZ" dirty="0"/>
              <a:t>je rozdíl splatný do 15 dnů od právní moci PLV (daň je splatná, až když je postavena najisto výše daně)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0F2CFBB-7550-4749-A12E-EED27AD3B71A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016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15200" cy="1143000"/>
          </a:xfrm>
        </p:spPr>
        <p:txBody>
          <a:bodyPr lIns="0" tIns="0" rIns="0" bIns="0" anchor="t">
            <a:noAutofit/>
          </a:bodyPr>
          <a:lstStyle/>
          <a:p>
            <a:r>
              <a:rPr lang="cs-CZ" altLang="cs-CZ" sz="3200" b="1" dirty="0">
                <a:solidFill>
                  <a:srgbClr val="000099"/>
                </a:solidFill>
              </a:rPr>
              <a:t>VYMĚŘENÍ DANĚ (§ 140 DŘ)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643192" cy="4873752"/>
          </a:xfrm>
        </p:spPr>
        <p:txBody>
          <a:bodyPr lIns="0" tIns="0" rIns="0" bIns="0">
            <a:normAutofit/>
          </a:bodyPr>
          <a:lstStyle/>
          <a:p>
            <a:pPr lvl="0"/>
            <a:r>
              <a:rPr lang="cs-CZ" b="1" dirty="0"/>
              <a:t>Vyměření daně v souladu s tvrzením subjektu</a:t>
            </a:r>
          </a:p>
          <a:p>
            <a:pPr lvl="1">
              <a:spcBef>
                <a:spcPts val="600"/>
              </a:spcBef>
            </a:pPr>
            <a:r>
              <a:rPr lang="cs-CZ" dirty="0"/>
              <a:t>Pokud se daň vyměřovaná neodchyluje od daně tvrzené</a:t>
            </a:r>
          </a:p>
          <a:p>
            <a:pPr lvl="2">
              <a:spcBef>
                <a:spcPts val="600"/>
              </a:spcBef>
            </a:pPr>
            <a:r>
              <a:rPr lang="cs-CZ" dirty="0"/>
              <a:t>Výsledek vyměření se </a:t>
            </a:r>
            <a:r>
              <a:rPr lang="cs-CZ" dirty="0" smtClean="0"/>
              <a:t>daňovému subjektu </a:t>
            </a:r>
            <a:r>
              <a:rPr lang="cs-CZ" dirty="0"/>
              <a:t>nesděluje</a:t>
            </a:r>
          </a:p>
          <a:p>
            <a:pPr lvl="2">
              <a:spcBef>
                <a:spcPts val="300"/>
              </a:spcBef>
            </a:pPr>
            <a:r>
              <a:rPr lang="cs-CZ" dirty="0"/>
              <a:t>PLV se založí do spisu </a:t>
            </a:r>
          </a:p>
          <a:p>
            <a:pPr lvl="2">
              <a:spcBef>
                <a:spcPts val="300"/>
              </a:spcBef>
            </a:pPr>
            <a:r>
              <a:rPr lang="cs-CZ" dirty="0"/>
              <a:t>Den doručení PLV = poslední den lhůty pro podání DAP nebo den podání při pozdním podání</a:t>
            </a:r>
          </a:p>
          <a:p>
            <a:pPr lvl="2">
              <a:spcBef>
                <a:spcPts val="300"/>
              </a:spcBef>
            </a:pPr>
            <a:r>
              <a:rPr lang="cs-CZ" dirty="0"/>
              <a:t>Proti PLV se nelze odvolat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0F2CFBB-7550-4749-A12E-EED27AD3B71A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8770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15200" cy="1143000"/>
          </a:xfrm>
        </p:spPr>
        <p:txBody>
          <a:bodyPr lIns="0" tIns="0" rIns="0" bIns="0" anchor="t">
            <a:noAutofit/>
          </a:bodyPr>
          <a:lstStyle/>
          <a:p>
            <a:r>
              <a:rPr lang="cs-CZ" altLang="cs-CZ" sz="3200" b="1" dirty="0">
                <a:solidFill>
                  <a:srgbClr val="000099"/>
                </a:solidFill>
              </a:rPr>
              <a:t>VYMĚŘOVACÍ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643192" cy="4873752"/>
          </a:xfrm>
        </p:spPr>
        <p:txBody>
          <a:bodyPr lIns="0" tIns="0" rIns="0" bIns="0">
            <a:normAutofit/>
          </a:bodyPr>
          <a:lstStyle/>
          <a:p>
            <a:pPr lvl="0"/>
            <a:r>
              <a:rPr lang="cs-CZ" dirty="0"/>
              <a:t>Daňové tvrzení </a:t>
            </a:r>
            <a:r>
              <a:rPr lang="cs-CZ" b="1" dirty="0"/>
              <a:t>v mimořádných případech</a:t>
            </a:r>
            <a:r>
              <a:rPr lang="cs-CZ" dirty="0"/>
              <a:t> </a:t>
            </a:r>
          </a:p>
          <a:p>
            <a:pPr lvl="1">
              <a:spcBef>
                <a:spcPts val="600"/>
              </a:spcBef>
            </a:pPr>
            <a:r>
              <a:rPr lang="cs-CZ" dirty="0"/>
              <a:t>Přechod daňové povinnosti (§ 239 až 240d DŘ)</a:t>
            </a:r>
          </a:p>
          <a:p>
            <a:pPr lvl="1">
              <a:spcBef>
                <a:spcPts val="300"/>
              </a:spcBef>
            </a:pPr>
            <a:r>
              <a:rPr lang="cs-CZ" dirty="0"/>
              <a:t>DAP v insolvenčním řízení (§ 244 DŘ)</a:t>
            </a:r>
          </a:p>
          <a:p>
            <a:pPr lvl="1">
              <a:spcBef>
                <a:spcPts val="300"/>
              </a:spcBef>
            </a:pPr>
            <a:r>
              <a:rPr lang="cs-CZ" dirty="0"/>
              <a:t>Sjednocení lhůt (§ 245 DŘ)</a:t>
            </a:r>
          </a:p>
          <a:p>
            <a:pPr lvl="0"/>
            <a:r>
              <a:rPr lang="cs-CZ" dirty="0"/>
              <a:t>Pokuta za opožděné tvrzení daně (§250 DŘ)</a:t>
            </a:r>
          </a:p>
          <a:p>
            <a:pPr lvl="0"/>
            <a:r>
              <a:rPr lang="cs-CZ" dirty="0"/>
              <a:t>Pokuta za neelektronické podání (§ 247a DŘ)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0F2CFBB-7550-4749-A12E-EED27AD3B71A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1533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15200" cy="1143000"/>
          </a:xfrm>
        </p:spPr>
        <p:txBody>
          <a:bodyPr lIns="0" tIns="0" rIns="0" bIns="0" anchor="t">
            <a:noAutofit/>
          </a:bodyPr>
          <a:lstStyle/>
          <a:p>
            <a:r>
              <a:rPr lang="cs-CZ" altLang="cs-CZ" sz="3200" b="1" dirty="0">
                <a:solidFill>
                  <a:srgbClr val="000099"/>
                </a:solidFill>
              </a:rPr>
              <a:t>VYMĚŘOVACÍ ŘÍZENÍ – PRAKTICKÝ </a:t>
            </a:r>
            <a:r>
              <a:rPr lang="cs-CZ" altLang="cs-CZ" sz="3200" b="1" dirty="0" smtClean="0">
                <a:solidFill>
                  <a:srgbClr val="000099"/>
                </a:solidFill>
              </a:rPr>
              <a:t>PŘÍKLAD (ZADÁNÍ)</a:t>
            </a:r>
            <a:endParaRPr lang="cs-CZ" altLang="cs-CZ" sz="3200" b="1" dirty="0">
              <a:solidFill>
                <a:srgbClr val="000099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643192" cy="4873752"/>
          </a:xfrm>
        </p:spPr>
        <p:txBody>
          <a:bodyPr lIns="0" tIns="0" rIns="0" bIns="0">
            <a:noAutofit/>
          </a:bodyPr>
          <a:lstStyle/>
          <a:p>
            <a:r>
              <a:rPr lang="cs-CZ" dirty="0" smtClean="0"/>
              <a:t>DAP </a:t>
            </a:r>
            <a:r>
              <a:rPr lang="cs-CZ" dirty="0"/>
              <a:t>k DPFO za rok </a:t>
            </a:r>
            <a:r>
              <a:rPr lang="cs-CZ" dirty="0" smtClean="0"/>
              <a:t>2015</a:t>
            </a:r>
            <a:endParaRPr lang="cs-CZ" dirty="0"/>
          </a:p>
          <a:p>
            <a:r>
              <a:rPr lang="cs-CZ" dirty="0"/>
              <a:t>Podává podnikatel, který má zpřístupněnou datovou schránku</a:t>
            </a:r>
          </a:p>
          <a:p>
            <a:r>
              <a:rPr lang="cs-CZ" dirty="0"/>
              <a:t>Lhůta pro podání </a:t>
            </a:r>
            <a:r>
              <a:rPr lang="cs-CZ" dirty="0" smtClean="0"/>
              <a:t>1. </a:t>
            </a:r>
            <a:r>
              <a:rPr lang="cs-CZ" dirty="0"/>
              <a:t>4. </a:t>
            </a:r>
            <a:r>
              <a:rPr lang="cs-CZ" dirty="0" smtClean="0"/>
              <a:t>2016</a:t>
            </a:r>
            <a:endParaRPr lang="cs-CZ" dirty="0"/>
          </a:p>
          <a:p>
            <a:r>
              <a:rPr lang="cs-CZ" dirty="0"/>
              <a:t>Splatnost </a:t>
            </a:r>
            <a:r>
              <a:rPr lang="cs-CZ" dirty="0" smtClean="0"/>
              <a:t>1. </a:t>
            </a:r>
            <a:r>
              <a:rPr lang="cs-CZ" dirty="0"/>
              <a:t>4. </a:t>
            </a:r>
            <a:r>
              <a:rPr lang="cs-CZ" dirty="0" smtClean="0"/>
              <a:t>2016</a:t>
            </a:r>
            <a:endParaRPr lang="cs-CZ" dirty="0"/>
          </a:p>
          <a:p>
            <a:r>
              <a:rPr lang="cs-CZ" dirty="0"/>
              <a:t>15. 2. 2016 </a:t>
            </a:r>
            <a:r>
              <a:rPr lang="cs-CZ" dirty="0" smtClean="0"/>
              <a:t>→ podáno </a:t>
            </a:r>
            <a:r>
              <a:rPr lang="cs-CZ" dirty="0"/>
              <a:t>DAP DPFO</a:t>
            </a:r>
          </a:p>
          <a:p>
            <a:r>
              <a:rPr lang="cs-CZ" dirty="0"/>
              <a:t>31. 3. 2016 →</a:t>
            </a:r>
            <a:r>
              <a:rPr lang="cs-CZ" dirty="0" smtClean="0"/>
              <a:t> podáno </a:t>
            </a:r>
            <a:r>
              <a:rPr lang="cs-CZ" dirty="0"/>
              <a:t>DAP DPFO – opravné DAP, k předchozímu se nepřihlíží (§ 138)</a:t>
            </a:r>
          </a:p>
          <a:p>
            <a:r>
              <a:rPr lang="cs-CZ" dirty="0"/>
              <a:t>10. 4. 2016 →</a:t>
            </a:r>
            <a:r>
              <a:rPr lang="cs-CZ" dirty="0" smtClean="0"/>
              <a:t> FÚ </a:t>
            </a:r>
            <a:r>
              <a:rPr lang="cs-CZ" dirty="0"/>
              <a:t>zjistí, že není podepsáno, neformální kontakt – DS se nedostaví</a:t>
            </a:r>
          </a:p>
          <a:p>
            <a:r>
              <a:rPr lang="cs-CZ" dirty="0"/>
              <a:t>20. 4. 2016 →</a:t>
            </a:r>
            <a:r>
              <a:rPr lang="cs-CZ" dirty="0" smtClean="0"/>
              <a:t> výzva </a:t>
            </a:r>
            <a:r>
              <a:rPr lang="cs-CZ" dirty="0"/>
              <a:t>k odstranění vady – do 15 dnů od doručení výzvy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0F2CFBB-7550-4749-A12E-EED27AD3B71A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3397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15200" cy="1143000"/>
          </a:xfrm>
        </p:spPr>
        <p:txBody>
          <a:bodyPr lIns="0" tIns="0" rIns="0" bIns="0" anchor="t">
            <a:noAutofit/>
          </a:bodyPr>
          <a:lstStyle/>
          <a:p>
            <a:r>
              <a:rPr lang="cs-CZ" altLang="cs-CZ" sz="3200" b="1" dirty="0">
                <a:solidFill>
                  <a:srgbClr val="000099"/>
                </a:solidFill>
              </a:rPr>
              <a:t>VYMĚŘOVACÍ ŘÍZENÍ – PRAKTICKÝ </a:t>
            </a:r>
            <a:r>
              <a:rPr lang="cs-CZ" altLang="cs-CZ" sz="3200" b="1" dirty="0" smtClean="0">
                <a:solidFill>
                  <a:srgbClr val="000099"/>
                </a:solidFill>
              </a:rPr>
              <a:t>PŘÍKLAD (ŘEŠENÍ)</a:t>
            </a:r>
            <a:endParaRPr lang="cs-CZ" altLang="cs-CZ" sz="3200" b="1" dirty="0">
              <a:solidFill>
                <a:srgbClr val="000099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643192" cy="4873752"/>
          </a:xfrm>
        </p:spPr>
        <p:txBody>
          <a:bodyPr lIns="0" tIns="0" rIns="0" bIns="0">
            <a:noAutofit/>
          </a:bodyPr>
          <a:lstStyle/>
          <a:p>
            <a:pPr lvl="0"/>
            <a:r>
              <a:rPr lang="cs-CZ" sz="1800" b="1" dirty="0" smtClean="0"/>
              <a:t>A)</a:t>
            </a:r>
          </a:p>
          <a:p>
            <a:pPr lvl="1"/>
            <a:r>
              <a:rPr lang="cs-CZ" sz="1800" dirty="0" smtClean="0"/>
              <a:t>28</a:t>
            </a:r>
            <a:r>
              <a:rPr lang="cs-CZ" sz="1800" dirty="0"/>
              <a:t>. 4. 2016 vada odstraněna </a:t>
            </a:r>
            <a:r>
              <a:rPr lang="cs-CZ" sz="1800" dirty="0" smtClean="0"/>
              <a:t>→ </a:t>
            </a:r>
            <a:r>
              <a:rPr lang="cs-CZ" sz="1800" dirty="0"/>
              <a:t>na podání se hledí jako na včas podané </a:t>
            </a:r>
          </a:p>
          <a:p>
            <a:pPr lvl="1"/>
            <a:r>
              <a:rPr lang="cs-CZ" sz="1800" dirty="0" smtClean="0"/>
              <a:t>Při </a:t>
            </a:r>
            <a:r>
              <a:rPr lang="cs-CZ" sz="1800" dirty="0"/>
              <a:t>kontrole údajů zjistí správce daně, že je uplatněna daňová úleva (úroky z hypotéky), </a:t>
            </a:r>
            <a:r>
              <a:rPr lang="cs-CZ" sz="1800" dirty="0" smtClean="0"/>
              <a:t>ale </a:t>
            </a:r>
            <a:r>
              <a:rPr lang="cs-CZ" sz="1800" dirty="0"/>
              <a:t>chybí její prokázání (doklad) </a:t>
            </a:r>
            <a:r>
              <a:rPr lang="cs-CZ" sz="1800" dirty="0" smtClean="0"/>
              <a:t>→ neformální </a:t>
            </a:r>
            <a:r>
              <a:rPr lang="cs-CZ" sz="1800" dirty="0"/>
              <a:t>kontakt – </a:t>
            </a:r>
            <a:r>
              <a:rPr lang="cs-CZ" sz="1800" dirty="0" smtClean="0"/>
              <a:t>daňový subjekt </a:t>
            </a:r>
            <a:r>
              <a:rPr lang="cs-CZ" sz="1800" dirty="0"/>
              <a:t>se nedostaví </a:t>
            </a:r>
          </a:p>
          <a:p>
            <a:pPr lvl="1"/>
            <a:r>
              <a:rPr lang="cs-CZ" sz="1800" dirty="0" smtClean="0"/>
              <a:t>30</a:t>
            </a:r>
            <a:r>
              <a:rPr lang="cs-CZ" sz="1800" dirty="0"/>
              <a:t>. 4. 2016 </a:t>
            </a:r>
            <a:r>
              <a:rPr lang="cs-CZ" sz="1800" dirty="0" smtClean="0"/>
              <a:t>→ </a:t>
            </a:r>
            <a:r>
              <a:rPr lang="cs-CZ" sz="1800" dirty="0"/>
              <a:t>odeslána výzva k odstranění pochybností (§ 89)         </a:t>
            </a:r>
            <a:endParaRPr lang="cs-CZ" sz="1800" dirty="0" smtClean="0"/>
          </a:p>
          <a:p>
            <a:pPr lvl="1"/>
            <a:r>
              <a:rPr lang="cs-CZ" sz="1800" dirty="0"/>
              <a:t>D</a:t>
            </a:r>
            <a:r>
              <a:rPr lang="cs-CZ" sz="1800" dirty="0" smtClean="0"/>
              <a:t>AP </a:t>
            </a:r>
            <a:r>
              <a:rPr lang="cs-CZ" sz="1800" dirty="0"/>
              <a:t>není vyměřeno, a pokud </a:t>
            </a:r>
            <a:r>
              <a:rPr lang="cs-CZ" sz="1800" dirty="0" smtClean="0"/>
              <a:t>daňový subjekt </a:t>
            </a:r>
            <a:r>
              <a:rPr lang="cs-CZ" sz="1800" dirty="0"/>
              <a:t>požaduje vrácení přeplatku na </a:t>
            </a:r>
            <a:r>
              <a:rPr lang="cs-CZ" sz="1800" dirty="0" smtClean="0"/>
              <a:t>osobní daňový účet </a:t>
            </a:r>
            <a:r>
              <a:rPr lang="cs-CZ" sz="1800" dirty="0"/>
              <a:t>přeplatek není evidován a nelze žádosti vyhovět </a:t>
            </a:r>
          </a:p>
          <a:p>
            <a:pPr lvl="0"/>
            <a:r>
              <a:rPr lang="cs-CZ" sz="1800" b="1" dirty="0" smtClean="0"/>
              <a:t>B)</a:t>
            </a:r>
            <a:r>
              <a:rPr lang="cs-CZ" sz="1800" b="1" dirty="0"/>
              <a:t> </a:t>
            </a:r>
            <a:endParaRPr lang="cs-CZ" sz="1800" dirty="0"/>
          </a:p>
          <a:p>
            <a:pPr lvl="1"/>
            <a:r>
              <a:rPr lang="cs-CZ" sz="1800" dirty="0"/>
              <a:t>Vada (chybějící podpis) není ve lhůtě odstraněna </a:t>
            </a:r>
            <a:r>
              <a:rPr lang="cs-CZ" sz="1800" dirty="0" smtClean="0"/>
              <a:t>→ </a:t>
            </a:r>
            <a:r>
              <a:rPr lang="cs-CZ" sz="1800" dirty="0"/>
              <a:t>podání se stává neúčinným (§ 74)</a:t>
            </a:r>
          </a:p>
          <a:p>
            <a:pPr lvl="1"/>
            <a:r>
              <a:rPr lang="cs-CZ" sz="1800" dirty="0"/>
              <a:t>Správce daně vyzve </a:t>
            </a:r>
            <a:r>
              <a:rPr lang="cs-CZ" sz="1800" dirty="0" smtClean="0"/>
              <a:t>daňový subjekt </a:t>
            </a:r>
            <a:r>
              <a:rPr lang="cs-CZ" sz="1800" dirty="0"/>
              <a:t>k podání DAP (§ 145)</a:t>
            </a:r>
          </a:p>
          <a:p>
            <a:r>
              <a:rPr lang="cs-CZ" sz="1800" dirty="0"/>
              <a:t> </a:t>
            </a:r>
            <a:r>
              <a:rPr lang="cs-CZ" sz="1800" dirty="0" smtClean="0"/>
              <a:t>Různé </a:t>
            </a:r>
            <a:r>
              <a:rPr lang="cs-CZ" sz="1800" dirty="0"/>
              <a:t>varianty – včetně elektronických podání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0F2CFBB-7550-4749-A12E-EED27AD3B71A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9207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0F2CFBB-7550-4749-A12E-EED27AD3B71A}" type="slidenum">
              <a:rPr lang="cs-CZ" smtClean="0"/>
              <a:t>18</a:t>
            </a:fld>
            <a:endParaRPr lang="cs-CZ"/>
          </a:p>
        </p:txBody>
      </p:sp>
      <p:sp>
        <p:nvSpPr>
          <p:cNvPr id="6" name="Rectangle 26"/>
          <p:cNvSpPr>
            <a:spLocks noChangeArrowheads="1"/>
          </p:cNvSpPr>
          <p:nvPr/>
        </p:nvSpPr>
        <p:spPr bwMode="auto">
          <a:xfrm>
            <a:off x="2219300" y="931864"/>
            <a:ext cx="4191000" cy="381000"/>
          </a:xfrm>
          <a:prstGeom prst="rect">
            <a:avLst/>
          </a:prstGeom>
          <a:solidFill>
            <a:srgbClr val="CCEC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cs-CZ" altLang="cs-CZ" sz="1400" b="1" dirty="0"/>
              <a:t>Podáno DAP (splatnost § 135/3 DŘ)</a:t>
            </a:r>
          </a:p>
        </p:txBody>
      </p:sp>
      <p:sp>
        <p:nvSpPr>
          <p:cNvPr id="7" name="Rectangle 27"/>
          <p:cNvSpPr>
            <a:spLocks noChangeArrowheads="1"/>
          </p:cNvSpPr>
          <p:nvPr/>
        </p:nvSpPr>
        <p:spPr bwMode="auto">
          <a:xfrm>
            <a:off x="1143000" y="1503364"/>
            <a:ext cx="2362200" cy="283170"/>
          </a:xfrm>
          <a:prstGeom prst="rect">
            <a:avLst/>
          </a:prstGeom>
          <a:solidFill>
            <a:srgbClr val="FFFF99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cs-CZ" altLang="cs-CZ" sz="1400" b="1" dirty="0"/>
              <a:t>Podání nemá vady</a:t>
            </a:r>
          </a:p>
        </p:txBody>
      </p:sp>
      <p:sp>
        <p:nvSpPr>
          <p:cNvPr id="8" name="Rectangle 28"/>
          <p:cNvSpPr>
            <a:spLocks noChangeArrowheads="1"/>
          </p:cNvSpPr>
          <p:nvPr/>
        </p:nvSpPr>
        <p:spPr bwMode="auto">
          <a:xfrm>
            <a:off x="4772000" y="1503364"/>
            <a:ext cx="3048000" cy="283170"/>
          </a:xfrm>
          <a:prstGeom prst="rect">
            <a:avLst/>
          </a:prstGeom>
          <a:solidFill>
            <a:srgbClr val="CCFF99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cs-CZ" altLang="cs-CZ" sz="1400" b="1" dirty="0"/>
              <a:t>Podání má formální vady</a:t>
            </a:r>
          </a:p>
        </p:txBody>
      </p:sp>
      <p:sp>
        <p:nvSpPr>
          <p:cNvPr id="9" name="Rectangle 29"/>
          <p:cNvSpPr>
            <a:spLocks noChangeArrowheads="1"/>
          </p:cNvSpPr>
          <p:nvPr/>
        </p:nvSpPr>
        <p:spPr bwMode="auto">
          <a:xfrm>
            <a:off x="457200" y="2074864"/>
            <a:ext cx="1371600" cy="533400"/>
          </a:xfrm>
          <a:prstGeom prst="rect">
            <a:avLst/>
          </a:prstGeom>
          <a:solidFill>
            <a:srgbClr val="FFFF99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cs-CZ" altLang="cs-CZ" sz="1400" dirty="0"/>
              <a:t>Vyměření</a:t>
            </a:r>
          </a:p>
          <a:p>
            <a:pPr algn="ctr"/>
            <a:r>
              <a:rPr lang="cs-CZ" altLang="cs-CZ" sz="1400" dirty="0"/>
              <a:t>DAP </a:t>
            </a:r>
          </a:p>
        </p:txBody>
      </p:sp>
      <p:sp>
        <p:nvSpPr>
          <p:cNvPr id="10" name="Rectangle 30"/>
          <p:cNvSpPr>
            <a:spLocks noChangeArrowheads="1"/>
          </p:cNvSpPr>
          <p:nvPr/>
        </p:nvSpPr>
        <p:spPr bwMode="auto">
          <a:xfrm>
            <a:off x="457200" y="3103849"/>
            <a:ext cx="1018456" cy="746372"/>
          </a:xfrm>
          <a:prstGeom prst="rect">
            <a:avLst/>
          </a:prstGeom>
          <a:solidFill>
            <a:srgbClr val="FFFF99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cs-CZ" altLang="cs-CZ" sz="1400"/>
              <a:t>Bez</a:t>
            </a:r>
          </a:p>
          <a:p>
            <a:pPr algn="ctr"/>
            <a:r>
              <a:rPr lang="cs-CZ" altLang="cs-CZ" sz="1400"/>
              <a:t>rozdílu</a:t>
            </a:r>
          </a:p>
          <a:p>
            <a:pPr algn="ctr"/>
            <a:r>
              <a:rPr lang="cs-CZ" altLang="cs-CZ" sz="1400"/>
              <a:t>§ 140 DŘ</a:t>
            </a:r>
          </a:p>
        </p:txBody>
      </p:sp>
      <p:sp>
        <p:nvSpPr>
          <p:cNvPr id="11" name="Rectangle 31"/>
          <p:cNvSpPr>
            <a:spLocks noChangeArrowheads="1"/>
          </p:cNvSpPr>
          <p:nvPr/>
        </p:nvSpPr>
        <p:spPr bwMode="auto">
          <a:xfrm>
            <a:off x="1687398" y="3103849"/>
            <a:ext cx="1014338" cy="746372"/>
          </a:xfrm>
          <a:prstGeom prst="rect">
            <a:avLst/>
          </a:prstGeom>
          <a:solidFill>
            <a:srgbClr val="FFFF99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cs-CZ" altLang="cs-CZ" sz="1400" dirty="0"/>
              <a:t>Daň je </a:t>
            </a:r>
          </a:p>
          <a:p>
            <a:pPr algn="ctr"/>
            <a:r>
              <a:rPr lang="cs-CZ" altLang="cs-CZ" sz="1400" dirty="0"/>
              <a:t>vyšší</a:t>
            </a:r>
          </a:p>
          <a:p>
            <a:pPr algn="ctr"/>
            <a:r>
              <a:rPr lang="cs-CZ" altLang="cs-CZ" sz="1400" dirty="0"/>
              <a:t>§ 139/3 DŘ</a:t>
            </a:r>
          </a:p>
        </p:txBody>
      </p:sp>
      <p:sp>
        <p:nvSpPr>
          <p:cNvPr id="12" name="Rectangle 32"/>
          <p:cNvSpPr>
            <a:spLocks noChangeArrowheads="1"/>
          </p:cNvSpPr>
          <p:nvPr/>
        </p:nvSpPr>
        <p:spPr bwMode="auto">
          <a:xfrm>
            <a:off x="457200" y="4243227"/>
            <a:ext cx="1018456" cy="559758"/>
          </a:xfrm>
          <a:prstGeom prst="rect">
            <a:avLst/>
          </a:prstGeom>
          <a:solidFill>
            <a:srgbClr val="FFFF99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cs-CZ" altLang="cs-CZ" sz="1400"/>
              <a:t>PLV do </a:t>
            </a:r>
          </a:p>
          <a:p>
            <a:pPr algn="ctr"/>
            <a:r>
              <a:rPr lang="cs-CZ" altLang="cs-CZ" sz="1400"/>
              <a:t>spisu</a:t>
            </a:r>
          </a:p>
        </p:txBody>
      </p:sp>
      <p:sp>
        <p:nvSpPr>
          <p:cNvPr id="13" name="Rectangle 33"/>
          <p:cNvSpPr>
            <a:spLocks noChangeArrowheads="1"/>
          </p:cNvSpPr>
          <p:nvPr/>
        </p:nvSpPr>
        <p:spPr bwMode="auto">
          <a:xfrm>
            <a:off x="2352717" y="4242599"/>
            <a:ext cx="914400" cy="559758"/>
          </a:xfrm>
          <a:prstGeom prst="rect">
            <a:avLst/>
          </a:prstGeom>
          <a:solidFill>
            <a:srgbClr val="FFFF99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cs-CZ" altLang="cs-CZ" sz="1400"/>
              <a:t>PLV</a:t>
            </a:r>
          </a:p>
          <a:p>
            <a:pPr algn="ctr"/>
            <a:r>
              <a:rPr lang="cs-CZ" altLang="cs-CZ" sz="1400"/>
              <a:t>odeslat</a:t>
            </a:r>
          </a:p>
        </p:txBody>
      </p:sp>
      <p:sp>
        <p:nvSpPr>
          <p:cNvPr id="14" name="Rectangle 34"/>
          <p:cNvSpPr>
            <a:spLocks noChangeArrowheads="1"/>
          </p:cNvSpPr>
          <p:nvPr/>
        </p:nvSpPr>
        <p:spPr bwMode="auto">
          <a:xfrm>
            <a:off x="2915816" y="3103849"/>
            <a:ext cx="1066800" cy="746372"/>
          </a:xfrm>
          <a:prstGeom prst="rect">
            <a:avLst/>
          </a:prstGeom>
          <a:solidFill>
            <a:srgbClr val="FFFF99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cs-CZ" altLang="cs-CZ" sz="1400" dirty="0"/>
              <a:t>Daň je </a:t>
            </a:r>
          </a:p>
          <a:p>
            <a:pPr algn="ctr"/>
            <a:r>
              <a:rPr lang="cs-CZ" altLang="cs-CZ" sz="1400" dirty="0"/>
              <a:t>nižší </a:t>
            </a:r>
          </a:p>
          <a:p>
            <a:pPr algn="ctr"/>
            <a:r>
              <a:rPr lang="cs-CZ" altLang="cs-CZ" sz="1400" dirty="0"/>
              <a:t>§ 155/2 DŘ</a:t>
            </a:r>
          </a:p>
        </p:txBody>
      </p:sp>
      <p:sp>
        <p:nvSpPr>
          <p:cNvPr id="15" name="Rectangle 35"/>
          <p:cNvSpPr>
            <a:spLocks noChangeArrowheads="1"/>
          </p:cNvSpPr>
          <p:nvPr/>
        </p:nvSpPr>
        <p:spPr bwMode="auto">
          <a:xfrm>
            <a:off x="4772000" y="2074864"/>
            <a:ext cx="3048000" cy="719782"/>
          </a:xfrm>
          <a:prstGeom prst="rect">
            <a:avLst/>
          </a:prstGeom>
          <a:solidFill>
            <a:srgbClr val="CCFF99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cs-CZ" altLang="cs-CZ" sz="1400" dirty="0"/>
              <a:t>Komunikace SD s DS:</a:t>
            </a:r>
          </a:p>
          <a:p>
            <a:pPr algn="ctr"/>
            <a:r>
              <a:rPr lang="cs-CZ" altLang="cs-CZ" sz="1400" dirty="0"/>
              <a:t>telefon, SMS, e-mail …</a:t>
            </a:r>
          </a:p>
          <a:p>
            <a:pPr algn="ctr"/>
            <a:r>
              <a:rPr lang="cs-CZ" altLang="cs-CZ" sz="1400" dirty="0"/>
              <a:t>nebo výzva dle § 74 DŘ</a:t>
            </a:r>
          </a:p>
        </p:txBody>
      </p:sp>
      <p:sp>
        <p:nvSpPr>
          <p:cNvPr id="16" name="Rectangle 36"/>
          <p:cNvSpPr>
            <a:spLocks noChangeArrowheads="1"/>
          </p:cNvSpPr>
          <p:nvPr/>
        </p:nvSpPr>
        <p:spPr bwMode="auto">
          <a:xfrm>
            <a:off x="4419600" y="3111010"/>
            <a:ext cx="1104900" cy="746372"/>
          </a:xfrm>
          <a:prstGeom prst="rect">
            <a:avLst/>
          </a:prstGeom>
          <a:solidFill>
            <a:srgbClr val="CCFF99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cs-CZ" altLang="cs-CZ" sz="1400"/>
              <a:t>Vada včas</a:t>
            </a:r>
          </a:p>
          <a:p>
            <a:pPr algn="ctr"/>
            <a:r>
              <a:rPr lang="cs-CZ" altLang="cs-CZ" sz="1400"/>
              <a:t>odstraněna</a:t>
            </a:r>
          </a:p>
        </p:txBody>
      </p:sp>
      <p:sp>
        <p:nvSpPr>
          <p:cNvPr id="17" name="Rectangle 37"/>
          <p:cNvSpPr>
            <a:spLocks noChangeArrowheads="1"/>
          </p:cNvSpPr>
          <p:nvPr/>
        </p:nvSpPr>
        <p:spPr bwMode="auto">
          <a:xfrm>
            <a:off x="7073918" y="3103849"/>
            <a:ext cx="1224136" cy="739210"/>
          </a:xfrm>
          <a:prstGeom prst="rect">
            <a:avLst/>
          </a:prstGeom>
          <a:solidFill>
            <a:srgbClr val="FF7B98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cs-CZ" altLang="cs-CZ" sz="1400" dirty="0"/>
              <a:t>Vada </a:t>
            </a:r>
          </a:p>
          <a:p>
            <a:pPr algn="ctr"/>
            <a:r>
              <a:rPr lang="cs-CZ" altLang="cs-CZ" sz="1400" dirty="0"/>
              <a:t>neodstraněna</a:t>
            </a:r>
          </a:p>
        </p:txBody>
      </p:sp>
      <p:sp>
        <p:nvSpPr>
          <p:cNvPr id="18" name="Rectangle 38"/>
          <p:cNvSpPr>
            <a:spLocks noChangeArrowheads="1"/>
          </p:cNvSpPr>
          <p:nvPr/>
        </p:nvSpPr>
        <p:spPr bwMode="auto">
          <a:xfrm>
            <a:off x="4419600" y="4242599"/>
            <a:ext cx="1104900" cy="560386"/>
          </a:xfrm>
          <a:prstGeom prst="rect">
            <a:avLst/>
          </a:prstGeom>
          <a:solidFill>
            <a:srgbClr val="CCFF99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cs-CZ" altLang="cs-CZ" sz="1400" dirty="0"/>
              <a:t>Vyměření</a:t>
            </a:r>
          </a:p>
          <a:p>
            <a:pPr algn="ctr"/>
            <a:r>
              <a:rPr lang="cs-CZ" altLang="cs-CZ" sz="1400" dirty="0"/>
              <a:t>DAP </a:t>
            </a:r>
          </a:p>
        </p:txBody>
      </p:sp>
      <p:sp>
        <p:nvSpPr>
          <p:cNvPr id="20" name="Rectangle 40"/>
          <p:cNvSpPr>
            <a:spLocks noChangeArrowheads="1"/>
          </p:cNvSpPr>
          <p:nvPr/>
        </p:nvSpPr>
        <p:spPr bwMode="auto">
          <a:xfrm>
            <a:off x="6378925" y="4243227"/>
            <a:ext cx="1224136" cy="571500"/>
          </a:xfrm>
          <a:prstGeom prst="rect">
            <a:avLst/>
          </a:prstGeom>
          <a:solidFill>
            <a:srgbClr val="FF7B98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cs-CZ" altLang="cs-CZ" sz="1400" dirty="0"/>
              <a:t>Podání je</a:t>
            </a:r>
            <a:br>
              <a:rPr lang="cs-CZ" altLang="cs-CZ" sz="1400" dirty="0"/>
            </a:br>
            <a:r>
              <a:rPr lang="cs-CZ" altLang="cs-CZ" sz="1400" dirty="0"/>
              <a:t>neúčinné</a:t>
            </a:r>
          </a:p>
        </p:txBody>
      </p:sp>
      <p:sp>
        <p:nvSpPr>
          <p:cNvPr id="21" name="Rectangle 41"/>
          <p:cNvSpPr>
            <a:spLocks noChangeArrowheads="1"/>
          </p:cNvSpPr>
          <p:nvPr/>
        </p:nvSpPr>
        <p:spPr bwMode="auto">
          <a:xfrm>
            <a:off x="6378926" y="5042995"/>
            <a:ext cx="1224135" cy="941138"/>
          </a:xfrm>
          <a:prstGeom prst="rect">
            <a:avLst/>
          </a:prstGeom>
          <a:solidFill>
            <a:srgbClr val="FF7B98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cs-CZ" altLang="cs-CZ" sz="1400" dirty="0"/>
              <a:t>Úřední</a:t>
            </a:r>
          </a:p>
          <a:p>
            <a:pPr algn="ctr"/>
            <a:r>
              <a:rPr lang="cs-CZ" altLang="cs-CZ" sz="1400" dirty="0"/>
              <a:t>záznam,</a:t>
            </a:r>
          </a:p>
          <a:p>
            <a:pPr algn="ctr"/>
            <a:r>
              <a:rPr lang="cs-CZ" altLang="cs-CZ" sz="1400" dirty="0"/>
              <a:t>DS se </a:t>
            </a:r>
          </a:p>
          <a:p>
            <a:pPr algn="ctr"/>
            <a:r>
              <a:rPr lang="cs-CZ" altLang="cs-CZ" sz="1400" dirty="0"/>
              <a:t>vyrozumí</a:t>
            </a:r>
          </a:p>
        </p:txBody>
      </p:sp>
      <p:sp>
        <p:nvSpPr>
          <p:cNvPr id="22" name="Rectangle 42"/>
          <p:cNvSpPr>
            <a:spLocks noChangeArrowheads="1"/>
          </p:cNvSpPr>
          <p:nvPr/>
        </p:nvSpPr>
        <p:spPr bwMode="auto">
          <a:xfrm>
            <a:off x="457200" y="5877272"/>
            <a:ext cx="5067300" cy="706925"/>
          </a:xfrm>
          <a:prstGeom prst="rect">
            <a:avLst/>
          </a:prstGeom>
          <a:solidFill>
            <a:schemeClr val="bg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altLang="cs-CZ" sz="1400" b="1" dirty="0">
                <a:solidFill>
                  <a:srgbClr val="C00000"/>
                </a:solidFill>
              </a:rPr>
              <a:t>Pokuta dle § 250 DŘ</a:t>
            </a:r>
          </a:p>
          <a:p>
            <a:pPr algn="ctr"/>
            <a:r>
              <a:rPr lang="cs-CZ" altLang="cs-CZ" sz="1400" dirty="0"/>
              <a:t>Při nepodání DAP</a:t>
            </a:r>
          </a:p>
          <a:p>
            <a:pPr algn="ctr"/>
            <a:r>
              <a:rPr lang="cs-CZ" altLang="cs-CZ" sz="1400" dirty="0"/>
              <a:t>Při pozdním podání DAP (5 pracovních dnů)</a:t>
            </a:r>
          </a:p>
        </p:txBody>
      </p:sp>
      <p:sp>
        <p:nvSpPr>
          <p:cNvPr id="27" name="Rectangle 47"/>
          <p:cNvSpPr>
            <a:spLocks noChangeArrowheads="1"/>
          </p:cNvSpPr>
          <p:nvPr/>
        </p:nvSpPr>
        <p:spPr bwMode="auto">
          <a:xfrm>
            <a:off x="2451515" y="2074864"/>
            <a:ext cx="1688437" cy="719782"/>
          </a:xfrm>
          <a:prstGeom prst="rect">
            <a:avLst/>
          </a:prstGeom>
          <a:solidFill>
            <a:schemeClr val="bg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altLang="cs-CZ" sz="1400" dirty="0"/>
              <a:t>Zahájení postupu</a:t>
            </a:r>
          </a:p>
          <a:p>
            <a:pPr algn="ctr"/>
            <a:r>
              <a:rPr lang="cs-CZ" altLang="cs-CZ" sz="1400" dirty="0"/>
              <a:t>k odstranění</a:t>
            </a:r>
          </a:p>
          <a:p>
            <a:pPr algn="ctr"/>
            <a:r>
              <a:rPr lang="cs-CZ" altLang="cs-CZ" sz="1400" dirty="0"/>
              <a:t>pochybností </a:t>
            </a:r>
          </a:p>
        </p:txBody>
      </p:sp>
      <p:sp>
        <p:nvSpPr>
          <p:cNvPr id="36" name="Rectangle 56"/>
          <p:cNvSpPr>
            <a:spLocks noChangeArrowheads="1"/>
          </p:cNvSpPr>
          <p:nvPr/>
        </p:nvSpPr>
        <p:spPr bwMode="auto">
          <a:xfrm>
            <a:off x="5740710" y="3118171"/>
            <a:ext cx="1110580" cy="739211"/>
          </a:xfrm>
          <a:prstGeom prst="rect">
            <a:avLst/>
          </a:prstGeom>
          <a:solidFill>
            <a:srgbClr val="FF7B98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ctr"/>
            <a:r>
              <a:rPr lang="cs-CZ" altLang="cs-CZ" sz="1400" dirty="0"/>
              <a:t>Vada pozdě</a:t>
            </a:r>
          </a:p>
          <a:p>
            <a:pPr algn="ctr"/>
            <a:r>
              <a:rPr lang="cs-CZ" altLang="cs-CZ" sz="1400" dirty="0"/>
              <a:t>odstraněna</a:t>
            </a:r>
          </a:p>
        </p:txBody>
      </p:sp>
      <p:sp>
        <p:nvSpPr>
          <p:cNvPr id="49" name="Nadpis 1"/>
          <p:cNvSpPr txBox="1">
            <a:spLocks/>
          </p:cNvSpPr>
          <p:nvPr/>
        </p:nvSpPr>
        <p:spPr>
          <a:xfrm>
            <a:off x="457200" y="274638"/>
            <a:ext cx="7715200" cy="1143000"/>
          </a:xfrm>
          <a:prstGeom prst="rect">
            <a:avLst/>
          </a:prstGeom>
        </p:spPr>
        <p:txBody>
          <a:bodyPr vert="horz" lIns="0" tIns="0" rIns="0" bIns="0" anchor="t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cs-CZ" altLang="cs-CZ" sz="3200" b="1" dirty="0">
                <a:solidFill>
                  <a:srgbClr val="000099"/>
                </a:solidFill>
              </a:rPr>
              <a:t>ŘÍZENÍ PO PODÁNÍ DAP</a:t>
            </a:r>
          </a:p>
        </p:txBody>
      </p:sp>
      <p:cxnSp>
        <p:nvCxnSpPr>
          <p:cNvPr id="51" name="Přímá spojnice se šipkou 50"/>
          <p:cNvCxnSpPr>
            <a:stCxn id="6" idx="2"/>
            <a:endCxn id="7" idx="0"/>
          </p:cNvCxnSpPr>
          <p:nvPr/>
        </p:nvCxnSpPr>
        <p:spPr>
          <a:xfrm flipH="1">
            <a:off x="2324100" y="1312864"/>
            <a:ext cx="1990700" cy="1905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Přímá spojnice se šipkou 52"/>
          <p:cNvCxnSpPr>
            <a:stCxn id="6" idx="2"/>
            <a:endCxn id="8" idx="0"/>
          </p:cNvCxnSpPr>
          <p:nvPr/>
        </p:nvCxnSpPr>
        <p:spPr>
          <a:xfrm>
            <a:off x="4314800" y="1312864"/>
            <a:ext cx="1981200" cy="1905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Přímá spojnice se šipkou 56"/>
          <p:cNvCxnSpPr>
            <a:stCxn id="7" idx="2"/>
            <a:endCxn id="9" idx="0"/>
          </p:cNvCxnSpPr>
          <p:nvPr/>
        </p:nvCxnSpPr>
        <p:spPr>
          <a:xfrm flipH="1">
            <a:off x="1143000" y="1786534"/>
            <a:ext cx="1181100" cy="28833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Přímá spojnice se šipkou 58"/>
          <p:cNvCxnSpPr>
            <a:stCxn id="7" idx="2"/>
            <a:endCxn id="27" idx="0"/>
          </p:cNvCxnSpPr>
          <p:nvPr/>
        </p:nvCxnSpPr>
        <p:spPr>
          <a:xfrm>
            <a:off x="2324100" y="1786534"/>
            <a:ext cx="971634" cy="28833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Přímá spojnice se šipkou 63"/>
          <p:cNvCxnSpPr>
            <a:stCxn id="9" idx="2"/>
            <a:endCxn id="10" idx="0"/>
          </p:cNvCxnSpPr>
          <p:nvPr/>
        </p:nvCxnSpPr>
        <p:spPr>
          <a:xfrm flipH="1">
            <a:off x="966428" y="2608264"/>
            <a:ext cx="176572" cy="49558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Přímá spojnice se šipkou 65"/>
          <p:cNvCxnSpPr>
            <a:stCxn id="9" idx="2"/>
            <a:endCxn id="11" idx="0"/>
          </p:cNvCxnSpPr>
          <p:nvPr/>
        </p:nvCxnSpPr>
        <p:spPr>
          <a:xfrm>
            <a:off x="1143000" y="2608264"/>
            <a:ext cx="1051567" cy="49558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Přímá spojnice se šipkou 67"/>
          <p:cNvCxnSpPr>
            <a:stCxn id="9" idx="2"/>
            <a:endCxn id="14" idx="0"/>
          </p:cNvCxnSpPr>
          <p:nvPr/>
        </p:nvCxnSpPr>
        <p:spPr>
          <a:xfrm>
            <a:off x="1143000" y="2608264"/>
            <a:ext cx="2306216" cy="49558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Přímá spojnice se šipkou 81"/>
          <p:cNvCxnSpPr>
            <a:stCxn id="15" idx="2"/>
            <a:endCxn id="36" idx="0"/>
          </p:cNvCxnSpPr>
          <p:nvPr/>
        </p:nvCxnSpPr>
        <p:spPr>
          <a:xfrm>
            <a:off x="6296000" y="2794646"/>
            <a:ext cx="0" cy="3235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Přímá spojnice se šipkou 83"/>
          <p:cNvCxnSpPr>
            <a:stCxn id="15" idx="2"/>
            <a:endCxn id="16" idx="0"/>
          </p:cNvCxnSpPr>
          <p:nvPr/>
        </p:nvCxnSpPr>
        <p:spPr>
          <a:xfrm flipH="1">
            <a:off x="4972050" y="2794646"/>
            <a:ext cx="1323950" cy="3163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Přímá spojnice se šipkou 85"/>
          <p:cNvCxnSpPr>
            <a:stCxn id="15" idx="2"/>
            <a:endCxn id="17" idx="0"/>
          </p:cNvCxnSpPr>
          <p:nvPr/>
        </p:nvCxnSpPr>
        <p:spPr>
          <a:xfrm>
            <a:off x="6296000" y="2794646"/>
            <a:ext cx="1389986" cy="30920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Přímá spojnice se šipkou 90"/>
          <p:cNvCxnSpPr>
            <a:stCxn id="16" idx="2"/>
            <a:endCxn id="18" idx="0"/>
          </p:cNvCxnSpPr>
          <p:nvPr/>
        </p:nvCxnSpPr>
        <p:spPr>
          <a:xfrm>
            <a:off x="4972050" y="3857382"/>
            <a:ext cx="0" cy="38521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Přímá spojnice se šipkou 94"/>
          <p:cNvCxnSpPr>
            <a:stCxn id="36" idx="2"/>
            <a:endCxn id="20" idx="0"/>
          </p:cNvCxnSpPr>
          <p:nvPr/>
        </p:nvCxnSpPr>
        <p:spPr>
          <a:xfrm>
            <a:off x="6296000" y="3857382"/>
            <a:ext cx="694993" cy="38584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Přímá spojnice se šipkou 98"/>
          <p:cNvCxnSpPr>
            <a:stCxn id="17" idx="2"/>
            <a:endCxn id="20" idx="0"/>
          </p:cNvCxnSpPr>
          <p:nvPr/>
        </p:nvCxnSpPr>
        <p:spPr>
          <a:xfrm flipH="1">
            <a:off x="6990993" y="3843059"/>
            <a:ext cx="694993" cy="4001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Přímá spojnice se šipkou 100"/>
          <p:cNvCxnSpPr>
            <a:stCxn id="20" idx="2"/>
            <a:endCxn id="21" idx="0"/>
          </p:cNvCxnSpPr>
          <p:nvPr/>
        </p:nvCxnSpPr>
        <p:spPr>
          <a:xfrm>
            <a:off x="6990993" y="4814727"/>
            <a:ext cx="1" cy="2282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Přímá spojnice se šipkou 102"/>
          <p:cNvCxnSpPr>
            <a:stCxn id="11" idx="2"/>
            <a:endCxn id="13" idx="0"/>
          </p:cNvCxnSpPr>
          <p:nvPr/>
        </p:nvCxnSpPr>
        <p:spPr>
          <a:xfrm>
            <a:off x="2194567" y="3850221"/>
            <a:ext cx="615350" cy="39237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Přímá spojnice se šipkou 104"/>
          <p:cNvCxnSpPr>
            <a:stCxn id="14" idx="2"/>
            <a:endCxn id="13" idx="0"/>
          </p:cNvCxnSpPr>
          <p:nvPr/>
        </p:nvCxnSpPr>
        <p:spPr>
          <a:xfrm flipH="1">
            <a:off x="2809917" y="3850221"/>
            <a:ext cx="639299" cy="39237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Přímá spojnice se šipkou 106"/>
          <p:cNvCxnSpPr>
            <a:stCxn id="10" idx="2"/>
            <a:endCxn id="12" idx="0"/>
          </p:cNvCxnSpPr>
          <p:nvPr/>
        </p:nvCxnSpPr>
        <p:spPr>
          <a:xfrm>
            <a:off x="966428" y="3850221"/>
            <a:ext cx="0" cy="39300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42"/>
          <p:cNvSpPr>
            <a:spLocks noChangeArrowheads="1"/>
          </p:cNvSpPr>
          <p:nvPr/>
        </p:nvSpPr>
        <p:spPr bwMode="auto">
          <a:xfrm>
            <a:off x="457324" y="5042995"/>
            <a:ext cx="5067176" cy="706925"/>
          </a:xfrm>
          <a:prstGeom prst="rect">
            <a:avLst/>
          </a:prstGeom>
          <a:solidFill>
            <a:schemeClr val="bg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altLang="cs-CZ" sz="1400" b="1" dirty="0">
                <a:solidFill>
                  <a:srgbClr val="C00000"/>
                </a:solidFill>
              </a:rPr>
              <a:t>Pokuta dle § 247a DŘ</a:t>
            </a:r>
          </a:p>
          <a:p>
            <a:pPr algn="ctr"/>
            <a:r>
              <a:rPr lang="cs-CZ" altLang="cs-CZ" sz="1400" dirty="0"/>
              <a:t>Jediná vada podání = nedodržení elektronické formy podání</a:t>
            </a:r>
          </a:p>
        </p:txBody>
      </p:sp>
      <p:cxnSp>
        <p:nvCxnSpPr>
          <p:cNvPr id="3" name="Přímá spojnice se šipkou 2"/>
          <p:cNvCxnSpPr>
            <a:stCxn id="8" idx="2"/>
            <a:endCxn id="15" idx="0"/>
          </p:cNvCxnSpPr>
          <p:nvPr/>
        </p:nvCxnSpPr>
        <p:spPr>
          <a:xfrm>
            <a:off x="6296000" y="1786534"/>
            <a:ext cx="0" cy="28833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8192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15200" cy="1143000"/>
          </a:xfrm>
        </p:spPr>
        <p:txBody>
          <a:bodyPr lIns="0" tIns="0" rIns="0" bIns="0" anchor="t">
            <a:noAutofit/>
          </a:bodyPr>
          <a:lstStyle/>
          <a:p>
            <a:r>
              <a:rPr lang="cs-CZ" sz="3200" b="1" dirty="0" smtClean="0">
                <a:solidFill>
                  <a:srgbClr val="000099"/>
                </a:solidFill>
              </a:rPr>
              <a:t>ZPŮSOBY STANOVENÍ DANĚ</a:t>
            </a:r>
            <a:br>
              <a:rPr lang="cs-CZ" sz="3200" b="1" dirty="0" smtClean="0">
                <a:solidFill>
                  <a:srgbClr val="000099"/>
                </a:solidFill>
              </a:rPr>
            </a:br>
            <a:r>
              <a:rPr lang="cs-CZ" sz="3200" b="1" dirty="0" smtClean="0">
                <a:solidFill>
                  <a:srgbClr val="000099"/>
                </a:solidFill>
              </a:rPr>
              <a:t>(§ 98 DŘ)</a:t>
            </a:r>
            <a:endParaRPr lang="cs-CZ" sz="3200" b="1" dirty="0">
              <a:solidFill>
                <a:srgbClr val="000099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643192" cy="4873752"/>
          </a:xfrm>
        </p:spPr>
        <p:txBody>
          <a:bodyPr lIns="0" tIns="0" rIns="0" bIns="0">
            <a:noAutofit/>
          </a:bodyPr>
          <a:lstStyle/>
          <a:p>
            <a:pPr marL="264478" indent="-265113">
              <a:buFont typeface="+mj-lt"/>
              <a:buAutoNum type="arabicParenR"/>
            </a:pPr>
            <a:r>
              <a:rPr lang="cs-CZ" sz="1800" b="1" dirty="0" smtClean="0"/>
              <a:t>Na základě dokazování</a:t>
            </a:r>
          </a:p>
          <a:p>
            <a:pPr marL="264478" indent="-265113">
              <a:buFont typeface="+mj-lt"/>
              <a:buAutoNum type="arabicParenR"/>
            </a:pPr>
            <a:r>
              <a:rPr lang="cs-CZ" sz="1800" b="1" dirty="0" smtClean="0"/>
              <a:t>Podle pomůcek</a:t>
            </a:r>
          </a:p>
          <a:p>
            <a:pPr marL="624205" lvl="1" indent="-268288">
              <a:spcBef>
                <a:spcPts val="600"/>
              </a:spcBef>
            </a:pPr>
            <a:r>
              <a:rPr lang="cs-CZ" sz="1550" dirty="0" smtClean="0"/>
              <a:t>Nesplní-li si DS při dokazování některou ze svých povinností a díky tomu nelze stanovit daň na základě dokazování</a:t>
            </a:r>
          </a:p>
          <a:p>
            <a:pPr marL="624205" lvl="1" indent="-268288">
              <a:spcBef>
                <a:spcPts val="300"/>
              </a:spcBef>
            </a:pPr>
            <a:r>
              <a:rPr lang="cs-CZ" sz="1550" dirty="0" smtClean="0"/>
              <a:t>Pomůcky, které má SD k dispozici nebo které si obstará (i bez součinnosti</a:t>
            </a:r>
            <a:br>
              <a:rPr lang="cs-CZ" sz="1550" dirty="0" smtClean="0"/>
            </a:br>
            <a:r>
              <a:rPr lang="cs-CZ" sz="1550" dirty="0" smtClean="0"/>
              <a:t>s DS)</a:t>
            </a:r>
          </a:p>
          <a:p>
            <a:pPr marL="624205" lvl="1" indent="-268288">
              <a:spcBef>
                <a:spcPts val="300"/>
              </a:spcBef>
            </a:pPr>
            <a:r>
              <a:rPr lang="cs-CZ" sz="1550" dirty="0" smtClean="0"/>
              <a:t>Musí být uvedeno ve výroku rozhodnutí</a:t>
            </a:r>
          </a:p>
          <a:p>
            <a:pPr marL="624205" lvl="1" indent="-268288">
              <a:spcBef>
                <a:spcPts val="300"/>
              </a:spcBef>
            </a:pPr>
            <a:r>
              <a:rPr lang="cs-CZ" sz="1550" dirty="0" smtClean="0"/>
              <a:t>Pomůckami jsou zejména</a:t>
            </a:r>
          </a:p>
          <a:p>
            <a:pPr marL="892493" lvl="2" indent="-263525">
              <a:spcBef>
                <a:spcPts val="300"/>
              </a:spcBef>
              <a:buFont typeface="+mj-lt"/>
              <a:buAutoNum type="alphaLcParenR"/>
            </a:pPr>
            <a:r>
              <a:rPr lang="cs-CZ" sz="1400" dirty="0" smtClean="0"/>
              <a:t>Důkazní prostředky, které nebyly SD zpochybněny</a:t>
            </a:r>
          </a:p>
          <a:p>
            <a:pPr marL="892493" lvl="2" indent="-263525">
              <a:spcBef>
                <a:spcPts val="300"/>
              </a:spcBef>
              <a:buFont typeface="+mj-lt"/>
              <a:buAutoNum type="alphaLcParenR"/>
            </a:pPr>
            <a:r>
              <a:rPr lang="cs-CZ" sz="1400" dirty="0" smtClean="0"/>
              <a:t>Podaná vysvětlení</a:t>
            </a:r>
          </a:p>
          <a:p>
            <a:pPr marL="892493" lvl="2" indent="-263525">
              <a:spcBef>
                <a:spcPts val="300"/>
              </a:spcBef>
              <a:buFont typeface="+mj-lt"/>
              <a:buAutoNum type="alphaLcParenR"/>
            </a:pPr>
            <a:r>
              <a:rPr lang="cs-CZ" sz="1400" dirty="0" smtClean="0"/>
              <a:t>Porovnání srovnatelných DS a jejich daňových povinností</a:t>
            </a:r>
          </a:p>
          <a:p>
            <a:pPr marL="892493" lvl="2" indent="-263525">
              <a:spcBef>
                <a:spcPts val="300"/>
              </a:spcBef>
              <a:buFont typeface="+mj-lt"/>
              <a:buAutoNum type="alphaLcParenR"/>
            </a:pPr>
            <a:r>
              <a:rPr lang="cs-CZ" sz="1400" dirty="0" smtClean="0"/>
              <a:t>Vlastní poznatky SD získané při správě daní</a:t>
            </a:r>
          </a:p>
          <a:p>
            <a:pPr marL="264478" indent="-265113">
              <a:buFont typeface="+mj-lt"/>
              <a:buAutoNum type="arabicParenR"/>
            </a:pPr>
            <a:r>
              <a:rPr lang="cs-CZ" sz="1800" b="1" dirty="0" smtClean="0"/>
              <a:t>Sjednání daně</a:t>
            </a:r>
          </a:p>
          <a:p>
            <a:pPr marL="650875" lvl="1" indent="-285750">
              <a:spcBef>
                <a:spcPts val="600"/>
              </a:spcBef>
            </a:pPr>
            <a:r>
              <a:rPr lang="cs-CZ" sz="1550" dirty="0" smtClean="0"/>
              <a:t>Neprokázal-li DS svá tvrzení vztahující se k jeho daňové povinnosti a daň nelze dostatečně spolehlivě stanovit podle pomůcek, které má SD k dispozici</a:t>
            </a:r>
          </a:p>
          <a:p>
            <a:pPr marL="650875" lvl="1" indent="-285750">
              <a:spcBef>
                <a:spcPts val="300"/>
              </a:spcBef>
            </a:pPr>
            <a:r>
              <a:rPr lang="cs-CZ" sz="1550" dirty="0" smtClean="0"/>
              <a:t>Zaprotokolování (výše daně se uvede v rozhodnutí, které má předepsané náležitosti a je součástí protokolu)</a:t>
            </a:r>
          </a:p>
          <a:p>
            <a:pPr marL="650875" lvl="1" indent="-285750">
              <a:spcBef>
                <a:spcPts val="300"/>
              </a:spcBef>
            </a:pPr>
            <a:r>
              <a:rPr lang="cs-CZ" sz="1550" dirty="0" smtClean="0"/>
              <a:t>Proti rozhodnutí o stanovení daně tímto způsobem se nelze odvolat</a:t>
            </a:r>
            <a:endParaRPr lang="cs-CZ" sz="155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0F2CFBB-7550-4749-A12E-EED27AD3B71A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7089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43192" cy="1143000"/>
          </a:xfrm>
        </p:spPr>
        <p:txBody>
          <a:bodyPr lIns="0" tIns="0" rIns="0" bIns="0" anchor="t">
            <a:normAutofit/>
          </a:bodyPr>
          <a:lstStyle/>
          <a:p>
            <a:r>
              <a:rPr lang="cs-CZ" sz="3200" b="1" dirty="0" smtClean="0">
                <a:solidFill>
                  <a:srgbClr val="000099"/>
                </a:solidFill>
              </a:rPr>
              <a:t>OSNOVA</a:t>
            </a:r>
            <a:endParaRPr lang="cs-CZ" sz="3200" b="1" dirty="0">
              <a:solidFill>
                <a:srgbClr val="000099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7643192" cy="4785395"/>
          </a:xfrm>
        </p:spPr>
        <p:txBody>
          <a:bodyPr lIns="0" tIns="0" rIns="0" bIns="0"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dirty="0" smtClean="0"/>
              <a:t>Vyměřovací řízení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err="1" smtClean="0"/>
              <a:t>Doměřovací</a:t>
            </a:r>
            <a:r>
              <a:rPr lang="cs-CZ" dirty="0" smtClean="0"/>
              <a:t> řízení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Vymáhací řízení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0F2CFBB-7550-4749-A12E-EED27AD3B71A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8518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57200" y="2204864"/>
            <a:ext cx="7643192" cy="1905930"/>
          </a:xfrm>
        </p:spPr>
        <p:txBody>
          <a:bodyPr lIns="0" tIns="0" rIns="0" bIns="0" anchor="ctr" anchorCtr="1">
            <a:normAutofit fontScale="90000"/>
          </a:bodyPr>
          <a:lstStyle/>
          <a:p>
            <a:pPr algn="ctr">
              <a:spcBef>
                <a:spcPts val="600"/>
              </a:spcBef>
            </a:pPr>
            <a:r>
              <a:rPr lang="pl-PL" sz="4400" b="1" dirty="0" smtClean="0">
                <a:solidFill>
                  <a:srgbClr val="000099"/>
                </a:solidFill>
              </a:rPr>
              <a:t>2.</a:t>
            </a:r>
            <a:br>
              <a:rPr lang="pl-PL" sz="4400" b="1" dirty="0" smtClean="0">
                <a:solidFill>
                  <a:srgbClr val="000099"/>
                </a:solidFill>
              </a:rPr>
            </a:br>
            <a:r>
              <a:rPr lang="pl-PL" sz="4400" b="1" dirty="0" smtClean="0">
                <a:solidFill>
                  <a:srgbClr val="000099"/>
                </a:solidFill>
              </a:rPr>
              <a:t/>
            </a:r>
            <a:br>
              <a:rPr lang="pl-PL" sz="4400" b="1" dirty="0" smtClean="0">
                <a:solidFill>
                  <a:srgbClr val="000099"/>
                </a:solidFill>
              </a:rPr>
            </a:br>
            <a:r>
              <a:rPr lang="pl-PL" sz="4400" b="1" dirty="0" smtClean="0">
                <a:solidFill>
                  <a:srgbClr val="000099"/>
                </a:solidFill>
              </a:rPr>
              <a:t>DOMĚŘOVACÍ ŘÍZENÍ</a:t>
            </a:r>
            <a:endParaRPr lang="cs-CZ" sz="3200" b="1" dirty="0">
              <a:solidFill>
                <a:srgbClr val="000099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0F2CFBB-7550-4749-A12E-EED27AD3B71A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794738"/>
      </p:ext>
    </p:extLst>
  </p:cSld>
  <p:clrMapOvr>
    <a:masterClrMapping/>
  </p:clrMapOvr>
  <p:transition spd="slow">
    <p:wheel spokes="1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15200" cy="1143000"/>
          </a:xfrm>
        </p:spPr>
        <p:txBody>
          <a:bodyPr lIns="0" tIns="0" rIns="0" bIns="0" anchor="t">
            <a:noAutofit/>
          </a:bodyPr>
          <a:lstStyle/>
          <a:p>
            <a:r>
              <a:rPr lang="cs-CZ" altLang="cs-CZ" sz="3200" b="1" dirty="0">
                <a:solidFill>
                  <a:srgbClr val="000099"/>
                </a:solidFill>
              </a:rPr>
              <a:t>DODATEČNÉ DAŇOVÉ TVRZENÍ (§141 DŘ)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643192" cy="4873752"/>
          </a:xfrm>
        </p:spPr>
        <p:txBody>
          <a:bodyPr lIns="0" tIns="0" rIns="0" bIns="0">
            <a:noAutofit/>
          </a:bodyPr>
          <a:lstStyle/>
          <a:p>
            <a:pPr lvl="0"/>
            <a:r>
              <a:rPr lang="cs-CZ" sz="1750" b="1" dirty="0"/>
              <a:t>Dodatečné daňové přiznání a dodatečné vyúčtování </a:t>
            </a:r>
            <a:endParaRPr lang="cs-CZ" sz="1750" dirty="0"/>
          </a:p>
          <a:p>
            <a:pPr lvl="1">
              <a:spcBef>
                <a:spcPts val="600"/>
              </a:spcBef>
            </a:pPr>
            <a:r>
              <a:rPr lang="cs-CZ" sz="1550" dirty="0"/>
              <a:t>Daň </a:t>
            </a:r>
            <a:r>
              <a:rPr lang="cs-CZ" sz="1550" b="1" dirty="0"/>
              <a:t>vyšší</a:t>
            </a:r>
            <a:r>
              <a:rPr lang="cs-CZ" sz="1550" dirty="0"/>
              <a:t>: zjistí-li </a:t>
            </a:r>
            <a:r>
              <a:rPr lang="cs-CZ" sz="1550" dirty="0" smtClean="0"/>
              <a:t>daňový subjekt, </a:t>
            </a:r>
            <a:r>
              <a:rPr lang="cs-CZ" sz="1550" dirty="0"/>
              <a:t>že daň má být vyšší → podá DODAP do konce měsíce po měsíci, v němž pochybení zjistil</a:t>
            </a:r>
          </a:p>
          <a:p>
            <a:pPr lvl="2">
              <a:spcBef>
                <a:spcPts val="300"/>
              </a:spcBef>
            </a:pPr>
            <a:r>
              <a:rPr lang="cs-CZ" sz="1350" dirty="0"/>
              <a:t>Povinnost daň přiznat – i když DS podá DODAP později, ale ve lhůtě pro stanovení daně → lze vyměřit</a:t>
            </a:r>
          </a:p>
          <a:p>
            <a:pPr lvl="1">
              <a:spcBef>
                <a:spcPts val="600"/>
              </a:spcBef>
            </a:pPr>
            <a:r>
              <a:rPr lang="cs-CZ" sz="1550" dirty="0"/>
              <a:t>Daň </a:t>
            </a:r>
            <a:r>
              <a:rPr lang="cs-CZ" sz="1550" b="1" dirty="0"/>
              <a:t>nižší</a:t>
            </a:r>
            <a:r>
              <a:rPr lang="cs-CZ" sz="1550" dirty="0"/>
              <a:t>: </a:t>
            </a:r>
            <a:r>
              <a:rPr lang="cs-CZ" sz="1550" dirty="0" smtClean="0"/>
              <a:t>daňový subjekt je </a:t>
            </a:r>
            <a:r>
              <a:rPr lang="cs-CZ" sz="1550" dirty="0"/>
              <a:t>oprávněn podat DODAP na daň nižší, a to do konce měsíce po měsíci, v němž „pochybení“ zjistil</a:t>
            </a:r>
          </a:p>
          <a:p>
            <a:pPr lvl="2">
              <a:spcBef>
                <a:spcPts val="300"/>
              </a:spcBef>
            </a:pPr>
            <a:r>
              <a:rPr lang="cs-CZ" sz="1350" dirty="0"/>
              <a:t>Podání DODAP má přednost před obnovou řízení</a:t>
            </a:r>
          </a:p>
          <a:p>
            <a:pPr lvl="2">
              <a:spcBef>
                <a:spcPts val="300"/>
              </a:spcBef>
            </a:pPr>
            <a:r>
              <a:rPr lang="cs-CZ" sz="1350" dirty="0"/>
              <a:t>Oprávnění </a:t>
            </a:r>
            <a:r>
              <a:rPr lang="cs-CZ" sz="1350" dirty="0" smtClean="0"/>
              <a:t>daňového subjektu, </a:t>
            </a:r>
            <a:r>
              <a:rPr lang="cs-CZ" sz="1350" dirty="0"/>
              <a:t>po lhůtě již nelze DODAP podat, jde o lhůtu prekluzivní</a:t>
            </a:r>
          </a:p>
          <a:p>
            <a:pPr lvl="2">
              <a:spcBef>
                <a:spcPts val="300"/>
              </a:spcBef>
            </a:pPr>
            <a:r>
              <a:rPr lang="cs-CZ" sz="1350" dirty="0"/>
              <a:t>V DODAP na daň nižší uvede </a:t>
            </a:r>
            <a:r>
              <a:rPr lang="cs-CZ" sz="1350" dirty="0" smtClean="0"/>
              <a:t>daňový subjekt </a:t>
            </a:r>
            <a:r>
              <a:rPr lang="cs-CZ" sz="1350" dirty="0"/>
              <a:t>důvody podání</a:t>
            </a:r>
          </a:p>
          <a:p>
            <a:pPr lvl="1">
              <a:spcBef>
                <a:spcPts val="600"/>
              </a:spcBef>
            </a:pPr>
            <a:r>
              <a:rPr lang="cs-CZ" sz="1550" b="1" dirty="0"/>
              <a:t>Změna údajů v DAP</a:t>
            </a:r>
            <a:r>
              <a:rPr lang="cs-CZ" sz="1550" dirty="0"/>
              <a:t> (ne daně) – § 141/4 DŘ (v daném období nemusí mít změna dopad do daňové povinnosti, může se projevit v dalším období) </a:t>
            </a:r>
          </a:p>
          <a:p>
            <a:pPr lvl="1">
              <a:spcBef>
                <a:spcPts val="600"/>
              </a:spcBef>
            </a:pPr>
            <a:r>
              <a:rPr lang="cs-CZ" sz="1550" dirty="0"/>
              <a:t>Kdy </a:t>
            </a:r>
            <a:r>
              <a:rPr lang="cs-CZ" sz="1550" b="1" dirty="0"/>
              <a:t>nelze podat</a:t>
            </a:r>
            <a:r>
              <a:rPr lang="cs-CZ" sz="1550" dirty="0"/>
              <a:t> (podání nepřípustné) – k danému období byla</a:t>
            </a:r>
          </a:p>
          <a:p>
            <a:pPr lvl="2">
              <a:spcBef>
                <a:spcPts val="300"/>
              </a:spcBef>
            </a:pPr>
            <a:r>
              <a:rPr lang="cs-CZ" sz="1350" dirty="0"/>
              <a:t>Zahájena daňová kontrola</a:t>
            </a:r>
          </a:p>
          <a:p>
            <a:pPr lvl="2">
              <a:spcBef>
                <a:spcPts val="300"/>
              </a:spcBef>
            </a:pPr>
            <a:r>
              <a:rPr lang="cs-CZ" sz="1350" dirty="0"/>
              <a:t>Odeslána výzva dle § 87/2 DŘ</a:t>
            </a:r>
          </a:p>
          <a:p>
            <a:pPr lvl="1">
              <a:spcBef>
                <a:spcPts val="600"/>
              </a:spcBef>
            </a:pPr>
            <a:r>
              <a:rPr lang="cs-CZ" sz="1550" dirty="0"/>
              <a:t>Podání </a:t>
            </a:r>
            <a:r>
              <a:rPr lang="cs-CZ" sz="1550" b="1" dirty="0"/>
              <a:t>před vyměřením daně</a:t>
            </a:r>
            <a:r>
              <a:rPr lang="cs-CZ" sz="1550" dirty="0"/>
              <a:t> – údaje uvedené v DODAP se použijí</a:t>
            </a:r>
            <a:br>
              <a:rPr lang="cs-CZ" sz="1550" dirty="0"/>
            </a:br>
            <a:r>
              <a:rPr lang="cs-CZ" sz="1550" dirty="0"/>
              <a:t>při vyměření daně </a:t>
            </a:r>
          </a:p>
          <a:p>
            <a:r>
              <a:rPr lang="cs-CZ" sz="1750" b="1" dirty="0"/>
              <a:t>Splatnost daně</a:t>
            </a:r>
            <a:r>
              <a:rPr lang="cs-CZ" sz="1750" dirty="0"/>
              <a:t> – ve lhůtě pro podání DODAP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0F2CFBB-7550-4749-A12E-EED27AD3B71A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1562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15200" cy="1143000"/>
          </a:xfrm>
        </p:spPr>
        <p:txBody>
          <a:bodyPr lIns="0" tIns="0" rIns="0" bIns="0" anchor="t">
            <a:noAutofit/>
          </a:bodyPr>
          <a:lstStyle/>
          <a:p>
            <a:r>
              <a:rPr lang="cs-CZ" altLang="cs-CZ" sz="3200" b="1" dirty="0">
                <a:solidFill>
                  <a:srgbClr val="000099"/>
                </a:solidFill>
              </a:rPr>
              <a:t>DOMĚŘENÍ DANĚ (§ 143 DŘ)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643192" cy="4873752"/>
          </a:xfrm>
        </p:spPr>
        <p:txBody>
          <a:bodyPr lIns="0" tIns="0" rIns="0" bIns="0">
            <a:noAutofit/>
          </a:bodyPr>
          <a:lstStyle/>
          <a:p>
            <a:pPr lvl="0"/>
            <a:r>
              <a:rPr lang="cs-CZ" b="1" dirty="0"/>
              <a:t>Doměření daně</a:t>
            </a:r>
            <a:endParaRPr lang="cs-CZ" dirty="0"/>
          </a:p>
          <a:p>
            <a:pPr lvl="1">
              <a:spcBef>
                <a:spcPts val="600"/>
              </a:spcBef>
            </a:pPr>
            <a:r>
              <a:rPr lang="cs-CZ" dirty="0"/>
              <a:t>Na základě dodatečného daňového přiznání nebo dodatečného vyúčtování</a:t>
            </a:r>
          </a:p>
          <a:p>
            <a:pPr lvl="2">
              <a:spcBef>
                <a:spcPts val="600"/>
              </a:spcBef>
            </a:pPr>
            <a:r>
              <a:rPr lang="cs-CZ" dirty="0"/>
              <a:t>V souladu s tvrzením </a:t>
            </a:r>
            <a:r>
              <a:rPr lang="cs-CZ" dirty="0" smtClean="0"/>
              <a:t>daňového subjektu </a:t>
            </a:r>
            <a:r>
              <a:rPr lang="cs-CZ" dirty="0"/>
              <a:t>→ § 144 DŘ</a:t>
            </a:r>
          </a:p>
          <a:p>
            <a:pPr lvl="2">
              <a:spcBef>
                <a:spcPts val="300"/>
              </a:spcBef>
            </a:pPr>
            <a:r>
              <a:rPr lang="cs-CZ" dirty="0"/>
              <a:t>Rozdílně s tvrzením </a:t>
            </a:r>
            <a:r>
              <a:rPr lang="cs-CZ" dirty="0" smtClean="0"/>
              <a:t>daňového subjektu</a:t>
            </a:r>
            <a:endParaRPr lang="cs-CZ" dirty="0"/>
          </a:p>
          <a:p>
            <a:pPr lvl="1">
              <a:spcBef>
                <a:spcPts val="600"/>
              </a:spcBef>
            </a:pPr>
            <a:r>
              <a:rPr lang="cs-CZ" dirty="0"/>
              <a:t>Z moci úřední – pouze na základě výsledku daňové kontroly (§ 143/3 DŘ)</a:t>
            </a:r>
          </a:p>
          <a:p>
            <a:pPr lvl="0"/>
            <a:r>
              <a:rPr lang="cs-CZ" b="1" dirty="0"/>
              <a:t>Splatnost rozdílu</a:t>
            </a:r>
            <a:endParaRPr lang="cs-CZ" dirty="0"/>
          </a:p>
          <a:p>
            <a:pPr lvl="1">
              <a:spcBef>
                <a:spcPts val="600"/>
              </a:spcBef>
            </a:pPr>
            <a:r>
              <a:rPr lang="cs-CZ" dirty="0"/>
              <a:t>Je-li daň vyměřená vyšší než daň uvedená v tvrzení </a:t>
            </a:r>
            <a:r>
              <a:rPr lang="cs-CZ" dirty="0" smtClean="0"/>
              <a:t>daňového subjektu, </a:t>
            </a:r>
            <a:r>
              <a:rPr lang="cs-CZ" dirty="0"/>
              <a:t>je rozdíl splatný do 15 dnů od právní moci </a:t>
            </a:r>
            <a:r>
              <a:rPr lang="cs-CZ" dirty="0" smtClean="0"/>
              <a:t>DOPLV </a:t>
            </a:r>
            <a:r>
              <a:rPr lang="cs-CZ" dirty="0"/>
              <a:t>(daň je splatná, až když je postavena najisto výše daně)</a:t>
            </a:r>
            <a:endParaRPr lang="cs-CZ" sz="37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0F2CFBB-7550-4749-A12E-EED27AD3B71A}" type="slidenum">
              <a:rPr lang="cs-CZ" smtClean="0"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7558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15200" cy="1143000"/>
          </a:xfrm>
        </p:spPr>
        <p:txBody>
          <a:bodyPr lIns="0" tIns="0" rIns="0" bIns="0" anchor="t">
            <a:noAutofit/>
          </a:bodyPr>
          <a:lstStyle/>
          <a:p>
            <a:r>
              <a:rPr lang="cs-CZ" altLang="cs-CZ" sz="3200" b="1" dirty="0">
                <a:solidFill>
                  <a:srgbClr val="000099"/>
                </a:solidFill>
              </a:rPr>
              <a:t>DOMĚŘENÍ DANĚ (§ 144 DŘ)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643192" cy="4873752"/>
          </a:xfrm>
        </p:spPr>
        <p:txBody>
          <a:bodyPr lIns="0" tIns="0" rIns="0" bIns="0">
            <a:noAutofit/>
          </a:bodyPr>
          <a:lstStyle/>
          <a:p>
            <a:r>
              <a:rPr lang="cs-CZ" b="1" dirty="0"/>
              <a:t>Doměření daně v souladu s tvrzením subjektu</a:t>
            </a:r>
          </a:p>
          <a:p>
            <a:pPr lvl="1">
              <a:spcBef>
                <a:spcPts val="600"/>
              </a:spcBef>
            </a:pPr>
            <a:r>
              <a:rPr lang="cs-CZ" dirty="0"/>
              <a:t>Pokud se daň doměřovaná neodchyluje od daně tvrzené</a:t>
            </a:r>
          </a:p>
          <a:p>
            <a:pPr lvl="2">
              <a:spcBef>
                <a:spcPts val="600"/>
              </a:spcBef>
            </a:pPr>
            <a:r>
              <a:rPr lang="cs-CZ" dirty="0"/>
              <a:t>Výsledek vyměření se </a:t>
            </a:r>
            <a:r>
              <a:rPr lang="cs-CZ" dirty="0" smtClean="0"/>
              <a:t>daňovému subjektu </a:t>
            </a:r>
            <a:r>
              <a:rPr lang="cs-CZ" dirty="0"/>
              <a:t>nesděluje</a:t>
            </a:r>
          </a:p>
          <a:p>
            <a:pPr lvl="2">
              <a:spcBef>
                <a:spcPts val="300"/>
              </a:spcBef>
            </a:pPr>
            <a:r>
              <a:rPr lang="cs-CZ" dirty="0" smtClean="0"/>
              <a:t>DOPLV </a:t>
            </a:r>
            <a:r>
              <a:rPr lang="cs-CZ" dirty="0"/>
              <a:t>se založí do spisu </a:t>
            </a:r>
          </a:p>
          <a:p>
            <a:pPr lvl="2">
              <a:spcBef>
                <a:spcPts val="300"/>
              </a:spcBef>
            </a:pPr>
            <a:r>
              <a:rPr lang="cs-CZ" dirty="0"/>
              <a:t>Den doručení </a:t>
            </a:r>
            <a:r>
              <a:rPr lang="cs-CZ" dirty="0" smtClean="0"/>
              <a:t>DOPLV </a:t>
            </a:r>
            <a:r>
              <a:rPr lang="cs-CZ" dirty="0"/>
              <a:t>= poslední den lhůty pro podání </a:t>
            </a:r>
            <a:r>
              <a:rPr lang="cs-CZ" dirty="0" smtClean="0"/>
              <a:t>DODAP </a:t>
            </a:r>
            <a:r>
              <a:rPr lang="cs-CZ" dirty="0"/>
              <a:t>nebo den podání při pozdním podání</a:t>
            </a:r>
          </a:p>
          <a:p>
            <a:pPr lvl="2">
              <a:spcBef>
                <a:spcPts val="300"/>
              </a:spcBef>
            </a:pPr>
            <a:r>
              <a:rPr lang="cs-CZ" dirty="0"/>
              <a:t>Proti </a:t>
            </a:r>
            <a:r>
              <a:rPr lang="cs-CZ" dirty="0" smtClean="0"/>
              <a:t>DOPLV </a:t>
            </a:r>
            <a:r>
              <a:rPr lang="cs-CZ" dirty="0"/>
              <a:t>se nelze odvolat</a:t>
            </a:r>
            <a:endParaRPr lang="cs-CZ" sz="6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0F2CFBB-7550-4749-A12E-EED27AD3B71A}" type="slidenum">
              <a:rPr lang="cs-CZ" smtClean="0"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5519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15200" cy="1143000"/>
          </a:xfrm>
        </p:spPr>
        <p:txBody>
          <a:bodyPr lIns="0" tIns="0" rIns="0" bIns="0" anchor="t">
            <a:noAutofit/>
          </a:bodyPr>
          <a:lstStyle/>
          <a:p>
            <a:r>
              <a:rPr lang="cs-CZ" sz="3200" b="1" dirty="0">
                <a:solidFill>
                  <a:srgbClr val="000099"/>
                </a:solidFill>
              </a:rPr>
              <a:t>LHŮTA PRO STANOVENÍ DANĚ</a:t>
            </a:r>
            <a:br>
              <a:rPr lang="cs-CZ" sz="3200" b="1" dirty="0">
                <a:solidFill>
                  <a:srgbClr val="000099"/>
                </a:solidFill>
              </a:rPr>
            </a:br>
            <a:r>
              <a:rPr lang="cs-CZ" sz="3200" b="1" dirty="0">
                <a:solidFill>
                  <a:srgbClr val="000099"/>
                </a:solidFill>
              </a:rPr>
              <a:t>(§ 148 DŘ)</a:t>
            </a:r>
            <a:endParaRPr lang="cs-CZ" altLang="cs-CZ" sz="3200" b="1" dirty="0">
              <a:solidFill>
                <a:srgbClr val="000099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643192" cy="4873752"/>
          </a:xfrm>
        </p:spPr>
        <p:txBody>
          <a:bodyPr lIns="0" tIns="0" rIns="0" bIns="0">
            <a:normAutofit fontScale="92500" lnSpcReduction="10000"/>
          </a:bodyPr>
          <a:lstStyle/>
          <a:p>
            <a:pPr lvl="0">
              <a:lnSpc>
                <a:spcPct val="110000"/>
              </a:lnSpc>
            </a:pPr>
            <a:r>
              <a:rPr lang="cs-CZ" sz="2300" dirty="0"/>
              <a:t>Lhůta pro stanovení daně = </a:t>
            </a:r>
            <a:r>
              <a:rPr lang="cs-CZ" sz="2300" b="1" dirty="0"/>
              <a:t>lhůta prekluzivní</a:t>
            </a:r>
            <a:endParaRPr lang="cs-CZ" sz="2300" dirty="0"/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cs-CZ" sz="1900" dirty="0"/>
              <a:t>Lhůta činí </a:t>
            </a:r>
            <a:r>
              <a:rPr lang="cs-CZ" sz="1900" b="1" dirty="0"/>
              <a:t>3 roky</a:t>
            </a:r>
            <a:endParaRPr lang="cs-CZ" sz="1900" dirty="0"/>
          </a:p>
          <a:p>
            <a:pPr lvl="1">
              <a:lnSpc>
                <a:spcPct val="110000"/>
              </a:lnSpc>
              <a:spcBef>
                <a:spcPts val="300"/>
              </a:spcBef>
            </a:pPr>
            <a:r>
              <a:rPr lang="cs-CZ" sz="1900" b="1" dirty="0"/>
              <a:t>Počátek</a:t>
            </a:r>
            <a:r>
              <a:rPr lang="cs-CZ" sz="1900" dirty="0"/>
              <a:t> běhu lhůty – </a:t>
            </a:r>
            <a:r>
              <a:rPr lang="cs-CZ" sz="1900" b="1" u="sng" dirty="0"/>
              <a:t>dnem</a:t>
            </a:r>
            <a:r>
              <a:rPr lang="cs-CZ" sz="1900" dirty="0"/>
              <a:t>, v němž uplynula lhůta pro podání DAP, nebo v němž se stala daň splatnou (pokud není povinnost podat DAP)</a:t>
            </a:r>
          </a:p>
          <a:p>
            <a:pPr lvl="0">
              <a:lnSpc>
                <a:spcPct val="110000"/>
              </a:lnSpc>
            </a:pPr>
            <a:r>
              <a:rPr lang="cs-CZ" sz="2300" dirty="0"/>
              <a:t>Lhůta se </a:t>
            </a:r>
            <a:r>
              <a:rPr lang="cs-CZ" sz="2300" b="1" dirty="0"/>
              <a:t>prodlužuje</a:t>
            </a:r>
            <a:r>
              <a:rPr lang="cs-CZ" sz="2300" dirty="0"/>
              <a:t> o 1 rok (§ 148/2 DŘ)</a:t>
            </a:r>
          </a:p>
          <a:p>
            <a:pPr lvl="0">
              <a:lnSpc>
                <a:spcPct val="110000"/>
              </a:lnSpc>
            </a:pPr>
            <a:r>
              <a:rPr lang="cs-CZ" sz="2300" dirty="0"/>
              <a:t>Lhůta </a:t>
            </a:r>
            <a:r>
              <a:rPr lang="cs-CZ" sz="2300" b="1" dirty="0"/>
              <a:t>běží znova</a:t>
            </a:r>
            <a:r>
              <a:rPr lang="cs-CZ" sz="2300" dirty="0"/>
              <a:t> (§ 148/3 DŘ)</a:t>
            </a:r>
          </a:p>
          <a:p>
            <a:pPr lvl="0">
              <a:lnSpc>
                <a:spcPct val="110000"/>
              </a:lnSpc>
            </a:pPr>
            <a:r>
              <a:rPr lang="cs-CZ" sz="2300" dirty="0"/>
              <a:t>Lhůta </a:t>
            </a:r>
            <a:r>
              <a:rPr lang="cs-CZ" sz="2300" b="1" dirty="0"/>
              <a:t>neběží</a:t>
            </a:r>
            <a:r>
              <a:rPr lang="cs-CZ" sz="2300" dirty="0"/>
              <a:t> (§ 148/4 DŘ)</a:t>
            </a:r>
          </a:p>
          <a:p>
            <a:pPr lvl="0">
              <a:lnSpc>
                <a:spcPct val="110000"/>
              </a:lnSpc>
            </a:pPr>
            <a:r>
              <a:rPr lang="cs-CZ" sz="2300" dirty="0"/>
              <a:t>Lhůta </a:t>
            </a:r>
            <a:r>
              <a:rPr lang="cs-CZ" sz="2300" b="1" dirty="0"/>
              <a:t>končí</a:t>
            </a:r>
            <a:r>
              <a:rPr lang="cs-CZ" sz="2300" dirty="0"/>
              <a:t> nejpozději uplynutím 10 let od jejího počátku (§ 148/5 DŘ)</a:t>
            </a:r>
          </a:p>
          <a:p>
            <a:pPr lvl="0">
              <a:lnSpc>
                <a:spcPct val="110000"/>
              </a:lnSpc>
            </a:pPr>
            <a:r>
              <a:rPr lang="cs-CZ" sz="2300" dirty="0"/>
              <a:t>Ustanovení s vazbou </a:t>
            </a:r>
            <a:r>
              <a:rPr lang="cs-CZ" sz="2300" dirty="0" smtClean="0"/>
              <a:t>na</a:t>
            </a:r>
            <a:endParaRPr lang="cs-CZ" sz="2300" dirty="0"/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cs-CZ" sz="1900" dirty="0"/>
              <a:t>Trestní řízení (§ 148/6 a 7 DŘ)</a:t>
            </a:r>
          </a:p>
          <a:p>
            <a:pPr lvl="1">
              <a:lnSpc>
                <a:spcPct val="110000"/>
              </a:lnSpc>
              <a:spcBef>
                <a:spcPts val="300"/>
              </a:spcBef>
            </a:pPr>
            <a:r>
              <a:rPr lang="cs-CZ" sz="1900" dirty="0"/>
              <a:t>§ 38r </a:t>
            </a:r>
            <a:r>
              <a:rPr lang="cs-CZ" sz="1900" dirty="0" smtClean="0"/>
              <a:t>ZDP</a:t>
            </a:r>
          </a:p>
          <a:p>
            <a:pPr lvl="1">
              <a:lnSpc>
                <a:spcPct val="110000"/>
              </a:lnSpc>
              <a:spcBef>
                <a:spcPts val="300"/>
              </a:spcBef>
            </a:pPr>
            <a:r>
              <a:rPr lang="cs-CZ" sz="1900" dirty="0" smtClean="0"/>
              <a:t>Mezinárodní </a:t>
            </a:r>
            <a:r>
              <a:rPr lang="cs-CZ" sz="1900" dirty="0"/>
              <a:t>dožádání → daně z příjmů, DPH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0F2CFBB-7550-4749-A12E-EED27AD3B71A}" type="slidenum">
              <a:rPr lang="cs-CZ" smtClean="0"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9398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0F2CFBB-7550-4749-A12E-EED27AD3B71A}" type="slidenum">
              <a:rPr lang="cs-CZ" smtClean="0"/>
              <a:t>25</a:t>
            </a:fld>
            <a:endParaRPr lang="cs-CZ"/>
          </a:p>
        </p:txBody>
      </p:sp>
      <p:sp>
        <p:nvSpPr>
          <p:cNvPr id="26" name="Rectangle 5"/>
          <p:cNvSpPr>
            <a:spLocks noChangeArrowheads="1"/>
          </p:cNvSpPr>
          <p:nvPr/>
        </p:nvSpPr>
        <p:spPr bwMode="auto">
          <a:xfrm>
            <a:off x="542265" y="3141431"/>
            <a:ext cx="7486118" cy="1007615"/>
          </a:xfrm>
          <a:prstGeom prst="rect">
            <a:avLst/>
          </a:prstGeom>
          <a:solidFill>
            <a:srgbClr val="FFFF99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/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1400" dirty="0">
                <a:latin typeface="+mn-lt"/>
              </a:rPr>
              <a:t>§ 148/2 DŘ: Lhůta se prodlužuje</a:t>
            </a:r>
          </a:p>
          <a:p>
            <a:pPr marL="177800" indent="-177800" eaLnBrk="1" hangingPunct="1">
              <a:buClr>
                <a:schemeClr val="accent1"/>
              </a:buClr>
              <a:buFontTx/>
              <a:buChar char="•"/>
            </a:pPr>
            <a:r>
              <a:rPr lang="cs-CZ" altLang="cs-CZ" sz="1400" b="0" dirty="0">
                <a:latin typeface="+mn-lt"/>
              </a:rPr>
              <a:t>13.1.2015 DS byl doručen PLV k DPPO po provedeném POP, úkon nebyl </a:t>
            </a:r>
            <a:r>
              <a:rPr lang="cs-CZ" altLang="cs-CZ" sz="1400" b="0" dirty="0" smtClean="0">
                <a:latin typeface="+mn-lt"/>
              </a:rPr>
              <a:t>proveden</a:t>
            </a:r>
            <a:br>
              <a:rPr lang="cs-CZ" altLang="cs-CZ" sz="1400" b="0" dirty="0" smtClean="0">
                <a:latin typeface="+mn-lt"/>
              </a:rPr>
            </a:br>
            <a:r>
              <a:rPr lang="cs-CZ" altLang="cs-CZ" sz="1400" b="0" dirty="0" smtClean="0">
                <a:latin typeface="+mn-lt"/>
              </a:rPr>
              <a:t>v posledních </a:t>
            </a:r>
            <a:r>
              <a:rPr lang="cs-CZ" altLang="cs-CZ" sz="1400" b="0" dirty="0">
                <a:latin typeface="+mn-lt"/>
              </a:rPr>
              <a:t>12 měsících. Lhůta končí stále 1.4.2017</a:t>
            </a:r>
          </a:p>
          <a:p>
            <a:pPr marL="177800" indent="-177800" eaLnBrk="1" hangingPunct="1">
              <a:buClr>
                <a:schemeClr val="accent1"/>
              </a:buClr>
              <a:buFontTx/>
              <a:buChar char="•"/>
            </a:pPr>
            <a:r>
              <a:rPr lang="cs-CZ" altLang="cs-CZ" sz="1400" b="0" dirty="0">
                <a:latin typeface="+mn-lt"/>
              </a:rPr>
              <a:t>20.11.2016 DS podá DODAP k DPPO 2011, úkon dle § 148/2a. Konec lhůty 1.4.2018 </a:t>
            </a:r>
          </a:p>
        </p:txBody>
      </p:sp>
      <p:sp>
        <p:nvSpPr>
          <p:cNvPr id="27" name="Rectangle 6"/>
          <p:cNvSpPr>
            <a:spLocks noChangeArrowheads="1"/>
          </p:cNvSpPr>
          <p:nvPr/>
        </p:nvSpPr>
        <p:spPr bwMode="auto">
          <a:xfrm>
            <a:off x="542266" y="4329885"/>
            <a:ext cx="7486117" cy="791443"/>
          </a:xfrm>
          <a:prstGeom prst="rect">
            <a:avLst/>
          </a:prstGeom>
          <a:solidFill>
            <a:srgbClr val="FFFF99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/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1400" dirty="0">
                <a:latin typeface="+mn-lt"/>
              </a:rPr>
              <a:t>§ 148/3 DŘ: Lhůta běží znova</a:t>
            </a:r>
          </a:p>
          <a:p>
            <a:pPr marL="177800" indent="-177800" eaLnBrk="1" hangingPunct="1">
              <a:buClr>
                <a:schemeClr val="accent1"/>
              </a:buClr>
              <a:buFontTx/>
              <a:buChar char="•"/>
            </a:pPr>
            <a:r>
              <a:rPr lang="cs-CZ" altLang="cs-CZ" sz="1400" b="0" dirty="0">
                <a:latin typeface="+mn-lt"/>
              </a:rPr>
              <a:t>15.11.2017 byla zahájena daňová kontrola DAP DPPO 2013, lhůta běží od tohoto </a:t>
            </a:r>
            <a:r>
              <a:rPr lang="cs-CZ" altLang="cs-CZ" sz="1400" b="0" dirty="0" smtClean="0">
                <a:latin typeface="+mn-lt"/>
              </a:rPr>
              <a:t>dne</a:t>
            </a:r>
            <a:br>
              <a:rPr lang="cs-CZ" altLang="cs-CZ" sz="1400" b="0" dirty="0" smtClean="0">
                <a:latin typeface="+mn-lt"/>
              </a:rPr>
            </a:br>
            <a:r>
              <a:rPr lang="cs-CZ" altLang="cs-CZ" sz="1400" b="0" dirty="0" smtClean="0">
                <a:latin typeface="+mn-lt"/>
              </a:rPr>
              <a:t>znova</a:t>
            </a:r>
            <a:r>
              <a:rPr lang="cs-CZ" altLang="cs-CZ" sz="1400" b="0" dirty="0">
                <a:latin typeface="+mn-lt"/>
              </a:rPr>
              <a:t>. Konec lhůty je 15.11.2020</a:t>
            </a:r>
          </a:p>
        </p:txBody>
      </p:sp>
      <p:sp>
        <p:nvSpPr>
          <p:cNvPr id="28" name="Rectangle 7"/>
          <p:cNvSpPr>
            <a:spLocks noChangeArrowheads="1"/>
          </p:cNvSpPr>
          <p:nvPr/>
        </p:nvSpPr>
        <p:spPr bwMode="auto">
          <a:xfrm>
            <a:off x="542266" y="5301671"/>
            <a:ext cx="7486117" cy="792187"/>
          </a:xfrm>
          <a:prstGeom prst="rect">
            <a:avLst/>
          </a:prstGeom>
          <a:solidFill>
            <a:srgbClr val="FFFF99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/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1400" dirty="0">
                <a:latin typeface="+mn-lt"/>
              </a:rPr>
              <a:t>§ 148/4 DŘ: Lhůta neběží</a:t>
            </a:r>
          </a:p>
          <a:p>
            <a:pPr marL="177800" indent="-177800" eaLnBrk="1" hangingPunct="1">
              <a:buClr>
                <a:schemeClr val="accent1"/>
              </a:buClr>
              <a:buFontTx/>
              <a:buChar char="•"/>
            </a:pPr>
            <a:r>
              <a:rPr lang="cs-CZ" altLang="cs-CZ" sz="1400" b="0" dirty="0">
                <a:latin typeface="+mn-lt"/>
              </a:rPr>
              <a:t>120 dnů bylo vedeno řízení před správním soudem, podle § 148/4a DŘ lhůta </a:t>
            </a:r>
            <a:r>
              <a:rPr lang="cs-CZ" altLang="cs-CZ" sz="1400" b="0" dirty="0" smtClean="0">
                <a:latin typeface="+mn-lt"/>
              </a:rPr>
              <a:t>neběžela.</a:t>
            </a:r>
            <a:br>
              <a:rPr lang="cs-CZ" altLang="cs-CZ" sz="1400" b="0" dirty="0" smtClean="0">
                <a:latin typeface="+mn-lt"/>
              </a:rPr>
            </a:br>
            <a:r>
              <a:rPr lang="cs-CZ" altLang="cs-CZ" sz="1400" b="0" dirty="0" smtClean="0">
                <a:latin typeface="+mn-lt"/>
              </a:rPr>
              <a:t>Konec </a:t>
            </a:r>
            <a:r>
              <a:rPr lang="cs-CZ" altLang="cs-CZ" sz="1400" b="0" dirty="0">
                <a:latin typeface="+mn-lt"/>
              </a:rPr>
              <a:t>lhůty je 15.3.2021</a:t>
            </a:r>
          </a:p>
        </p:txBody>
      </p:sp>
      <p:sp>
        <p:nvSpPr>
          <p:cNvPr id="29" name="Rectangle 8"/>
          <p:cNvSpPr>
            <a:spLocks noChangeArrowheads="1"/>
          </p:cNvSpPr>
          <p:nvPr/>
        </p:nvSpPr>
        <p:spPr bwMode="auto">
          <a:xfrm>
            <a:off x="542268" y="2264428"/>
            <a:ext cx="7486115" cy="719137"/>
          </a:xfrm>
          <a:prstGeom prst="rect">
            <a:avLst/>
          </a:prstGeom>
          <a:solidFill>
            <a:srgbClr val="CCEC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/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altLang="cs-CZ" sz="1400" dirty="0">
                <a:latin typeface="+mn-lt"/>
              </a:rPr>
              <a:t>§ 148/1 DŘ</a:t>
            </a:r>
            <a:r>
              <a:rPr lang="cs-CZ" altLang="cs-CZ" sz="1400" b="0" dirty="0">
                <a:latin typeface="+mn-lt"/>
              </a:rPr>
              <a:t>: Lhůta pro stanovení daně = 3 roky, resp. 10 let (§148/5 DŘ)</a:t>
            </a:r>
          </a:p>
          <a:p>
            <a:pPr marL="177800" indent="-177800" eaLnBrk="1" hangingPunct="1">
              <a:buClr>
                <a:schemeClr val="accent1"/>
              </a:buClr>
              <a:buFontTx/>
              <a:buChar char="•"/>
            </a:pPr>
            <a:r>
              <a:rPr lang="cs-CZ" altLang="cs-CZ" sz="1400" b="0" dirty="0">
                <a:latin typeface="+mn-lt"/>
              </a:rPr>
              <a:t>DAP DPPO za rok 2013, podání 1.4.2014, konec lhůty 1.4.2017 (1.4.2024)</a:t>
            </a:r>
          </a:p>
        </p:txBody>
      </p:sp>
      <p:sp>
        <p:nvSpPr>
          <p:cNvPr id="31" name="Rectangle 10"/>
          <p:cNvSpPr>
            <a:spLocks noChangeArrowheads="1"/>
          </p:cNvSpPr>
          <p:nvPr/>
        </p:nvSpPr>
        <p:spPr bwMode="auto">
          <a:xfrm>
            <a:off x="544982" y="1637402"/>
            <a:ext cx="792335" cy="360362"/>
          </a:xfrm>
          <a:prstGeom prst="rect">
            <a:avLst/>
          </a:prstGeom>
          <a:solidFill>
            <a:srgbClr val="FF7B98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/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altLang="cs-CZ" sz="1200" b="0" dirty="0">
                <a:latin typeface="+mn-lt"/>
              </a:rPr>
              <a:t>1.4.2014</a:t>
            </a:r>
          </a:p>
        </p:txBody>
      </p:sp>
      <p:sp>
        <p:nvSpPr>
          <p:cNvPr id="32" name="Rectangle 11"/>
          <p:cNvSpPr>
            <a:spLocks noChangeArrowheads="1"/>
          </p:cNvSpPr>
          <p:nvPr/>
        </p:nvSpPr>
        <p:spPr bwMode="auto">
          <a:xfrm>
            <a:off x="1517759" y="1637402"/>
            <a:ext cx="791294" cy="360362"/>
          </a:xfrm>
          <a:prstGeom prst="rect">
            <a:avLst/>
          </a:prstGeom>
          <a:solidFill>
            <a:srgbClr val="FF7B98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/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altLang="cs-CZ" sz="1200" b="0" dirty="0">
                <a:latin typeface="+mn-lt"/>
              </a:rPr>
              <a:t>1.4.2015</a:t>
            </a:r>
          </a:p>
        </p:txBody>
      </p:sp>
      <p:sp>
        <p:nvSpPr>
          <p:cNvPr id="33" name="Rectangle 12"/>
          <p:cNvSpPr>
            <a:spLocks noChangeArrowheads="1"/>
          </p:cNvSpPr>
          <p:nvPr/>
        </p:nvSpPr>
        <p:spPr bwMode="auto">
          <a:xfrm>
            <a:off x="3462913" y="1637401"/>
            <a:ext cx="792535" cy="360363"/>
          </a:xfrm>
          <a:prstGeom prst="rect">
            <a:avLst/>
          </a:prstGeom>
          <a:solidFill>
            <a:srgbClr val="FF7B98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/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altLang="cs-CZ" sz="1200" b="0" dirty="0">
                <a:latin typeface="+mn-lt"/>
              </a:rPr>
              <a:t>1.4.2017</a:t>
            </a:r>
            <a:endParaRPr lang="cs-CZ" altLang="cs-CZ" sz="1400" b="0" dirty="0">
              <a:latin typeface="+mn-lt"/>
            </a:endParaRPr>
          </a:p>
        </p:txBody>
      </p:sp>
      <p:sp>
        <p:nvSpPr>
          <p:cNvPr id="34" name="Rectangle 13"/>
          <p:cNvSpPr>
            <a:spLocks noChangeArrowheads="1"/>
          </p:cNvSpPr>
          <p:nvPr/>
        </p:nvSpPr>
        <p:spPr bwMode="auto">
          <a:xfrm>
            <a:off x="7385989" y="1637402"/>
            <a:ext cx="821502" cy="360362"/>
          </a:xfrm>
          <a:prstGeom prst="rect">
            <a:avLst/>
          </a:prstGeom>
          <a:solidFill>
            <a:srgbClr val="FF7B98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/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altLang="cs-CZ" sz="1200" b="0" dirty="0">
                <a:latin typeface="+mn-lt"/>
              </a:rPr>
              <a:t>1.4.2024</a:t>
            </a:r>
            <a:endParaRPr lang="cs-CZ" altLang="cs-CZ" sz="1400" b="0" dirty="0">
              <a:latin typeface="+mn-lt"/>
            </a:endParaRPr>
          </a:p>
        </p:txBody>
      </p:sp>
      <p:sp>
        <p:nvSpPr>
          <p:cNvPr id="35" name="Rectangle 14"/>
          <p:cNvSpPr>
            <a:spLocks noChangeArrowheads="1"/>
          </p:cNvSpPr>
          <p:nvPr/>
        </p:nvSpPr>
        <p:spPr bwMode="auto">
          <a:xfrm>
            <a:off x="2489445" y="1637402"/>
            <a:ext cx="792708" cy="360362"/>
          </a:xfrm>
          <a:prstGeom prst="rect">
            <a:avLst/>
          </a:prstGeom>
          <a:solidFill>
            <a:srgbClr val="FF7B98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/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altLang="cs-CZ" sz="1200" b="0" dirty="0">
                <a:latin typeface="+mn-lt"/>
              </a:rPr>
              <a:t>1.4.2016</a:t>
            </a:r>
          </a:p>
        </p:txBody>
      </p:sp>
      <p:sp>
        <p:nvSpPr>
          <p:cNvPr id="41" name="Rectangle 20"/>
          <p:cNvSpPr>
            <a:spLocks noChangeArrowheads="1"/>
          </p:cNvSpPr>
          <p:nvPr/>
        </p:nvSpPr>
        <p:spPr bwMode="auto">
          <a:xfrm>
            <a:off x="4420219" y="934609"/>
            <a:ext cx="791344" cy="360362"/>
          </a:xfrm>
          <a:prstGeom prst="rect">
            <a:avLst/>
          </a:prstGeom>
          <a:solidFill>
            <a:srgbClr val="CCFF99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/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altLang="cs-CZ" sz="1200" b="0" dirty="0">
                <a:latin typeface="+mn-lt"/>
              </a:rPr>
              <a:t>1.4.2018</a:t>
            </a:r>
            <a:endParaRPr lang="cs-CZ" altLang="cs-CZ" sz="1400" b="0" dirty="0">
              <a:latin typeface="+mn-lt"/>
            </a:endParaRPr>
          </a:p>
        </p:txBody>
      </p:sp>
      <p:sp>
        <p:nvSpPr>
          <p:cNvPr id="42" name="Rectangle 21"/>
          <p:cNvSpPr>
            <a:spLocks noChangeArrowheads="1"/>
          </p:cNvSpPr>
          <p:nvPr/>
        </p:nvSpPr>
        <p:spPr bwMode="auto">
          <a:xfrm>
            <a:off x="5372024" y="934609"/>
            <a:ext cx="863179" cy="360362"/>
          </a:xfrm>
          <a:prstGeom prst="rect">
            <a:avLst/>
          </a:prstGeom>
          <a:solidFill>
            <a:srgbClr val="CCFF99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/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altLang="cs-CZ" sz="1200" b="0" dirty="0">
                <a:latin typeface="+mn-lt"/>
              </a:rPr>
              <a:t>15.11.2020</a:t>
            </a:r>
            <a:endParaRPr lang="cs-CZ" altLang="cs-CZ" sz="1400" b="0" dirty="0">
              <a:latin typeface="+mn-lt"/>
            </a:endParaRPr>
          </a:p>
        </p:txBody>
      </p:sp>
      <p:sp>
        <p:nvSpPr>
          <p:cNvPr id="43" name="Rectangle 22"/>
          <p:cNvSpPr>
            <a:spLocks noChangeArrowheads="1"/>
          </p:cNvSpPr>
          <p:nvPr/>
        </p:nvSpPr>
        <p:spPr bwMode="auto">
          <a:xfrm>
            <a:off x="6380136" y="934609"/>
            <a:ext cx="763146" cy="360362"/>
          </a:xfrm>
          <a:prstGeom prst="rect">
            <a:avLst/>
          </a:prstGeom>
          <a:solidFill>
            <a:srgbClr val="CCFF99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/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cs-CZ" altLang="cs-CZ" sz="1200" b="0" dirty="0">
                <a:latin typeface="+mn-lt"/>
              </a:rPr>
              <a:t>15.3.2021</a:t>
            </a:r>
            <a:endParaRPr lang="cs-CZ" altLang="cs-CZ" sz="1400" b="0" dirty="0">
              <a:latin typeface="+mn-lt"/>
            </a:endParaRPr>
          </a:p>
        </p:txBody>
      </p:sp>
      <p:cxnSp>
        <p:nvCxnSpPr>
          <p:cNvPr id="3" name="Přímá spojnice 2"/>
          <p:cNvCxnSpPr/>
          <p:nvPr/>
        </p:nvCxnSpPr>
        <p:spPr>
          <a:xfrm>
            <a:off x="542265" y="1462420"/>
            <a:ext cx="766522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5"/>
          <p:cNvCxnSpPr>
            <a:stCxn id="31" idx="0"/>
          </p:cNvCxnSpPr>
          <p:nvPr/>
        </p:nvCxnSpPr>
        <p:spPr>
          <a:xfrm flipH="1" flipV="1">
            <a:off x="941149" y="1291205"/>
            <a:ext cx="1" cy="3461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nice 36"/>
          <p:cNvCxnSpPr>
            <a:stCxn id="32" idx="0"/>
          </p:cNvCxnSpPr>
          <p:nvPr/>
        </p:nvCxnSpPr>
        <p:spPr>
          <a:xfrm flipV="1">
            <a:off x="1913406" y="1291206"/>
            <a:ext cx="1" cy="3461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37"/>
          <p:cNvCxnSpPr>
            <a:stCxn id="35" idx="0"/>
          </p:cNvCxnSpPr>
          <p:nvPr/>
        </p:nvCxnSpPr>
        <p:spPr>
          <a:xfrm flipV="1">
            <a:off x="2885799" y="1291206"/>
            <a:ext cx="0" cy="3461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38"/>
          <p:cNvCxnSpPr>
            <a:stCxn id="33" idx="0"/>
          </p:cNvCxnSpPr>
          <p:nvPr/>
        </p:nvCxnSpPr>
        <p:spPr>
          <a:xfrm flipV="1">
            <a:off x="3859181" y="1286807"/>
            <a:ext cx="0" cy="3505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nice 39"/>
          <p:cNvCxnSpPr>
            <a:endCxn id="41" idx="2"/>
          </p:cNvCxnSpPr>
          <p:nvPr/>
        </p:nvCxnSpPr>
        <p:spPr>
          <a:xfrm flipH="1" flipV="1">
            <a:off x="4815891" y="1294971"/>
            <a:ext cx="2" cy="3465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římá spojnice 43"/>
          <p:cNvCxnSpPr>
            <a:endCxn id="42" idx="2"/>
          </p:cNvCxnSpPr>
          <p:nvPr/>
        </p:nvCxnSpPr>
        <p:spPr>
          <a:xfrm flipH="1" flipV="1">
            <a:off x="5803614" y="1294971"/>
            <a:ext cx="1" cy="3465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Přímá spojnice 44"/>
          <p:cNvCxnSpPr>
            <a:endCxn id="43" idx="2"/>
          </p:cNvCxnSpPr>
          <p:nvPr/>
        </p:nvCxnSpPr>
        <p:spPr>
          <a:xfrm flipH="1" flipV="1">
            <a:off x="6761709" y="1294971"/>
            <a:ext cx="2" cy="3465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nice 45"/>
          <p:cNvCxnSpPr>
            <a:stCxn id="34" idx="0"/>
          </p:cNvCxnSpPr>
          <p:nvPr/>
        </p:nvCxnSpPr>
        <p:spPr>
          <a:xfrm flipV="1">
            <a:off x="7796740" y="1295279"/>
            <a:ext cx="1" cy="3421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15200" cy="1143000"/>
          </a:xfrm>
        </p:spPr>
        <p:txBody>
          <a:bodyPr lIns="0" tIns="0" rIns="0" bIns="0" anchor="t">
            <a:noAutofit/>
          </a:bodyPr>
          <a:lstStyle/>
          <a:p>
            <a:r>
              <a:rPr lang="cs-CZ" sz="3200" b="1" dirty="0">
                <a:solidFill>
                  <a:srgbClr val="000099"/>
                </a:solidFill>
              </a:rPr>
              <a:t>LHŮTA PRO STANOVENÍ </a:t>
            </a:r>
            <a:r>
              <a:rPr lang="cs-CZ" sz="3200" b="1" dirty="0" smtClean="0">
                <a:solidFill>
                  <a:srgbClr val="000099"/>
                </a:solidFill>
              </a:rPr>
              <a:t>DANĚ</a:t>
            </a:r>
            <a:endParaRPr lang="cs-CZ" altLang="cs-CZ" sz="3200" b="1" dirty="0">
              <a:solidFill>
                <a:srgbClr val="00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0061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57200" y="2747206"/>
            <a:ext cx="7643192" cy="1363588"/>
          </a:xfrm>
        </p:spPr>
        <p:txBody>
          <a:bodyPr lIns="0" tIns="0" rIns="0" bIns="0" anchor="ctr" anchorCtr="1">
            <a:normAutofit/>
          </a:bodyPr>
          <a:lstStyle/>
          <a:p>
            <a:pPr algn="ctr">
              <a:spcBef>
                <a:spcPts val="600"/>
              </a:spcBef>
            </a:pPr>
            <a:r>
              <a:rPr lang="pl-PL" sz="4000" b="1" dirty="0">
                <a:solidFill>
                  <a:srgbClr val="000099"/>
                </a:solidFill>
              </a:rPr>
              <a:t>VYMÁHÁNÍ DANÍ</a:t>
            </a:r>
            <a:r>
              <a:rPr lang="pl-PL" sz="4400" b="1" dirty="0">
                <a:solidFill>
                  <a:srgbClr val="000099"/>
                </a:solidFill>
              </a:rPr>
              <a:t/>
            </a:r>
            <a:br>
              <a:rPr lang="pl-PL" sz="4400" b="1" dirty="0">
                <a:solidFill>
                  <a:srgbClr val="000099"/>
                </a:solidFill>
              </a:rPr>
            </a:br>
            <a:r>
              <a:rPr lang="pl-PL" sz="3600" b="1" dirty="0">
                <a:solidFill>
                  <a:srgbClr val="000099"/>
                </a:solidFill>
              </a:rPr>
              <a:t>(§ 175 až 232 DŘ)</a:t>
            </a:r>
            <a:endParaRPr lang="cs-CZ" sz="3600" b="1" dirty="0">
              <a:solidFill>
                <a:srgbClr val="000099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0F2CFBB-7550-4749-A12E-EED27AD3B71A}" type="slidenum">
              <a:rPr lang="cs-CZ" smtClean="0"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2110488"/>
      </p:ext>
    </p:extLst>
  </p:cSld>
  <p:clrMapOvr>
    <a:masterClrMapping/>
  </p:clrMapOvr>
  <p:transition spd="slow">
    <p:wheel spokes="1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15200" cy="1143000"/>
          </a:xfrm>
        </p:spPr>
        <p:txBody>
          <a:bodyPr lIns="0" tIns="0" rIns="0" bIns="0" anchor="t">
            <a:noAutofit/>
          </a:bodyPr>
          <a:lstStyle/>
          <a:p>
            <a:r>
              <a:rPr lang="cs-CZ" altLang="cs-CZ" sz="3200" b="1" dirty="0">
                <a:solidFill>
                  <a:srgbClr val="000099"/>
                </a:solidFill>
              </a:rPr>
              <a:t>VYMÁHÁNÍ (§ 175 až 176 DŘ)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643192" cy="4873752"/>
          </a:xfrm>
        </p:spPr>
        <p:txBody>
          <a:bodyPr lIns="0" tIns="0" rIns="0" bIns="0">
            <a:noAutofit/>
          </a:bodyPr>
          <a:lstStyle/>
          <a:p>
            <a:pPr lvl="0"/>
            <a:r>
              <a:rPr lang="cs-CZ" b="1" dirty="0"/>
              <a:t>Vymáhání</a:t>
            </a:r>
            <a:r>
              <a:rPr lang="cs-CZ" dirty="0"/>
              <a:t> daní dle DŘ</a:t>
            </a:r>
          </a:p>
          <a:p>
            <a:pPr marL="630238" lvl="1" indent="-265113">
              <a:spcBef>
                <a:spcPts val="600"/>
              </a:spcBef>
              <a:buFont typeface="+mj-lt"/>
              <a:buAutoNum type="arabicParenR"/>
            </a:pPr>
            <a:r>
              <a:rPr lang="cs-CZ" dirty="0"/>
              <a:t>Daňová exekuce</a:t>
            </a:r>
          </a:p>
          <a:p>
            <a:pPr marL="630238" lvl="1" indent="-265113">
              <a:spcBef>
                <a:spcPts val="300"/>
              </a:spcBef>
              <a:buFont typeface="+mj-lt"/>
              <a:buAutoNum type="arabicParenR"/>
            </a:pPr>
            <a:r>
              <a:rPr lang="cs-CZ" dirty="0"/>
              <a:t>Vymáhání nedoplatku prostřednictvím soudního exekutora</a:t>
            </a:r>
          </a:p>
          <a:p>
            <a:pPr marL="630238" lvl="1" indent="-265113">
              <a:spcBef>
                <a:spcPts val="300"/>
              </a:spcBef>
              <a:buFont typeface="+mj-lt"/>
              <a:buAutoNum type="arabicParenR"/>
            </a:pPr>
            <a:r>
              <a:rPr lang="cs-CZ" dirty="0"/>
              <a:t>Uplatnění pohledávky v insolvenčním řízení </a:t>
            </a:r>
          </a:p>
          <a:p>
            <a:pPr marL="630238" lvl="1" indent="-265113">
              <a:spcBef>
                <a:spcPts val="300"/>
              </a:spcBef>
              <a:buFont typeface="+mj-lt"/>
              <a:buAutoNum type="arabicParenR"/>
            </a:pPr>
            <a:r>
              <a:rPr lang="cs-CZ" dirty="0"/>
              <a:t>Přihlášení nedoplatku do veřejné dražby</a:t>
            </a:r>
          </a:p>
          <a:p>
            <a:pPr lvl="0"/>
            <a:r>
              <a:rPr lang="cs-CZ" dirty="0"/>
              <a:t>SD by měl volit takový způsob vymáhání, při kterém náklady související s vymáháním </a:t>
            </a:r>
            <a:r>
              <a:rPr lang="cs-CZ" b="1" dirty="0"/>
              <a:t>nebudou ve zjevném nepoměru</a:t>
            </a:r>
            <a:r>
              <a:rPr lang="cs-CZ" dirty="0"/>
              <a:t> k výši nedoplatku</a:t>
            </a:r>
          </a:p>
          <a:p>
            <a:pPr lvl="0"/>
            <a:r>
              <a:rPr lang="cs-CZ" b="1" dirty="0"/>
              <a:t>Exekuční titul</a:t>
            </a:r>
            <a:endParaRPr lang="cs-CZ" dirty="0"/>
          </a:p>
          <a:p>
            <a:pPr marL="630238" lvl="1" indent="-265113">
              <a:spcBef>
                <a:spcPts val="600"/>
              </a:spcBef>
              <a:buFont typeface="+mj-lt"/>
              <a:buAutoNum type="arabicParenR"/>
            </a:pPr>
            <a:r>
              <a:rPr lang="cs-CZ" b="1" dirty="0"/>
              <a:t>Výkaz nedoplatků</a:t>
            </a:r>
            <a:r>
              <a:rPr lang="cs-CZ" dirty="0"/>
              <a:t> (nejde o rozhodnutí)</a:t>
            </a:r>
          </a:p>
          <a:p>
            <a:pPr marL="630238" lvl="1" indent="-265113">
              <a:spcBef>
                <a:spcPts val="300"/>
              </a:spcBef>
              <a:buFont typeface="+mj-lt"/>
              <a:buAutoNum type="arabicParenR"/>
            </a:pPr>
            <a:r>
              <a:rPr lang="cs-CZ" b="1" dirty="0"/>
              <a:t>Vykonatelné rozhodnutí </a:t>
            </a:r>
            <a:endParaRPr lang="cs-CZ" dirty="0"/>
          </a:p>
          <a:p>
            <a:pPr marL="630238" lvl="1" indent="-265113">
              <a:spcBef>
                <a:spcPts val="300"/>
              </a:spcBef>
              <a:buFont typeface="+mj-lt"/>
              <a:buAutoNum type="arabicParenR"/>
            </a:pPr>
            <a:r>
              <a:rPr lang="cs-CZ" b="1" dirty="0"/>
              <a:t>Vykonatelný zajišťovací příkaz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0F2CFBB-7550-4749-A12E-EED27AD3B71A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7900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15200" cy="1143000"/>
          </a:xfrm>
        </p:spPr>
        <p:txBody>
          <a:bodyPr lIns="0" tIns="0" rIns="0" bIns="0" anchor="t">
            <a:noAutofit/>
          </a:bodyPr>
          <a:lstStyle/>
          <a:p>
            <a:r>
              <a:rPr lang="cs-CZ" altLang="cs-CZ" sz="3200" b="1" dirty="0">
                <a:solidFill>
                  <a:srgbClr val="000099"/>
                </a:solidFill>
              </a:rPr>
              <a:t>VYMÁHÁNÍ (§ 178 DŘ)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643192" cy="4873752"/>
          </a:xfrm>
        </p:spPr>
        <p:txBody>
          <a:bodyPr lIns="0" tIns="0" rIns="0" bIns="0">
            <a:noAutofit/>
          </a:bodyPr>
          <a:lstStyle/>
          <a:p>
            <a:pPr lvl="0"/>
            <a:r>
              <a:rPr lang="cs-CZ" dirty="0"/>
              <a:t>Daňová exekuce se </a:t>
            </a:r>
            <a:r>
              <a:rPr lang="cs-CZ" b="1" dirty="0"/>
              <a:t>nařizuje </a:t>
            </a:r>
            <a:r>
              <a:rPr lang="cs-CZ" dirty="0"/>
              <a:t>vydáním </a:t>
            </a:r>
            <a:r>
              <a:rPr lang="cs-CZ" b="1" dirty="0"/>
              <a:t>exekučního příkazu</a:t>
            </a:r>
            <a:r>
              <a:rPr lang="cs-CZ" dirty="0"/>
              <a:t>, čímž je zahájeno exekuční řízení (EP)</a:t>
            </a:r>
          </a:p>
          <a:p>
            <a:pPr lvl="0"/>
            <a:r>
              <a:rPr lang="cs-CZ" b="1" dirty="0"/>
              <a:t>Způsoby provedení</a:t>
            </a:r>
            <a:r>
              <a:rPr lang="cs-CZ" dirty="0"/>
              <a:t> daňové exekuce</a:t>
            </a:r>
          </a:p>
          <a:p>
            <a:pPr marL="630238" lvl="1" indent="-265113">
              <a:spcBef>
                <a:spcPts val="600"/>
              </a:spcBef>
              <a:buFont typeface="+mj-lt"/>
              <a:buAutoNum type="alphaLcParenR"/>
            </a:pPr>
            <a:r>
              <a:rPr lang="cs-CZ" dirty="0"/>
              <a:t>Srážkami ze mzdy</a:t>
            </a:r>
          </a:p>
          <a:p>
            <a:pPr marL="630238" lvl="1" indent="-265113">
              <a:spcBef>
                <a:spcPts val="300"/>
              </a:spcBef>
              <a:buFont typeface="+mj-lt"/>
              <a:buAutoNum type="alphaLcParenR"/>
            </a:pPr>
            <a:r>
              <a:rPr lang="cs-CZ" dirty="0"/>
              <a:t>Přikázáním pohledávky z účtu u poskytovatele platebních služeb</a:t>
            </a:r>
          </a:p>
          <a:p>
            <a:pPr marL="630238" lvl="1" indent="-265113">
              <a:spcBef>
                <a:spcPts val="300"/>
              </a:spcBef>
              <a:buFont typeface="+mj-lt"/>
              <a:buAutoNum type="alphaLcParenR"/>
            </a:pPr>
            <a:r>
              <a:rPr lang="cs-CZ" dirty="0"/>
              <a:t>Přikázáním jiné peněžité pohledávky</a:t>
            </a:r>
          </a:p>
          <a:p>
            <a:pPr marL="630238" lvl="1" indent="-265113">
              <a:spcBef>
                <a:spcPts val="300"/>
              </a:spcBef>
              <a:buFont typeface="+mj-lt"/>
              <a:buAutoNum type="alphaLcParenR"/>
            </a:pPr>
            <a:r>
              <a:rPr lang="cs-CZ" dirty="0"/>
              <a:t>Postižením jiných majetkových práv</a:t>
            </a:r>
          </a:p>
          <a:p>
            <a:pPr marL="630238" lvl="1" indent="-265113">
              <a:spcBef>
                <a:spcPts val="300"/>
              </a:spcBef>
              <a:buFont typeface="+mj-lt"/>
              <a:buAutoNum type="alphaLcParenR"/>
            </a:pPr>
            <a:r>
              <a:rPr lang="cs-CZ" dirty="0"/>
              <a:t>Prodejem movitých věcí</a:t>
            </a:r>
          </a:p>
          <a:p>
            <a:pPr marL="630238" lvl="1" indent="-265113">
              <a:spcBef>
                <a:spcPts val="300"/>
              </a:spcBef>
              <a:buFont typeface="+mj-lt"/>
              <a:buAutoNum type="alphaLcParenR"/>
            </a:pPr>
            <a:r>
              <a:rPr lang="cs-CZ" dirty="0"/>
              <a:t>Prodejem nemovitých věcí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0F2CFBB-7550-4749-A12E-EED27AD3B71A}" type="slidenum">
              <a:rPr lang="cs-CZ" smtClean="0"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2622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15200" cy="1143000"/>
          </a:xfrm>
        </p:spPr>
        <p:txBody>
          <a:bodyPr lIns="0" tIns="0" rIns="0" bIns="0" anchor="t">
            <a:noAutofit/>
          </a:bodyPr>
          <a:lstStyle/>
          <a:p>
            <a:r>
              <a:rPr lang="cs-CZ" altLang="cs-CZ" sz="3200" b="1" dirty="0">
                <a:solidFill>
                  <a:srgbClr val="000099"/>
                </a:solidFill>
              </a:rPr>
              <a:t>VYLOUČENÍ MAJETKU Z DAŇOVÉ EXEKUCE (§ 179 DŘ)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643192" cy="4873752"/>
          </a:xfrm>
        </p:spPr>
        <p:txBody>
          <a:bodyPr lIns="0" tIns="0" rIns="0" bIns="0">
            <a:noAutofit/>
          </a:bodyPr>
          <a:lstStyle/>
          <a:p>
            <a:r>
              <a:rPr lang="cs-CZ" sz="2100" b="1" dirty="0"/>
              <a:t>Účel</a:t>
            </a:r>
            <a:r>
              <a:rPr lang="cs-CZ" sz="2100" dirty="0"/>
              <a:t> = poskytnutí ochrany třetím osobám </a:t>
            </a:r>
            <a:r>
              <a:rPr lang="cs-CZ" sz="2100" dirty="0" smtClean="0"/>
              <a:t>odlišným</a:t>
            </a:r>
            <a:br>
              <a:rPr lang="cs-CZ" sz="2100" dirty="0" smtClean="0"/>
            </a:br>
            <a:r>
              <a:rPr lang="cs-CZ" sz="2100" dirty="0" smtClean="0"/>
              <a:t>od </a:t>
            </a:r>
            <a:r>
              <a:rPr lang="cs-CZ" sz="2100" dirty="0"/>
              <a:t>dlužníka, jejichž majetek byl exekucí postižen </a:t>
            </a:r>
          </a:p>
          <a:p>
            <a:r>
              <a:rPr lang="cs-CZ" sz="2100" dirty="0"/>
              <a:t>Vztahuje se k exekuci na prodej movitých a nemovitých věcí</a:t>
            </a:r>
          </a:p>
          <a:p>
            <a:r>
              <a:rPr lang="cs-CZ" sz="2100" dirty="0"/>
              <a:t>Řízení je zahájeno </a:t>
            </a:r>
            <a:r>
              <a:rPr lang="cs-CZ" sz="2100" b="1" dirty="0"/>
              <a:t>podáním návrhu </a:t>
            </a:r>
            <a:r>
              <a:rPr lang="cs-CZ" sz="2100" dirty="0"/>
              <a:t>– nutno podat</a:t>
            </a:r>
            <a:br>
              <a:rPr lang="cs-CZ" sz="2100" dirty="0"/>
            </a:br>
            <a:r>
              <a:rPr lang="cs-CZ" sz="2100" dirty="0"/>
              <a:t>do 15 dnů </a:t>
            </a:r>
          </a:p>
          <a:p>
            <a:pPr lvl="1">
              <a:spcBef>
                <a:spcPts val="600"/>
              </a:spcBef>
            </a:pPr>
            <a:r>
              <a:rPr lang="cs-CZ" sz="1800" dirty="0"/>
              <a:t>Podávající příjemcem EP → lhůta běží ode dne doručení EP, </a:t>
            </a:r>
          </a:p>
          <a:p>
            <a:pPr lvl="1">
              <a:spcBef>
                <a:spcPts val="300"/>
              </a:spcBef>
            </a:pPr>
            <a:r>
              <a:rPr lang="cs-CZ" sz="1800" dirty="0"/>
              <a:t>Podávající není příjemcem EP → lhůta běží ode dne, kdy se</a:t>
            </a:r>
            <a:br>
              <a:rPr lang="cs-CZ" sz="1800" dirty="0"/>
            </a:br>
            <a:r>
              <a:rPr lang="cs-CZ" sz="1800" dirty="0"/>
              <a:t>o exekuci dozvěděl </a:t>
            </a:r>
          </a:p>
          <a:p>
            <a:r>
              <a:rPr lang="cs-CZ" sz="2100" b="1" dirty="0"/>
              <a:t>Lhůta pro vydání rozhodnutí </a:t>
            </a:r>
            <a:r>
              <a:rPr lang="cs-CZ" sz="2100" dirty="0"/>
              <a:t>= 30 dnů (lhůta pořádková)</a:t>
            </a:r>
          </a:p>
          <a:p>
            <a:r>
              <a:rPr lang="cs-CZ" sz="2100" dirty="0"/>
              <a:t>Proti rozhodnutí SD se </a:t>
            </a:r>
            <a:r>
              <a:rPr lang="cs-CZ" sz="2100" b="1" dirty="0"/>
              <a:t>lze odvolat </a:t>
            </a:r>
            <a:r>
              <a:rPr lang="cs-CZ" sz="2100" dirty="0"/>
              <a:t>(do 15 dnů) → do doby rozhodnutí odvolacím orgánem nelze majetek prodat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0F2CFBB-7550-4749-A12E-EED27AD3B71A}" type="slidenum">
              <a:rPr lang="cs-CZ" smtClean="0"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20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491371" y="955334"/>
            <a:ext cx="2322984" cy="304800"/>
          </a:xfrm>
          <a:prstGeom prst="rect">
            <a:avLst/>
          </a:prstGeom>
          <a:solidFill>
            <a:srgbClr val="CCEC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r>
              <a:rPr lang="cs-CZ" altLang="cs-CZ" sz="1600" dirty="0"/>
              <a:t>Řízení nalézací</a:t>
            </a:r>
          </a:p>
        </p:txBody>
      </p:sp>
      <p:sp>
        <p:nvSpPr>
          <p:cNvPr id="28678" name="Rectangle 6"/>
          <p:cNvSpPr>
            <a:spLocks noChangeArrowheads="1"/>
          </p:cNvSpPr>
          <p:nvPr/>
        </p:nvSpPr>
        <p:spPr bwMode="auto">
          <a:xfrm>
            <a:off x="491371" y="2496109"/>
            <a:ext cx="2322984" cy="350837"/>
          </a:xfrm>
          <a:prstGeom prst="rect">
            <a:avLst/>
          </a:prstGeom>
          <a:solidFill>
            <a:srgbClr val="FFFF99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r>
              <a:rPr lang="cs-CZ" altLang="cs-CZ" sz="1600" dirty="0"/>
              <a:t>Řízení při placení daní </a:t>
            </a:r>
          </a:p>
        </p:txBody>
      </p:sp>
      <p:sp>
        <p:nvSpPr>
          <p:cNvPr id="28679" name="Rectangle 7"/>
          <p:cNvSpPr>
            <a:spLocks noChangeArrowheads="1"/>
          </p:cNvSpPr>
          <p:nvPr/>
        </p:nvSpPr>
        <p:spPr bwMode="auto">
          <a:xfrm>
            <a:off x="491372" y="4950564"/>
            <a:ext cx="2322984" cy="746720"/>
          </a:xfrm>
          <a:prstGeom prst="rect">
            <a:avLst/>
          </a:prstGeom>
          <a:solidFill>
            <a:srgbClr val="CCFF99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r>
              <a:rPr lang="cs-CZ" altLang="cs-CZ" sz="1600" dirty="0"/>
              <a:t>O mimořádných </a:t>
            </a:r>
          </a:p>
          <a:p>
            <a:r>
              <a:rPr lang="cs-CZ" altLang="cs-CZ" sz="1600" dirty="0"/>
              <a:t>opravných a dozorčích </a:t>
            </a:r>
          </a:p>
          <a:p>
            <a:r>
              <a:rPr lang="cs-CZ" altLang="cs-CZ" sz="1600" dirty="0"/>
              <a:t>prostředcích</a:t>
            </a:r>
          </a:p>
        </p:txBody>
      </p:sp>
      <p:sp>
        <p:nvSpPr>
          <p:cNvPr id="28680" name="Rectangle 8"/>
          <p:cNvSpPr>
            <a:spLocks noChangeArrowheads="1"/>
          </p:cNvSpPr>
          <p:nvPr/>
        </p:nvSpPr>
        <p:spPr bwMode="auto">
          <a:xfrm>
            <a:off x="1854477" y="1482507"/>
            <a:ext cx="2722105" cy="342603"/>
          </a:xfrm>
          <a:prstGeom prst="rect">
            <a:avLst/>
          </a:prstGeom>
          <a:solidFill>
            <a:srgbClr val="CCEC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altLang="cs-CZ" sz="1600" dirty="0"/>
              <a:t>Řízení vyměřovací</a:t>
            </a:r>
          </a:p>
        </p:txBody>
      </p:sp>
      <p:sp>
        <p:nvSpPr>
          <p:cNvPr id="28681" name="Rectangle 9"/>
          <p:cNvSpPr>
            <a:spLocks noChangeArrowheads="1"/>
          </p:cNvSpPr>
          <p:nvPr/>
        </p:nvSpPr>
        <p:spPr bwMode="auto">
          <a:xfrm>
            <a:off x="1854477" y="2002120"/>
            <a:ext cx="2722105" cy="332799"/>
          </a:xfrm>
          <a:prstGeom prst="rect">
            <a:avLst/>
          </a:prstGeom>
          <a:solidFill>
            <a:srgbClr val="CCEC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altLang="cs-CZ" sz="1600" dirty="0"/>
              <a:t>Řízení </a:t>
            </a:r>
            <a:r>
              <a:rPr lang="cs-CZ" altLang="cs-CZ" sz="1600" dirty="0" err="1"/>
              <a:t>doměřovací</a:t>
            </a:r>
            <a:r>
              <a:rPr lang="cs-CZ" altLang="cs-CZ" sz="1600" dirty="0"/>
              <a:t> </a:t>
            </a:r>
          </a:p>
        </p:txBody>
      </p:sp>
      <p:sp>
        <p:nvSpPr>
          <p:cNvPr id="28682" name="Rectangle 10"/>
          <p:cNvSpPr>
            <a:spLocks noChangeArrowheads="1"/>
          </p:cNvSpPr>
          <p:nvPr/>
        </p:nvSpPr>
        <p:spPr bwMode="auto">
          <a:xfrm>
            <a:off x="5004046" y="1737426"/>
            <a:ext cx="3168353" cy="394031"/>
          </a:xfrm>
          <a:prstGeom prst="rect">
            <a:avLst/>
          </a:prstGeom>
          <a:solidFill>
            <a:srgbClr val="CCEC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altLang="cs-CZ" sz="1600" dirty="0"/>
              <a:t>O řádném opravném prostředku</a:t>
            </a:r>
          </a:p>
        </p:txBody>
      </p:sp>
      <p:sp>
        <p:nvSpPr>
          <p:cNvPr id="28683" name="Rectangle 11"/>
          <p:cNvSpPr>
            <a:spLocks noChangeArrowheads="1"/>
          </p:cNvSpPr>
          <p:nvPr/>
        </p:nvSpPr>
        <p:spPr bwMode="auto">
          <a:xfrm>
            <a:off x="1854477" y="3691135"/>
            <a:ext cx="2722105" cy="387161"/>
          </a:xfrm>
          <a:prstGeom prst="rect">
            <a:avLst/>
          </a:prstGeom>
          <a:solidFill>
            <a:srgbClr val="FFFF99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altLang="cs-CZ" sz="1600" dirty="0"/>
              <a:t>O zajištění daně </a:t>
            </a:r>
          </a:p>
        </p:txBody>
      </p:sp>
      <p:sp>
        <p:nvSpPr>
          <p:cNvPr id="28684" name="Rectangle 12"/>
          <p:cNvSpPr>
            <a:spLocks noChangeArrowheads="1"/>
          </p:cNvSpPr>
          <p:nvPr/>
        </p:nvSpPr>
        <p:spPr bwMode="auto">
          <a:xfrm>
            <a:off x="1854477" y="4257145"/>
            <a:ext cx="2722105" cy="372428"/>
          </a:xfrm>
          <a:prstGeom prst="rect">
            <a:avLst/>
          </a:prstGeom>
          <a:solidFill>
            <a:srgbClr val="FFFF99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altLang="cs-CZ" sz="1600" dirty="0"/>
              <a:t>Řízení exekuční</a:t>
            </a:r>
          </a:p>
        </p:txBody>
      </p:sp>
      <p:sp>
        <p:nvSpPr>
          <p:cNvPr id="28685" name="Rectangle 13"/>
          <p:cNvSpPr>
            <a:spLocks noChangeArrowheads="1"/>
          </p:cNvSpPr>
          <p:nvPr/>
        </p:nvSpPr>
        <p:spPr bwMode="auto">
          <a:xfrm>
            <a:off x="1854477" y="3126983"/>
            <a:ext cx="2714263" cy="390962"/>
          </a:xfrm>
          <a:prstGeom prst="rect">
            <a:avLst/>
          </a:prstGeom>
          <a:solidFill>
            <a:srgbClr val="FFFF99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altLang="cs-CZ" sz="1600" dirty="0"/>
              <a:t>O posečkání a </a:t>
            </a:r>
            <a:r>
              <a:rPr lang="cs-CZ" altLang="cs-CZ" sz="1600" dirty="0" err="1"/>
              <a:t>splátkování</a:t>
            </a:r>
            <a:r>
              <a:rPr lang="cs-CZ" altLang="cs-CZ" sz="1600" dirty="0"/>
              <a:t> </a:t>
            </a:r>
          </a:p>
        </p:txBody>
      </p:sp>
      <p:sp>
        <p:nvSpPr>
          <p:cNvPr id="28686" name="Rectangle 14"/>
          <p:cNvSpPr>
            <a:spLocks noChangeArrowheads="1"/>
          </p:cNvSpPr>
          <p:nvPr/>
        </p:nvSpPr>
        <p:spPr bwMode="auto">
          <a:xfrm>
            <a:off x="5004048" y="3677674"/>
            <a:ext cx="3168352" cy="414083"/>
          </a:xfrm>
          <a:prstGeom prst="rect">
            <a:avLst/>
          </a:prstGeom>
          <a:solidFill>
            <a:srgbClr val="FFFF99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altLang="cs-CZ" sz="1600" dirty="0"/>
              <a:t>O řádném opravném prostředku</a:t>
            </a:r>
          </a:p>
        </p:txBody>
      </p:sp>
      <p:sp>
        <p:nvSpPr>
          <p:cNvPr id="28699" name="Rectangle 27"/>
          <p:cNvSpPr>
            <a:spLocks noChangeArrowheads="1"/>
          </p:cNvSpPr>
          <p:nvPr/>
        </p:nvSpPr>
        <p:spPr bwMode="auto">
          <a:xfrm>
            <a:off x="5652120" y="1113499"/>
            <a:ext cx="2520278" cy="333158"/>
          </a:xfrm>
          <a:prstGeom prst="rect">
            <a:avLst/>
          </a:prstGeom>
          <a:solidFill>
            <a:schemeClr val="bg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altLang="cs-CZ" sz="1600" b="1" dirty="0">
                <a:solidFill>
                  <a:srgbClr val="990000"/>
                </a:solidFill>
              </a:rPr>
              <a:t>Začátek:</a:t>
            </a:r>
            <a:r>
              <a:rPr lang="cs-CZ" altLang="cs-CZ" sz="1600" dirty="0"/>
              <a:t> Podle § 91 DŘ  </a:t>
            </a:r>
          </a:p>
        </p:txBody>
      </p:sp>
      <p:sp>
        <p:nvSpPr>
          <p:cNvPr id="28700" name="Rectangle 28"/>
          <p:cNvSpPr>
            <a:spLocks noChangeArrowheads="1"/>
          </p:cNvSpPr>
          <p:nvPr/>
        </p:nvSpPr>
        <p:spPr bwMode="auto">
          <a:xfrm>
            <a:off x="3484993" y="4950565"/>
            <a:ext cx="4588237" cy="746720"/>
          </a:xfrm>
          <a:prstGeom prst="rect">
            <a:avLst/>
          </a:prstGeom>
          <a:solidFill>
            <a:schemeClr val="bg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cs-CZ" altLang="cs-CZ" sz="1600" b="1" dirty="0">
                <a:solidFill>
                  <a:srgbClr val="990000"/>
                </a:solidFill>
              </a:rPr>
              <a:t>Konec:</a:t>
            </a:r>
            <a:r>
              <a:rPr lang="cs-CZ" altLang="cs-CZ" sz="1600" dirty="0"/>
              <a:t> Splnění daňové povinnosti (zaplacení)</a:t>
            </a:r>
          </a:p>
          <a:p>
            <a:r>
              <a:rPr lang="cs-CZ" altLang="cs-CZ" sz="1600" dirty="0"/>
              <a:t>nebo jiný zánik daňové povinnosti (zánik práva</a:t>
            </a:r>
          </a:p>
          <a:p>
            <a:r>
              <a:rPr lang="cs-CZ" altLang="cs-CZ" sz="1600" dirty="0"/>
              <a:t>vyměřit, § 148 DŘ) 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>
          <a:xfrm>
            <a:off x="8093047" y="5726889"/>
            <a:ext cx="609600" cy="521208"/>
          </a:xfrm>
        </p:spPr>
        <p:txBody>
          <a:bodyPr/>
          <a:lstStyle/>
          <a:p>
            <a:fld id="{00F2CFBB-7550-4749-A12E-EED27AD3B71A}" type="slidenum">
              <a:rPr lang="cs-CZ" sz="1200" smtClean="0"/>
              <a:t>3</a:t>
            </a:fld>
            <a:endParaRPr lang="cs-CZ" sz="1200"/>
          </a:p>
        </p:txBody>
      </p:sp>
      <p:sp>
        <p:nvSpPr>
          <p:cNvPr id="28" name="Nadpis 1"/>
          <p:cNvSpPr txBox="1">
            <a:spLocks/>
          </p:cNvSpPr>
          <p:nvPr/>
        </p:nvSpPr>
        <p:spPr>
          <a:xfrm>
            <a:off x="457200" y="274638"/>
            <a:ext cx="7715200" cy="1143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3200" b="1" dirty="0">
                <a:solidFill>
                  <a:srgbClr val="000099"/>
                </a:solidFill>
              </a:rPr>
              <a:t>DAŇOVÉ ŘÍZENÍ (§ 134 DŘ)</a:t>
            </a:r>
          </a:p>
        </p:txBody>
      </p:sp>
      <p:cxnSp>
        <p:nvCxnSpPr>
          <p:cNvPr id="4" name="Přímá spojnice 3"/>
          <p:cNvCxnSpPr/>
          <p:nvPr/>
        </p:nvCxnSpPr>
        <p:spPr>
          <a:xfrm>
            <a:off x="1773078" y="6121389"/>
            <a:ext cx="0" cy="1548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30"/>
          <p:cNvCxnSpPr/>
          <p:nvPr/>
        </p:nvCxnSpPr>
        <p:spPr>
          <a:xfrm>
            <a:off x="1691680" y="6198790"/>
            <a:ext cx="16279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5"/>
          <p:cNvSpPr>
            <a:spLocks noChangeArrowheads="1"/>
          </p:cNvSpPr>
          <p:nvPr/>
        </p:nvSpPr>
        <p:spPr bwMode="auto">
          <a:xfrm>
            <a:off x="2042927" y="6046390"/>
            <a:ext cx="2525813" cy="304800"/>
          </a:xfrm>
          <a:prstGeom prst="rect">
            <a:avLst/>
          </a:prstGeom>
          <a:solidFill>
            <a:srgbClr val="FF7B98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r>
              <a:rPr lang="cs-CZ" altLang="cs-CZ" sz="1600" dirty="0"/>
              <a:t>Řízení registrační</a:t>
            </a:r>
          </a:p>
        </p:txBody>
      </p:sp>
      <p:cxnSp>
        <p:nvCxnSpPr>
          <p:cNvPr id="36" name="Přímá spojnice 35"/>
          <p:cNvCxnSpPr/>
          <p:nvPr/>
        </p:nvCxnSpPr>
        <p:spPr>
          <a:xfrm>
            <a:off x="4794616" y="6120101"/>
            <a:ext cx="0" cy="1548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Přímá spojnice 36"/>
          <p:cNvCxnSpPr/>
          <p:nvPr/>
        </p:nvCxnSpPr>
        <p:spPr>
          <a:xfrm>
            <a:off x="4713218" y="6197502"/>
            <a:ext cx="16279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5"/>
          <p:cNvSpPr>
            <a:spLocks noChangeArrowheads="1"/>
          </p:cNvSpPr>
          <p:nvPr/>
        </p:nvSpPr>
        <p:spPr bwMode="auto">
          <a:xfrm>
            <a:off x="5046080" y="6045102"/>
            <a:ext cx="3027150" cy="304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r>
              <a:rPr lang="cs-CZ" altLang="cs-CZ" sz="1600" dirty="0"/>
              <a:t>Řízení o závazném posouzení</a:t>
            </a:r>
          </a:p>
        </p:txBody>
      </p:sp>
      <p:cxnSp>
        <p:nvCxnSpPr>
          <p:cNvPr id="5" name="Přímá spojnice 4"/>
          <p:cNvCxnSpPr/>
          <p:nvPr/>
        </p:nvCxnSpPr>
        <p:spPr>
          <a:xfrm>
            <a:off x="1187624" y="1256741"/>
            <a:ext cx="0" cy="12359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>
            <a:stCxn id="28680" idx="1"/>
          </p:cNvCxnSpPr>
          <p:nvPr/>
        </p:nvCxnSpPr>
        <p:spPr>
          <a:xfrm flipH="1">
            <a:off x="1187625" y="1653809"/>
            <a:ext cx="6668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>
            <a:stCxn id="28681" idx="1"/>
          </p:cNvCxnSpPr>
          <p:nvPr/>
        </p:nvCxnSpPr>
        <p:spPr>
          <a:xfrm flipH="1">
            <a:off x="1187625" y="2168520"/>
            <a:ext cx="6668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>
            <a:off x="1186528" y="2846946"/>
            <a:ext cx="0" cy="21036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673" name="Přímá spojnice 28672"/>
          <p:cNvCxnSpPr>
            <a:stCxn id="28685" idx="1"/>
          </p:cNvCxnSpPr>
          <p:nvPr/>
        </p:nvCxnSpPr>
        <p:spPr>
          <a:xfrm flipH="1">
            <a:off x="1187625" y="3322464"/>
            <a:ext cx="6668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675" name="Přímá spojnice 28674"/>
          <p:cNvCxnSpPr>
            <a:stCxn id="28683" idx="1"/>
          </p:cNvCxnSpPr>
          <p:nvPr/>
        </p:nvCxnSpPr>
        <p:spPr>
          <a:xfrm flipH="1">
            <a:off x="1194569" y="3884716"/>
            <a:ext cx="6599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692" name="Přímá spojnice 28691"/>
          <p:cNvCxnSpPr>
            <a:stCxn id="28684" idx="1"/>
          </p:cNvCxnSpPr>
          <p:nvPr/>
        </p:nvCxnSpPr>
        <p:spPr>
          <a:xfrm flipH="1">
            <a:off x="1194569" y="4443359"/>
            <a:ext cx="6599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701" name="Přímá spojnice 28700"/>
          <p:cNvCxnSpPr>
            <a:stCxn id="28680" idx="3"/>
            <a:endCxn id="28682" idx="1"/>
          </p:cNvCxnSpPr>
          <p:nvPr/>
        </p:nvCxnSpPr>
        <p:spPr>
          <a:xfrm>
            <a:off x="4576582" y="1653809"/>
            <a:ext cx="427464" cy="2806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703" name="Přímá spojnice 28702"/>
          <p:cNvCxnSpPr>
            <a:stCxn id="28682" idx="1"/>
            <a:endCxn id="28681" idx="3"/>
          </p:cNvCxnSpPr>
          <p:nvPr/>
        </p:nvCxnSpPr>
        <p:spPr>
          <a:xfrm flipH="1">
            <a:off x="4576582" y="1934442"/>
            <a:ext cx="427464" cy="2340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32"/>
          <p:cNvCxnSpPr>
            <a:stCxn id="28685" idx="3"/>
            <a:endCxn id="28686" idx="1"/>
          </p:cNvCxnSpPr>
          <p:nvPr/>
        </p:nvCxnSpPr>
        <p:spPr>
          <a:xfrm>
            <a:off x="4568740" y="3322464"/>
            <a:ext cx="435308" cy="5622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Přímá spojnice 38"/>
          <p:cNvCxnSpPr>
            <a:stCxn id="28683" idx="3"/>
            <a:endCxn id="28686" idx="1"/>
          </p:cNvCxnSpPr>
          <p:nvPr/>
        </p:nvCxnSpPr>
        <p:spPr>
          <a:xfrm>
            <a:off x="4576582" y="3884716"/>
            <a:ext cx="42746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Přímá spojnice 40"/>
          <p:cNvCxnSpPr>
            <a:stCxn id="28686" idx="1"/>
            <a:endCxn id="28684" idx="3"/>
          </p:cNvCxnSpPr>
          <p:nvPr/>
        </p:nvCxnSpPr>
        <p:spPr>
          <a:xfrm flipH="1">
            <a:off x="4576582" y="3884716"/>
            <a:ext cx="427466" cy="5586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8627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15200" cy="1143000"/>
          </a:xfrm>
        </p:spPr>
        <p:txBody>
          <a:bodyPr lIns="0" tIns="0" rIns="0" bIns="0" anchor="t">
            <a:noAutofit/>
          </a:bodyPr>
          <a:lstStyle/>
          <a:p>
            <a:r>
              <a:rPr lang="cs-CZ" altLang="cs-CZ" sz="3200" b="1" dirty="0">
                <a:solidFill>
                  <a:srgbClr val="000099"/>
                </a:solidFill>
              </a:rPr>
              <a:t>EXEKUČNÍ NÁKLADY</a:t>
            </a:r>
            <a:br>
              <a:rPr lang="cs-CZ" altLang="cs-CZ" sz="3200" b="1" dirty="0">
                <a:solidFill>
                  <a:srgbClr val="000099"/>
                </a:solidFill>
              </a:rPr>
            </a:br>
            <a:r>
              <a:rPr lang="cs-CZ" altLang="cs-CZ" sz="3200" b="1" dirty="0">
                <a:solidFill>
                  <a:srgbClr val="000099"/>
                </a:solidFill>
              </a:rPr>
              <a:t>(§ 182 až 184 DŘ)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643192" cy="4873752"/>
          </a:xfrm>
        </p:spPr>
        <p:txBody>
          <a:bodyPr lIns="0" tIns="0" rIns="0" bIns="0">
            <a:noAutofit/>
          </a:bodyPr>
          <a:lstStyle/>
          <a:p>
            <a:r>
              <a:rPr lang="cs-CZ" b="1" dirty="0"/>
              <a:t>Náklady za nařízení daňové exekuce</a:t>
            </a:r>
            <a:r>
              <a:rPr lang="cs-CZ" dirty="0"/>
              <a:t> = 2 % z exekuované částky, minimálně 500,00 Kč </a:t>
            </a:r>
          </a:p>
          <a:p>
            <a:r>
              <a:rPr lang="cs-CZ" b="1" dirty="0"/>
              <a:t>Náklady za výkon prodeje</a:t>
            </a:r>
            <a:r>
              <a:rPr lang="cs-CZ" dirty="0"/>
              <a:t> = 2 % z exekuované částky, minimálně 500,00 Kč, maximálně 500 000,00 Kč </a:t>
            </a:r>
          </a:p>
          <a:p>
            <a:pPr lvl="1">
              <a:spcBef>
                <a:spcPts val="600"/>
              </a:spcBef>
            </a:pPr>
            <a:r>
              <a:rPr lang="cs-CZ" dirty="0"/>
              <a:t>U téhož nedoplatku je lze požadovat jen jednou </a:t>
            </a:r>
          </a:p>
          <a:p>
            <a:r>
              <a:rPr lang="cs-CZ" b="1" dirty="0"/>
              <a:t>Hotové výdaje</a:t>
            </a:r>
            <a:r>
              <a:rPr lang="cs-CZ" dirty="0"/>
              <a:t> (§ 184 DŘ) – například </a:t>
            </a:r>
          </a:p>
          <a:p>
            <a:pPr lvl="1">
              <a:spcBef>
                <a:spcPts val="600"/>
              </a:spcBef>
            </a:pPr>
            <a:r>
              <a:rPr lang="cs-CZ" dirty="0"/>
              <a:t>Náklady za odtah vozidel</a:t>
            </a:r>
          </a:p>
          <a:p>
            <a:pPr lvl="1">
              <a:spcBef>
                <a:spcPts val="300"/>
              </a:spcBef>
            </a:pPr>
            <a:r>
              <a:rPr lang="cs-CZ" dirty="0"/>
              <a:t>Náklady za vypracování znaleckého posudku</a:t>
            </a:r>
          </a:p>
          <a:p>
            <a:r>
              <a:rPr lang="cs-CZ" dirty="0"/>
              <a:t>Tyto náklady </a:t>
            </a:r>
            <a:r>
              <a:rPr lang="cs-CZ" b="1" dirty="0"/>
              <a:t>nese dlužník</a:t>
            </a:r>
            <a:r>
              <a:rPr lang="cs-CZ" dirty="0"/>
              <a:t>, jsou vypořádány zpravidla při rozvrhu 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0F2CFBB-7550-4749-A12E-EED27AD3B71A}" type="slidenum">
              <a:rPr lang="cs-CZ" smtClean="0"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4790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15200" cy="1143000"/>
          </a:xfrm>
        </p:spPr>
        <p:txBody>
          <a:bodyPr lIns="0" tIns="0" rIns="0" bIns="0" anchor="t">
            <a:noAutofit/>
          </a:bodyPr>
          <a:lstStyle/>
          <a:p>
            <a:r>
              <a:rPr lang="cs-CZ" altLang="cs-CZ" sz="3200" b="1" dirty="0">
                <a:solidFill>
                  <a:srgbClr val="000099"/>
                </a:solidFill>
              </a:rPr>
              <a:t>SRÁŽKY ZE MZDY (§ 187 až 189 DŘ)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643192" cy="4873752"/>
          </a:xfrm>
        </p:spPr>
        <p:txBody>
          <a:bodyPr lIns="0" tIns="0" rIns="0" bIns="0">
            <a:noAutofit/>
          </a:bodyPr>
          <a:lstStyle/>
          <a:p>
            <a:r>
              <a:rPr lang="cs-CZ" sz="2100" b="1" dirty="0"/>
              <a:t>Mzda</a:t>
            </a:r>
            <a:r>
              <a:rPr lang="cs-CZ" sz="2100" dirty="0"/>
              <a:t> = mzda, plat, odměny z dohody o pracovní činnosti, některé dávky státní sociální podpory, příjmy nahrazující odměnu za práci (nemocenská,…) </a:t>
            </a:r>
          </a:p>
          <a:p>
            <a:r>
              <a:rPr lang="cs-CZ" sz="2100" dirty="0"/>
              <a:t>Při souběhu postižitelných příjmů se na ně hledí </a:t>
            </a:r>
            <a:r>
              <a:rPr lang="cs-CZ" sz="2100" dirty="0" smtClean="0"/>
              <a:t>jako</a:t>
            </a:r>
            <a:br>
              <a:rPr lang="cs-CZ" sz="2100" dirty="0" smtClean="0"/>
            </a:br>
            <a:r>
              <a:rPr lang="cs-CZ" sz="2100" dirty="0" smtClean="0"/>
              <a:t>na </a:t>
            </a:r>
            <a:r>
              <a:rPr lang="cs-CZ" sz="2100" dirty="0"/>
              <a:t>celek  </a:t>
            </a:r>
          </a:p>
          <a:p>
            <a:r>
              <a:rPr lang="cs-CZ" sz="2100" dirty="0" smtClean="0"/>
              <a:t>Srážky se provádějí z čisté mzdy po odečtení tzv. </a:t>
            </a:r>
            <a:r>
              <a:rPr lang="cs-CZ" sz="2100" b="1" dirty="0" smtClean="0"/>
              <a:t>nezabavitelné částky </a:t>
            </a:r>
            <a:r>
              <a:rPr lang="cs-CZ" sz="2100" dirty="0" smtClean="0"/>
              <a:t>(dlužníkovi musí být zachovány prostředky na životní potřeby jeho</a:t>
            </a:r>
            <a:br>
              <a:rPr lang="cs-CZ" sz="2100" dirty="0" smtClean="0"/>
            </a:br>
            <a:r>
              <a:rPr lang="cs-CZ" sz="2100" dirty="0" smtClean="0"/>
              <a:t>a jeho rodiny)</a:t>
            </a:r>
          </a:p>
          <a:p>
            <a:r>
              <a:rPr lang="cs-CZ" sz="2100" b="1" dirty="0" smtClean="0"/>
              <a:t>Plátce </a:t>
            </a:r>
            <a:r>
              <a:rPr lang="cs-CZ" sz="2100" b="1" dirty="0"/>
              <a:t>mzdy provádí srážky </a:t>
            </a:r>
            <a:r>
              <a:rPr lang="cs-CZ" sz="2100" dirty="0"/>
              <a:t>ode dne doručení </a:t>
            </a:r>
            <a:r>
              <a:rPr lang="cs-CZ" sz="2100" dirty="0" smtClean="0"/>
              <a:t>EP</a:t>
            </a:r>
            <a:br>
              <a:rPr lang="cs-CZ" sz="2100" dirty="0" smtClean="0"/>
            </a:br>
            <a:r>
              <a:rPr lang="cs-CZ" sz="2100" dirty="0" smtClean="0"/>
              <a:t>až </a:t>
            </a:r>
            <a:r>
              <a:rPr lang="cs-CZ" sz="2100" dirty="0"/>
              <a:t>do výše částky uvedené v EP a po nabytí právní moci EP </a:t>
            </a:r>
            <a:r>
              <a:rPr lang="cs-CZ" sz="2100" b="1" dirty="0"/>
              <a:t>plátce vyplácí sražené částky</a:t>
            </a:r>
            <a:r>
              <a:rPr lang="cs-CZ" sz="2100" dirty="0"/>
              <a:t> </a:t>
            </a:r>
            <a:r>
              <a:rPr lang="cs-CZ" sz="2100" b="1" dirty="0"/>
              <a:t>SD </a:t>
            </a:r>
            <a:endParaRPr lang="cs-CZ" sz="2100" dirty="0" smtClean="0"/>
          </a:p>
          <a:p>
            <a:r>
              <a:rPr lang="cs-CZ" sz="2100" dirty="0" smtClean="0"/>
              <a:t>Exekuce je </a:t>
            </a:r>
            <a:r>
              <a:rPr lang="cs-CZ" sz="2100" b="1" dirty="0" smtClean="0"/>
              <a:t>časově neomezena</a:t>
            </a:r>
            <a:r>
              <a:rPr lang="cs-CZ" sz="2100" dirty="0" smtClean="0"/>
              <a:t> → lhůta pro placení daní po dobu exekuce neběží (§ 160/4-d DŘ)</a:t>
            </a:r>
            <a:endParaRPr lang="cs-CZ" sz="21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0F2CFBB-7550-4749-A12E-EED27AD3B71A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1020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15200" cy="1143000"/>
          </a:xfrm>
        </p:spPr>
        <p:txBody>
          <a:bodyPr lIns="0" tIns="0" rIns="0" bIns="0" anchor="t">
            <a:noAutofit/>
          </a:bodyPr>
          <a:lstStyle/>
          <a:p>
            <a:r>
              <a:rPr lang="cs-CZ" altLang="cs-CZ" sz="3200" b="1" dirty="0">
                <a:solidFill>
                  <a:srgbClr val="000099"/>
                </a:solidFill>
              </a:rPr>
              <a:t>PŘIKÁZÁNÍ POHLEDÁVKY Z ÚČTU U POSKYTOVATELE PLATEBNÍCH SLUŽEB (§ 190 DŘ)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844824"/>
            <a:ext cx="7643192" cy="4629128"/>
          </a:xfrm>
        </p:spPr>
        <p:txBody>
          <a:bodyPr lIns="0" tIns="0" rIns="0" bIns="0">
            <a:noAutofit/>
          </a:bodyPr>
          <a:lstStyle/>
          <a:p>
            <a:r>
              <a:rPr lang="cs-CZ" dirty="0"/>
              <a:t>Pokud je dlužník majitelem účtu vydá SD exekuční příkaz </a:t>
            </a:r>
          </a:p>
          <a:p>
            <a:r>
              <a:rPr lang="cs-CZ" dirty="0"/>
              <a:t>S pohledávkou nelze nakládat </a:t>
            </a:r>
          </a:p>
          <a:p>
            <a:r>
              <a:rPr lang="cs-CZ" dirty="0"/>
              <a:t>Doručení – nejprve poddlužníkovi (peněžnímu ústavu), poté dlužníkovi</a:t>
            </a:r>
          </a:p>
          <a:p>
            <a:r>
              <a:rPr lang="cs-CZ" b="1" dirty="0"/>
              <a:t>Poddlužník</a:t>
            </a:r>
            <a:r>
              <a:rPr lang="cs-CZ" dirty="0"/>
              <a:t> – při doručení exekučního příkazu zablokuje finanční prostředky na účtu, a to do výše částky uvedené v EP </a:t>
            </a:r>
          </a:p>
          <a:p>
            <a:r>
              <a:rPr lang="cs-CZ" dirty="0"/>
              <a:t>Po právní moci EP odešle poddlužník zablokovanou částku SD</a:t>
            </a:r>
          </a:p>
          <a:p>
            <a:r>
              <a:rPr lang="cs-CZ" dirty="0"/>
              <a:t>Exekuce trvá maximálně 6 měsíců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0F2CFBB-7550-4749-A12E-EED27AD3B71A}" type="slidenum">
              <a:rPr lang="cs-CZ" smtClean="0"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6669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15200" cy="1143000"/>
          </a:xfrm>
        </p:spPr>
        <p:txBody>
          <a:bodyPr lIns="0" tIns="0" rIns="0" bIns="0" anchor="t">
            <a:noAutofit/>
          </a:bodyPr>
          <a:lstStyle/>
          <a:p>
            <a:r>
              <a:rPr lang="cs-CZ" altLang="cs-CZ" sz="3200" b="1" dirty="0">
                <a:solidFill>
                  <a:srgbClr val="000099"/>
                </a:solidFill>
              </a:rPr>
              <a:t>PŘIKÁZÁNÍ JINÉ PENĚŽITÉ POHLEDÁVKY (§ 191 DŘ)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643192" cy="4873752"/>
          </a:xfrm>
        </p:spPr>
        <p:txBody>
          <a:bodyPr lIns="0" tIns="0" rIns="0" bIns="0">
            <a:noAutofit/>
          </a:bodyPr>
          <a:lstStyle/>
          <a:p>
            <a:r>
              <a:rPr lang="cs-CZ" dirty="0"/>
              <a:t>Existuje </a:t>
            </a:r>
            <a:r>
              <a:rPr lang="cs-CZ" b="1" dirty="0"/>
              <a:t>pohledávka dlužníka za jinou osobou →</a:t>
            </a:r>
            <a:r>
              <a:rPr lang="cs-CZ" dirty="0"/>
              <a:t> SD vydá EP na přikázání této pohledávky</a:t>
            </a:r>
            <a:r>
              <a:rPr lang="cs-CZ" dirty="0" smtClean="0"/>
              <a:t>,</a:t>
            </a:r>
            <a:br>
              <a:rPr lang="cs-CZ" dirty="0" smtClean="0"/>
            </a:br>
            <a:r>
              <a:rPr lang="cs-CZ" dirty="0" smtClean="0"/>
              <a:t>tj</a:t>
            </a:r>
            <a:r>
              <a:rPr lang="cs-CZ" dirty="0"/>
              <a:t>. jiná osoba nezaplatí pohledávku dlužníkovi</a:t>
            </a:r>
            <a:r>
              <a:rPr lang="cs-CZ" dirty="0" smtClean="0"/>
              <a:t>,</a:t>
            </a:r>
            <a:br>
              <a:rPr lang="cs-CZ" dirty="0" smtClean="0"/>
            </a:br>
            <a:r>
              <a:rPr lang="cs-CZ" dirty="0" smtClean="0"/>
              <a:t>ale </a:t>
            </a:r>
            <a:r>
              <a:rPr lang="cs-CZ" dirty="0"/>
              <a:t>SD</a:t>
            </a:r>
          </a:p>
          <a:p>
            <a:r>
              <a:rPr lang="cs-CZ" dirty="0"/>
              <a:t>S pohledávkou nelze nakládat </a:t>
            </a:r>
          </a:p>
          <a:p>
            <a:r>
              <a:rPr lang="cs-CZ" dirty="0"/>
              <a:t>Doručení – nejprve poddlužníkovi, poté dlužníkovi</a:t>
            </a:r>
          </a:p>
          <a:p>
            <a:r>
              <a:rPr lang="cs-CZ" dirty="0"/>
              <a:t>Ostatní úprava je v OSŘ </a:t>
            </a:r>
          </a:p>
          <a:p>
            <a:r>
              <a:rPr lang="cs-CZ" dirty="0"/>
              <a:t>Poddlužník pohledávku SD nevyplatí → SD podá </a:t>
            </a:r>
            <a:r>
              <a:rPr lang="cs-CZ" b="1" dirty="0"/>
              <a:t>poddlužnickou žalobu </a:t>
            </a:r>
            <a:r>
              <a:rPr lang="cs-CZ" dirty="0"/>
              <a:t>→ soud </a:t>
            </a:r>
            <a:r>
              <a:rPr lang="cs-CZ" dirty="0" smtClean="0"/>
              <a:t>rozhodne</a:t>
            </a:r>
            <a:br>
              <a:rPr lang="cs-CZ" dirty="0" smtClean="0"/>
            </a:br>
            <a:r>
              <a:rPr lang="cs-CZ" dirty="0" smtClean="0"/>
              <a:t>o </a:t>
            </a:r>
            <a:r>
              <a:rPr lang="cs-CZ" dirty="0"/>
              <a:t>povinnosti zaplatit a poddlužník nezaplatí → výkon rozhodnutí provede soudní exekutor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0F2CFBB-7550-4749-A12E-EED27AD3B71A}" type="slidenum">
              <a:rPr lang="cs-CZ" smtClean="0"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8741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15200" cy="1143000"/>
          </a:xfrm>
        </p:spPr>
        <p:txBody>
          <a:bodyPr lIns="0" tIns="0" rIns="0" bIns="0" anchor="t">
            <a:noAutofit/>
          </a:bodyPr>
          <a:lstStyle/>
          <a:p>
            <a:r>
              <a:rPr lang="cs-CZ" altLang="cs-CZ" sz="3200" b="1" dirty="0">
                <a:solidFill>
                  <a:srgbClr val="000099"/>
                </a:solidFill>
              </a:rPr>
              <a:t>PRODEJ MOVITÝCH VĚCÍ</a:t>
            </a:r>
            <a:br>
              <a:rPr lang="cs-CZ" altLang="cs-CZ" sz="3200" b="1" dirty="0">
                <a:solidFill>
                  <a:srgbClr val="000099"/>
                </a:solidFill>
              </a:rPr>
            </a:br>
            <a:r>
              <a:rPr lang="cs-CZ" altLang="cs-CZ" sz="3200" b="1" dirty="0">
                <a:solidFill>
                  <a:srgbClr val="000099"/>
                </a:solidFill>
              </a:rPr>
              <a:t>(§ 203 až 217 DŘ)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643192" cy="4873752"/>
          </a:xfrm>
        </p:spPr>
        <p:txBody>
          <a:bodyPr lIns="0" tIns="0" rIns="0" bIns="0">
            <a:noAutofit/>
          </a:bodyPr>
          <a:lstStyle/>
          <a:p>
            <a:r>
              <a:rPr lang="cs-CZ" sz="1800" dirty="0"/>
              <a:t>Realizace se provádí </a:t>
            </a:r>
            <a:r>
              <a:rPr lang="cs-CZ" sz="1800" b="1" dirty="0"/>
              <a:t>sepsáním věcí a jejich zpeněžením </a:t>
            </a:r>
          </a:p>
          <a:p>
            <a:r>
              <a:rPr lang="cs-CZ" sz="1800" dirty="0"/>
              <a:t>Týká se movitých věcí</a:t>
            </a:r>
          </a:p>
          <a:p>
            <a:pPr marL="630238" lvl="1" indent="-265113">
              <a:buFont typeface="+mj-lt"/>
              <a:buAutoNum type="alphaLcParenR"/>
            </a:pPr>
            <a:r>
              <a:rPr lang="cs-CZ" sz="1500" dirty="0"/>
              <a:t>Které jsou ve vlastnictví dlužníka </a:t>
            </a:r>
          </a:p>
          <a:p>
            <a:pPr marL="630238" lvl="1" indent="-265113">
              <a:buFont typeface="+mj-lt"/>
              <a:buAutoNum type="alphaLcParenR"/>
            </a:pPr>
            <a:r>
              <a:rPr lang="cs-CZ" sz="1500" dirty="0"/>
              <a:t>Nejsou příslušenstvím nemovitosti </a:t>
            </a:r>
          </a:p>
          <a:p>
            <a:r>
              <a:rPr lang="cs-CZ" sz="1800" b="1" dirty="0"/>
              <a:t>Provedení</a:t>
            </a:r>
            <a:r>
              <a:rPr lang="cs-CZ" sz="1800" dirty="0"/>
              <a:t> → sepsané věci</a:t>
            </a:r>
          </a:p>
          <a:p>
            <a:pPr lvl="1"/>
            <a:r>
              <a:rPr lang="cs-CZ" sz="1500" dirty="0"/>
              <a:t>Odebere (lze i dodatečně) </a:t>
            </a:r>
            <a:r>
              <a:rPr lang="cs-CZ" sz="1500" dirty="0">
                <a:sym typeface="Symbol"/>
              </a:rPr>
              <a:t></a:t>
            </a:r>
            <a:r>
              <a:rPr lang="cs-CZ" sz="1500" dirty="0"/>
              <a:t> </a:t>
            </a:r>
            <a:r>
              <a:rPr lang="cs-CZ" sz="1500" u="sng" dirty="0"/>
              <a:t>vždy</a:t>
            </a:r>
            <a:r>
              <a:rPr lang="cs-CZ" sz="1500" dirty="0"/>
              <a:t> pokud jde o věci podle § 206/4 DŘ (peníze aj.)</a:t>
            </a:r>
          </a:p>
          <a:p>
            <a:pPr lvl="1"/>
            <a:r>
              <a:rPr lang="cs-CZ" sz="1500" dirty="0"/>
              <a:t>Uloží ve vyhrazené místnosti a opatří úřední závěrou </a:t>
            </a:r>
          </a:p>
          <a:p>
            <a:pPr lvl="1"/>
            <a:r>
              <a:rPr lang="cs-CZ" sz="1500" dirty="0"/>
              <a:t>Viditelně označí</a:t>
            </a:r>
          </a:p>
          <a:p>
            <a:r>
              <a:rPr lang="cs-CZ" sz="1800" dirty="0"/>
              <a:t>SD sepíše </a:t>
            </a:r>
            <a:r>
              <a:rPr lang="cs-CZ" sz="1800" b="1" dirty="0"/>
              <a:t>protokol o průběhu soupisu věcí </a:t>
            </a:r>
            <a:r>
              <a:rPr lang="cs-CZ" sz="1800" dirty="0"/>
              <a:t>(příloha – soupis věcí)</a:t>
            </a:r>
          </a:p>
          <a:p>
            <a:r>
              <a:rPr lang="cs-CZ" sz="1800" dirty="0"/>
              <a:t>Právní důsledky soupisu věcí → zákaz nakládání se sepsanými věcmi</a:t>
            </a:r>
          </a:p>
          <a:p>
            <a:r>
              <a:rPr lang="cs-CZ" sz="1800" dirty="0"/>
              <a:t>Zjištění ceny věcí</a:t>
            </a:r>
          </a:p>
          <a:p>
            <a:pPr lvl="1"/>
            <a:r>
              <a:rPr lang="cs-CZ" sz="1500" dirty="0"/>
              <a:t>Odhadem v jednoduchých případech nebo</a:t>
            </a:r>
          </a:p>
          <a:p>
            <a:pPr lvl="1"/>
            <a:r>
              <a:rPr lang="cs-CZ" sz="1500" dirty="0"/>
              <a:t>Cenou stanovenou právním předpisem nebo znalcem </a:t>
            </a:r>
          </a:p>
          <a:p>
            <a:r>
              <a:rPr lang="cs-CZ" sz="1800" dirty="0"/>
              <a:t>Pokud jsou sepsány vkladní knížky, vkladní listy a jiné obdobné listiny → SD je předloží poskytovateli platebních služeb spolu s EP na prodej movitých věcí a vybere z ní částku max. ve výši nedoplatku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0F2CFBB-7550-4749-A12E-EED27AD3B71A}" type="slidenum">
              <a:rPr lang="cs-CZ" smtClean="0"/>
              <a:t>34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4645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15200" cy="1143000"/>
          </a:xfrm>
        </p:spPr>
        <p:txBody>
          <a:bodyPr lIns="0" tIns="0" rIns="0" bIns="0" anchor="t">
            <a:noAutofit/>
          </a:bodyPr>
          <a:lstStyle/>
          <a:p>
            <a:r>
              <a:rPr lang="cs-CZ" altLang="cs-CZ" sz="3200" b="1" dirty="0">
                <a:solidFill>
                  <a:srgbClr val="000099"/>
                </a:solidFill>
              </a:rPr>
              <a:t>PRODEJ NEMOVITÝCH VĚCÍ</a:t>
            </a:r>
            <a:br>
              <a:rPr lang="cs-CZ" altLang="cs-CZ" sz="3200" b="1" dirty="0">
                <a:solidFill>
                  <a:srgbClr val="000099"/>
                </a:solidFill>
              </a:rPr>
            </a:br>
            <a:r>
              <a:rPr lang="cs-CZ" altLang="cs-CZ" sz="3200" b="1" dirty="0">
                <a:solidFill>
                  <a:srgbClr val="000099"/>
                </a:solidFill>
              </a:rPr>
              <a:t>(§ 218 až 221 DŘ)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643192" cy="4873752"/>
          </a:xfrm>
        </p:spPr>
        <p:txBody>
          <a:bodyPr lIns="0" tIns="0" rIns="0" bIns="0">
            <a:noAutofit/>
          </a:bodyPr>
          <a:lstStyle/>
          <a:p>
            <a:r>
              <a:rPr lang="cs-CZ" sz="1800" dirty="0"/>
              <a:t>Týká se nemovitých věcí, které jsou ve vlastnictví dlužníka</a:t>
            </a:r>
          </a:p>
          <a:p>
            <a:r>
              <a:rPr lang="cs-CZ" sz="1800" dirty="0"/>
              <a:t>Obdobně platí i pro spoluvlastnický podíl na nemovitosti</a:t>
            </a:r>
          </a:p>
          <a:p>
            <a:r>
              <a:rPr lang="cs-CZ" sz="1800" dirty="0"/>
              <a:t>Doručení EP </a:t>
            </a:r>
            <a:r>
              <a:rPr lang="cs-CZ" sz="1800" dirty="0">
                <a:sym typeface="Symbol"/>
              </a:rPr>
              <a:t>→</a:t>
            </a:r>
            <a:r>
              <a:rPr lang="cs-CZ" sz="1800" dirty="0"/>
              <a:t> dlužník, katastr, spoluvlastník, manžel </a:t>
            </a:r>
          </a:p>
          <a:p>
            <a:r>
              <a:rPr lang="cs-CZ" sz="1800" b="1" dirty="0"/>
              <a:t>Zákaz nakládání </a:t>
            </a:r>
            <a:r>
              <a:rPr lang="cs-CZ" sz="1800" dirty="0"/>
              <a:t>(převedení na jiného, zatížení nemovitosti břemenem či zástavním právem)</a:t>
            </a:r>
          </a:p>
          <a:p>
            <a:r>
              <a:rPr lang="cs-CZ" sz="1800" b="1" dirty="0"/>
              <a:t>Oznamovací povinnost dlužníka →</a:t>
            </a:r>
            <a:r>
              <a:rPr lang="cs-CZ" sz="1800" dirty="0"/>
              <a:t> do 15 dnů nahlásit existenci předkupních práv a dalších práv a závad zatěžujících nemovitost</a:t>
            </a:r>
            <a:br>
              <a:rPr lang="cs-CZ" sz="1800" dirty="0"/>
            </a:br>
            <a:r>
              <a:rPr lang="cs-CZ" sz="1800" dirty="0"/>
              <a:t>(pod sankcí odpovědnosti za způsobenou škodu vůči třetím osobám)</a:t>
            </a:r>
          </a:p>
          <a:p>
            <a:r>
              <a:rPr lang="cs-CZ" sz="1800" b="1" dirty="0"/>
              <a:t>Ocenění nemovitých věcí</a:t>
            </a:r>
          </a:p>
          <a:p>
            <a:pPr lvl="1">
              <a:spcBef>
                <a:spcPts val="600"/>
              </a:spcBef>
            </a:pPr>
            <a:r>
              <a:rPr lang="cs-CZ" sz="1600" dirty="0"/>
              <a:t>Ustanovením znalce (po právní moci EP, pokud není odhad nebo je starší</a:t>
            </a:r>
            <a:br>
              <a:rPr lang="cs-CZ" sz="1600" dirty="0"/>
            </a:br>
            <a:r>
              <a:rPr lang="cs-CZ" sz="1600" dirty="0"/>
              <a:t>než 1 rok)</a:t>
            </a:r>
          </a:p>
          <a:p>
            <a:pPr lvl="1">
              <a:spcBef>
                <a:spcPts val="300"/>
              </a:spcBef>
            </a:pPr>
            <a:r>
              <a:rPr lang="cs-CZ" sz="1600" dirty="0"/>
              <a:t>Výzva dlužníkovi (a jiným osobám) k součinnosti při ohledání nemovitosti </a:t>
            </a:r>
          </a:p>
          <a:p>
            <a:pPr lvl="1">
              <a:spcBef>
                <a:spcPts val="300"/>
              </a:spcBef>
            </a:pPr>
            <a:r>
              <a:rPr lang="cs-CZ" sz="1600" b="1" dirty="0"/>
              <a:t>Rozhodnutí o výsledné ceně </a:t>
            </a:r>
            <a:r>
              <a:rPr lang="cs-CZ" sz="1600" dirty="0"/>
              <a:t>→ na základě ocenění znalcem</a:t>
            </a:r>
          </a:p>
          <a:p>
            <a:pPr lvl="2">
              <a:spcBef>
                <a:spcPts val="300"/>
              </a:spcBef>
            </a:pPr>
            <a:r>
              <a:rPr lang="cs-CZ" sz="1400" dirty="0"/>
              <a:t>Proti rozhodnutí </a:t>
            </a:r>
            <a:r>
              <a:rPr lang="cs-CZ" sz="1400" b="1" dirty="0"/>
              <a:t>lze</a:t>
            </a:r>
            <a:r>
              <a:rPr lang="cs-CZ" sz="1400" dirty="0"/>
              <a:t> podat odvolání, do 15 dnů ode dne doručení rozhodnutí</a:t>
            </a:r>
          </a:p>
          <a:p>
            <a:pPr lvl="2">
              <a:spcBef>
                <a:spcPts val="300"/>
              </a:spcBef>
            </a:pPr>
            <a:r>
              <a:rPr lang="cs-CZ" sz="1400" dirty="0"/>
              <a:t>Teprve po právní moci lze nařídit dražbu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0F2CFBB-7550-4749-A12E-EED27AD3B71A}" type="slidenum">
              <a:rPr lang="cs-CZ" smtClean="0"/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72743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15200" cy="1143000"/>
          </a:xfrm>
        </p:spPr>
        <p:txBody>
          <a:bodyPr lIns="0" tIns="0" rIns="0" bIns="0" anchor="t">
            <a:noAutofit/>
          </a:bodyPr>
          <a:lstStyle/>
          <a:p>
            <a:r>
              <a:rPr lang="cs-CZ" altLang="cs-CZ" sz="3200" b="1" dirty="0">
                <a:solidFill>
                  <a:srgbClr val="000099"/>
                </a:solidFill>
              </a:rPr>
              <a:t>PRODEJ MOVITÝCH A NEMOVITÝCH VĚCÍ – DRAŽBOU</a:t>
            </a:r>
            <a:br>
              <a:rPr lang="cs-CZ" altLang="cs-CZ" sz="3200" b="1" dirty="0">
                <a:solidFill>
                  <a:srgbClr val="000099"/>
                </a:solidFill>
              </a:rPr>
            </a:br>
            <a:r>
              <a:rPr lang="cs-CZ" altLang="cs-CZ" sz="3200" b="1" dirty="0">
                <a:solidFill>
                  <a:srgbClr val="000099"/>
                </a:solidFill>
              </a:rPr>
              <a:t>(§ 194 až 196 DŘ)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844824"/>
            <a:ext cx="7643192" cy="4629128"/>
          </a:xfrm>
        </p:spPr>
        <p:txBody>
          <a:bodyPr lIns="0" tIns="0" rIns="0" bIns="0">
            <a:noAutofit/>
          </a:bodyPr>
          <a:lstStyle/>
          <a:p>
            <a:r>
              <a:rPr lang="cs-CZ" b="1" dirty="0"/>
              <a:t>Dražba</a:t>
            </a:r>
            <a:r>
              <a:rPr lang="cs-CZ" dirty="0"/>
              <a:t> = postup, který sloužící ke zpeněžení movitých a nemovitých věcí získaných v rámci exekučního řízení a je určena široké veřejnosti</a:t>
            </a:r>
          </a:p>
          <a:p>
            <a:r>
              <a:rPr lang="cs-CZ" dirty="0"/>
              <a:t>Pojmy </a:t>
            </a:r>
          </a:p>
          <a:p>
            <a:pPr lvl="1">
              <a:spcBef>
                <a:spcPts val="600"/>
              </a:spcBef>
            </a:pPr>
            <a:r>
              <a:rPr lang="cs-CZ" b="1" dirty="0"/>
              <a:t>Daňový exekutor</a:t>
            </a:r>
            <a:r>
              <a:rPr lang="cs-CZ" dirty="0"/>
              <a:t> = tj. pověřená úřední osoba – řídí dražbu </a:t>
            </a:r>
          </a:p>
          <a:p>
            <a:pPr lvl="1">
              <a:spcBef>
                <a:spcPts val="300"/>
              </a:spcBef>
            </a:pPr>
            <a:r>
              <a:rPr lang="cs-CZ" b="1" dirty="0"/>
              <a:t>Dražitel</a:t>
            </a:r>
            <a:r>
              <a:rPr lang="cs-CZ" dirty="0"/>
              <a:t> = osoba, která učinila v průběhu dražby alespoň jedno dražební podání</a:t>
            </a:r>
          </a:p>
          <a:p>
            <a:pPr lvl="1">
              <a:spcBef>
                <a:spcPts val="300"/>
              </a:spcBef>
            </a:pPr>
            <a:r>
              <a:rPr lang="cs-CZ" b="1" dirty="0"/>
              <a:t>Vydražitel</a:t>
            </a:r>
            <a:r>
              <a:rPr lang="cs-CZ" dirty="0"/>
              <a:t> = dražitel, kterému byl udělen příklep</a:t>
            </a:r>
          </a:p>
          <a:p>
            <a:r>
              <a:rPr lang="cs-CZ" dirty="0"/>
              <a:t>Dražba se vyhlašuje </a:t>
            </a:r>
            <a:r>
              <a:rPr lang="cs-CZ" b="1" dirty="0"/>
              <a:t>dražební vyhláškou</a:t>
            </a:r>
            <a:r>
              <a:rPr lang="cs-CZ" dirty="0"/>
              <a:t> a její náležitosti jsou dány zákonem (§ 195 DŘ)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0F2CFBB-7550-4749-A12E-EED27AD3B71A}" type="slidenum">
              <a:rPr lang="cs-CZ" smtClean="0"/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5711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15200" cy="1143000"/>
          </a:xfrm>
        </p:spPr>
        <p:txBody>
          <a:bodyPr lIns="0" tIns="0" rIns="0" bIns="0" anchor="t">
            <a:noAutofit/>
          </a:bodyPr>
          <a:lstStyle/>
          <a:p>
            <a:r>
              <a:rPr lang="cs-CZ" altLang="cs-CZ" sz="3200" b="1" dirty="0">
                <a:solidFill>
                  <a:srgbClr val="000099"/>
                </a:solidFill>
              </a:rPr>
              <a:t>PRODEJ MOVITÝCH A NEMOVITÝCH VĚCÍ – DRAŽBOU</a:t>
            </a:r>
            <a:br>
              <a:rPr lang="cs-CZ" altLang="cs-CZ" sz="3200" b="1" dirty="0">
                <a:solidFill>
                  <a:srgbClr val="000099"/>
                </a:solidFill>
              </a:rPr>
            </a:br>
            <a:r>
              <a:rPr lang="cs-CZ" altLang="cs-CZ" sz="3200" b="1" dirty="0">
                <a:solidFill>
                  <a:srgbClr val="000099"/>
                </a:solidFill>
              </a:rPr>
              <a:t>(§ 197 až 202 DŘ)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844824"/>
            <a:ext cx="7643192" cy="4629128"/>
          </a:xfrm>
        </p:spPr>
        <p:txBody>
          <a:bodyPr lIns="0" tIns="0" rIns="0" bIns="0">
            <a:noAutofit/>
          </a:bodyPr>
          <a:lstStyle/>
          <a:p>
            <a:r>
              <a:rPr lang="cs-CZ" sz="2100" b="1" dirty="0"/>
              <a:t>Průběh dražby</a:t>
            </a:r>
            <a:endParaRPr lang="cs-CZ" sz="2100" dirty="0"/>
          </a:p>
          <a:p>
            <a:pPr lvl="1">
              <a:spcBef>
                <a:spcPts val="600"/>
              </a:spcBef>
            </a:pPr>
            <a:r>
              <a:rPr lang="cs-CZ" sz="1800" dirty="0"/>
              <a:t>Daňový exekutor zahajuje dražbu oznámeními uvedenými</a:t>
            </a:r>
            <a:br>
              <a:rPr lang="cs-CZ" sz="1800" dirty="0"/>
            </a:br>
            <a:r>
              <a:rPr lang="cs-CZ" sz="1800" dirty="0"/>
              <a:t>v § 198/2 DŘ</a:t>
            </a:r>
          </a:p>
          <a:p>
            <a:pPr lvl="1">
              <a:spcBef>
                <a:spcPts val="300"/>
              </a:spcBef>
            </a:pPr>
            <a:r>
              <a:rPr lang="cs-CZ" sz="1800" dirty="0"/>
              <a:t>Licitace</a:t>
            </a:r>
          </a:p>
          <a:p>
            <a:pPr lvl="1">
              <a:spcBef>
                <a:spcPts val="300"/>
              </a:spcBef>
            </a:pPr>
            <a:r>
              <a:rPr lang="cs-CZ" sz="1800" dirty="0"/>
              <a:t>Zaznamenává se do protokolu o průběhu dražby </a:t>
            </a:r>
          </a:p>
          <a:p>
            <a:pPr lvl="1">
              <a:spcBef>
                <a:spcPts val="300"/>
              </a:spcBef>
            </a:pPr>
            <a:r>
              <a:rPr lang="cs-CZ" sz="1800" dirty="0"/>
              <a:t>Ukončení dražby – předmět byl vydražen a byl dosažen výtěžek</a:t>
            </a:r>
          </a:p>
          <a:p>
            <a:r>
              <a:rPr lang="cs-CZ" sz="2100" dirty="0"/>
              <a:t>Listina prokazující nabytí vlastnictví dražbou = </a:t>
            </a:r>
            <a:r>
              <a:rPr lang="cs-CZ" sz="2100" b="1" dirty="0"/>
              <a:t>rozhodnutí o udělení příklepu</a:t>
            </a:r>
          </a:p>
          <a:p>
            <a:r>
              <a:rPr lang="cs-CZ" sz="2100" b="1" dirty="0"/>
              <a:t>Podmínky pro přechod vlastnictví</a:t>
            </a:r>
            <a:endParaRPr lang="cs-CZ" sz="2100" dirty="0"/>
          </a:p>
          <a:p>
            <a:pPr lvl="1">
              <a:spcBef>
                <a:spcPts val="600"/>
              </a:spcBef>
            </a:pPr>
            <a:r>
              <a:rPr lang="cs-CZ" sz="1800" dirty="0"/>
              <a:t>Pravomocné rozhodnutí o udělení příklepu</a:t>
            </a:r>
          </a:p>
          <a:p>
            <a:pPr lvl="1">
              <a:spcBef>
                <a:spcPts val="300"/>
              </a:spcBef>
            </a:pPr>
            <a:r>
              <a:rPr lang="cs-CZ" sz="1800" dirty="0"/>
              <a:t>Úhrada dražebního podání</a:t>
            </a:r>
          </a:p>
          <a:p>
            <a:r>
              <a:rPr lang="cs-CZ" sz="2100" b="1" dirty="0"/>
              <a:t>Dražit nesmí </a:t>
            </a:r>
            <a:r>
              <a:rPr lang="cs-CZ" sz="2100" dirty="0"/>
              <a:t>přesně vymezený okruh osob, včetně osoby, jež neuhradila nejvyšší podání v předchozí dražbě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0F2CFBB-7550-4749-A12E-EED27AD3B71A}" type="slidenum">
              <a:rPr lang="cs-CZ" smtClean="0"/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2863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15200" cy="1143000"/>
          </a:xfrm>
        </p:spPr>
        <p:txBody>
          <a:bodyPr lIns="0" tIns="0" rIns="0" bIns="0" anchor="t">
            <a:noAutofit/>
          </a:bodyPr>
          <a:lstStyle/>
          <a:p>
            <a:r>
              <a:rPr lang="cs-CZ" altLang="cs-CZ" sz="3200" b="1" dirty="0">
                <a:solidFill>
                  <a:srgbClr val="000099"/>
                </a:solidFill>
              </a:rPr>
              <a:t>PRODEJ MOVITÝCH VĚCÍ – DRAŽBOU (SPECIFIKA)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643192" cy="4873752"/>
          </a:xfrm>
        </p:spPr>
        <p:txBody>
          <a:bodyPr lIns="0" tIns="0" rIns="0" bIns="0">
            <a:noAutofit/>
          </a:bodyPr>
          <a:lstStyle/>
          <a:p>
            <a:r>
              <a:rPr lang="cs-CZ" dirty="0"/>
              <a:t>Dražit předměty lze v souboru i jednotlivě</a:t>
            </a:r>
          </a:p>
          <a:p>
            <a:r>
              <a:rPr lang="cs-CZ" b="1" dirty="0"/>
              <a:t>Nejnižší dražební podání</a:t>
            </a:r>
            <a:endParaRPr lang="cs-CZ" dirty="0"/>
          </a:p>
          <a:p>
            <a:pPr lvl="1"/>
            <a:r>
              <a:rPr lang="cs-CZ" dirty="0"/>
              <a:t>Stanoveno minimum = 1/3 zjištěné ceny</a:t>
            </a:r>
          </a:p>
          <a:p>
            <a:r>
              <a:rPr lang="cs-CZ" dirty="0"/>
              <a:t>Vydražitel musí nejvyšší dražební podání uhradit ihned (jinak se věc draží znovu)</a:t>
            </a:r>
          </a:p>
          <a:p>
            <a:r>
              <a:rPr lang="cs-CZ" dirty="0"/>
              <a:t>SD vydá vydražiteli</a:t>
            </a:r>
          </a:p>
          <a:p>
            <a:pPr marL="630238" lvl="1" indent="-265113">
              <a:buFont typeface="+mj-lt"/>
              <a:buAutoNum type="arabicParenR"/>
            </a:pPr>
            <a:r>
              <a:rPr lang="cs-CZ" dirty="0"/>
              <a:t>Rozhodnutí o příklepu</a:t>
            </a:r>
          </a:p>
          <a:p>
            <a:pPr marL="630238" lvl="1" indent="-265113">
              <a:buFont typeface="+mj-lt"/>
              <a:buAutoNum type="arabicParenR"/>
            </a:pPr>
            <a:r>
              <a:rPr lang="cs-CZ" dirty="0"/>
              <a:t>Potvrzení o úhradě</a:t>
            </a:r>
          </a:p>
          <a:p>
            <a:r>
              <a:rPr lang="cs-CZ" dirty="0"/>
              <a:t>Postup SD po provedení neúspěšné dražby</a:t>
            </a:r>
          </a:p>
          <a:p>
            <a:pPr lvl="1"/>
            <a:r>
              <a:rPr lang="cs-CZ" dirty="0"/>
              <a:t>Nenajde-li se vydražitel, může SD dražbu opakovat, jen pokud lze předpokládat, že věc bude prodána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0F2CFBB-7550-4749-A12E-EED27AD3B71A}" type="slidenum">
              <a:rPr lang="cs-CZ" smtClean="0"/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4363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15200" cy="1143000"/>
          </a:xfrm>
        </p:spPr>
        <p:txBody>
          <a:bodyPr lIns="0" tIns="0" rIns="0" bIns="0" anchor="t">
            <a:noAutofit/>
          </a:bodyPr>
          <a:lstStyle/>
          <a:p>
            <a:r>
              <a:rPr lang="cs-CZ" altLang="cs-CZ" sz="3200" b="1" dirty="0">
                <a:solidFill>
                  <a:srgbClr val="000099"/>
                </a:solidFill>
              </a:rPr>
              <a:t>PRODEJ NEMOVITÝCH VĚCÍ</a:t>
            </a:r>
            <a:br>
              <a:rPr lang="cs-CZ" altLang="cs-CZ" sz="3200" b="1" dirty="0">
                <a:solidFill>
                  <a:srgbClr val="000099"/>
                </a:solidFill>
              </a:rPr>
            </a:br>
            <a:r>
              <a:rPr lang="cs-CZ" altLang="cs-CZ" sz="3200" b="1" dirty="0">
                <a:solidFill>
                  <a:srgbClr val="000099"/>
                </a:solidFill>
              </a:rPr>
              <a:t>(§ 222 až 227 DŘ)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643192" cy="4873752"/>
          </a:xfrm>
        </p:spPr>
        <p:txBody>
          <a:bodyPr lIns="0" tIns="0" rIns="0" bIns="0">
            <a:noAutofit/>
          </a:bodyPr>
          <a:lstStyle/>
          <a:p>
            <a:r>
              <a:rPr lang="cs-CZ" sz="1900" b="1" dirty="0"/>
              <a:t>Dražební vyhláška, specifika u nemovitostí</a:t>
            </a:r>
          </a:p>
          <a:p>
            <a:pPr lvl="1">
              <a:spcBef>
                <a:spcPts val="600"/>
              </a:spcBef>
            </a:pPr>
            <a:r>
              <a:rPr lang="cs-CZ" sz="1600" dirty="0"/>
              <a:t>Nejnižší dražební podání: 2/3 výsledné ceny (opakovaná dražba 1/2)</a:t>
            </a:r>
          </a:p>
          <a:p>
            <a:pPr lvl="1">
              <a:spcBef>
                <a:spcPts val="300"/>
              </a:spcBef>
            </a:pPr>
            <a:r>
              <a:rPr lang="cs-CZ" sz="1600" dirty="0"/>
              <a:t>Dražební jistota: podle okolností, max. 1/2 nejnižšího dražebního podání</a:t>
            </a:r>
          </a:p>
          <a:p>
            <a:pPr lvl="1">
              <a:spcBef>
                <a:spcPts val="300"/>
              </a:spcBef>
            </a:pPr>
            <a:r>
              <a:rPr lang="cs-CZ" sz="1600" dirty="0"/>
              <a:t>Započítává se na úhradu nejvyššího dražebního podání</a:t>
            </a:r>
          </a:p>
          <a:p>
            <a:pPr lvl="1">
              <a:spcBef>
                <a:spcPts val="300"/>
              </a:spcBef>
            </a:pPr>
            <a:r>
              <a:rPr lang="cs-CZ" sz="1600" dirty="0"/>
              <a:t>Lhůta k úhradě nejvyššího dražebního podání: max. 2 měsíce od právní moci </a:t>
            </a:r>
          </a:p>
          <a:p>
            <a:pPr lvl="1">
              <a:spcBef>
                <a:spcPts val="300"/>
              </a:spcBef>
            </a:pPr>
            <a:r>
              <a:rPr lang="cs-CZ" sz="1600" dirty="0"/>
              <a:t>Rozhodnutí o udělení příklepu</a:t>
            </a:r>
          </a:p>
          <a:p>
            <a:r>
              <a:rPr lang="cs-CZ" sz="1900" b="1" dirty="0"/>
              <a:t>Provedení dražby </a:t>
            </a:r>
          </a:p>
          <a:p>
            <a:r>
              <a:rPr lang="cs-CZ" sz="1900" b="1" dirty="0"/>
              <a:t>Vrácení dražební jistoty</a:t>
            </a:r>
          </a:p>
          <a:p>
            <a:pPr marL="630238" lvl="1" indent="-265113">
              <a:spcBef>
                <a:spcPts val="600"/>
              </a:spcBef>
              <a:buFont typeface="+mj-lt"/>
              <a:buAutoNum type="alphaLcParenR"/>
            </a:pPr>
            <a:r>
              <a:rPr lang="cs-CZ" sz="1600" dirty="0"/>
              <a:t>Do 30 dnů od ukončení dražby → dražitelům, kterým nebyl udělen příklep a nepodali </a:t>
            </a:r>
            <a:r>
              <a:rPr lang="cs-CZ" sz="1600" dirty="0" smtClean="0"/>
              <a:t>odvolání ↓</a:t>
            </a:r>
            <a:endParaRPr lang="cs-CZ" sz="1600" dirty="0"/>
          </a:p>
          <a:p>
            <a:pPr marL="630238" lvl="1" indent="-265113">
              <a:spcBef>
                <a:spcPts val="300"/>
              </a:spcBef>
              <a:buFont typeface="+mj-lt"/>
              <a:buAutoNum type="alphaLcParenR"/>
            </a:pPr>
            <a:r>
              <a:rPr lang="cs-CZ" sz="1600" dirty="0"/>
              <a:t>Do 15 dnů od právní moci rozhodnutí o odvolání → dražitelům, kteří podali </a:t>
            </a:r>
            <a:r>
              <a:rPr lang="cs-CZ" sz="1600" dirty="0" smtClean="0"/>
              <a:t>odvolání</a:t>
            </a:r>
            <a:endParaRPr lang="cs-CZ" sz="1600" dirty="0"/>
          </a:p>
          <a:p>
            <a:r>
              <a:rPr lang="cs-CZ" sz="1900" b="1" dirty="0"/>
              <a:t>Opakovaná dražba</a:t>
            </a:r>
          </a:p>
          <a:p>
            <a:pPr lvl="1">
              <a:spcBef>
                <a:spcPts val="600"/>
              </a:spcBef>
            </a:pPr>
            <a:r>
              <a:rPr lang="cs-CZ" sz="1600" dirty="0"/>
              <a:t>Nejbližší možný termín pro její uskutečnění = 3 měsíce od poslední dražby</a:t>
            </a:r>
          </a:p>
          <a:p>
            <a:pPr lvl="1">
              <a:spcBef>
                <a:spcPts val="300"/>
              </a:spcBef>
            </a:pPr>
            <a:r>
              <a:rPr lang="cs-CZ" sz="1600" dirty="0"/>
              <a:t>Podmínky pro její nařízení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0F2CFBB-7550-4749-A12E-EED27AD3B71A}" type="slidenum">
              <a:rPr lang="cs-CZ" smtClean="0"/>
              <a:t>39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2745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57200" y="2204864"/>
            <a:ext cx="7643192" cy="1905930"/>
          </a:xfrm>
        </p:spPr>
        <p:txBody>
          <a:bodyPr lIns="0" tIns="0" rIns="0" bIns="0" anchor="ctr" anchorCtr="1">
            <a:normAutofit fontScale="90000"/>
          </a:bodyPr>
          <a:lstStyle/>
          <a:p>
            <a:pPr algn="ctr">
              <a:spcBef>
                <a:spcPts val="600"/>
              </a:spcBef>
            </a:pPr>
            <a:r>
              <a:rPr lang="pl-PL" sz="4400" b="1" dirty="0" smtClean="0">
                <a:solidFill>
                  <a:srgbClr val="000099"/>
                </a:solidFill>
              </a:rPr>
              <a:t>1.</a:t>
            </a:r>
            <a:br>
              <a:rPr lang="pl-PL" sz="4400" b="1" dirty="0" smtClean="0">
                <a:solidFill>
                  <a:srgbClr val="000099"/>
                </a:solidFill>
              </a:rPr>
            </a:br>
            <a:r>
              <a:rPr lang="pl-PL" sz="4400" b="1" dirty="0" smtClean="0">
                <a:solidFill>
                  <a:srgbClr val="000099"/>
                </a:solidFill>
              </a:rPr>
              <a:t/>
            </a:r>
            <a:br>
              <a:rPr lang="pl-PL" sz="4400" b="1" dirty="0" smtClean="0">
                <a:solidFill>
                  <a:srgbClr val="000099"/>
                </a:solidFill>
              </a:rPr>
            </a:br>
            <a:r>
              <a:rPr lang="pl-PL" sz="4400" b="1" dirty="0" smtClean="0">
                <a:solidFill>
                  <a:srgbClr val="000099"/>
                </a:solidFill>
              </a:rPr>
              <a:t>VYMĚŘOVACÍ ŘÍZENÍ</a:t>
            </a:r>
            <a:endParaRPr lang="cs-CZ" sz="3200" b="1" dirty="0">
              <a:solidFill>
                <a:srgbClr val="000099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0F2CFBB-7550-4749-A12E-EED27AD3B71A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0523843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15200" cy="1143000"/>
          </a:xfrm>
        </p:spPr>
        <p:txBody>
          <a:bodyPr lIns="0" tIns="0" rIns="0" bIns="0" anchor="t">
            <a:noAutofit/>
          </a:bodyPr>
          <a:lstStyle/>
          <a:p>
            <a:r>
              <a:rPr lang="cs-CZ" altLang="cs-CZ" sz="3200" b="1" dirty="0">
                <a:solidFill>
                  <a:srgbClr val="000099"/>
                </a:solidFill>
              </a:rPr>
              <a:t>ROZVRHOVÉ ŘÍZENÍ</a:t>
            </a:r>
            <a:br>
              <a:rPr lang="cs-CZ" altLang="cs-CZ" sz="3200" b="1" dirty="0">
                <a:solidFill>
                  <a:srgbClr val="000099"/>
                </a:solidFill>
              </a:rPr>
            </a:br>
            <a:r>
              <a:rPr lang="cs-CZ" altLang="cs-CZ" sz="3200" b="1" dirty="0">
                <a:solidFill>
                  <a:srgbClr val="000099"/>
                </a:solidFill>
              </a:rPr>
              <a:t>(§ 228 až 232 DŘ)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643192" cy="4873752"/>
          </a:xfrm>
        </p:spPr>
        <p:txBody>
          <a:bodyPr lIns="0" tIns="0" rIns="0" bIns="0">
            <a:noAutofit/>
          </a:bodyPr>
          <a:lstStyle/>
          <a:p>
            <a:pPr marL="268288" indent="-268288">
              <a:buFont typeface="+mj-lt"/>
              <a:buAutoNum type="alphaLcParenR"/>
            </a:pPr>
            <a:r>
              <a:rPr lang="cs-CZ" sz="2100" dirty="0"/>
              <a:t>Rozvržení výtěžku dražby → podle zákonem daných priorit</a:t>
            </a:r>
          </a:p>
          <a:p>
            <a:pPr marL="630238" lvl="1" indent="-265113">
              <a:spcBef>
                <a:spcPts val="600"/>
              </a:spcBef>
              <a:buFont typeface="+mj-lt"/>
              <a:buAutoNum type="arabicParenR"/>
            </a:pPr>
            <a:r>
              <a:rPr lang="cs-CZ" sz="1800" dirty="0"/>
              <a:t>Exekuční náklady</a:t>
            </a:r>
          </a:p>
          <a:p>
            <a:pPr marL="630238" lvl="1" indent="-265113">
              <a:spcBef>
                <a:spcPts val="600"/>
              </a:spcBef>
              <a:buFont typeface="+mj-lt"/>
              <a:buAutoNum type="arabicParenR"/>
            </a:pPr>
            <a:r>
              <a:rPr lang="cs-CZ" sz="1800" dirty="0"/>
              <a:t>Pohledávky zajištěné zadržovacím právem</a:t>
            </a:r>
          </a:p>
          <a:p>
            <a:pPr marL="630238" lvl="1" indent="-265113">
              <a:spcBef>
                <a:spcPts val="600"/>
              </a:spcBef>
              <a:buFont typeface="+mj-lt"/>
              <a:buAutoNum type="arabicParenR"/>
            </a:pPr>
            <a:r>
              <a:rPr lang="cs-CZ" sz="1800" dirty="0"/>
              <a:t>Ostatní → podle daného pořadí </a:t>
            </a:r>
          </a:p>
          <a:p>
            <a:pPr marL="985838" lvl="2" indent="-255588">
              <a:spcBef>
                <a:spcPts val="600"/>
              </a:spcBef>
              <a:buFont typeface="+mj-lt"/>
              <a:buAutoNum type="romanUcPeriod"/>
            </a:pPr>
            <a:r>
              <a:rPr lang="cs-CZ" sz="1600" dirty="0"/>
              <a:t>Vydání exekučního příkazu (daňová pohledávka)</a:t>
            </a:r>
          </a:p>
          <a:p>
            <a:pPr marL="985838" lvl="2" indent="-255588">
              <a:spcBef>
                <a:spcPts val="300"/>
              </a:spcBef>
              <a:buFont typeface="+mj-lt"/>
              <a:buAutoNum type="romanUcPeriod"/>
            </a:pPr>
            <a:r>
              <a:rPr lang="cs-CZ" sz="1600" dirty="0"/>
              <a:t>Dnem přihlášení u SD (přihlášená pohledávka jiným SD)</a:t>
            </a:r>
          </a:p>
          <a:p>
            <a:pPr marL="985838" lvl="2" indent="-255588">
              <a:spcBef>
                <a:spcPts val="300"/>
              </a:spcBef>
              <a:buFont typeface="+mj-lt"/>
              <a:buAutoNum type="romanUcPeriod"/>
            </a:pPr>
            <a:r>
              <a:rPr lang="cs-CZ" sz="1600" dirty="0"/>
              <a:t>Vznikem zástavního práva (pohledávka zajištěná zástavním právem)</a:t>
            </a:r>
          </a:p>
          <a:p>
            <a:pPr marL="985838" lvl="2" indent="-255588">
              <a:spcBef>
                <a:spcPts val="300"/>
              </a:spcBef>
              <a:buFont typeface="+mj-lt"/>
              <a:buAutoNum type="romanUcPeriod"/>
            </a:pPr>
            <a:r>
              <a:rPr lang="cs-CZ" sz="1600" dirty="0"/>
              <a:t>Vznikem věcného břemene (u přiznaných náhrad za věcná břemena)</a:t>
            </a:r>
          </a:p>
          <a:p>
            <a:pPr marL="985838" lvl="2" indent="-255588">
              <a:spcBef>
                <a:spcPts val="300"/>
              </a:spcBef>
              <a:buFont typeface="+mj-lt"/>
              <a:buAutoNum type="romanUcPeriod"/>
            </a:pPr>
            <a:r>
              <a:rPr lang="cs-CZ" sz="1600" dirty="0"/>
              <a:t>Vznikem nájemního práva (u přiznaných náhrad za nájemní práva)</a:t>
            </a:r>
          </a:p>
          <a:p>
            <a:pPr marL="268288" indent="-268288">
              <a:buFont typeface="+mj-lt"/>
              <a:buAutoNum type="alphaLcParenR"/>
            </a:pPr>
            <a:r>
              <a:rPr lang="cs-CZ" sz="2100" dirty="0"/>
              <a:t>Vypořádání se s další ne/existencí práv a závad souvisejících s předmětem dražby (úprava shodná s OSŘ) → právní mocí zanikají všechna práva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0F2CFBB-7550-4749-A12E-EED27AD3B71A}" type="slidenum">
              <a:rPr lang="cs-CZ" smtClean="0"/>
              <a:t>40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5592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979712" y="2693988"/>
            <a:ext cx="6692280" cy="1470025"/>
          </a:xfrm>
        </p:spPr>
        <p:txBody>
          <a:bodyPr anchor="ctr">
            <a:noAutofit/>
          </a:bodyPr>
          <a:lstStyle/>
          <a:p>
            <a:pPr algn="ctr"/>
            <a:r>
              <a:rPr lang="cs-CZ" sz="4800" b="1" dirty="0">
                <a:solidFill>
                  <a:srgbClr val="C00000"/>
                </a:solidFill>
              </a:rPr>
              <a:t>DĚKUJEME ZA POZORNOST</a:t>
            </a:r>
          </a:p>
        </p:txBody>
      </p:sp>
    </p:spTree>
    <p:extLst>
      <p:ext uri="{BB962C8B-B14F-4D97-AF65-F5344CB8AC3E}">
        <p14:creationId xmlns:p14="http://schemas.microsoft.com/office/powerpoint/2010/main" val="528755297"/>
      </p:ext>
    </p:extLst>
  </p:cSld>
  <p:clrMapOvr>
    <a:masterClrMapping/>
  </p:clrMapOvr>
  <p:transition spd="slow">
    <p:wheel spokes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15200" cy="1143000"/>
          </a:xfrm>
        </p:spPr>
        <p:txBody>
          <a:bodyPr lIns="0" tIns="0" rIns="0" bIns="0" anchor="t">
            <a:noAutofit/>
          </a:bodyPr>
          <a:lstStyle/>
          <a:p>
            <a:r>
              <a:rPr lang="cs-CZ" altLang="cs-CZ" sz="3200" b="1" dirty="0">
                <a:solidFill>
                  <a:srgbClr val="000099"/>
                </a:solidFill>
              </a:rPr>
              <a:t>VYMĚŘOVACÍ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643192" cy="4873752"/>
          </a:xfrm>
        </p:spPr>
        <p:txBody>
          <a:bodyPr lIns="0" tIns="0" rIns="0" bIns="0">
            <a:normAutofit/>
          </a:bodyPr>
          <a:lstStyle/>
          <a:p>
            <a:pPr lvl="0"/>
            <a:r>
              <a:rPr lang="cs-CZ" dirty="0"/>
              <a:t>Realizace základního cíle správy daní = správné zjištění a stanovení daně</a:t>
            </a:r>
          </a:p>
          <a:p>
            <a:pPr lvl="0"/>
            <a:r>
              <a:rPr lang="cs-CZ" b="1" dirty="0"/>
              <a:t>Předmět</a:t>
            </a:r>
            <a:r>
              <a:rPr lang="cs-CZ" dirty="0"/>
              <a:t> vyměřovacího řízení </a:t>
            </a:r>
            <a:r>
              <a:rPr lang="cs-CZ" b="1" dirty="0"/>
              <a:t>se vztahuje </a:t>
            </a:r>
          </a:p>
          <a:p>
            <a:pPr marL="627063" lvl="1" indent="-261938">
              <a:spcBef>
                <a:spcPts val="600"/>
              </a:spcBef>
              <a:buFont typeface="+mj-lt"/>
              <a:buAutoNum type="arabicPeriod"/>
            </a:pPr>
            <a:r>
              <a:rPr lang="cs-CZ" sz="2400" dirty="0"/>
              <a:t>Ke zdaňovacímu období (daně z příjmů, </a:t>
            </a:r>
            <a:r>
              <a:rPr lang="cs-CZ" sz="2400" dirty="0" smtClean="0"/>
              <a:t>daň z přidané hodnoty, </a:t>
            </a:r>
            <a:r>
              <a:rPr lang="cs-CZ" sz="2400" dirty="0"/>
              <a:t>…) </a:t>
            </a:r>
          </a:p>
          <a:p>
            <a:pPr marL="627063" lvl="1" indent="-261938">
              <a:spcBef>
                <a:spcPts val="300"/>
              </a:spcBef>
              <a:buFont typeface="+mj-lt"/>
              <a:buAutoNum type="arabicPeriod"/>
            </a:pPr>
            <a:r>
              <a:rPr lang="cs-CZ" sz="2400" dirty="0"/>
              <a:t>K jednotlivé události (daň z nabytí nemovitých věcí)</a:t>
            </a:r>
          </a:p>
          <a:p>
            <a:pPr lvl="0"/>
            <a:r>
              <a:rPr lang="cs-CZ" dirty="0"/>
              <a:t>Základ pro správné zjištění a stanovení daně = </a:t>
            </a:r>
            <a:r>
              <a:rPr lang="cs-CZ" b="1" dirty="0"/>
              <a:t>daňové tvrzení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0F2CFBB-7550-4749-A12E-EED27AD3B71A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5269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15200" cy="1143000"/>
          </a:xfrm>
        </p:spPr>
        <p:txBody>
          <a:bodyPr lIns="0" tIns="0" rIns="0" bIns="0" anchor="t">
            <a:noAutofit/>
          </a:bodyPr>
          <a:lstStyle/>
          <a:p>
            <a:r>
              <a:rPr lang="cs-CZ" altLang="cs-CZ" sz="3200" b="1" dirty="0">
                <a:solidFill>
                  <a:srgbClr val="000099"/>
                </a:solidFill>
              </a:rPr>
              <a:t>VYMĚŘOVACÍ ŘÍZENÍ – DAP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643192" cy="4873752"/>
          </a:xfrm>
        </p:spPr>
        <p:txBody>
          <a:bodyPr lIns="0" tIns="0" rIns="0" bIns="0">
            <a:normAutofit fontScale="92500" lnSpcReduction="10000"/>
          </a:bodyPr>
          <a:lstStyle/>
          <a:p>
            <a:pPr lvl="0">
              <a:lnSpc>
                <a:spcPct val="110000"/>
              </a:lnSpc>
            </a:pPr>
            <a:r>
              <a:rPr lang="cs-CZ" sz="2600" b="1" dirty="0"/>
              <a:t>Řádné daňové tvrzení </a:t>
            </a:r>
            <a:endParaRPr lang="cs-CZ" sz="2600" dirty="0"/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cs-CZ" sz="2300" dirty="0"/>
              <a:t>Souhrnný pojem (§ 1/3 DŘ)</a:t>
            </a:r>
          </a:p>
          <a:p>
            <a:pPr lvl="1">
              <a:lnSpc>
                <a:spcPct val="110000"/>
              </a:lnSpc>
              <a:spcBef>
                <a:spcPts val="300"/>
              </a:spcBef>
            </a:pPr>
            <a:r>
              <a:rPr lang="cs-CZ" sz="2300" dirty="0"/>
              <a:t>Zahrnuje daňové přiznání, hlášení, vyúčtování </a:t>
            </a:r>
          </a:p>
          <a:p>
            <a:pPr lvl="0">
              <a:lnSpc>
                <a:spcPct val="110000"/>
              </a:lnSpc>
            </a:pPr>
            <a:r>
              <a:rPr lang="cs-CZ" sz="2600" b="1" dirty="0"/>
              <a:t>Daňové přiznání</a:t>
            </a:r>
            <a:r>
              <a:rPr lang="cs-CZ" sz="2600" dirty="0"/>
              <a:t> (§ 136 DŘ)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cs-CZ" sz="2300" b="1" dirty="0"/>
              <a:t>Povinnost</a:t>
            </a:r>
            <a:r>
              <a:rPr lang="cs-CZ" sz="2300" dirty="0"/>
              <a:t> </a:t>
            </a:r>
            <a:r>
              <a:rPr lang="cs-CZ" sz="2300" b="1" dirty="0"/>
              <a:t>podání</a:t>
            </a:r>
            <a:r>
              <a:rPr lang="cs-CZ" sz="2300" dirty="0"/>
              <a:t> </a:t>
            </a:r>
          </a:p>
          <a:p>
            <a:pPr lvl="2">
              <a:lnSpc>
                <a:spcPct val="110000"/>
              </a:lnSpc>
              <a:spcBef>
                <a:spcPts val="600"/>
              </a:spcBef>
            </a:pPr>
            <a:r>
              <a:rPr lang="cs-CZ" sz="1900" dirty="0"/>
              <a:t>Vyplývá ze zákona </a:t>
            </a:r>
          </a:p>
          <a:p>
            <a:pPr lvl="2">
              <a:lnSpc>
                <a:spcPct val="110000"/>
              </a:lnSpc>
              <a:spcBef>
                <a:spcPts val="300"/>
              </a:spcBef>
            </a:pPr>
            <a:r>
              <a:rPr lang="cs-CZ" sz="1900" dirty="0"/>
              <a:t>Podání na základě výzvy </a:t>
            </a:r>
            <a:r>
              <a:rPr lang="cs-CZ" sz="1900" dirty="0" smtClean="0"/>
              <a:t>správce daně</a:t>
            </a:r>
            <a:endParaRPr lang="cs-CZ" sz="1900" dirty="0"/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cs-CZ" sz="2300" b="1" dirty="0" smtClean="0"/>
              <a:t>Daňový subjekt </a:t>
            </a:r>
            <a:r>
              <a:rPr lang="cs-CZ" sz="2300" b="1" dirty="0"/>
              <a:t>musí </a:t>
            </a:r>
            <a:r>
              <a:rPr lang="cs-CZ" sz="2300" dirty="0"/>
              <a:t>zejména</a:t>
            </a:r>
          </a:p>
          <a:p>
            <a:pPr lvl="2">
              <a:lnSpc>
                <a:spcPct val="110000"/>
              </a:lnSpc>
              <a:spcBef>
                <a:spcPts val="600"/>
              </a:spcBef>
            </a:pPr>
            <a:r>
              <a:rPr lang="cs-CZ" sz="1900" dirty="0"/>
              <a:t>Vyčíslit daň</a:t>
            </a:r>
          </a:p>
          <a:p>
            <a:pPr lvl="2">
              <a:lnSpc>
                <a:spcPct val="110000"/>
              </a:lnSpc>
              <a:spcBef>
                <a:spcPts val="300"/>
              </a:spcBef>
            </a:pPr>
            <a:r>
              <a:rPr lang="cs-CZ" sz="1900" dirty="0"/>
              <a:t>Vyplnit předepsané údaje vyplývající z formuláře sestaveného MF (dle poučení k vyplnění DAP)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cs-CZ" sz="2300" b="1" dirty="0"/>
              <a:t>Splatnost daně</a:t>
            </a:r>
            <a:endParaRPr lang="cs-CZ" sz="2300" dirty="0"/>
          </a:p>
          <a:p>
            <a:pPr lvl="2">
              <a:lnSpc>
                <a:spcPct val="110000"/>
              </a:lnSpc>
              <a:spcBef>
                <a:spcPts val="600"/>
              </a:spcBef>
            </a:pPr>
            <a:r>
              <a:rPr lang="cs-CZ" sz="1900" dirty="0"/>
              <a:t>V poslední den lhůty stanovené pro podání DAP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0F2CFBB-7550-4749-A12E-EED27AD3B71A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7275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15200" cy="1143000"/>
          </a:xfrm>
        </p:spPr>
        <p:txBody>
          <a:bodyPr lIns="0" tIns="0" rIns="0" bIns="0" anchor="t">
            <a:noAutofit/>
          </a:bodyPr>
          <a:lstStyle/>
          <a:p>
            <a:r>
              <a:rPr lang="cs-CZ" altLang="cs-CZ" sz="3200" b="1" dirty="0">
                <a:solidFill>
                  <a:srgbClr val="000099"/>
                </a:solidFill>
              </a:rPr>
              <a:t>VYMĚŘOVACÍ ŘÍZENÍ – PODÁNÍ DAP (1)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643192" cy="4873752"/>
          </a:xfrm>
        </p:spPr>
        <p:txBody>
          <a:bodyPr lIns="0" tIns="0" rIns="0" bIns="0">
            <a:normAutofit/>
          </a:bodyPr>
          <a:lstStyle/>
          <a:p>
            <a:pPr lvl="0"/>
            <a:r>
              <a:rPr lang="cs-CZ" dirty="0"/>
              <a:t>DAP u daní vyměřovaných </a:t>
            </a:r>
            <a:r>
              <a:rPr lang="cs-CZ" u="sng" dirty="0"/>
              <a:t>za</a:t>
            </a:r>
            <a:r>
              <a:rPr lang="cs-CZ" dirty="0"/>
              <a:t> </a:t>
            </a:r>
            <a:r>
              <a:rPr lang="cs-CZ" b="1" dirty="0"/>
              <a:t>zdaňovací období, které trvá nejméně 12 měsíců</a:t>
            </a:r>
            <a:endParaRPr lang="cs-CZ" dirty="0"/>
          </a:p>
          <a:p>
            <a:pPr lvl="1">
              <a:spcBef>
                <a:spcPts val="600"/>
              </a:spcBef>
            </a:pPr>
            <a:r>
              <a:rPr lang="cs-CZ" dirty="0"/>
              <a:t>Podání do 3 měsíců od skončení zdaňovacího období </a:t>
            </a:r>
          </a:p>
          <a:p>
            <a:pPr marL="0" indent="0">
              <a:buNone/>
            </a:pPr>
            <a:endParaRPr lang="cs-CZ" dirty="0"/>
          </a:p>
          <a:p>
            <a:pPr marL="268288" indent="0">
              <a:buNone/>
            </a:pPr>
            <a:r>
              <a:rPr lang="cs-CZ" dirty="0"/>
              <a:t>DAP k dani z příjmů FO, PO </a:t>
            </a:r>
          </a:p>
          <a:p>
            <a:pPr lvl="1">
              <a:spcBef>
                <a:spcPts val="600"/>
              </a:spcBef>
            </a:pPr>
            <a:r>
              <a:rPr lang="cs-CZ" dirty="0"/>
              <a:t>Zdaňovací období = kalendářní rok, hospodářský rok </a:t>
            </a:r>
          </a:p>
          <a:p>
            <a:pPr lvl="1">
              <a:spcBef>
                <a:spcPts val="300"/>
              </a:spcBef>
            </a:pPr>
            <a:r>
              <a:rPr lang="cs-CZ" dirty="0"/>
              <a:t>Příklad</a:t>
            </a:r>
          </a:p>
          <a:p>
            <a:pPr lvl="2">
              <a:spcBef>
                <a:spcPts val="300"/>
              </a:spcBef>
            </a:pPr>
            <a:r>
              <a:rPr lang="cs-CZ" dirty="0"/>
              <a:t>Podání DAP za kalendářní rok </a:t>
            </a:r>
            <a:r>
              <a:rPr lang="cs-CZ" dirty="0" smtClean="0"/>
              <a:t>2016: </a:t>
            </a:r>
            <a:r>
              <a:rPr lang="cs-CZ" dirty="0"/>
              <a:t>do 1. 4. </a:t>
            </a:r>
            <a:r>
              <a:rPr lang="cs-CZ" dirty="0" smtClean="0"/>
              <a:t>2017 (sobota)</a:t>
            </a:r>
            <a:br>
              <a:rPr lang="cs-CZ" dirty="0" smtClean="0"/>
            </a:br>
            <a:r>
              <a:rPr lang="cs-CZ" dirty="0" smtClean="0"/>
              <a:t>→ 3. 4. 2017</a:t>
            </a:r>
            <a:endParaRPr lang="cs-CZ" dirty="0"/>
          </a:p>
          <a:p>
            <a:pPr lvl="2">
              <a:spcBef>
                <a:spcPts val="300"/>
              </a:spcBef>
            </a:pPr>
            <a:r>
              <a:rPr lang="cs-CZ" dirty="0"/>
              <a:t>Splatnost daně: </a:t>
            </a:r>
            <a:r>
              <a:rPr lang="cs-CZ" dirty="0" smtClean="0"/>
              <a:t>3.4.2017 (§ </a:t>
            </a:r>
            <a:r>
              <a:rPr lang="cs-CZ" dirty="0"/>
              <a:t>135/3 DŘ)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0F2CFBB-7550-4749-A12E-EED27AD3B71A}" type="slidenum">
              <a:rPr lang="cs-CZ" smtClean="0"/>
              <a:t>7</a:t>
            </a:fld>
            <a:endParaRPr lang="cs-CZ"/>
          </a:p>
        </p:txBody>
      </p:sp>
      <p:cxnSp>
        <p:nvCxnSpPr>
          <p:cNvPr id="6" name="Přímá spojnice se šipkou 5"/>
          <p:cNvCxnSpPr/>
          <p:nvPr/>
        </p:nvCxnSpPr>
        <p:spPr>
          <a:xfrm>
            <a:off x="755576" y="2754618"/>
            <a:ext cx="0" cy="4320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7899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15200" cy="1143000"/>
          </a:xfrm>
        </p:spPr>
        <p:txBody>
          <a:bodyPr lIns="0" tIns="0" rIns="0" bIns="0" anchor="t">
            <a:noAutofit/>
          </a:bodyPr>
          <a:lstStyle/>
          <a:p>
            <a:r>
              <a:rPr lang="cs-CZ" altLang="cs-CZ" sz="3200" b="1" dirty="0">
                <a:solidFill>
                  <a:srgbClr val="000099"/>
                </a:solidFill>
              </a:rPr>
              <a:t>VYMĚŘOVACÍ ŘÍZENÍ – PODÁNÍ DAP (2)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643192" cy="4873752"/>
          </a:xfrm>
        </p:spPr>
        <p:txBody>
          <a:bodyPr lIns="0" tIns="0" rIns="0" bIns="0">
            <a:noAutofit/>
          </a:bodyPr>
          <a:lstStyle/>
          <a:p>
            <a:pPr lvl="0"/>
            <a:r>
              <a:rPr lang="cs-CZ" sz="2000" dirty="0"/>
              <a:t>DAP u daní vyměřovaných </a:t>
            </a:r>
            <a:r>
              <a:rPr lang="cs-CZ" sz="2000" u="sng" dirty="0"/>
              <a:t>za</a:t>
            </a:r>
            <a:r>
              <a:rPr lang="cs-CZ" sz="2000" dirty="0"/>
              <a:t> </a:t>
            </a:r>
            <a:r>
              <a:rPr lang="cs-CZ" sz="2000" b="1" dirty="0"/>
              <a:t>zdaňovací období, které trvá nejméně 12 měsíců</a:t>
            </a:r>
            <a:r>
              <a:rPr lang="cs-CZ" sz="2000" dirty="0"/>
              <a:t> (§ 136/2 DŘ)</a:t>
            </a:r>
          </a:p>
          <a:p>
            <a:pPr lvl="1">
              <a:spcBef>
                <a:spcPts val="600"/>
              </a:spcBef>
            </a:pPr>
            <a:r>
              <a:rPr lang="cs-CZ" sz="2000" dirty="0"/>
              <a:t>Podání do 6 měsíců po uplynutí zdaňovacího období</a:t>
            </a:r>
          </a:p>
          <a:p>
            <a:pPr lvl="0"/>
            <a:r>
              <a:rPr lang="cs-CZ" sz="2000" dirty="0"/>
              <a:t>Podmínky</a:t>
            </a:r>
          </a:p>
          <a:p>
            <a:pPr lvl="1">
              <a:spcBef>
                <a:spcPts val="600"/>
              </a:spcBef>
            </a:pPr>
            <a:r>
              <a:rPr lang="cs-CZ" sz="2000" dirty="0"/>
              <a:t>Povinnost ověření účetní závěrky auditorem </a:t>
            </a:r>
          </a:p>
          <a:p>
            <a:pPr lvl="1">
              <a:spcBef>
                <a:spcPts val="300"/>
              </a:spcBef>
            </a:pPr>
            <a:r>
              <a:rPr lang="cs-CZ" sz="2000" dirty="0"/>
              <a:t>DAP zpracovává a podává daňový poradce → plná</a:t>
            </a:r>
            <a:br>
              <a:rPr lang="cs-CZ" sz="2000" dirty="0"/>
            </a:br>
            <a:r>
              <a:rPr lang="cs-CZ" sz="2000" dirty="0"/>
              <a:t>moc udělená poradci musí být uplatněna u </a:t>
            </a:r>
            <a:r>
              <a:rPr lang="cs-CZ" sz="2000" dirty="0" smtClean="0"/>
              <a:t>správce daně </a:t>
            </a:r>
            <a:r>
              <a:rPr lang="cs-CZ" sz="2000" dirty="0"/>
              <a:t>před uplynutím 3 měsíční lhůty stanovené v § 136/1 DŘ</a:t>
            </a:r>
          </a:p>
          <a:p>
            <a:pPr marL="0" lvl="0" indent="0">
              <a:buNone/>
            </a:pPr>
            <a:endParaRPr lang="cs-CZ" sz="2000" dirty="0"/>
          </a:p>
          <a:p>
            <a:r>
              <a:rPr lang="cs-CZ" sz="2000" dirty="0" smtClean="0"/>
              <a:t>DAP </a:t>
            </a:r>
            <a:r>
              <a:rPr lang="cs-CZ" sz="2000" dirty="0"/>
              <a:t>k dani z příjmů FO, PO </a:t>
            </a:r>
          </a:p>
          <a:p>
            <a:pPr lvl="1"/>
            <a:r>
              <a:rPr lang="cs-CZ" sz="1700" dirty="0" smtClean="0"/>
              <a:t>Příklad</a:t>
            </a:r>
            <a:endParaRPr lang="cs-CZ" sz="1700" dirty="0"/>
          </a:p>
          <a:p>
            <a:pPr lvl="2">
              <a:spcBef>
                <a:spcPts val="600"/>
              </a:spcBef>
            </a:pPr>
            <a:r>
              <a:rPr lang="cs-CZ" sz="1700" dirty="0"/>
              <a:t>Podání DAP za kalendářní rok </a:t>
            </a:r>
            <a:r>
              <a:rPr lang="cs-CZ" sz="1700" dirty="0" smtClean="0"/>
              <a:t>2016: </a:t>
            </a:r>
            <a:r>
              <a:rPr lang="cs-CZ" sz="1700" dirty="0"/>
              <a:t>do 1. 7. </a:t>
            </a:r>
            <a:r>
              <a:rPr lang="cs-CZ" sz="1700" dirty="0" smtClean="0"/>
              <a:t>2017 (sobota) →</a:t>
            </a:r>
            <a:br>
              <a:rPr lang="cs-CZ" sz="1700" dirty="0" smtClean="0"/>
            </a:br>
            <a:r>
              <a:rPr lang="cs-CZ" sz="1700" dirty="0" smtClean="0"/>
              <a:t>3. 7. 2017</a:t>
            </a:r>
            <a:endParaRPr lang="cs-CZ" sz="1700" dirty="0"/>
          </a:p>
          <a:p>
            <a:pPr lvl="2">
              <a:spcBef>
                <a:spcPts val="300"/>
              </a:spcBef>
            </a:pPr>
            <a:r>
              <a:rPr lang="cs-CZ" sz="1700" dirty="0"/>
              <a:t>Splatnost daně: </a:t>
            </a:r>
            <a:r>
              <a:rPr lang="cs-CZ" sz="1700" dirty="0" smtClean="0"/>
              <a:t>3. </a:t>
            </a:r>
            <a:r>
              <a:rPr lang="cs-CZ" sz="1700" dirty="0"/>
              <a:t>7. </a:t>
            </a:r>
            <a:r>
              <a:rPr lang="cs-CZ" sz="1700" dirty="0" smtClean="0"/>
              <a:t>2017 </a:t>
            </a:r>
            <a:r>
              <a:rPr lang="cs-CZ" sz="1700" dirty="0"/>
              <a:t>(§ 135/3 DŘ)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0F2CFBB-7550-4749-A12E-EED27AD3B71A}" type="slidenum">
              <a:rPr lang="cs-CZ" smtClean="0"/>
              <a:t>8</a:t>
            </a:fld>
            <a:endParaRPr lang="cs-CZ"/>
          </a:p>
        </p:txBody>
      </p:sp>
      <p:cxnSp>
        <p:nvCxnSpPr>
          <p:cNvPr id="6" name="Přímá spojnice se šipkou 5"/>
          <p:cNvCxnSpPr/>
          <p:nvPr/>
        </p:nvCxnSpPr>
        <p:spPr>
          <a:xfrm>
            <a:off x="755576" y="4293096"/>
            <a:ext cx="0" cy="4320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7968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15200" cy="1143000"/>
          </a:xfrm>
        </p:spPr>
        <p:txBody>
          <a:bodyPr lIns="0" tIns="0" rIns="0" bIns="0" anchor="t">
            <a:noAutofit/>
          </a:bodyPr>
          <a:lstStyle/>
          <a:p>
            <a:r>
              <a:rPr lang="cs-CZ" altLang="cs-CZ" sz="3200" b="1" dirty="0">
                <a:solidFill>
                  <a:srgbClr val="000099"/>
                </a:solidFill>
              </a:rPr>
              <a:t>VYMĚŘOVACÍ ŘÍZENÍ – PODÁNÍ DAP (3)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643192" cy="4873752"/>
          </a:xfrm>
        </p:spPr>
        <p:txBody>
          <a:bodyPr lIns="0" tIns="0" rIns="0" bIns="0">
            <a:normAutofit/>
          </a:bodyPr>
          <a:lstStyle/>
          <a:p>
            <a:pPr lvl="0"/>
            <a:r>
              <a:rPr lang="cs-CZ" dirty="0"/>
              <a:t>DAP u daní vyměřovaných </a:t>
            </a:r>
            <a:r>
              <a:rPr lang="cs-CZ" u="sng" dirty="0"/>
              <a:t>na</a:t>
            </a:r>
            <a:r>
              <a:rPr lang="cs-CZ" dirty="0"/>
              <a:t> </a:t>
            </a:r>
            <a:r>
              <a:rPr lang="cs-CZ" b="1" dirty="0"/>
              <a:t>zdaňovací období, které trvá 12 měsíců</a:t>
            </a:r>
            <a:endParaRPr lang="cs-CZ" dirty="0"/>
          </a:p>
          <a:p>
            <a:pPr lvl="1">
              <a:spcBef>
                <a:spcPts val="600"/>
              </a:spcBef>
            </a:pPr>
            <a:r>
              <a:rPr lang="cs-CZ" dirty="0"/>
              <a:t>Podání nejpozději do konce prvního měsíce, jímž začíná běh zdaňovacího období </a:t>
            </a:r>
          </a:p>
          <a:p>
            <a:pPr marL="0" lvl="0" indent="0">
              <a:buNone/>
            </a:pPr>
            <a:endParaRPr lang="cs-CZ" dirty="0"/>
          </a:p>
          <a:p>
            <a:pPr marL="268288" lvl="0" indent="0">
              <a:buNone/>
            </a:pPr>
            <a:r>
              <a:rPr lang="cs-CZ" dirty="0"/>
              <a:t>DAP k dani z nemovitých věcí</a:t>
            </a:r>
          </a:p>
          <a:p>
            <a:pPr lvl="1">
              <a:spcBef>
                <a:spcPts val="600"/>
              </a:spcBef>
            </a:pPr>
            <a:r>
              <a:rPr lang="cs-CZ" dirty="0"/>
              <a:t>Příklad</a:t>
            </a:r>
          </a:p>
          <a:p>
            <a:pPr lvl="2">
              <a:spcBef>
                <a:spcPts val="600"/>
              </a:spcBef>
            </a:pPr>
            <a:r>
              <a:rPr lang="cs-CZ" dirty="0"/>
              <a:t>Podání DAP na kalendářní rok </a:t>
            </a:r>
            <a:r>
              <a:rPr lang="cs-CZ" dirty="0" smtClean="0"/>
              <a:t>2017: </a:t>
            </a:r>
            <a:r>
              <a:rPr lang="cs-CZ" dirty="0"/>
              <a:t>do 31. 1. </a:t>
            </a:r>
            <a:r>
              <a:rPr lang="cs-CZ" dirty="0" smtClean="0"/>
              <a:t>2017</a:t>
            </a:r>
            <a:endParaRPr lang="cs-CZ" dirty="0"/>
          </a:p>
          <a:p>
            <a:pPr lvl="2">
              <a:spcBef>
                <a:spcPts val="300"/>
              </a:spcBef>
            </a:pPr>
            <a:r>
              <a:rPr lang="cs-CZ" dirty="0"/>
              <a:t>Splatnost daně: do 31. 5. </a:t>
            </a:r>
            <a:r>
              <a:rPr lang="cs-CZ" dirty="0" smtClean="0"/>
              <a:t>2017 </a:t>
            </a:r>
            <a:r>
              <a:rPr lang="cs-CZ" dirty="0"/>
              <a:t>… + § 15 ZDNV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0F2CFBB-7550-4749-A12E-EED27AD3B71A}" type="slidenum">
              <a:rPr lang="cs-CZ" smtClean="0"/>
              <a:t>9</a:t>
            </a:fld>
            <a:endParaRPr lang="cs-CZ"/>
          </a:p>
        </p:txBody>
      </p:sp>
      <p:cxnSp>
        <p:nvCxnSpPr>
          <p:cNvPr id="6" name="Přímá spojnice se šipkou 5"/>
          <p:cNvCxnSpPr/>
          <p:nvPr/>
        </p:nvCxnSpPr>
        <p:spPr>
          <a:xfrm>
            <a:off x="755576" y="3068960"/>
            <a:ext cx="0" cy="4320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8615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ÚMSK prezentace">
  <a:themeElements>
    <a:clrScheme name="Petra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B40027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10071</TotalTime>
  <Words>2341</Words>
  <Application>Microsoft Office PowerPoint</Application>
  <PresentationFormat>Předvádění na obrazovce (4:3)</PresentationFormat>
  <Paragraphs>433</Paragraphs>
  <Slides>41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41</vt:i4>
      </vt:variant>
    </vt:vector>
  </HeadingPairs>
  <TitlesOfParts>
    <vt:vector size="47" baseType="lpstr">
      <vt:lpstr>Calibri</vt:lpstr>
      <vt:lpstr>Century Schoolbook</vt:lpstr>
      <vt:lpstr>Symbol</vt:lpstr>
      <vt:lpstr>Wingdings</vt:lpstr>
      <vt:lpstr>Wingdings 2</vt:lpstr>
      <vt:lpstr>FÚMSK prezentace</vt:lpstr>
      <vt:lpstr>Daňový proces III</vt:lpstr>
      <vt:lpstr>OSNOVA</vt:lpstr>
      <vt:lpstr>Prezentace aplikace PowerPoint</vt:lpstr>
      <vt:lpstr>1.  VYMĚŘOVACÍ ŘÍZENÍ</vt:lpstr>
      <vt:lpstr>VYMĚŘOVACÍ ŘÍZENÍ</vt:lpstr>
      <vt:lpstr>VYMĚŘOVACÍ ŘÍZENÍ – DAP</vt:lpstr>
      <vt:lpstr>VYMĚŘOVACÍ ŘÍZENÍ – PODÁNÍ DAP (1)</vt:lpstr>
      <vt:lpstr>VYMĚŘOVACÍ ŘÍZENÍ – PODÁNÍ DAP (2)</vt:lpstr>
      <vt:lpstr>VYMĚŘOVACÍ ŘÍZENÍ – PODÁNÍ DAP (3)</vt:lpstr>
      <vt:lpstr>VYMĚŘOVACÍ ŘÍZENÍ – PODÁNÍ DAP (4)</vt:lpstr>
      <vt:lpstr>VYMĚŘOVACÍ ŘÍZENÍ – PODÁNÍ DAP (5)</vt:lpstr>
      <vt:lpstr>VYMĚŘOVACÍ ŘÍZENÍ – HLÁŠENÍ, VYÚČTOVÁNÍ, OPRAVNÉ TVRZENÍ</vt:lpstr>
      <vt:lpstr>VYMĚŘENÍ DANĚ (§ 139 DŘ)</vt:lpstr>
      <vt:lpstr>VYMĚŘENÍ DANĚ (§ 140 DŘ)</vt:lpstr>
      <vt:lpstr>VYMĚŘOVACÍ ŘÍZENÍ</vt:lpstr>
      <vt:lpstr>VYMĚŘOVACÍ ŘÍZENÍ – PRAKTICKÝ PŘÍKLAD (ZADÁNÍ)</vt:lpstr>
      <vt:lpstr>VYMĚŘOVACÍ ŘÍZENÍ – PRAKTICKÝ PŘÍKLAD (ŘEŠENÍ)</vt:lpstr>
      <vt:lpstr>Prezentace aplikace PowerPoint</vt:lpstr>
      <vt:lpstr>ZPŮSOBY STANOVENÍ DANĚ (§ 98 DŘ)</vt:lpstr>
      <vt:lpstr>2.  DOMĚŘOVACÍ ŘÍZENÍ</vt:lpstr>
      <vt:lpstr>DODATEČNÉ DAŇOVÉ TVRZENÍ (§141 DŘ)</vt:lpstr>
      <vt:lpstr>DOMĚŘENÍ DANĚ (§ 143 DŘ)</vt:lpstr>
      <vt:lpstr>DOMĚŘENÍ DANĚ (§ 144 DŘ)</vt:lpstr>
      <vt:lpstr>LHŮTA PRO STANOVENÍ DANĚ (§ 148 DŘ)</vt:lpstr>
      <vt:lpstr>LHŮTA PRO STANOVENÍ DANĚ</vt:lpstr>
      <vt:lpstr>VYMÁHÁNÍ DANÍ (§ 175 až 232 DŘ)</vt:lpstr>
      <vt:lpstr>VYMÁHÁNÍ (§ 175 až 176 DŘ)</vt:lpstr>
      <vt:lpstr>VYMÁHÁNÍ (§ 178 DŘ)</vt:lpstr>
      <vt:lpstr>VYLOUČENÍ MAJETKU Z DAŇOVÉ EXEKUCE (§ 179 DŘ)</vt:lpstr>
      <vt:lpstr>EXEKUČNÍ NÁKLADY (§ 182 až 184 DŘ)</vt:lpstr>
      <vt:lpstr>SRÁŽKY ZE MZDY (§ 187 až 189 DŘ)</vt:lpstr>
      <vt:lpstr>PŘIKÁZÁNÍ POHLEDÁVKY Z ÚČTU U POSKYTOVATELE PLATEBNÍCH SLUŽEB (§ 190 DŘ)</vt:lpstr>
      <vt:lpstr>PŘIKÁZÁNÍ JINÉ PENĚŽITÉ POHLEDÁVKY (§ 191 DŘ)</vt:lpstr>
      <vt:lpstr>PRODEJ MOVITÝCH VĚCÍ (§ 203 až 217 DŘ)</vt:lpstr>
      <vt:lpstr>PRODEJ NEMOVITÝCH VĚCÍ (§ 218 až 221 DŘ)</vt:lpstr>
      <vt:lpstr>PRODEJ MOVITÝCH A NEMOVITÝCH VĚCÍ – DRAŽBOU (§ 194 až 196 DŘ)</vt:lpstr>
      <vt:lpstr>PRODEJ MOVITÝCH A NEMOVITÝCH VĚCÍ – DRAŽBOU (§ 197 až 202 DŘ)</vt:lpstr>
      <vt:lpstr>PRODEJ MOVITÝCH VĚCÍ – DRAŽBOU (SPECIFIKA)</vt:lpstr>
      <vt:lpstr>PRODEJ NEMOVITÝCH VĚCÍ (§ 222 až 227 DŘ)</vt:lpstr>
      <vt:lpstr>ROZVRHOVÉ ŘÍZENÍ (§ 228 až 232 DŘ)</vt:lpstr>
      <vt:lpstr>DĚKUJEME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Daňový řád</dc:title>
  <dc:creator>Petra Snopková</dc:creator>
  <cp:lastModifiedBy>Posluchárna</cp:lastModifiedBy>
  <cp:revision>4633</cp:revision>
  <cp:lastPrinted>2017-01-05T12:26:07Z</cp:lastPrinted>
  <dcterms:created xsi:type="dcterms:W3CDTF">2016-09-29T15:24:39Z</dcterms:created>
  <dcterms:modified xsi:type="dcterms:W3CDTF">2017-03-16T14:27:12Z</dcterms:modified>
</cp:coreProperties>
</file>