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4"/>
  </p:notesMasterIdLst>
  <p:handoutMasterIdLst>
    <p:handoutMasterId r:id="rId35"/>
  </p:handoutMasterIdLst>
  <p:sldIdLst>
    <p:sldId id="752" r:id="rId2"/>
    <p:sldId id="753" r:id="rId3"/>
    <p:sldId id="756" r:id="rId4"/>
    <p:sldId id="764" r:id="rId5"/>
    <p:sldId id="757" r:id="rId6"/>
    <p:sldId id="765" r:id="rId7"/>
    <p:sldId id="767" r:id="rId8"/>
    <p:sldId id="766" r:id="rId9"/>
    <p:sldId id="759" r:id="rId10"/>
    <p:sldId id="768" r:id="rId11"/>
    <p:sldId id="769" r:id="rId12"/>
    <p:sldId id="494" r:id="rId13"/>
    <p:sldId id="770" r:id="rId14"/>
    <p:sldId id="755" r:id="rId15"/>
    <p:sldId id="495" r:id="rId16"/>
    <p:sldId id="754" r:id="rId17"/>
    <p:sldId id="496" r:id="rId18"/>
    <p:sldId id="497" r:id="rId19"/>
    <p:sldId id="499" r:id="rId20"/>
    <p:sldId id="500" r:id="rId21"/>
    <p:sldId id="501" r:id="rId22"/>
    <p:sldId id="502" r:id="rId23"/>
    <p:sldId id="503" r:id="rId24"/>
    <p:sldId id="504" r:id="rId25"/>
    <p:sldId id="505" r:id="rId26"/>
    <p:sldId id="320" r:id="rId27"/>
    <p:sldId id="506" r:id="rId28"/>
    <p:sldId id="507" r:id="rId29"/>
    <p:sldId id="712" r:id="rId30"/>
    <p:sldId id="508" r:id="rId31"/>
    <p:sldId id="324" r:id="rId32"/>
    <p:sldId id="621" r:id="rId33"/>
  </p:sldIdLst>
  <p:sldSz cx="9144000" cy="6858000" type="screen4x3"/>
  <p:notesSz cx="6784975" cy="9906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  <a:srgbClr val="CCECFF"/>
    <a:srgbClr val="FF7B98"/>
    <a:srgbClr val="CCFF99"/>
    <a:srgbClr val="E6BEFF"/>
    <a:srgbClr val="FFFF99"/>
    <a:srgbClr val="FFCCFF"/>
    <a:srgbClr val="006600"/>
    <a:srgbClr val="FFFF97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58" autoAdjust="0"/>
    <p:restoredTop sz="95280" autoAdjust="0"/>
  </p:normalViewPr>
  <p:slideViewPr>
    <p:cSldViewPr>
      <p:cViewPr varScale="1">
        <p:scale>
          <a:sx n="113" d="100"/>
          <a:sy n="113" d="100"/>
        </p:scale>
        <p:origin x="-150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4848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68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5"/>
            <a:ext cx="2940896" cy="495856"/>
          </a:xfrm>
          <a:prstGeom prst="rect">
            <a:avLst/>
          </a:prstGeom>
        </p:spPr>
        <p:txBody>
          <a:bodyPr vert="horz" lIns="91247" tIns="45625" rIns="91247" bIns="4562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2498" y="5"/>
            <a:ext cx="2940896" cy="495856"/>
          </a:xfrm>
          <a:prstGeom prst="rect">
            <a:avLst/>
          </a:prstGeom>
        </p:spPr>
        <p:txBody>
          <a:bodyPr vert="horz" lIns="91247" tIns="45625" rIns="91247" bIns="45625" rtlCol="0"/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9408565"/>
            <a:ext cx="2940896" cy="495854"/>
          </a:xfrm>
          <a:prstGeom prst="rect">
            <a:avLst/>
          </a:prstGeom>
        </p:spPr>
        <p:txBody>
          <a:bodyPr vert="horz" lIns="91247" tIns="45625" rIns="91247" bIns="4562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2498" y="9408565"/>
            <a:ext cx="2940896" cy="495854"/>
          </a:xfrm>
          <a:prstGeom prst="rect">
            <a:avLst/>
          </a:prstGeom>
        </p:spPr>
        <p:txBody>
          <a:bodyPr vert="horz" lIns="91247" tIns="45625" rIns="91247" bIns="45625" rtlCol="0" anchor="b"/>
          <a:lstStyle>
            <a:lvl1pPr algn="r">
              <a:defRPr sz="1200"/>
            </a:lvl1pPr>
          </a:lstStyle>
          <a:p>
            <a:fld id="{55714480-D606-4E7F-8B19-B45396E975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982672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0156" cy="495300"/>
          </a:xfrm>
          <a:prstGeom prst="rect">
            <a:avLst/>
          </a:prstGeom>
        </p:spPr>
        <p:txBody>
          <a:bodyPr vert="horz" lIns="91247" tIns="45625" rIns="91247" bIns="4562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3253" y="2"/>
            <a:ext cx="2940156" cy="495300"/>
          </a:xfrm>
          <a:prstGeom prst="rect">
            <a:avLst/>
          </a:prstGeom>
        </p:spPr>
        <p:txBody>
          <a:bodyPr vert="horz" lIns="91247" tIns="45625" rIns="91247" bIns="45625" rtlCol="0"/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39775"/>
            <a:ext cx="4956175" cy="3717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47" tIns="45625" rIns="91247" bIns="45625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8498" y="4705351"/>
            <a:ext cx="5427980" cy="4457700"/>
          </a:xfrm>
          <a:prstGeom prst="rect">
            <a:avLst/>
          </a:prstGeom>
        </p:spPr>
        <p:txBody>
          <a:bodyPr vert="horz" lIns="91247" tIns="45625" rIns="91247" bIns="45625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2" y="9408981"/>
            <a:ext cx="2940156" cy="495300"/>
          </a:xfrm>
          <a:prstGeom prst="rect">
            <a:avLst/>
          </a:prstGeom>
        </p:spPr>
        <p:txBody>
          <a:bodyPr vert="horz" lIns="91247" tIns="45625" rIns="91247" bIns="4562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3253" y="9408981"/>
            <a:ext cx="2940156" cy="495300"/>
          </a:xfrm>
          <a:prstGeom prst="rect">
            <a:avLst/>
          </a:prstGeom>
        </p:spPr>
        <p:txBody>
          <a:bodyPr vert="horz" lIns="91247" tIns="45625" rIns="91247" bIns="45625" rtlCol="0" anchor="b"/>
          <a:lstStyle>
            <a:lvl1pPr algn="r">
              <a:defRPr sz="1200"/>
            </a:lvl1pPr>
          </a:lstStyle>
          <a:p>
            <a:fld id="{043FE679-C724-4ED9-9C14-61C2889E7F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573374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FE679-C724-4ED9-9C14-61C2889E7F46}" type="slidenum">
              <a:rPr lang="cs-CZ" smtClean="0"/>
              <a:t>1</a:t>
            </a:fld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8079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FE679-C724-4ED9-9C14-61C2889E7F46}" type="slidenum">
              <a:rPr lang="cs-CZ" smtClean="0"/>
              <a:t>32</a:t>
            </a:fld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8079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102C2A8-42CC-446C-B7E8-156697113965}" type="datetime1">
              <a:rPr lang="cs-CZ" smtClean="0"/>
              <a:t>15.3.2017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0F2CFBB-7550-4749-A12E-EED27AD3B71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5F003-7913-4468-95F1-A4305A4D988F}" type="datetime1">
              <a:rPr lang="cs-CZ" smtClean="0"/>
              <a:t>15.3.2017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49ED8-E340-4E58-9C7F-B07453FD70ED}" type="datetime1">
              <a:rPr lang="cs-CZ" smtClean="0"/>
              <a:t>15.3.2017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8F765DC-2072-412C-9DBF-28D99B13F52A}" type="datetime1">
              <a:rPr lang="cs-CZ" smtClean="0"/>
              <a:t>15.3.2017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0F2CFBB-7550-4749-A12E-EED27AD3B71A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07A04C1-B3FC-4602-845A-8F9AADBD8D76}" type="datetime1">
              <a:rPr lang="cs-CZ" smtClean="0"/>
              <a:t>15.3.2017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0F2CFBB-7550-4749-A12E-EED27AD3B71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FA93A-8145-48A6-8B31-1EC206F122F2}" type="datetime1">
              <a:rPr lang="cs-CZ" smtClean="0"/>
              <a:t>15.3.2017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A8ED-CC6E-4C20-9262-B36DE5CB657C}" type="datetime1">
              <a:rPr lang="cs-CZ" smtClean="0"/>
              <a:t>15.3.2017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840801B-15CE-4DB3-8CA0-EB7E2AECA6D5}" type="datetime1">
              <a:rPr lang="cs-CZ" smtClean="0"/>
              <a:t>15.3.2017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0F2CFBB-7550-4749-A12E-EED27AD3B71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4CFF-8C15-459D-B4B3-B7160B4E7C1A}" type="datetime1">
              <a:rPr lang="cs-CZ" smtClean="0"/>
              <a:t>15.3.2017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98589E1-1945-492D-9884-6A592C77E699}" type="datetime1">
              <a:rPr lang="cs-CZ" smtClean="0"/>
              <a:t>15.3.2017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0F2CFBB-7550-4749-A12E-EED27AD3B71A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5756F7D-AF1E-4414-AF61-A03B244F1AF3}" type="datetime1">
              <a:rPr lang="cs-CZ" smtClean="0"/>
              <a:t>15.3.2017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0F2CFBB-7550-4749-A12E-EED27AD3B71A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821E7B8-4D76-4409-A041-3EDB54E74700}" type="datetime1">
              <a:rPr lang="cs-CZ" smtClean="0"/>
              <a:t>15.3.2017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0F2CFBB-7550-4749-A12E-EED27AD3B71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07704" y="1196752"/>
            <a:ext cx="6692280" cy="2304256"/>
          </a:xfrm>
        </p:spPr>
        <p:txBody>
          <a:bodyPr anchor="ctr">
            <a:normAutofit/>
          </a:bodyPr>
          <a:lstStyle/>
          <a:p>
            <a:pPr algn="ctr"/>
            <a:r>
              <a:rPr lang="cs-CZ" sz="5400" b="1" dirty="0" smtClean="0">
                <a:solidFill>
                  <a:srgbClr val="C00000"/>
                </a:solidFill>
              </a:rPr>
              <a:t>Daňový proces II</a:t>
            </a:r>
            <a:endParaRPr lang="cs-CZ" sz="4400" b="1" dirty="0">
              <a:solidFill>
                <a:srgbClr val="C0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07704" y="4437112"/>
            <a:ext cx="6912768" cy="1872208"/>
          </a:xfrm>
        </p:spPr>
        <p:txBody>
          <a:bodyPr>
            <a:normAutofit/>
          </a:bodyPr>
          <a:lstStyle/>
          <a:p>
            <a:pPr algn="ctr"/>
            <a:r>
              <a:rPr lang="cs-CZ" sz="2200" dirty="0" smtClean="0">
                <a:solidFill>
                  <a:schemeClr val="tx1"/>
                </a:solidFill>
              </a:rPr>
              <a:t>Finanční právo procesní</a:t>
            </a:r>
          </a:p>
          <a:p>
            <a:pPr algn="ctr"/>
            <a:endParaRPr lang="cs-CZ" sz="2200" dirty="0" smtClean="0">
              <a:solidFill>
                <a:schemeClr val="tx1"/>
              </a:solidFill>
            </a:endParaRPr>
          </a:p>
          <a:p>
            <a:pPr algn="ctr"/>
            <a:r>
              <a:rPr lang="cs-CZ" sz="2000" b="0" dirty="0" smtClean="0">
                <a:solidFill>
                  <a:schemeClr val="tx1"/>
                </a:solidFill>
              </a:rPr>
              <a:t>Petra Snopková</a:t>
            </a:r>
          </a:p>
          <a:p>
            <a:pPr algn="ctr"/>
            <a:r>
              <a:rPr lang="cs-CZ" sz="2000" b="0" dirty="0" smtClean="0">
                <a:solidFill>
                  <a:schemeClr val="tx1"/>
                </a:solidFill>
              </a:rPr>
              <a:t>Michal Liška</a:t>
            </a:r>
            <a:endParaRPr lang="cs-CZ" sz="2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342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altLang="cs-CZ" sz="3200" b="1" dirty="0" smtClean="0">
                <a:solidFill>
                  <a:srgbClr val="000099"/>
                </a:solidFill>
              </a:rPr>
              <a:t>ROZHODNUTÍ V REGISTRAČNÍM ŘÍZENÍ</a:t>
            </a:r>
            <a:endParaRPr lang="cs-CZ" altLang="cs-CZ" sz="3200" b="1" dirty="0">
              <a:solidFill>
                <a:srgbClr val="0000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 lIns="0" tIns="0" rIns="0" bIns="0">
            <a:normAutofit/>
          </a:bodyPr>
          <a:lstStyle/>
          <a:p>
            <a:pPr lvl="0"/>
            <a:r>
              <a:rPr lang="cs-CZ" b="1" dirty="0" smtClean="0"/>
              <a:t>Rozhodnutí </a:t>
            </a:r>
            <a:r>
              <a:rPr lang="cs-CZ" b="1" dirty="0"/>
              <a:t>o registraci (§ 129 DŘ)</a:t>
            </a:r>
            <a:endParaRPr lang="cs-CZ" dirty="0"/>
          </a:p>
          <a:p>
            <a:pPr lvl="1">
              <a:spcBef>
                <a:spcPts val="600"/>
              </a:spcBef>
            </a:pPr>
            <a:r>
              <a:rPr lang="cs-CZ" dirty="0" smtClean="0"/>
              <a:t>Do 30 dnů ode dne podání přihlášky / odstranění vad přihlášky → ve zvlášť složitých případech lze prodloužit</a:t>
            </a:r>
          </a:p>
          <a:p>
            <a:pPr marL="627063" lvl="1" indent="-261938">
              <a:spcBef>
                <a:spcPts val="600"/>
              </a:spcBef>
              <a:buFont typeface="+mj-lt"/>
              <a:buAutoNum type="arabicPeriod"/>
            </a:pPr>
            <a:r>
              <a:rPr lang="cs-CZ" dirty="0" smtClean="0"/>
              <a:t>Rozhodnutí </a:t>
            </a:r>
            <a:r>
              <a:rPr lang="cs-CZ" dirty="0"/>
              <a:t>na základě podané přihlášky </a:t>
            </a:r>
            <a:endParaRPr lang="cs-CZ" dirty="0" smtClean="0"/>
          </a:p>
          <a:p>
            <a:pPr marL="925195" lvl="2" indent="-285750">
              <a:spcBef>
                <a:spcPts val="600"/>
              </a:spcBef>
            </a:pPr>
            <a:r>
              <a:rPr lang="cs-CZ" dirty="0" smtClean="0"/>
              <a:t>Zcela v souladu s podanou přihláškou → rozhodnutí se neodůvodňuje</a:t>
            </a:r>
            <a:endParaRPr lang="cs-CZ" dirty="0"/>
          </a:p>
          <a:p>
            <a:pPr marL="627063" lvl="1" indent="-261938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Rozhodnutí z moci </a:t>
            </a:r>
            <a:r>
              <a:rPr lang="cs-CZ" dirty="0" smtClean="0"/>
              <a:t>úřední (registrování nebo zrušení registrace)</a:t>
            </a:r>
          </a:p>
          <a:p>
            <a:pPr marL="925195" lvl="2" indent="-285750">
              <a:spcBef>
                <a:spcPts val="600"/>
              </a:spcBef>
            </a:pPr>
            <a:r>
              <a:rPr lang="cs-CZ" dirty="0" smtClean="0"/>
              <a:t>Pokud je to důvodné a daňový subjekt</a:t>
            </a:r>
          </a:p>
          <a:p>
            <a:pPr marL="1199515" lvl="3" indent="-285750">
              <a:spcBef>
                <a:spcPts val="600"/>
              </a:spcBef>
            </a:pPr>
            <a:r>
              <a:rPr lang="cs-CZ" sz="1600" dirty="0" smtClean="0"/>
              <a:t>Nepodal přihlášku nebo oznámení o změně registračních údajů</a:t>
            </a:r>
          </a:p>
          <a:p>
            <a:pPr marL="1199515" lvl="3" indent="-285750">
              <a:spcBef>
                <a:spcPts val="600"/>
              </a:spcBef>
            </a:pPr>
            <a:r>
              <a:rPr lang="cs-CZ" sz="1600" dirty="0" smtClean="0"/>
              <a:t>Nevyhověl výzvě k odstranění pochybností v registračních údajích</a:t>
            </a:r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2244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altLang="cs-CZ" sz="3200" b="1" dirty="0" smtClean="0">
                <a:solidFill>
                  <a:srgbClr val="000099"/>
                </a:solidFill>
              </a:rPr>
              <a:t>DAŇOVÉ IDENTIFIKAČNÍ ČÍSLO (DIČ)</a:t>
            </a:r>
            <a:endParaRPr lang="cs-CZ" altLang="cs-CZ" sz="3200" b="1" dirty="0">
              <a:solidFill>
                <a:srgbClr val="0000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 lIns="0" tIns="0" rIns="0" bIns="0">
            <a:normAutofit/>
          </a:bodyPr>
          <a:lstStyle/>
          <a:p>
            <a:r>
              <a:rPr lang="cs-CZ" dirty="0"/>
              <a:t>Správce daně přidělí </a:t>
            </a:r>
            <a:r>
              <a:rPr lang="cs-CZ" b="1" dirty="0"/>
              <a:t>DIČ</a:t>
            </a:r>
            <a:r>
              <a:rPr lang="cs-CZ" dirty="0"/>
              <a:t> </a:t>
            </a:r>
            <a:r>
              <a:rPr lang="cs-CZ" dirty="0" smtClean="0"/>
              <a:t>(pouze </a:t>
            </a:r>
            <a:r>
              <a:rPr lang="cs-CZ" dirty="0"/>
              <a:t>pokud nebylo dosud </a:t>
            </a:r>
            <a:r>
              <a:rPr lang="cs-CZ" dirty="0" smtClean="0"/>
              <a:t>přiděleno)</a:t>
            </a:r>
          </a:p>
          <a:p>
            <a:pPr lvl="1"/>
            <a:r>
              <a:rPr lang="cs-CZ" dirty="0" smtClean="0"/>
              <a:t>Kód „</a:t>
            </a:r>
            <a:r>
              <a:rPr lang="cs-CZ" b="1" dirty="0" smtClean="0"/>
              <a:t>CZ</a:t>
            </a:r>
            <a:r>
              <a:rPr lang="cs-CZ" dirty="0" smtClean="0"/>
              <a:t>“ a </a:t>
            </a:r>
            <a:r>
              <a:rPr lang="cs-CZ" b="1" dirty="0" smtClean="0"/>
              <a:t>kmenová část </a:t>
            </a:r>
            <a:r>
              <a:rPr lang="cs-CZ" dirty="0" smtClean="0"/>
              <a:t>(= obecný identifikátor)</a:t>
            </a:r>
          </a:p>
          <a:p>
            <a:pPr lvl="2"/>
            <a:r>
              <a:rPr lang="cs-CZ" dirty="0" smtClean="0"/>
              <a:t>Obecný identifikátor FO = rodné číslo / jiný obecný identifikátor, pokud tak stanoví zákon</a:t>
            </a:r>
          </a:p>
          <a:p>
            <a:pPr lvl="2"/>
            <a:r>
              <a:rPr lang="cs-CZ" dirty="0" smtClean="0"/>
              <a:t>Obecný identifikátor PO = identifikační číslo</a:t>
            </a:r>
          </a:p>
          <a:p>
            <a:pPr lvl="2"/>
            <a:r>
              <a:rPr lang="cs-CZ" dirty="0" smtClean="0"/>
              <a:t>Není-li přidělen obecný identifikátor → správce daně přidělí vlastní identifikátor</a:t>
            </a:r>
          </a:p>
          <a:p>
            <a:r>
              <a:rPr lang="cs-CZ" dirty="0" smtClean="0"/>
              <a:t>Povinnost uvádět jej vždy při styku se správcem daně a zákonem stanovených případech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6197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204864"/>
            <a:ext cx="7643192" cy="1905930"/>
          </a:xfrm>
        </p:spPr>
        <p:txBody>
          <a:bodyPr lIns="0" tIns="0" rIns="0" bIns="0" anchor="ctr" anchorCtr="1">
            <a:normAutofit fontScale="90000"/>
          </a:bodyPr>
          <a:lstStyle/>
          <a:p>
            <a:pPr algn="ctr">
              <a:spcBef>
                <a:spcPts val="600"/>
              </a:spcBef>
            </a:pPr>
            <a:r>
              <a:rPr lang="pl-PL" sz="4400" b="1" dirty="0" smtClean="0">
                <a:solidFill>
                  <a:srgbClr val="000099"/>
                </a:solidFill>
              </a:rPr>
              <a:t>2.</a:t>
            </a:r>
            <a:br>
              <a:rPr lang="pl-PL" sz="4400" b="1" dirty="0" smtClean="0">
                <a:solidFill>
                  <a:srgbClr val="000099"/>
                </a:solidFill>
              </a:rPr>
            </a:br>
            <a:r>
              <a:rPr lang="pl-PL" sz="4400" b="1" dirty="0" smtClean="0">
                <a:solidFill>
                  <a:srgbClr val="000099"/>
                </a:solidFill>
              </a:rPr>
              <a:t/>
            </a:r>
            <a:br>
              <a:rPr lang="pl-PL" sz="4400" b="1" dirty="0" smtClean="0">
                <a:solidFill>
                  <a:srgbClr val="000099"/>
                </a:solidFill>
              </a:rPr>
            </a:br>
            <a:r>
              <a:rPr lang="pl-PL" sz="4400" b="1" dirty="0" smtClean="0">
                <a:solidFill>
                  <a:srgbClr val="000099"/>
                </a:solidFill>
              </a:rPr>
              <a:t>VYHLEDÁVACÍ ČINNOST</a:t>
            </a:r>
            <a:endParaRPr lang="cs-CZ" sz="3200" b="1" dirty="0">
              <a:solidFill>
                <a:srgbClr val="000099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90187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PROTOKOL</a:t>
            </a:r>
            <a:endParaRPr lang="cs-CZ" sz="3200" b="1" dirty="0">
              <a:solidFill>
                <a:srgbClr val="0000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 lIns="0" tIns="0" rIns="0" bIns="0">
            <a:noAutofit/>
          </a:bodyPr>
          <a:lstStyle/>
          <a:p>
            <a:r>
              <a:rPr lang="cs-CZ" dirty="0"/>
              <a:t>Věrné zachycení obsahu ústního jednání (sdělení a podání </a:t>
            </a:r>
            <a:r>
              <a:rPr lang="cs-CZ" dirty="0" smtClean="0"/>
              <a:t>daňového subjektu, </a:t>
            </a:r>
            <a:r>
              <a:rPr lang="cs-CZ" dirty="0"/>
              <a:t>dokazování, exekuce,…) </a:t>
            </a:r>
          </a:p>
          <a:p>
            <a:r>
              <a:rPr lang="cs-CZ" dirty="0"/>
              <a:t>Formální požadavky na </a:t>
            </a:r>
            <a:r>
              <a:rPr lang="cs-CZ" dirty="0" smtClean="0"/>
              <a:t>protokol → odst. 3</a:t>
            </a:r>
            <a:endParaRPr lang="cs-CZ" dirty="0"/>
          </a:p>
          <a:p>
            <a:r>
              <a:rPr lang="cs-CZ" dirty="0"/>
              <a:t>Obrazový a zvukový záznam</a:t>
            </a:r>
          </a:p>
          <a:p>
            <a:r>
              <a:rPr lang="cs-CZ" dirty="0"/>
              <a:t>Rozhodnutí vyhlášená u jednání</a:t>
            </a:r>
          </a:p>
          <a:p>
            <a:r>
              <a:rPr lang="cs-CZ" b="1" dirty="0"/>
              <a:t>Protokol </a:t>
            </a:r>
            <a:r>
              <a:rPr lang="cs-CZ" dirty="0"/>
              <a:t>= veřejná listina → obsah protokolu je pravdivý do chvíle prokázání </a:t>
            </a:r>
            <a:r>
              <a:rPr lang="cs-CZ" dirty="0" smtClean="0"/>
              <a:t>opaku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5913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sz="3200" b="1" dirty="0">
                <a:solidFill>
                  <a:srgbClr val="000099"/>
                </a:solidFill>
              </a:rPr>
              <a:t>ÚŘEDNÍ </a:t>
            </a:r>
            <a:r>
              <a:rPr lang="cs-CZ" sz="3200" b="1" dirty="0" smtClean="0">
                <a:solidFill>
                  <a:srgbClr val="000099"/>
                </a:solidFill>
              </a:rPr>
              <a:t>ZÁZNAM</a:t>
            </a:r>
            <a:endParaRPr lang="cs-CZ" sz="3200" b="1" dirty="0">
              <a:solidFill>
                <a:srgbClr val="0000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 lIns="0" tIns="0" rIns="0" bIns="0">
            <a:noAutofit/>
          </a:bodyPr>
          <a:lstStyle/>
          <a:p>
            <a:r>
              <a:rPr lang="cs-CZ" dirty="0"/>
              <a:t>Sepisuje se o úkonech a informacích při správě daní</a:t>
            </a:r>
          </a:p>
          <a:p>
            <a:r>
              <a:rPr lang="cs-CZ" dirty="0"/>
              <a:t>Úřední </a:t>
            </a:r>
            <a:r>
              <a:rPr lang="cs-CZ" dirty="0" smtClean="0"/>
              <a:t>záznam – </a:t>
            </a:r>
            <a:r>
              <a:rPr lang="cs-CZ" b="1" dirty="0" smtClean="0"/>
              <a:t>pracovní rozdělení</a:t>
            </a:r>
          </a:p>
          <a:p>
            <a:pPr lvl="1"/>
            <a:r>
              <a:rPr lang="cs-CZ" dirty="0" smtClean="0"/>
              <a:t>Jednoduchý</a:t>
            </a:r>
            <a:endParaRPr lang="cs-CZ" dirty="0"/>
          </a:p>
          <a:p>
            <a:pPr lvl="2"/>
            <a:r>
              <a:rPr lang="cs-CZ" dirty="0"/>
              <a:t>Např. telefonicky dohodnuté jednání s </a:t>
            </a:r>
            <a:r>
              <a:rPr lang="cs-CZ" dirty="0" smtClean="0"/>
              <a:t>daňovým subjektem</a:t>
            </a:r>
            <a:endParaRPr lang="cs-CZ" dirty="0"/>
          </a:p>
          <a:p>
            <a:pPr lvl="1"/>
            <a:r>
              <a:rPr lang="cs-CZ" dirty="0" smtClean="0"/>
              <a:t>Složitější</a:t>
            </a:r>
            <a:endParaRPr lang="cs-CZ" dirty="0"/>
          </a:p>
          <a:p>
            <a:pPr lvl="2"/>
            <a:r>
              <a:rPr lang="cs-CZ" dirty="0"/>
              <a:t>Např. místní šetření – soupis informací z místa </a:t>
            </a:r>
            <a:r>
              <a:rPr lang="cs-CZ" dirty="0" smtClean="0"/>
              <a:t>šetření</a:t>
            </a:r>
          </a:p>
          <a:p>
            <a:pPr lvl="1"/>
            <a:r>
              <a:rPr lang="cs-CZ" dirty="0" smtClean="0"/>
              <a:t>Složitý</a:t>
            </a:r>
          </a:p>
          <a:p>
            <a:pPr lvl="2"/>
            <a:r>
              <a:rPr lang="cs-CZ" dirty="0" smtClean="0"/>
              <a:t>Např. výsledky kontrolního zjištění</a:t>
            </a:r>
            <a:endParaRPr lang="cs-CZ" dirty="0"/>
          </a:p>
          <a:p>
            <a:r>
              <a:rPr lang="cs-CZ" b="1" dirty="0"/>
              <a:t>Náležitosti</a:t>
            </a:r>
          </a:p>
          <a:p>
            <a:pPr lvl="1">
              <a:spcBef>
                <a:spcPts val="600"/>
              </a:spcBef>
            </a:pPr>
            <a:r>
              <a:rPr lang="cs-CZ" dirty="0"/>
              <a:t>Podpis vyřizující úřední osoby</a:t>
            </a:r>
          </a:p>
          <a:p>
            <a:pPr lvl="1">
              <a:spcBef>
                <a:spcPts val="600"/>
              </a:spcBef>
            </a:pPr>
            <a:r>
              <a:rPr lang="cs-CZ" dirty="0"/>
              <a:t>Datum a čas vyhotovení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0244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sz="3200" b="1" dirty="0">
                <a:solidFill>
                  <a:srgbClr val="000099"/>
                </a:solidFill>
              </a:rPr>
              <a:t>VYHLEDÁVACÍ </a:t>
            </a:r>
            <a:r>
              <a:rPr lang="cs-CZ" sz="3200" b="1" dirty="0" smtClean="0">
                <a:solidFill>
                  <a:srgbClr val="000099"/>
                </a:solidFill>
              </a:rPr>
              <a:t>ČINNOST</a:t>
            </a:r>
            <a:endParaRPr lang="cs-CZ" sz="3200" b="1" dirty="0">
              <a:solidFill>
                <a:srgbClr val="0000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 lIns="0" tIns="0" rIns="0" bIns="0">
            <a:noAutofit/>
          </a:bodyPr>
          <a:lstStyle/>
          <a:p>
            <a:pPr lvl="0"/>
            <a:r>
              <a:rPr lang="cs-CZ" dirty="0"/>
              <a:t>Postup směřující ke zjištění potřebných skutečností </a:t>
            </a:r>
          </a:p>
          <a:p>
            <a:pPr lvl="0"/>
            <a:r>
              <a:rPr lang="cs-CZ" dirty="0"/>
              <a:t>Vyhledávací činnost </a:t>
            </a:r>
            <a:r>
              <a:rPr lang="cs-CZ" b="1" dirty="0"/>
              <a:t>před zahájením řízení</a:t>
            </a:r>
            <a:br>
              <a:rPr lang="cs-CZ" b="1" dirty="0"/>
            </a:br>
            <a:r>
              <a:rPr lang="cs-CZ" dirty="0"/>
              <a:t>= sběr informací </a:t>
            </a:r>
          </a:p>
          <a:p>
            <a:pPr lvl="0"/>
            <a:r>
              <a:rPr lang="cs-CZ" dirty="0"/>
              <a:t>Vyhledávací činnost </a:t>
            </a:r>
            <a:r>
              <a:rPr lang="cs-CZ" b="1" dirty="0"/>
              <a:t>po zahájení řízení</a:t>
            </a:r>
            <a:br>
              <a:rPr lang="cs-CZ" b="1" dirty="0"/>
            </a:br>
            <a:r>
              <a:rPr lang="cs-CZ" dirty="0"/>
              <a:t>= vyhledávání důkazních prostředků = </a:t>
            </a:r>
            <a:r>
              <a:rPr lang="cs-CZ" dirty="0" smtClean="0"/>
              <a:t>dokazování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7815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>
          <a:effectLst/>
        </p:spPr>
        <p:txBody>
          <a:bodyPr/>
          <a:lstStyle/>
          <a:p>
            <a:fld id="{00F2CFBB-7550-4749-A12E-EED27AD3B71A}" type="slidenum">
              <a:rPr lang="cs-CZ" smtClean="0"/>
              <a:t>16</a:t>
            </a:fld>
            <a:endParaRPr lang="cs-CZ"/>
          </a:p>
        </p:txBody>
      </p:sp>
      <p:sp>
        <p:nvSpPr>
          <p:cNvPr id="37" name="Zaoblený obdélník 36"/>
          <p:cNvSpPr/>
          <p:nvPr/>
        </p:nvSpPr>
        <p:spPr>
          <a:xfrm>
            <a:off x="395686" y="620688"/>
            <a:ext cx="3833801" cy="579310"/>
          </a:xfrm>
          <a:prstGeom prst="roundRect">
            <a:avLst>
              <a:gd name="adj" fmla="val 0"/>
            </a:avLst>
          </a:prstGeom>
          <a:solidFill>
            <a:srgbClr val="FFFF99"/>
          </a:solidFill>
          <a:ln>
            <a:solidFill>
              <a:schemeClr val="tx1"/>
            </a:solidFill>
            <a:miter lim="800000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Informace zjistitelná z vnitřních zdrojů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38" name="Zaoblený obdélník 37"/>
          <p:cNvSpPr/>
          <p:nvPr/>
        </p:nvSpPr>
        <p:spPr>
          <a:xfrm>
            <a:off x="2064337" y="2062472"/>
            <a:ext cx="1305963" cy="743410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Dostupné evidence</a:t>
            </a:r>
            <a:br>
              <a:rPr lang="cs-CZ" sz="1400" dirty="0" smtClean="0">
                <a:solidFill>
                  <a:schemeClr val="tx1"/>
                </a:solidFill>
              </a:rPr>
            </a:br>
            <a:r>
              <a:rPr lang="cs-CZ" sz="1400" dirty="0" smtClean="0">
                <a:solidFill>
                  <a:schemeClr val="tx1"/>
                </a:solidFill>
              </a:rPr>
              <a:t>a rejstříky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39" name="Zaoblený obdélník 38"/>
          <p:cNvSpPr/>
          <p:nvPr/>
        </p:nvSpPr>
        <p:spPr>
          <a:xfrm>
            <a:off x="395685" y="2062472"/>
            <a:ext cx="1312937" cy="743410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Vlastní evidence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40" name="Zaoblený obdélník 39"/>
          <p:cNvSpPr/>
          <p:nvPr/>
        </p:nvSpPr>
        <p:spPr>
          <a:xfrm>
            <a:off x="6041012" y="3507213"/>
            <a:ext cx="1125317" cy="643490"/>
          </a:xfrm>
          <a:prstGeom prst="roundRect">
            <a:avLst>
              <a:gd name="adj" fmla="val 0"/>
            </a:avLst>
          </a:prstGeom>
          <a:solidFill>
            <a:srgbClr val="CCFF99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Místní šetření</a:t>
            </a:r>
          </a:p>
        </p:txBody>
      </p:sp>
      <p:sp>
        <p:nvSpPr>
          <p:cNvPr id="41" name="Zaoblený obdélník 40"/>
          <p:cNvSpPr/>
          <p:nvPr/>
        </p:nvSpPr>
        <p:spPr>
          <a:xfrm>
            <a:off x="6427530" y="4942791"/>
            <a:ext cx="1924576" cy="608718"/>
          </a:xfrm>
          <a:prstGeom prst="roundRect">
            <a:avLst>
              <a:gd name="adj" fmla="val 0"/>
            </a:avLst>
          </a:prstGeom>
          <a:solidFill>
            <a:srgbClr val="FF7B98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Kontrolní postupy</a:t>
            </a:r>
          </a:p>
        </p:txBody>
      </p:sp>
      <p:sp>
        <p:nvSpPr>
          <p:cNvPr id="48" name="TextovéPole 47"/>
          <p:cNvSpPr txBox="1"/>
          <p:nvPr/>
        </p:nvSpPr>
        <p:spPr>
          <a:xfrm>
            <a:off x="902734" y="4942791"/>
            <a:ext cx="1725050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Primární zdroje informací</a:t>
            </a:r>
            <a:endParaRPr lang="cs-CZ" sz="1200" dirty="0"/>
          </a:p>
        </p:txBody>
      </p:sp>
      <p:sp>
        <p:nvSpPr>
          <p:cNvPr id="49" name="Zaoblený obdélník 48"/>
          <p:cNvSpPr/>
          <p:nvPr/>
        </p:nvSpPr>
        <p:spPr>
          <a:xfrm>
            <a:off x="4518304" y="620688"/>
            <a:ext cx="3833802" cy="579310"/>
          </a:xfrm>
          <a:prstGeom prst="roundRect">
            <a:avLst>
              <a:gd name="adj" fmla="val 0"/>
            </a:avLst>
          </a:prstGeom>
          <a:solidFill>
            <a:srgbClr val="FFFF99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Informace zjistitelná z vnějších zdrojů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50" name="Zaoblený obdélník 49"/>
          <p:cNvSpPr/>
          <p:nvPr/>
        </p:nvSpPr>
        <p:spPr>
          <a:xfrm>
            <a:off x="3679868" y="2062471"/>
            <a:ext cx="1305963" cy="743411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Orgány veřejné moci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51" name="Zaoblený obdélník 50"/>
          <p:cNvSpPr/>
          <p:nvPr/>
        </p:nvSpPr>
        <p:spPr>
          <a:xfrm>
            <a:off x="5349370" y="2062471"/>
            <a:ext cx="1305963" cy="743410"/>
          </a:xfrm>
          <a:prstGeom prst="roundRect">
            <a:avLst>
              <a:gd name="adj" fmla="val 0"/>
            </a:avLst>
          </a:prstGeom>
          <a:solidFill>
            <a:srgbClr val="E6BE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Fyzické</a:t>
            </a:r>
            <a:br>
              <a:rPr lang="cs-CZ" sz="1400" dirty="0" smtClean="0">
                <a:solidFill>
                  <a:schemeClr val="tx1"/>
                </a:solidFill>
              </a:rPr>
            </a:br>
            <a:r>
              <a:rPr lang="cs-CZ" sz="1400" dirty="0" smtClean="0">
                <a:solidFill>
                  <a:schemeClr val="tx1"/>
                </a:solidFill>
              </a:rPr>
              <a:t>a právnické osoby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52" name="Zaoblený obdélník 51"/>
          <p:cNvSpPr/>
          <p:nvPr/>
        </p:nvSpPr>
        <p:spPr>
          <a:xfrm>
            <a:off x="7021142" y="2062471"/>
            <a:ext cx="1330964" cy="743410"/>
          </a:xfrm>
          <a:prstGeom prst="roundRect">
            <a:avLst>
              <a:gd name="adj" fmla="val 0"/>
            </a:avLst>
          </a:prstGeom>
          <a:solidFill>
            <a:srgbClr val="E6BE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Daňový subjekt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55" name="Zaoblený obdélník 54"/>
          <p:cNvSpPr/>
          <p:nvPr/>
        </p:nvSpPr>
        <p:spPr>
          <a:xfrm>
            <a:off x="4518302" y="3507214"/>
            <a:ext cx="1205825" cy="643489"/>
          </a:xfrm>
          <a:prstGeom prst="roundRect">
            <a:avLst>
              <a:gd name="adj" fmla="val 0"/>
            </a:avLst>
          </a:prstGeom>
          <a:solidFill>
            <a:srgbClr val="CCFF99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Podání vysvětlení</a:t>
            </a:r>
          </a:p>
        </p:txBody>
      </p:sp>
      <p:sp>
        <p:nvSpPr>
          <p:cNvPr id="56" name="Zaoblený obdélník 55"/>
          <p:cNvSpPr/>
          <p:nvPr/>
        </p:nvSpPr>
        <p:spPr>
          <a:xfrm>
            <a:off x="2920999" y="3507214"/>
            <a:ext cx="1308487" cy="643489"/>
          </a:xfrm>
          <a:prstGeom prst="roundRect">
            <a:avLst>
              <a:gd name="adj" fmla="val 0"/>
            </a:avLst>
          </a:prstGeom>
          <a:solidFill>
            <a:srgbClr val="CCFF99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Vyžádání informací</a:t>
            </a:r>
          </a:p>
        </p:txBody>
      </p:sp>
      <p:sp>
        <p:nvSpPr>
          <p:cNvPr id="57" name="Zaoblený obdélník 56"/>
          <p:cNvSpPr/>
          <p:nvPr/>
        </p:nvSpPr>
        <p:spPr>
          <a:xfrm>
            <a:off x="395685" y="3507214"/>
            <a:ext cx="2232099" cy="643490"/>
          </a:xfrm>
          <a:prstGeom prst="roundRect">
            <a:avLst>
              <a:gd name="adj" fmla="val 0"/>
            </a:avLst>
          </a:prstGeom>
          <a:solidFill>
            <a:srgbClr val="CCFF99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Automatizovaný přístup či výměna dat</a:t>
            </a:r>
          </a:p>
        </p:txBody>
      </p:sp>
      <p:sp>
        <p:nvSpPr>
          <p:cNvPr id="64" name="Zaoblený obdélník 63"/>
          <p:cNvSpPr/>
          <p:nvPr/>
        </p:nvSpPr>
        <p:spPr>
          <a:xfrm>
            <a:off x="3267199" y="4942791"/>
            <a:ext cx="1924576" cy="608718"/>
          </a:xfrm>
          <a:prstGeom prst="roundRect">
            <a:avLst>
              <a:gd name="adj" fmla="val 0"/>
            </a:avLst>
          </a:prstGeom>
          <a:solidFill>
            <a:srgbClr val="FF7B98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Dokazování</a:t>
            </a:r>
          </a:p>
        </p:txBody>
      </p:sp>
      <p:sp>
        <p:nvSpPr>
          <p:cNvPr id="65" name="TextovéPole 64"/>
          <p:cNvSpPr txBox="1"/>
          <p:nvPr/>
        </p:nvSpPr>
        <p:spPr>
          <a:xfrm>
            <a:off x="902734" y="5573956"/>
            <a:ext cx="1725050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Sekundární zdroje informací</a:t>
            </a:r>
            <a:endParaRPr lang="cs-CZ" sz="1200" dirty="0"/>
          </a:p>
        </p:txBody>
      </p:sp>
      <p:cxnSp>
        <p:nvCxnSpPr>
          <p:cNvPr id="78" name="Přímá spojnice se šipkou 77"/>
          <p:cNvCxnSpPr>
            <a:stCxn id="37" idx="2"/>
            <a:endCxn id="39" idx="0"/>
          </p:cNvCxnSpPr>
          <p:nvPr/>
        </p:nvCxnSpPr>
        <p:spPr>
          <a:xfrm flipH="1">
            <a:off x="1052154" y="1199998"/>
            <a:ext cx="1260433" cy="862474"/>
          </a:xfrm>
          <a:prstGeom prst="straightConnector1">
            <a:avLst/>
          </a:prstGeom>
          <a:ln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Přímá spojnice se šipkou 79"/>
          <p:cNvCxnSpPr>
            <a:stCxn id="49" idx="2"/>
            <a:endCxn id="38" idx="0"/>
          </p:cNvCxnSpPr>
          <p:nvPr/>
        </p:nvCxnSpPr>
        <p:spPr>
          <a:xfrm flipH="1">
            <a:off x="2717319" y="1199998"/>
            <a:ext cx="3717886" cy="862474"/>
          </a:xfrm>
          <a:prstGeom prst="straightConnector1">
            <a:avLst/>
          </a:prstGeom>
          <a:ln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Přímá spojnice se šipkou 81"/>
          <p:cNvCxnSpPr>
            <a:stCxn id="49" idx="2"/>
            <a:endCxn id="50" idx="0"/>
          </p:cNvCxnSpPr>
          <p:nvPr/>
        </p:nvCxnSpPr>
        <p:spPr>
          <a:xfrm flipH="1">
            <a:off x="4332850" y="1199998"/>
            <a:ext cx="2102355" cy="862473"/>
          </a:xfrm>
          <a:prstGeom prst="straightConnector1">
            <a:avLst/>
          </a:prstGeom>
          <a:ln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římá spojnice se šipkou 83"/>
          <p:cNvCxnSpPr>
            <a:stCxn id="49" idx="2"/>
            <a:endCxn id="51" idx="0"/>
          </p:cNvCxnSpPr>
          <p:nvPr/>
        </p:nvCxnSpPr>
        <p:spPr>
          <a:xfrm flipH="1">
            <a:off x="6002352" y="1199998"/>
            <a:ext cx="432853" cy="862473"/>
          </a:xfrm>
          <a:prstGeom prst="straightConnector1">
            <a:avLst/>
          </a:prstGeom>
          <a:ln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Přímá spojnice se šipkou 85"/>
          <p:cNvCxnSpPr>
            <a:stCxn id="49" idx="2"/>
            <a:endCxn id="52" idx="0"/>
          </p:cNvCxnSpPr>
          <p:nvPr/>
        </p:nvCxnSpPr>
        <p:spPr>
          <a:xfrm>
            <a:off x="6435205" y="1199998"/>
            <a:ext cx="1251419" cy="862473"/>
          </a:xfrm>
          <a:prstGeom prst="straightConnector1">
            <a:avLst/>
          </a:prstGeom>
          <a:ln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Přímá spojnice se šipkou 101"/>
          <p:cNvCxnSpPr>
            <a:stCxn id="38" idx="2"/>
            <a:endCxn id="57" idx="0"/>
          </p:cNvCxnSpPr>
          <p:nvPr/>
        </p:nvCxnSpPr>
        <p:spPr>
          <a:xfrm flipH="1">
            <a:off x="1511735" y="2805882"/>
            <a:ext cx="1205584" cy="701332"/>
          </a:xfrm>
          <a:prstGeom prst="straightConnector1">
            <a:avLst/>
          </a:prstGeom>
          <a:ln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Přímá spojnice se šipkou 103"/>
          <p:cNvCxnSpPr>
            <a:stCxn id="39" idx="2"/>
            <a:endCxn id="57" idx="0"/>
          </p:cNvCxnSpPr>
          <p:nvPr/>
        </p:nvCxnSpPr>
        <p:spPr>
          <a:xfrm>
            <a:off x="1052154" y="2805882"/>
            <a:ext cx="459581" cy="701332"/>
          </a:xfrm>
          <a:prstGeom prst="straightConnector1">
            <a:avLst/>
          </a:prstGeom>
          <a:ln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Přímá spojnice se šipkou 108"/>
          <p:cNvCxnSpPr>
            <a:stCxn id="50" idx="2"/>
            <a:endCxn id="56" idx="0"/>
          </p:cNvCxnSpPr>
          <p:nvPr/>
        </p:nvCxnSpPr>
        <p:spPr>
          <a:xfrm flipH="1">
            <a:off x="3575243" y="2805882"/>
            <a:ext cx="757607" cy="701332"/>
          </a:xfrm>
          <a:prstGeom prst="straightConnector1">
            <a:avLst/>
          </a:prstGeom>
          <a:ln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Přímá spojnice se šipkou 110"/>
          <p:cNvCxnSpPr>
            <a:stCxn id="51" idx="2"/>
            <a:endCxn id="56" idx="0"/>
          </p:cNvCxnSpPr>
          <p:nvPr/>
        </p:nvCxnSpPr>
        <p:spPr>
          <a:xfrm flipH="1">
            <a:off x="3575243" y="2805881"/>
            <a:ext cx="2427109" cy="701333"/>
          </a:xfrm>
          <a:prstGeom prst="straightConnector1">
            <a:avLst/>
          </a:prstGeom>
          <a:ln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Přímá spojnice se šipkou 112"/>
          <p:cNvCxnSpPr>
            <a:stCxn id="51" idx="2"/>
            <a:endCxn id="55" idx="0"/>
          </p:cNvCxnSpPr>
          <p:nvPr/>
        </p:nvCxnSpPr>
        <p:spPr>
          <a:xfrm flipH="1">
            <a:off x="5121215" y="2805881"/>
            <a:ext cx="881137" cy="701333"/>
          </a:xfrm>
          <a:prstGeom prst="straightConnector1">
            <a:avLst/>
          </a:prstGeom>
          <a:ln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Přímá spojnice se šipkou 114"/>
          <p:cNvCxnSpPr>
            <a:stCxn id="51" idx="2"/>
            <a:endCxn id="40" idx="0"/>
          </p:cNvCxnSpPr>
          <p:nvPr/>
        </p:nvCxnSpPr>
        <p:spPr>
          <a:xfrm>
            <a:off x="6002352" y="2805881"/>
            <a:ext cx="601319" cy="701332"/>
          </a:xfrm>
          <a:prstGeom prst="straightConnector1">
            <a:avLst/>
          </a:prstGeom>
          <a:ln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Přímá spojnice se šipkou 116"/>
          <p:cNvCxnSpPr>
            <a:stCxn id="52" idx="2"/>
            <a:endCxn id="40" idx="0"/>
          </p:cNvCxnSpPr>
          <p:nvPr/>
        </p:nvCxnSpPr>
        <p:spPr>
          <a:xfrm flipH="1">
            <a:off x="6603671" y="2805881"/>
            <a:ext cx="1082953" cy="701332"/>
          </a:xfrm>
          <a:prstGeom prst="straightConnector1">
            <a:avLst/>
          </a:prstGeom>
          <a:ln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Přímá spojnice se šipkou 121"/>
          <p:cNvCxnSpPr>
            <a:stCxn id="57" idx="2"/>
            <a:endCxn id="64" idx="0"/>
          </p:cNvCxnSpPr>
          <p:nvPr/>
        </p:nvCxnSpPr>
        <p:spPr>
          <a:xfrm>
            <a:off x="1511735" y="4150704"/>
            <a:ext cx="2717752" cy="792087"/>
          </a:xfrm>
          <a:prstGeom prst="straightConnector1">
            <a:avLst/>
          </a:prstGeom>
          <a:ln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Přímá spojnice se šipkou 125"/>
          <p:cNvCxnSpPr>
            <a:stCxn id="41" idx="1"/>
            <a:endCxn id="64" idx="3"/>
          </p:cNvCxnSpPr>
          <p:nvPr/>
        </p:nvCxnSpPr>
        <p:spPr>
          <a:xfrm flipH="1">
            <a:off x="5191775" y="5247150"/>
            <a:ext cx="1235755" cy="0"/>
          </a:xfrm>
          <a:prstGeom prst="straightConnector1">
            <a:avLst/>
          </a:prstGeom>
          <a:ln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Přímá spojnice se šipkou 127"/>
          <p:cNvCxnSpPr>
            <a:stCxn id="40" idx="2"/>
            <a:endCxn id="64" idx="0"/>
          </p:cNvCxnSpPr>
          <p:nvPr/>
        </p:nvCxnSpPr>
        <p:spPr>
          <a:xfrm flipH="1">
            <a:off x="4229487" y="4150703"/>
            <a:ext cx="2374184" cy="792088"/>
          </a:xfrm>
          <a:prstGeom prst="straightConnector1">
            <a:avLst/>
          </a:prstGeom>
          <a:ln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Přímá spojnice se šipkou 129"/>
          <p:cNvCxnSpPr>
            <a:stCxn id="56" idx="2"/>
            <a:endCxn id="64" idx="0"/>
          </p:cNvCxnSpPr>
          <p:nvPr/>
        </p:nvCxnSpPr>
        <p:spPr>
          <a:xfrm>
            <a:off x="3575243" y="4150703"/>
            <a:ext cx="654244" cy="792088"/>
          </a:xfrm>
          <a:prstGeom prst="straightConnector1">
            <a:avLst/>
          </a:prstGeom>
          <a:ln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Přímá spojnice se šipkou 132"/>
          <p:cNvCxnSpPr>
            <a:stCxn id="55" idx="2"/>
            <a:endCxn id="64" idx="0"/>
          </p:cNvCxnSpPr>
          <p:nvPr/>
        </p:nvCxnSpPr>
        <p:spPr>
          <a:xfrm flipH="1">
            <a:off x="4229487" y="4150703"/>
            <a:ext cx="891728" cy="792088"/>
          </a:xfrm>
          <a:prstGeom prst="straightConnector1">
            <a:avLst/>
          </a:prstGeom>
          <a:ln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Pravoúhlá spojnice 134"/>
          <p:cNvCxnSpPr>
            <a:stCxn id="52" idx="2"/>
            <a:endCxn id="41" idx="0"/>
          </p:cNvCxnSpPr>
          <p:nvPr/>
        </p:nvCxnSpPr>
        <p:spPr>
          <a:xfrm flipH="1">
            <a:off x="7389818" y="2805881"/>
            <a:ext cx="296806" cy="21369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3" name="Zaoblený obdélník 492"/>
          <p:cNvSpPr/>
          <p:nvPr/>
        </p:nvSpPr>
        <p:spPr>
          <a:xfrm>
            <a:off x="395685" y="4986668"/>
            <a:ext cx="359891" cy="343133"/>
          </a:xfrm>
          <a:prstGeom prst="roundRect">
            <a:avLst>
              <a:gd name="adj" fmla="val 0"/>
            </a:avLst>
          </a:prstGeom>
          <a:solidFill>
            <a:srgbClr val="CCEC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494" name="Zaoblený obdélník 493"/>
          <p:cNvSpPr/>
          <p:nvPr/>
        </p:nvSpPr>
        <p:spPr>
          <a:xfrm>
            <a:off x="395685" y="5609379"/>
            <a:ext cx="359891" cy="360040"/>
          </a:xfrm>
          <a:prstGeom prst="roundRect">
            <a:avLst>
              <a:gd name="adj" fmla="val 0"/>
            </a:avLst>
          </a:prstGeom>
          <a:solidFill>
            <a:srgbClr val="CC99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6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1" grpId="0" animBg="1"/>
      <p:bldP spid="48" grpId="0"/>
      <p:bldP spid="50" grpId="0" animBg="1"/>
      <p:bldP spid="51" grpId="0" animBg="1"/>
      <p:bldP spid="52" grpId="0" animBg="1"/>
      <p:bldP spid="55" grpId="0" animBg="1"/>
      <p:bldP spid="56" grpId="0" animBg="1"/>
      <p:bldP spid="57" grpId="0" animBg="1"/>
      <p:bldP spid="64" grpId="0" animBg="1"/>
      <p:bldP spid="65" grpId="0"/>
      <p:bldP spid="493" grpId="0" animBg="1"/>
      <p:bldP spid="49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VYSVĚTLENÍ</a:t>
            </a:r>
            <a:endParaRPr lang="cs-CZ" sz="3200" b="1" dirty="0">
              <a:solidFill>
                <a:srgbClr val="0000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 lIns="0" tIns="0" rIns="0" bIns="0">
            <a:noAutofit/>
          </a:bodyPr>
          <a:lstStyle/>
          <a:p>
            <a:pPr lvl="0"/>
            <a:r>
              <a:rPr lang="cs-CZ" dirty="0"/>
              <a:t>Postup, který se realizuje u třetích osob, a to samostatně nebo v průběhu místního šetření, daňové kontroly </a:t>
            </a:r>
          </a:p>
          <a:p>
            <a:r>
              <a:rPr lang="cs-CZ" dirty="0"/>
              <a:t>Vysvětlení </a:t>
            </a:r>
            <a:r>
              <a:rPr lang="cs-CZ" b="1" dirty="0"/>
              <a:t>není důkazním prostředkem</a:t>
            </a:r>
            <a:r>
              <a:rPr lang="cs-CZ" dirty="0"/>
              <a:t>, vysvětlení pouze nasměruje </a:t>
            </a:r>
            <a:r>
              <a:rPr lang="cs-CZ" dirty="0" smtClean="0"/>
              <a:t>správce daně</a:t>
            </a:r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100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sz="3200" b="1" dirty="0">
                <a:solidFill>
                  <a:srgbClr val="000099"/>
                </a:solidFill>
              </a:rPr>
              <a:t>MÍSTNÍ </a:t>
            </a:r>
            <a:r>
              <a:rPr lang="cs-CZ" sz="3200" b="1" dirty="0" smtClean="0">
                <a:solidFill>
                  <a:srgbClr val="000099"/>
                </a:solidFill>
              </a:rPr>
              <a:t>ŠETŘENÍ </a:t>
            </a:r>
            <a:endParaRPr lang="cs-CZ" sz="3200" b="1" dirty="0">
              <a:solidFill>
                <a:srgbClr val="0000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 lIns="0" tIns="0" rIns="0" bIns="0">
            <a:noAutofit/>
          </a:bodyPr>
          <a:lstStyle/>
          <a:p>
            <a:pPr lvl="0"/>
            <a:r>
              <a:rPr lang="cs-CZ" sz="2100" b="1" dirty="0"/>
              <a:t>Obsah a cíl místního šetření</a:t>
            </a:r>
            <a:r>
              <a:rPr lang="cs-CZ" sz="2100" dirty="0"/>
              <a:t> – postup k vyhledávání důkazů, ověření plnění povinností </a:t>
            </a:r>
            <a:r>
              <a:rPr lang="cs-CZ" sz="2100" dirty="0" smtClean="0"/>
              <a:t>daňového subjektu, </a:t>
            </a:r>
            <a:r>
              <a:rPr lang="cs-CZ" sz="2100" dirty="0"/>
              <a:t>ověření tvrzení </a:t>
            </a:r>
            <a:r>
              <a:rPr lang="cs-CZ" sz="2100" dirty="0" smtClean="0"/>
              <a:t>daňového subjektu</a:t>
            </a:r>
            <a:endParaRPr lang="cs-CZ" sz="2100" dirty="0"/>
          </a:p>
          <a:p>
            <a:pPr lvl="0"/>
            <a:r>
              <a:rPr lang="cs-CZ" sz="2100" b="1" dirty="0"/>
              <a:t>Práva </a:t>
            </a:r>
            <a:r>
              <a:rPr lang="cs-CZ" sz="2100" b="1" dirty="0" smtClean="0"/>
              <a:t>správce daně </a:t>
            </a:r>
            <a:r>
              <a:rPr lang="cs-CZ" sz="2100" dirty="0"/>
              <a:t>– oprávnění vstupu např. do provozní budovy, místnosti, místa, právo na přístup k záznamům, </a:t>
            </a:r>
            <a:r>
              <a:rPr lang="cs-CZ" sz="2100" dirty="0" smtClean="0"/>
              <a:t>právo na </a:t>
            </a:r>
            <a:r>
              <a:rPr lang="cs-CZ" sz="2100" dirty="0"/>
              <a:t>kopii záznamu, …</a:t>
            </a:r>
          </a:p>
          <a:p>
            <a:pPr lvl="0"/>
            <a:r>
              <a:rPr lang="cs-CZ" sz="2100" b="1" dirty="0"/>
              <a:t>Povinnosti </a:t>
            </a:r>
            <a:r>
              <a:rPr lang="cs-CZ" sz="2100" b="1" dirty="0" smtClean="0"/>
              <a:t>daňového subjektu </a:t>
            </a:r>
            <a:r>
              <a:rPr lang="cs-CZ" sz="2100" b="1" dirty="0"/>
              <a:t>a dalších osob</a:t>
            </a:r>
            <a:r>
              <a:rPr lang="cs-CZ" sz="2100" dirty="0"/>
              <a:t> – poskytnutí součinnosti, zapůjčení dokladů, … </a:t>
            </a:r>
          </a:p>
          <a:p>
            <a:pPr lvl="0"/>
            <a:r>
              <a:rPr lang="cs-CZ" sz="2100" b="1" dirty="0"/>
              <a:t>Zajištění věcí</a:t>
            </a:r>
            <a:r>
              <a:rPr lang="cs-CZ" sz="2100" dirty="0"/>
              <a:t> – poskytnutí vzorku k provedení odborné expertízy, k vyhotovení znaleckého posudku, …</a:t>
            </a:r>
          </a:p>
          <a:p>
            <a:pPr lvl="0"/>
            <a:r>
              <a:rPr lang="cs-CZ" sz="2100" b="1" dirty="0"/>
              <a:t>Vrácení dokladů a věcí</a:t>
            </a:r>
            <a:r>
              <a:rPr lang="cs-CZ" sz="2100" dirty="0"/>
              <a:t> – do 30 dnů </a:t>
            </a:r>
          </a:p>
          <a:p>
            <a:r>
              <a:rPr lang="cs-CZ" sz="2100" dirty="0" smtClean="0"/>
              <a:t>Zachycení </a:t>
            </a:r>
            <a:r>
              <a:rPr lang="cs-CZ" sz="2100" dirty="0"/>
              <a:t>MŠ jako důkazního prostředku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2103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sz="3200" b="1" dirty="0">
                <a:solidFill>
                  <a:srgbClr val="000099"/>
                </a:solidFill>
              </a:rPr>
              <a:t>DAŇOVÁ KONTROLA – OBECNĚ (1)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 lIns="0" tIns="0" rIns="0" bIns="0">
            <a:normAutofit/>
          </a:bodyPr>
          <a:lstStyle/>
          <a:p>
            <a:pPr lvl="0"/>
            <a:r>
              <a:rPr lang="cs-CZ" b="1" dirty="0"/>
              <a:t>Daňová kontrola</a:t>
            </a:r>
            <a:r>
              <a:rPr lang="cs-CZ" dirty="0"/>
              <a:t> = postup provedený v průběhu nalézacího řízení </a:t>
            </a:r>
          </a:p>
          <a:p>
            <a:pPr lvl="0"/>
            <a:r>
              <a:rPr lang="cs-CZ" dirty="0"/>
              <a:t>Účel, předmět, rozsah a místo provedení kontroly </a:t>
            </a:r>
          </a:p>
          <a:p>
            <a:pPr lvl="1">
              <a:spcBef>
                <a:spcPts val="600"/>
              </a:spcBef>
            </a:pPr>
            <a:r>
              <a:rPr lang="cs-CZ" b="1" dirty="0"/>
              <a:t>Účel</a:t>
            </a:r>
            <a:r>
              <a:rPr lang="cs-CZ" dirty="0"/>
              <a:t> – správné stanovení daně </a:t>
            </a:r>
          </a:p>
          <a:p>
            <a:pPr lvl="1">
              <a:spcBef>
                <a:spcPts val="600"/>
              </a:spcBef>
            </a:pPr>
            <a:r>
              <a:rPr lang="cs-CZ" b="1" dirty="0"/>
              <a:t>Předmět</a:t>
            </a:r>
            <a:r>
              <a:rPr lang="cs-CZ" dirty="0"/>
              <a:t> – zejména daňové povinnosti a tvrzení </a:t>
            </a:r>
            <a:r>
              <a:rPr lang="cs-CZ" dirty="0" smtClean="0"/>
              <a:t>daňových subjektů </a:t>
            </a:r>
            <a:endParaRPr lang="cs-CZ" dirty="0"/>
          </a:p>
          <a:p>
            <a:pPr lvl="1">
              <a:spcBef>
                <a:spcPts val="600"/>
              </a:spcBef>
            </a:pPr>
            <a:r>
              <a:rPr lang="cs-CZ" b="1" dirty="0"/>
              <a:t>Místo provedení</a:t>
            </a:r>
            <a:r>
              <a:rPr lang="cs-CZ" dirty="0"/>
              <a:t> – u </a:t>
            </a:r>
            <a:r>
              <a:rPr lang="cs-CZ" dirty="0" smtClean="0"/>
              <a:t>daňového subjektu, </a:t>
            </a:r>
            <a:r>
              <a:rPr lang="cs-CZ" dirty="0"/>
              <a:t>u </a:t>
            </a:r>
            <a:r>
              <a:rPr lang="cs-CZ" dirty="0" smtClean="0"/>
              <a:t>správce daně</a:t>
            </a:r>
            <a:endParaRPr lang="cs-CZ" dirty="0"/>
          </a:p>
          <a:p>
            <a:pPr lvl="1">
              <a:spcBef>
                <a:spcPts val="600"/>
              </a:spcBef>
            </a:pPr>
            <a:r>
              <a:rPr lang="cs-CZ" b="1" dirty="0"/>
              <a:t>Rozsah</a:t>
            </a:r>
            <a:r>
              <a:rPr lang="cs-CZ" dirty="0"/>
              <a:t> – vymezený </a:t>
            </a:r>
            <a:r>
              <a:rPr lang="cs-CZ" dirty="0" smtClean="0"/>
              <a:t>správcem daně</a:t>
            </a:r>
            <a:endParaRPr lang="cs-CZ" dirty="0"/>
          </a:p>
          <a:p>
            <a:pPr lvl="0"/>
            <a:r>
              <a:rPr lang="cs-CZ" b="1" dirty="0"/>
              <a:t>Rozšíření daňové kontroly</a:t>
            </a:r>
            <a:r>
              <a:rPr lang="cs-CZ" dirty="0"/>
              <a:t> </a:t>
            </a:r>
          </a:p>
          <a:p>
            <a:pPr lvl="1">
              <a:spcBef>
                <a:spcPts val="600"/>
              </a:spcBef>
            </a:pPr>
            <a:r>
              <a:rPr lang="cs-CZ" dirty="0"/>
              <a:t>Rozsah kontroly lze v průběhu kontroly rozšířit v rámci protokolovaného jednání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249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1143000"/>
          </a:xfrm>
        </p:spPr>
        <p:txBody>
          <a:bodyPr lIns="0" tIns="0" rIns="0" bIns="0" anchor="t">
            <a:norm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OSNOVA</a:t>
            </a:r>
            <a:endParaRPr lang="cs-CZ" sz="3200" b="1" dirty="0">
              <a:solidFill>
                <a:srgbClr val="0000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643192" cy="4785395"/>
          </a:xfrm>
        </p:spPr>
        <p:txBody>
          <a:bodyPr lIns="0" tIns="0" rIns="0" bIns="0"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Registrační řízení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Vyhledávací činnost</a:t>
            </a:r>
          </a:p>
          <a:p>
            <a:pPr marL="896938" lvl="1" indent="-447675">
              <a:buFont typeface="+mj-lt"/>
              <a:buAutoNum type="alphaLcParenR"/>
            </a:pPr>
            <a:r>
              <a:rPr lang="cs-CZ" dirty="0" smtClean="0"/>
              <a:t>Vyhledávací činnost</a:t>
            </a:r>
          </a:p>
          <a:p>
            <a:pPr marL="896938" lvl="1" indent="-447675">
              <a:buFont typeface="+mj-lt"/>
              <a:buAutoNum type="alphaLcParenR"/>
            </a:pPr>
            <a:r>
              <a:rPr lang="cs-CZ" dirty="0" smtClean="0"/>
              <a:t>Vysvětlení</a:t>
            </a:r>
          </a:p>
          <a:p>
            <a:pPr marL="896938" lvl="1" indent="-447675">
              <a:buFont typeface="+mj-lt"/>
              <a:buAutoNum type="alphaLcParenR"/>
            </a:pPr>
            <a:r>
              <a:rPr lang="cs-CZ" dirty="0" smtClean="0"/>
              <a:t>Místní šetření</a:t>
            </a:r>
          </a:p>
          <a:p>
            <a:pPr marL="896938" lvl="1" indent="-447675">
              <a:buFont typeface="+mj-lt"/>
              <a:buAutoNum type="alphaLcParenR"/>
            </a:pPr>
            <a:r>
              <a:rPr lang="cs-CZ" dirty="0" smtClean="0"/>
              <a:t>Daňová kontrola</a:t>
            </a:r>
          </a:p>
          <a:p>
            <a:pPr marL="896938" lvl="1" indent="-447675">
              <a:buFont typeface="+mj-lt"/>
              <a:buAutoNum type="alphaLcParenR"/>
            </a:pPr>
            <a:r>
              <a:rPr lang="cs-CZ" dirty="0" smtClean="0"/>
              <a:t>Postup k odstranění pochybností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67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sz="3200" b="1" dirty="0">
                <a:solidFill>
                  <a:srgbClr val="000099"/>
                </a:solidFill>
              </a:rPr>
              <a:t>DAŇOVÁ KONTROLA – OBECNĚ (2)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 lIns="0" tIns="0" rIns="0" bIns="0">
            <a:noAutofit/>
          </a:bodyPr>
          <a:lstStyle/>
          <a:p>
            <a:pPr lvl="0"/>
            <a:r>
              <a:rPr lang="cs-CZ" sz="2100" b="1" dirty="0"/>
              <a:t>Opakování kontroly</a:t>
            </a:r>
            <a:r>
              <a:rPr lang="cs-CZ" sz="2100" dirty="0"/>
              <a:t> (§ 85/5 DŘ)</a:t>
            </a:r>
          </a:p>
          <a:p>
            <a:pPr lvl="1">
              <a:spcBef>
                <a:spcPts val="600"/>
              </a:spcBef>
            </a:pPr>
            <a:r>
              <a:rPr lang="cs-CZ" sz="1800" dirty="0"/>
              <a:t>Při zjištění nových skutečností </a:t>
            </a:r>
          </a:p>
          <a:p>
            <a:pPr lvl="1">
              <a:spcBef>
                <a:spcPts val="600"/>
              </a:spcBef>
            </a:pPr>
            <a:r>
              <a:rPr lang="cs-CZ" sz="1800" dirty="0"/>
              <a:t>V rozsahu změny dosavadních tvrzení (DODAP)</a:t>
            </a:r>
          </a:p>
          <a:p>
            <a:pPr lvl="0"/>
            <a:r>
              <a:rPr lang="cs-CZ" sz="2100" b="1" dirty="0"/>
              <a:t>Práva a povinnosti </a:t>
            </a:r>
            <a:r>
              <a:rPr lang="cs-CZ" sz="2100" b="1" dirty="0" smtClean="0"/>
              <a:t>daňového subjektu </a:t>
            </a:r>
            <a:r>
              <a:rPr lang="cs-CZ" sz="2100" dirty="0"/>
              <a:t>(§ 86 DŘ)</a:t>
            </a:r>
          </a:p>
          <a:p>
            <a:pPr lvl="1">
              <a:spcBef>
                <a:spcPts val="600"/>
              </a:spcBef>
            </a:pPr>
            <a:r>
              <a:rPr lang="cs-CZ" sz="1800" b="1" dirty="0"/>
              <a:t>Právo</a:t>
            </a:r>
            <a:endParaRPr lang="cs-CZ" sz="1800" dirty="0"/>
          </a:p>
          <a:p>
            <a:pPr lvl="2">
              <a:spcBef>
                <a:spcPts val="600"/>
              </a:spcBef>
            </a:pPr>
            <a:r>
              <a:rPr lang="cs-CZ" sz="1600" dirty="0"/>
              <a:t>Být přítomen</a:t>
            </a:r>
          </a:p>
          <a:p>
            <a:pPr lvl="2">
              <a:spcBef>
                <a:spcPts val="600"/>
              </a:spcBef>
            </a:pPr>
            <a:r>
              <a:rPr lang="cs-CZ" sz="1600" dirty="0"/>
              <a:t>Předkládat důkazní prostředky</a:t>
            </a:r>
          </a:p>
          <a:p>
            <a:pPr lvl="2">
              <a:spcBef>
                <a:spcPts val="600"/>
              </a:spcBef>
            </a:pPr>
            <a:r>
              <a:rPr lang="cs-CZ" sz="1600" dirty="0"/>
              <a:t>Navrhovat provedení důkazních prostředků</a:t>
            </a:r>
          </a:p>
          <a:p>
            <a:pPr lvl="1">
              <a:spcBef>
                <a:spcPts val="600"/>
              </a:spcBef>
            </a:pPr>
            <a:r>
              <a:rPr lang="cs-CZ" sz="1800" b="1" dirty="0"/>
              <a:t>Povinnost</a:t>
            </a:r>
            <a:r>
              <a:rPr lang="cs-CZ" sz="1800" dirty="0"/>
              <a:t> zejména</a:t>
            </a:r>
          </a:p>
          <a:p>
            <a:pPr lvl="2">
              <a:spcBef>
                <a:spcPts val="600"/>
              </a:spcBef>
            </a:pPr>
            <a:r>
              <a:rPr lang="cs-CZ" sz="1600" dirty="0"/>
              <a:t>Umožnit zahájení a provedení kontroly</a:t>
            </a:r>
          </a:p>
          <a:p>
            <a:pPr lvl="2">
              <a:spcBef>
                <a:spcPts val="600"/>
              </a:spcBef>
            </a:pPr>
            <a:r>
              <a:rPr lang="cs-CZ" sz="1600" dirty="0"/>
              <a:t>Zajistit vhodné místo a podmínky k provedení </a:t>
            </a:r>
          </a:p>
          <a:p>
            <a:pPr lvl="2">
              <a:spcBef>
                <a:spcPts val="600"/>
              </a:spcBef>
            </a:pPr>
            <a:r>
              <a:rPr lang="cs-CZ" sz="1600" dirty="0"/>
              <a:t>Poskytnout komplexní informace o firmě </a:t>
            </a:r>
          </a:p>
          <a:p>
            <a:pPr lvl="2">
              <a:spcBef>
                <a:spcPts val="600"/>
              </a:spcBef>
            </a:pPr>
            <a:r>
              <a:rPr lang="cs-CZ" sz="1600" dirty="0"/>
              <a:t>Předkládat důkazní prostředky </a:t>
            </a:r>
          </a:p>
          <a:p>
            <a:r>
              <a:rPr lang="cs-CZ" sz="2100" dirty="0" smtClean="0"/>
              <a:t>Správce daně </a:t>
            </a:r>
            <a:r>
              <a:rPr lang="cs-CZ" sz="2100" dirty="0"/>
              <a:t>má pravomoci jako při místním šetření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5130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sz="3200" b="1" dirty="0">
                <a:solidFill>
                  <a:srgbClr val="000099"/>
                </a:solidFill>
              </a:rPr>
              <a:t>DAŇOVÁ KONTROLA – ZAHÁJENÍ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 lIns="0" tIns="0" rIns="0" bIns="0">
            <a:normAutofit/>
          </a:bodyPr>
          <a:lstStyle/>
          <a:p>
            <a:pPr lvl="0"/>
            <a:r>
              <a:rPr lang="cs-CZ" b="1" dirty="0"/>
              <a:t>Před vyměřením daně</a:t>
            </a:r>
            <a:r>
              <a:rPr lang="cs-CZ" dirty="0"/>
              <a:t> – pochybnosti o podaném tvrzení jsou rozsáhlé a nelze využít POP</a:t>
            </a:r>
          </a:p>
          <a:p>
            <a:pPr lvl="0"/>
            <a:r>
              <a:rPr lang="cs-CZ" b="1" dirty="0"/>
              <a:t>Po vyměření DAP</a:t>
            </a:r>
            <a:r>
              <a:rPr lang="cs-CZ" dirty="0"/>
              <a:t> (např. na základě informací získaných v jiném postupu)</a:t>
            </a:r>
          </a:p>
          <a:p>
            <a:pPr lvl="0"/>
            <a:r>
              <a:rPr lang="cs-CZ" b="1" dirty="0"/>
              <a:t>Zahájení daňové kontroly </a:t>
            </a:r>
            <a:endParaRPr lang="cs-CZ" dirty="0"/>
          </a:p>
          <a:p>
            <a:pPr lvl="1">
              <a:spcBef>
                <a:spcPts val="600"/>
              </a:spcBef>
            </a:pPr>
            <a:r>
              <a:rPr lang="cs-CZ" dirty="0"/>
              <a:t>Protokolované jednání (§ 87/1 DŘ)</a:t>
            </a:r>
          </a:p>
          <a:p>
            <a:pPr lvl="2">
              <a:spcBef>
                <a:spcPts val="600"/>
              </a:spcBef>
            </a:pPr>
            <a:r>
              <a:rPr lang="cs-CZ" dirty="0"/>
              <a:t>Vztah k § 148 DŘ a § 141 DŘ</a:t>
            </a:r>
          </a:p>
          <a:p>
            <a:pPr lvl="1">
              <a:spcBef>
                <a:spcPts val="600"/>
              </a:spcBef>
            </a:pPr>
            <a:r>
              <a:rPr lang="cs-CZ" dirty="0" smtClean="0"/>
              <a:t>Daňový subjekt </a:t>
            </a:r>
            <a:r>
              <a:rPr lang="cs-CZ" dirty="0"/>
              <a:t>neumožní zahájit daňovou kontrolu</a:t>
            </a:r>
          </a:p>
          <a:p>
            <a:pPr lvl="2">
              <a:spcBef>
                <a:spcPts val="600"/>
              </a:spcBef>
            </a:pPr>
            <a:r>
              <a:rPr lang="cs-CZ" dirty="0"/>
              <a:t>Výzva podle § 87/2 DŘ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05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altLang="cs-CZ" sz="3200" b="1" dirty="0">
                <a:solidFill>
                  <a:srgbClr val="000099"/>
                </a:solidFill>
              </a:rPr>
              <a:t>DAŇOVÁ KONTROLA – VÝZVA K ZAHÁJENÍ ( § 87 DŘ)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 lIns="0" tIns="0" rIns="0" bIns="0">
            <a:normAutofit/>
          </a:bodyPr>
          <a:lstStyle/>
          <a:p>
            <a:pPr lvl="0"/>
            <a:r>
              <a:rPr lang="cs-CZ" b="1" dirty="0"/>
              <a:t>Cílem</a:t>
            </a:r>
            <a:r>
              <a:rPr lang="cs-CZ" dirty="0"/>
              <a:t> je zahájení daňové kontroly, nikoliv stanovení daně „náhradním“ způsobem </a:t>
            </a:r>
          </a:p>
          <a:p>
            <a:pPr lvl="0"/>
            <a:r>
              <a:rPr lang="cs-CZ" dirty="0"/>
              <a:t>Protože</a:t>
            </a:r>
          </a:p>
          <a:p>
            <a:pPr lvl="1"/>
            <a:r>
              <a:rPr lang="cs-CZ" dirty="0"/>
              <a:t>Pokud </a:t>
            </a:r>
            <a:r>
              <a:rPr lang="cs-CZ" dirty="0" smtClean="0"/>
              <a:t>daňový subjekt </a:t>
            </a:r>
            <a:r>
              <a:rPr lang="cs-CZ" dirty="0"/>
              <a:t>nevyhoví výzvě (a k nevyhovění neexistují závažné důvody), může </a:t>
            </a:r>
            <a:r>
              <a:rPr lang="cs-CZ" dirty="0" smtClean="0"/>
              <a:t>správce daně </a:t>
            </a:r>
            <a:r>
              <a:rPr lang="cs-CZ" dirty="0"/>
              <a:t>stanovit daň podle pomůcek </a:t>
            </a:r>
          </a:p>
          <a:p>
            <a:pPr lvl="0"/>
            <a:r>
              <a:rPr lang="cs-CZ" dirty="0"/>
              <a:t>Poznámka: </a:t>
            </a:r>
            <a:r>
              <a:rPr lang="cs-CZ" dirty="0" smtClean="0"/>
              <a:t>§ </a:t>
            </a:r>
            <a:r>
              <a:rPr lang="cs-CZ" dirty="0"/>
              <a:t>87/5 DŘ stanovuje, že lze daň také sjednat → prakticky vyloučeno (sjednání daně = výsledek jednání </a:t>
            </a:r>
            <a:r>
              <a:rPr lang="cs-CZ" dirty="0" smtClean="0"/>
              <a:t>správce daně s daňovým subjektem)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69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altLang="cs-CZ" sz="3200" b="1" dirty="0">
                <a:solidFill>
                  <a:srgbClr val="000099"/>
                </a:solidFill>
              </a:rPr>
              <a:t>DAŇOVÁ KONTROLA – </a:t>
            </a:r>
            <a:r>
              <a:rPr lang="cs-CZ" altLang="cs-CZ" sz="3200" b="1" dirty="0" smtClean="0">
                <a:solidFill>
                  <a:srgbClr val="000099"/>
                </a:solidFill>
              </a:rPr>
              <a:t>DŮSLEDKY </a:t>
            </a:r>
            <a:r>
              <a:rPr lang="cs-CZ" altLang="cs-CZ" sz="3200" b="1" dirty="0">
                <a:solidFill>
                  <a:srgbClr val="000099"/>
                </a:solidFill>
              </a:rPr>
              <a:t>VÝZVY DLE § 87/2 DŘ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 lIns="0" tIns="0" rIns="0" bIns="0">
            <a:normAutofit/>
          </a:bodyPr>
          <a:lstStyle/>
          <a:p>
            <a:pPr lvl="0"/>
            <a:r>
              <a:rPr lang="cs-CZ" b="1" dirty="0"/>
              <a:t>Marným uplynutím lhůty stanovené ve výzvě</a:t>
            </a:r>
            <a:endParaRPr lang="cs-CZ" dirty="0"/>
          </a:p>
          <a:p>
            <a:pPr lvl="1"/>
            <a:r>
              <a:rPr lang="cs-CZ" dirty="0"/>
              <a:t>Nastávají účinky podle § 148/3 DŘ (lhůta pro stanovení daně běží znova)</a:t>
            </a:r>
          </a:p>
          <a:p>
            <a:pPr lvl="1"/>
            <a:r>
              <a:rPr lang="cs-CZ" dirty="0"/>
              <a:t>Odpadá překážka pro podání dodatečného </a:t>
            </a:r>
            <a:r>
              <a:rPr lang="cs-CZ" dirty="0" smtClean="0"/>
              <a:t>tvrzení</a:t>
            </a:r>
            <a:br>
              <a:rPr lang="cs-CZ" dirty="0" smtClean="0"/>
            </a:br>
            <a:r>
              <a:rPr lang="cs-CZ" dirty="0" smtClean="0"/>
              <a:t>k </a:t>
            </a:r>
            <a:r>
              <a:rPr lang="cs-CZ" dirty="0"/>
              <a:t>období, které mělo být předmětem </a:t>
            </a:r>
            <a:r>
              <a:rPr lang="cs-CZ" dirty="0" smtClean="0"/>
              <a:t>daňové kontroly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(§ 141/6 DŘ)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6947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altLang="cs-CZ" sz="3200" b="1" dirty="0">
                <a:solidFill>
                  <a:srgbClr val="000099"/>
                </a:solidFill>
              </a:rPr>
              <a:t>DAŇOVÁ KONTROLA – PRŮBĚH KONTROLY (1)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 lIns="0" tIns="0" rIns="0" bIns="0">
            <a:noAutofit/>
          </a:bodyPr>
          <a:lstStyle/>
          <a:p>
            <a:pPr lvl="0"/>
            <a:r>
              <a:rPr lang="cs-CZ" b="1" dirty="0"/>
              <a:t>Dokazování</a:t>
            </a:r>
            <a:r>
              <a:rPr lang="cs-CZ" dirty="0"/>
              <a:t> (§ 92 DŘ)</a:t>
            </a:r>
          </a:p>
          <a:p>
            <a:pPr lvl="1">
              <a:spcBef>
                <a:spcPts val="600"/>
              </a:spcBef>
            </a:pPr>
            <a:r>
              <a:rPr lang="cs-CZ" dirty="0"/>
              <a:t>Ústní jednání s </a:t>
            </a:r>
            <a:r>
              <a:rPr lang="cs-CZ" dirty="0" smtClean="0"/>
              <a:t>daňovým subjektem</a:t>
            </a:r>
            <a:endParaRPr lang="cs-CZ" dirty="0"/>
          </a:p>
          <a:p>
            <a:pPr lvl="1">
              <a:spcBef>
                <a:spcPts val="300"/>
              </a:spcBef>
            </a:pPr>
            <a:r>
              <a:rPr lang="cs-CZ" dirty="0" smtClean="0"/>
              <a:t>Daňový subjekt lze </a:t>
            </a:r>
            <a:r>
              <a:rPr lang="cs-CZ" dirty="0"/>
              <a:t>vyzvat k prokázání skutečností – při protokolovaném jednání nebo výzvou podle § 92/3 DŘ</a:t>
            </a:r>
            <a:br>
              <a:rPr lang="cs-CZ" dirty="0"/>
            </a:br>
            <a:r>
              <a:rPr lang="cs-CZ" dirty="0"/>
              <a:t>a § 86 DŘ</a:t>
            </a:r>
          </a:p>
          <a:p>
            <a:pPr lvl="1">
              <a:spcBef>
                <a:spcPts val="300"/>
              </a:spcBef>
            </a:pPr>
            <a:r>
              <a:rPr lang="cs-CZ" dirty="0"/>
              <a:t>Výzva k předložení možných důkazních prostředků třetí osobou (§ 93/4 DŘ)</a:t>
            </a:r>
          </a:p>
          <a:p>
            <a:pPr lvl="0"/>
            <a:r>
              <a:rPr lang="cs-CZ" b="1" dirty="0"/>
              <a:t>Postupné projednávání jednotlivých kontrolních výsledků</a:t>
            </a:r>
            <a:endParaRPr lang="cs-CZ" dirty="0"/>
          </a:p>
          <a:p>
            <a:pPr lvl="1">
              <a:spcBef>
                <a:spcPts val="600"/>
              </a:spcBef>
            </a:pPr>
            <a:r>
              <a:rPr lang="cs-CZ" dirty="0"/>
              <a:t>Je praktické → uzavření dokončených šetřených oblastí </a:t>
            </a:r>
          </a:p>
          <a:p>
            <a:pPr lvl="1">
              <a:spcBef>
                <a:spcPts val="300"/>
              </a:spcBef>
            </a:pPr>
            <a:r>
              <a:rPr lang="cs-CZ" dirty="0"/>
              <a:t>Nenahrazuje seznámení </a:t>
            </a:r>
            <a:r>
              <a:rPr lang="cs-CZ" dirty="0" smtClean="0"/>
              <a:t>daňového subjektu </a:t>
            </a:r>
            <a:r>
              <a:rPr lang="cs-CZ" dirty="0"/>
              <a:t>s výsledky kontrolních zjištění (§ 88/2 DŘ)</a:t>
            </a:r>
          </a:p>
          <a:p>
            <a:pPr lvl="1">
              <a:spcBef>
                <a:spcPts val="300"/>
              </a:spcBef>
            </a:pPr>
            <a:r>
              <a:rPr lang="cs-CZ" dirty="0"/>
              <a:t>Nestanovuje se lhůta podle § 88/3 DŘ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721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altLang="cs-CZ" sz="3200" b="1" dirty="0">
                <a:solidFill>
                  <a:srgbClr val="000099"/>
                </a:solidFill>
              </a:rPr>
              <a:t>DAŇOVÁ KONTROLA – PRŮBĚH KONTROLY (2)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 lIns="0" tIns="0" rIns="0" bIns="0">
            <a:normAutofit/>
          </a:bodyPr>
          <a:lstStyle/>
          <a:p>
            <a:pPr lvl="0"/>
            <a:r>
              <a:rPr lang="cs-CZ" b="1" dirty="0"/>
              <a:t>Seznámení </a:t>
            </a:r>
            <a:r>
              <a:rPr lang="cs-CZ" b="1" dirty="0" smtClean="0"/>
              <a:t>daňového subjektu </a:t>
            </a:r>
            <a:r>
              <a:rPr lang="cs-CZ" b="1" dirty="0"/>
              <a:t>s výsledky kontrolního zjištění</a:t>
            </a:r>
            <a:r>
              <a:rPr lang="cs-CZ" dirty="0"/>
              <a:t> (§ 88/2 DŘ)</a:t>
            </a:r>
          </a:p>
          <a:p>
            <a:pPr lvl="1">
              <a:spcBef>
                <a:spcPts val="600"/>
              </a:spcBef>
            </a:pPr>
            <a:r>
              <a:rPr lang="cs-CZ" dirty="0"/>
              <a:t>Při ústním jednání</a:t>
            </a:r>
          </a:p>
          <a:p>
            <a:pPr lvl="1">
              <a:spcBef>
                <a:spcPts val="300"/>
              </a:spcBef>
            </a:pPr>
            <a:r>
              <a:rPr lang="cs-CZ" dirty="0"/>
              <a:t>Odesláním úředního záznamu s výsledky kontrolních zjištění</a:t>
            </a:r>
          </a:p>
          <a:p>
            <a:pPr lvl="0"/>
            <a:r>
              <a:rPr lang="cs-CZ" b="1" dirty="0"/>
              <a:t>Stanovení lhůty k vyjádření se </a:t>
            </a:r>
            <a:r>
              <a:rPr lang="cs-CZ" dirty="0"/>
              <a:t>(§ 88/3 DŘ)</a:t>
            </a:r>
          </a:p>
          <a:p>
            <a:pPr lvl="1">
              <a:spcBef>
                <a:spcPts val="600"/>
              </a:spcBef>
            </a:pPr>
            <a:r>
              <a:rPr lang="cs-CZ" dirty="0" smtClean="0"/>
              <a:t>Daňový subjekt </a:t>
            </a:r>
            <a:r>
              <a:rPr lang="cs-CZ" dirty="0"/>
              <a:t>nepožaduje lhůtu</a:t>
            </a:r>
          </a:p>
          <a:p>
            <a:pPr lvl="1">
              <a:spcBef>
                <a:spcPts val="300"/>
              </a:spcBef>
            </a:pPr>
            <a:r>
              <a:rPr lang="cs-CZ" dirty="0"/>
              <a:t>Ujednáním v protokolu o ústním jednání</a:t>
            </a:r>
          </a:p>
          <a:p>
            <a:pPr lvl="1">
              <a:spcBef>
                <a:spcPts val="300"/>
              </a:spcBef>
            </a:pPr>
            <a:r>
              <a:rPr lang="cs-CZ" dirty="0"/>
              <a:t>Výzvou k uplatnění práva vyjádřit se ….</a:t>
            </a:r>
          </a:p>
          <a:p>
            <a:pPr lvl="1">
              <a:spcBef>
                <a:spcPts val="300"/>
              </a:spcBef>
            </a:pPr>
            <a:r>
              <a:rPr lang="cs-CZ" dirty="0"/>
              <a:t>Rozhodnutím podle § 88/3 DŘ (lze se odvolat)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466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1" name="Rectangle 3"/>
          <p:cNvSpPr>
            <a:spLocks noChangeArrowheads="1"/>
          </p:cNvSpPr>
          <p:nvPr/>
        </p:nvSpPr>
        <p:spPr bwMode="auto">
          <a:xfrm>
            <a:off x="457200" y="1628800"/>
            <a:ext cx="2314600" cy="936104"/>
          </a:xfrm>
          <a:prstGeom prst="rect">
            <a:avLst/>
          </a:prstGeom>
          <a:solidFill>
            <a:srgbClr val="FF7B98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/>
            <a:r>
              <a:rPr lang="cs-CZ" altLang="cs-CZ" sz="1400" b="1" dirty="0"/>
              <a:t>Konečný výsledek </a:t>
            </a:r>
          </a:p>
          <a:p>
            <a:pPr algn="ctr"/>
            <a:r>
              <a:rPr lang="cs-CZ" altLang="cs-CZ" sz="1400" b="1" dirty="0"/>
              <a:t>kontrolního </a:t>
            </a:r>
          </a:p>
          <a:p>
            <a:pPr algn="ctr"/>
            <a:r>
              <a:rPr lang="cs-CZ" altLang="cs-CZ" sz="1400" b="1" dirty="0"/>
              <a:t>zjištění – úřední záznam </a:t>
            </a:r>
          </a:p>
          <a:p>
            <a:pPr algn="ctr"/>
            <a:r>
              <a:rPr lang="cs-CZ" altLang="cs-CZ" sz="1400" b="1" dirty="0"/>
              <a:t>(§ 88/2 DŘ)</a:t>
            </a:r>
            <a:r>
              <a:rPr lang="cs-CZ" altLang="cs-CZ" sz="1400" dirty="0"/>
              <a:t> </a:t>
            </a:r>
          </a:p>
        </p:txBody>
      </p:sp>
      <p:sp>
        <p:nvSpPr>
          <p:cNvPr id="227332" name="Rectangle 4"/>
          <p:cNvSpPr>
            <a:spLocks noChangeArrowheads="1"/>
          </p:cNvSpPr>
          <p:nvPr/>
        </p:nvSpPr>
        <p:spPr bwMode="auto">
          <a:xfrm>
            <a:off x="2975432" y="1633585"/>
            <a:ext cx="5052952" cy="617040"/>
          </a:xfrm>
          <a:prstGeom prst="rect">
            <a:avLst/>
          </a:prstGeom>
          <a:solidFill>
            <a:srgbClr val="FFFF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/>
            <a:r>
              <a:rPr lang="cs-CZ" altLang="cs-CZ" sz="1400" dirty="0"/>
              <a:t>Seznámení DS s výsledkem kontrolního zjištění (§88/1d DŘ)</a:t>
            </a:r>
          </a:p>
          <a:p>
            <a:pPr algn="ctr"/>
            <a:r>
              <a:rPr lang="cs-CZ" altLang="cs-CZ" sz="1400" dirty="0"/>
              <a:t>při jednání nebo písemně </a:t>
            </a:r>
          </a:p>
        </p:txBody>
      </p:sp>
      <p:sp>
        <p:nvSpPr>
          <p:cNvPr id="227333" name="Rectangle 5"/>
          <p:cNvSpPr>
            <a:spLocks noChangeArrowheads="1"/>
          </p:cNvSpPr>
          <p:nvPr/>
        </p:nvSpPr>
        <p:spPr bwMode="auto">
          <a:xfrm>
            <a:off x="2975432" y="2468594"/>
            <a:ext cx="2151655" cy="744382"/>
          </a:xfrm>
          <a:prstGeom prst="rect">
            <a:avLst/>
          </a:prstGeom>
          <a:solidFill>
            <a:srgbClr val="CCFF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/>
            <a:r>
              <a:rPr lang="cs-CZ" altLang="cs-CZ" sz="1400" dirty="0"/>
              <a:t>SD obdrží vyjádření DS</a:t>
            </a:r>
          </a:p>
          <a:p>
            <a:pPr algn="ctr"/>
            <a:r>
              <a:rPr lang="cs-CZ" altLang="cs-CZ" sz="1400" dirty="0"/>
              <a:t>§ 88/1e DŘ</a:t>
            </a:r>
          </a:p>
        </p:txBody>
      </p:sp>
      <p:sp>
        <p:nvSpPr>
          <p:cNvPr id="227334" name="Rectangle 6"/>
          <p:cNvSpPr>
            <a:spLocks noChangeArrowheads="1"/>
          </p:cNvSpPr>
          <p:nvPr/>
        </p:nvSpPr>
        <p:spPr bwMode="auto">
          <a:xfrm>
            <a:off x="1392280" y="3606324"/>
            <a:ext cx="2962672" cy="878533"/>
          </a:xfrm>
          <a:prstGeom prst="rect">
            <a:avLst/>
          </a:prstGeom>
          <a:solidFill>
            <a:srgbClr val="CCE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/>
            <a:r>
              <a:rPr lang="cs-CZ" altLang="cs-CZ" sz="1400" dirty="0"/>
              <a:t>Vyhodnocení vyjádření-stanovisko </a:t>
            </a:r>
          </a:p>
          <a:p>
            <a:pPr algn="ctr"/>
            <a:r>
              <a:rPr lang="cs-CZ" altLang="cs-CZ" sz="1400" dirty="0"/>
              <a:t>SD (úřední záznam, protokol),</a:t>
            </a:r>
          </a:p>
          <a:p>
            <a:pPr algn="ctr"/>
            <a:r>
              <a:rPr lang="cs-CZ" altLang="cs-CZ" sz="1400" dirty="0"/>
              <a:t>dosavadní výsledek není</a:t>
            </a:r>
          </a:p>
          <a:p>
            <a:pPr algn="ctr"/>
            <a:r>
              <a:rPr lang="cs-CZ" altLang="cs-CZ" sz="1400" dirty="0"/>
              <a:t>postaven najisto </a:t>
            </a:r>
          </a:p>
        </p:txBody>
      </p:sp>
      <p:sp>
        <p:nvSpPr>
          <p:cNvPr id="227335" name="Rectangle 7"/>
          <p:cNvSpPr>
            <a:spLocks noChangeArrowheads="1"/>
          </p:cNvSpPr>
          <p:nvPr/>
        </p:nvSpPr>
        <p:spPr bwMode="auto">
          <a:xfrm>
            <a:off x="5330719" y="3587611"/>
            <a:ext cx="2697665" cy="741952"/>
          </a:xfrm>
          <a:prstGeom prst="rect">
            <a:avLst/>
          </a:prstGeom>
          <a:solidFill>
            <a:srgbClr val="E6BE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/>
            <a:endParaRPr lang="cs-CZ" altLang="cs-CZ" sz="1400" dirty="0"/>
          </a:p>
          <a:p>
            <a:pPr algn="ctr"/>
            <a:r>
              <a:rPr lang="cs-CZ" altLang="cs-CZ" sz="1400" dirty="0"/>
              <a:t>Vyhodnocení vyjádření – </a:t>
            </a:r>
            <a:br>
              <a:rPr lang="cs-CZ" altLang="cs-CZ" sz="1400" dirty="0"/>
            </a:br>
            <a:r>
              <a:rPr lang="cs-CZ" altLang="cs-CZ" sz="1400" dirty="0"/>
              <a:t>stanovisko SD (úřední záznam), </a:t>
            </a:r>
          </a:p>
          <a:p>
            <a:pPr algn="ctr"/>
            <a:r>
              <a:rPr lang="cs-CZ" altLang="cs-CZ" sz="1400" dirty="0"/>
              <a:t>výsledek je postaven najisto</a:t>
            </a:r>
          </a:p>
          <a:p>
            <a:pPr algn="ctr"/>
            <a:endParaRPr lang="cs-CZ" altLang="cs-CZ" sz="1400" dirty="0"/>
          </a:p>
        </p:txBody>
      </p:sp>
      <p:sp>
        <p:nvSpPr>
          <p:cNvPr id="227336" name="Rectangle 8"/>
          <p:cNvSpPr>
            <a:spLocks noChangeArrowheads="1"/>
          </p:cNvSpPr>
          <p:nvPr/>
        </p:nvSpPr>
        <p:spPr bwMode="auto">
          <a:xfrm>
            <a:off x="5330718" y="4498521"/>
            <a:ext cx="2697665" cy="572994"/>
          </a:xfrm>
          <a:prstGeom prst="rect">
            <a:avLst/>
          </a:prstGeom>
          <a:solidFill>
            <a:srgbClr val="E6BE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/>
            <a:r>
              <a:rPr lang="cs-CZ" altLang="cs-CZ" sz="1400" dirty="0"/>
              <a:t>Vyhotovení zprávy se </a:t>
            </a:r>
          </a:p>
          <a:p>
            <a:pPr algn="ctr"/>
            <a:r>
              <a:rPr lang="cs-CZ" altLang="cs-CZ" sz="1400" dirty="0">
                <a:solidFill>
                  <a:srgbClr val="C00000"/>
                </a:solidFill>
              </a:rPr>
              <a:t>stanoviskem </a:t>
            </a:r>
            <a:r>
              <a:rPr lang="cs-CZ" altLang="cs-CZ" sz="1400" dirty="0"/>
              <a:t>SD</a:t>
            </a:r>
          </a:p>
        </p:txBody>
      </p:sp>
      <p:sp>
        <p:nvSpPr>
          <p:cNvPr id="227337" name="Rectangle 9"/>
          <p:cNvSpPr>
            <a:spLocks noChangeArrowheads="1"/>
          </p:cNvSpPr>
          <p:nvPr/>
        </p:nvSpPr>
        <p:spPr bwMode="auto">
          <a:xfrm>
            <a:off x="5330717" y="5266829"/>
            <a:ext cx="2697665" cy="571076"/>
          </a:xfrm>
          <a:prstGeom prst="rect">
            <a:avLst/>
          </a:prstGeom>
          <a:solidFill>
            <a:srgbClr val="E6BE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/>
            <a:r>
              <a:rPr lang="cs-CZ" altLang="cs-CZ" sz="1400" dirty="0"/>
              <a:t>Projednání </a:t>
            </a:r>
            <a:r>
              <a:rPr lang="cs-CZ" altLang="cs-CZ" sz="1400" dirty="0">
                <a:solidFill>
                  <a:srgbClr val="C00000"/>
                </a:solidFill>
              </a:rPr>
              <a:t>stanoviska </a:t>
            </a:r>
            <a:r>
              <a:rPr lang="cs-CZ" altLang="cs-CZ" sz="1400" dirty="0"/>
              <a:t>a </a:t>
            </a:r>
          </a:p>
          <a:p>
            <a:pPr algn="ctr"/>
            <a:r>
              <a:rPr lang="cs-CZ" altLang="cs-CZ" sz="1400" dirty="0"/>
              <a:t>podpis zprávy (§88/4)</a:t>
            </a:r>
          </a:p>
        </p:txBody>
      </p:sp>
      <p:sp>
        <p:nvSpPr>
          <p:cNvPr id="227338" name="Rectangle 10"/>
          <p:cNvSpPr>
            <a:spLocks noChangeArrowheads="1"/>
          </p:cNvSpPr>
          <p:nvPr/>
        </p:nvSpPr>
        <p:spPr bwMode="auto">
          <a:xfrm>
            <a:off x="1392280" y="4716459"/>
            <a:ext cx="2962672" cy="462780"/>
          </a:xfrm>
          <a:prstGeom prst="rect">
            <a:avLst/>
          </a:prstGeom>
          <a:solidFill>
            <a:srgbClr val="CCE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/>
            <a:r>
              <a:rPr lang="cs-CZ" altLang="cs-CZ" sz="1400"/>
              <a:t>Dokazování, hodnocení důkazů</a:t>
            </a:r>
          </a:p>
        </p:txBody>
      </p:sp>
      <p:sp>
        <p:nvSpPr>
          <p:cNvPr id="227340" name="Rectangle 12"/>
          <p:cNvSpPr>
            <a:spLocks noChangeArrowheads="1"/>
          </p:cNvSpPr>
          <p:nvPr/>
        </p:nvSpPr>
        <p:spPr bwMode="auto">
          <a:xfrm>
            <a:off x="5330719" y="2471418"/>
            <a:ext cx="2697665" cy="741558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cs-CZ" altLang="cs-CZ" sz="1400" dirty="0">
                <a:cs typeface="Arial" charset="0"/>
              </a:rPr>
              <a:t>DS souhlasí s výsledkem,</a:t>
            </a:r>
          </a:p>
          <a:p>
            <a:pPr algn="ctr"/>
            <a:r>
              <a:rPr lang="cs-CZ" altLang="cs-CZ" sz="1400" dirty="0">
                <a:cs typeface="Arial" charset="0"/>
              </a:rPr>
              <a:t>nepožaduje lhůtu dle §88/3 DŘ</a:t>
            </a:r>
          </a:p>
          <a:p>
            <a:pPr algn="ctr"/>
            <a:r>
              <a:rPr lang="cs-CZ" altLang="cs-CZ" sz="1400" dirty="0">
                <a:cs typeface="Arial" charset="0"/>
              </a:rPr>
              <a:t>lze doplnit a podepsat zprávu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26</a:t>
            </a:fld>
            <a:endParaRPr lang="cs-CZ"/>
          </a:p>
        </p:txBody>
      </p:sp>
      <p:sp>
        <p:nvSpPr>
          <p:cNvPr id="26" name="Nadpis 1"/>
          <p:cNvSpPr txBox="1">
            <a:spLocks/>
          </p:cNvSpPr>
          <p:nvPr/>
        </p:nvSpPr>
        <p:spPr>
          <a:xfrm>
            <a:off x="457200" y="274638"/>
            <a:ext cx="7715200" cy="1143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3200" b="1" dirty="0">
                <a:solidFill>
                  <a:srgbClr val="000099"/>
                </a:solidFill>
              </a:rPr>
              <a:t>DAŇOVÁ KONTROLA – SEZNÁMENÍ S VÝSLEDKY</a:t>
            </a:r>
          </a:p>
        </p:txBody>
      </p:sp>
      <p:cxnSp>
        <p:nvCxnSpPr>
          <p:cNvPr id="4" name="Přímá spojnice se šipkou 3"/>
          <p:cNvCxnSpPr>
            <a:endCxn id="227332" idx="1"/>
          </p:cNvCxnSpPr>
          <p:nvPr/>
        </p:nvCxnSpPr>
        <p:spPr>
          <a:xfrm>
            <a:off x="2771800" y="1942105"/>
            <a:ext cx="203632" cy="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>
            <a:stCxn id="227332" idx="2"/>
            <a:endCxn id="227333" idx="0"/>
          </p:cNvCxnSpPr>
          <p:nvPr/>
        </p:nvCxnSpPr>
        <p:spPr>
          <a:xfrm flipH="1">
            <a:off x="4051260" y="2250625"/>
            <a:ext cx="1450648" cy="217969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>
            <a:stCxn id="227332" idx="2"/>
            <a:endCxn id="227340" idx="0"/>
          </p:cNvCxnSpPr>
          <p:nvPr/>
        </p:nvCxnSpPr>
        <p:spPr>
          <a:xfrm>
            <a:off x="5501908" y="2250625"/>
            <a:ext cx="1177644" cy="220793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>
            <a:stCxn id="227333" idx="2"/>
            <a:endCxn id="227335" idx="0"/>
          </p:cNvCxnSpPr>
          <p:nvPr/>
        </p:nvCxnSpPr>
        <p:spPr>
          <a:xfrm>
            <a:off x="4051260" y="3212976"/>
            <a:ext cx="2628292" cy="37463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>
            <a:stCxn id="227333" idx="2"/>
            <a:endCxn id="227334" idx="0"/>
          </p:cNvCxnSpPr>
          <p:nvPr/>
        </p:nvCxnSpPr>
        <p:spPr>
          <a:xfrm flipH="1">
            <a:off x="2873616" y="3212976"/>
            <a:ext cx="1177644" cy="393348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stCxn id="227334" idx="2"/>
            <a:endCxn id="227338" idx="0"/>
          </p:cNvCxnSpPr>
          <p:nvPr/>
        </p:nvCxnSpPr>
        <p:spPr>
          <a:xfrm>
            <a:off x="2873616" y="4484857"/>
            <a:ext cx="0" cy="231602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>
            <a:stCxn id="227335" idx="2"/>
            <a:endCxn id="227336" idx="0"/>
          </p:cNvCxnSpPr>
          <p:nvPr/>
        </p:nvCxnSpPr>
        <p:spPr>
          <a:xfrm flipH="1">
            <a:off x="6679551" y="4329563"/>
            <a:ext cx="1" cy="168958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>
            <a:stCxn id="227336" idx="2"/>
            <a:endCxn id="227337" idx="0"/>
          </p:cNvCxnSpPr>
          <p:nvPr/>
        </p:nvCxnSpPr>
        <p:spPr>
          <a:xfrm flipH="1">
            <a:off x="6679550" y="5071515"/>
            <a:ext cx="1" cy="195314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stCxn id="227338" idx="2"/>
          </p:cNvCxnSpPr>
          <p:nvPr/>
        </p:nvCxnSpPr>
        <p:spPr>
          <a:xfrm>
            <a:off x="2873616" y="5179239"/>
            <a:ext cx="0" cy="246153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 flipH="1">
            <a:off x="323528" y="5425392"/>
            <a:ext cx="25500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328" name="Přímá spojnice 227327"/>
          <p:cNvCxnSpPr/>
          <p:nvPr/>
        </p:nvCxnSpPr>
        <p:spPr>
          <a:xfrm flipV="1">
            <a:off x="323528" y="1417638"/>
            <a:ext cx="0" cy="400775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330" name="Přímá spojnice 227329"/>
          <p:cNvCxnSpPr/>
          <p:nvPr/>
        </p:nvCxnSpPr>
        <p:spPr>
          <a:xfrm>
            <a:off x="323528" y="1417638"/>
            <a:ext cx="129097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354" name="Přímá spojnice se šipkou 227353"/>
          <p:cNvCxnSpPr>
            <a:endCxn id="227331" idx="0"/>
          </p:cNvCxnSpPr>
          <p:nvPr/>
        </p:nvCxnSpPr>
        <p:spPr>
          <a:xfrm>
            <a:off x="1614500" y="1417638"/>
            <a:ext cx="0" cy="211162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0091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altLang="cs-CZ" sz="3200" b="1" dirty="0">
                <a:solidFill>
                  <a:srgbClr val="000099"/>
                </a:solidFill>
              </a:rPr>
              <a:t>DAŇOVÁ KONTROLA – ZPRÁVA, UKONČENÍ (§ 88 DŘ)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 lIns="0" tIns="0" rIns="0" bIns="0">
            <a:normAutofit/>
          </a:bodyPr>
          <a:lstStyle/>
          <a:p>
            <a:pPr lvl="0"/>
            <a:r>
              <a:rPr lang="cs-CZ" b="1" dirty="0"/>
              <a:t>Zpráva o daňové kontrole</a:t>
            </a:r>
          </a:p>
          <a:p>
            <a:pPr lvl="1">
              <a:spcBef>
                <a:spcPts val="600"/>
              </a:spcBef>
            </a:pPr>
            <a:r>
              <a:rPr lang="cs-CZ" dirty="0"/>
              <a:t>Náležitosti</a:t>
            </a:r>
          </a:p>
          <a:p>
            <a:pPr lvl="1">
              <a:spcBef>
                <a:spcPts val="300"/>
              </a:spcBef>
            </a:pPr>
            <a:r>
              <a:rPr lang="cs-CZ" dirty="0"/>
              <a:t>Projednání zprávy = projednání stanoviska </a:t>
            </a:r>
            <a:r>
              <a:rPr lang="cs-CZ" dirty="0" smtClean="0"/>
              <a:t>správce daně</a:t>
            </a:r>
            <a:br>
              <a:rPr lang="cs-CZ" dirty="0" smtClean="0"/>
            </a:br>
            <a:r>
              <a:rPr lang="cs-CZ" dirty="0" smtClean="0"/>
              <a:t>k </a:t>
            </a:r>
            <a:r>
              <a:rPr lang="cs-CZ" dirty="0"/>
              <a:t>vyjádření </a:t>
            </a:r>
            <a:r>
              <a:rPr lang="cs-CZ" dirty="0" smtClean="0"/>
              <a:t>daňového subjektu </a:t>
            </a:r>
            <a:r>
              <a:rPr lang="cs-CZ" dirty="0"/>
              <a:t>ke kontrolním výsledkům a podepsání zprávy </a:t>
            </a:r>
          </a:p>
          <a:p>
            <a:pPr lvl="0"/>
            <a:r>
              <a:rPr lang="cs-CZ" b="1" dirty="0"/>
              <a:t>Ukončení kontroly</a:t>
            </a:r>
            <a:r>
              <a:rPr lang="cs-CZ" dirty="0"/>
              <a:t> (§ 88/4,5,6 DŘ)</a:t>
            </a:r>
          </a:p>
          <a:p>
            <a:pPr marL="720725" lvl="1" indent="-355600">
              <a:spcBef>
                <a:spcPts val="600"/>
              </a:spcBef>
              <a:buFont typeface="+mj-lt"/>
              <a:buAutoNum type="arabicParenR"/>
            </a:pPr>
            <a:r>
              <a:rPr lang="cs-CZ" dirty="0"/>
              <a:t>Podpisem zprávy po jejím projednání </a:t>
            </a:r>
          </a:p>
          <a:p>
            <a:pPr marL="720725" lvl="1" indent="-355600">
              <a:spcBef>
                <a:spcPts val="300"/>
              </a:spcBef>
              <a:buFont typeface="+mj-lt"/>
              <a:buAutoNum type="arabicParenR"/>
            </a:pPr>
            <a:r>
              <a:rPr lang="cs-CZ" dirty="0"/>
              <a:t>Dnem doručení zprávy, jestliže se </a:t>
            </a:r>
            <a:r>
              <a:rPr lang="cs-CZ" dirty="0" smtClean="0"/>
              <a:t>daňový subjekt </a:t>
            </a:r>
            <a:r>
              <a:rPr lang="cs-CZ" dirty="0"/>
              <a:t>projednání vyhýbá </a:t>
            </a:r>
          </a:p>
          <a:p>
            <a:pPr marL="720725" lvl="1" indent="-355600">
              <a:spcBef>
                <a:spcPts val="300"/>
              </a:spcBef>
              <a:buFont typeface="+mj-lt"/>
              <a:buAutoNum type="arabicParenR"/>
            </a:pPr>
            <a:r>
              <a:rPr lang="cs-CZ" dirty="0"/>
              <a:t>Dnem odepření podpisu, pokud </a:t>
            </a:r>
            <a:r>
              <a:rPr lang="cs-CZ" dirty="0" smtClean="0"/>
              <a:t>daňový subjekt </a:t>
            </a:r>
            <a:r>
              <a:rPr lang="cs-CZ" dirty="0"/>
              <a:t>odmítne zprávu podepsat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7529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altLang="cs-CZ" sz="3200" b="1" dirty="0">
                <a:solidFill>
                  <a:srgbClr val="000099"/>
                </a:solidFill>
              </a:rPr>
              <a:t>DAŇOVÁ KONTROLA – ZPRÁVA, ODŮVODNĚNÍ PLV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 lIns="0" tIns="0" rIns="0" bIns="0">
            <a:normAutofit/>
          </a:bodyPr>
          <a:lstStyle/>
          <a:p>
            <a:pPr lvl="0"/>
            <a:r>
              <a:rPr lang="cs-CZ" dirty="0"/>
              <a:t>Daňová kontrola </a:t>
            </a:r>
            <a:r>
              <a:rPr lang="cs-CZ" b="1" dirty="0"/>
              <a:t>po vyměření daně</a:t>
            </a:r>
            <a:r>
              <a:rPr lang="cs-CZ" dirty="0"/>
              <a:t> </a:t>
            </a:r>
          </a:p>
          <a:p>
            <a:pPr lvl="1">
              <a:spcBef>
                <a:spcPts val="600"/>
              </a:spcBef>
            </a:pPr>
            <a:r>
              <a:rPr lang="cs-CZ" dirty="0"/>
              <a:t>Na základě výsledku daňové kontroly, pokud se liší</a:t>
            </a:r>
            <a:br>
              <a:rPr lang="cs-CZ" dirty="0"/>
            </a:br>
            <a:r>
              <a:rPr lang="cs-CZ" dirty="0"/>
              <a:t>od daně subjektem tvrzené, bude vydáno rozhodnutí</a:t>
            </a:r>
            <a:br>
              <a:rPr lang="cs-CZ" dirty="0"/>
            </a:br>
            <a:r>
              <a:rPr lang="cs-CZ" dirty="0"/>
              <a:t>o stanovení daně (dodatečný platební výměr – DOPLV)</a:t>
            </a:r>
          </a:p>
          <a:p>
            <a:pPr lvl="1">
              <a:spcBef>
                <a:spcPts val="300"/>
              </a:spcBef>
            </a:pPr>
            <a:r>
              <a:rPr lang="cs-CZ" dirty="0"/>
              <a:t>Odůvodněním je zpráva o daňové kontrole (§147 DŘ) </a:t>
            </a:r>
          </a:p>
          <a:p>
            <a:pPr lvl="0"/>
            <a:r>
              <a:rPr lang="cs-CZ" dirty="0"/>
              <a:t>Daňová kontrola </a:t>
            </a:r>
            <a:r>
              <a:rPr lang="cs-CZ" b="1" dirty="0"/>
              <a:t>před vyměřením daně</a:t>
            </a:r>
            <a:r>
              <a:rPr lang="cs-CZ" dirty="0"/>
              <a:t> </a:t>
            </a:r>
          </a:p>
          <a:p>
            <a:pPr lvl="1">
              <a:spcBef>
                <a:spcPts val="600"/>
              </a:spcBef>
            </a:pPr>
            <a:r>
              <a:rPr lang="cs-CZ" dirty="0"/>
              <a:t>Po ukončení daňové kontroly je vždy vydán platební výměr, i když se výsledek shoduje s tvrzením </a:t>
            </a:r>
            <a:r>
              <a:rPr lang="cs-CZ" dirty="0" smtClean="0"/>
              <a:t>daňového subjektu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9318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29</a:t>
            </a:fld>
            <a:endParaRPr lang="cs-CZ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57200" y="274638"/>
            <a:ext cx="7715200" cy="1143000"/>
          </a:xfrm>
          <a:prstGeom prst="rect">
            <a:avLst/>
          </a:prstGeom>
        </p:spPr>
        <p:txBody>
          <a:bodyPr vert="horz" lIns="0" tIns="0" rIns="0" bIns="0" anchor="t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3200" b="1" dirty="0" smtClean="0">
                <a:solidFill>
                  <a:srgbClr val="000099"/>
                </a:solidFill>
              </a:rPr>
              <a:t>DAŇOVÁ KONTROLA – PŘEHLED</a:t>
            </a:r>
            <a:endParaRPr lang="cs-CZ" altLang="cs-CZ" sz="3200" b="1" dirty="0">
              <a:solidFill>
                <a:srgbClr val="000099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835696" y="846138"/>
            <a:ext cx="4896543" cy="686507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300" dirty="0" smtClean="0">
                <a:solidFill>
                  <a:schemeClr val="tx1"/>
                </a:solidFill>
              </a:rPr>
              <a:t>Zahájení DK → protokolované jednání</a:t>
            </a:r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cs-CZ" sz="1300" dirty="0" smtClean="0">
                <a:solidFill>
                  <a:schemeClr val="tx1"/>
                </a:solidFill>
              </a:rPr>
              <a:t>§ 148 DŘ – lhůta pro stanovení daně běží znova</a:t>
            </a:r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cs-CZ" sz="1300" dirty="0" smtClean="0">
                <a:solidFill>
                  <a:schemeClr val="tx1"/>
                </a:solidFill>
              </a:rPr>
              <a:t>§ 141 DŘ – nelze podat DODAP</a:t>
            </a:r>
            <a:endParaRPr lang="cs-CZ" sz="1300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829118" y="1815815"/>
            <a:ext cx="4896543" cy="648072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300" dirty="0" smtClean="0">
                <a:solidFill>
                  <a:schemeClr val="tx1"/>
                </a:solidFill>
              </a:rPr>
              <a:t>Provedení DK</a:t>
            </a:r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cs-CZ" sz="1300" dirty="0" smtClean="0">
                <a:solidFill>
                  <a:schemeClr val="tx1"/>
                </a:solidFill>
              </a:rPr>
              <a:t>Dokazování (např. výslech svědka)</a:t>
            </a:r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cs-CZ" sz="1300" dirty="0" smtClean="0">
                <a:solidFill>
                  <a:schemeClr val="tx1"/>
                </a:solidFill>
              </a:rPr>
              <a:t>Dožádání</a:t>
            </a:r>
            <a:endParaRPr lang="cs-CZ" sz="1300" dirty="0">
              <a:solidFill>
                <a:schemeClr val="tx1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835696" y="2751919"/>
            <a:ext cx="4896544" cy="648072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300" dirty="0" smtClean="0">
                <a:solidFill>
                  <a:schemeClr val="tx1"/>
                </a:solidFill>
              </a:rPr>
              <a:t>Seznámení daňového subjektu s výsledky kontrolního zjištění</a:t>
            </a:r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cs-CZ" sz="1300" dirty="0" smtClean="0">
                <a:solidFill>
                  <a:schemeClr val="tx1"/>
                </a:solidFill>
              </a:rPr>
              <a:t>ÚZ odeslán, nebo</a:t>
            </a:r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cs-CZ" sz="1300" dirty="0" smtClean="0">
                <a:solidFill>
                  <a:schemeClr val="tx1"/>
                </a:solidFill>
              </a:rPr>
              <a:t>ÚZ projednán</a:t>
            </a:r>
            <a:endParaRPr lang="cs-CZ" sz="1300" dirty="0">
              <a:solidFill>
                <a:schemeClr val="tx1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466411" y="3782796"/>
            <a:ext cx="3466728" cy="409281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300" dirty="0" smtClean="0">
                <a:solidFill>
                  <a:schemeClr val="tx1"/>
                </a:solidFill>
              </a:rPr>
              <a:t>Daňový subjekt zašle vyjádření k výsledkům kontrolního zjištění</a:t>
            </a:r>
            <a:endParaRPr lang="cs-CZ" sz="1300" dirty="0">
              <a:solidFill>
                <a:schemeClr val="tx1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466411" y="5445224"/>
            <a:ext cx="3467968" cy="1224136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300" dirty="0" smtClean="0">
                <a:solidFill>
                  <a:schemeClr val="tx1"/>
                </a:solidFill>
              </a:rPr>
              <a:t>Projednání zprávy o DK</a:t>
            </a:r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cs-CZ" sz="1300" dirty="0" smtClean="0">
                <a:solidFill>
                  <a:schemeClr val="tx1"/>
                </a:solidFill>
              </a:rPr>
              <a:t>Seznámení daňového subjektu se stanoviskem správce daně k vyjádření daňového subjektu k výsledkům kontrolního zjištění</a:t>
            </a:r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cs-CZ" sz="1300" dirty="0" smtClean="0">
                <a:solidFill>
                  <a:schemeClr val="tx1"/>
                </a:solidFill>
              </a:rPr>
              <a:t>Podpis zprávy o DK</a:t>
            </a:r>
            <a:endParaRPr lang="cs-CZ" sz="1300" dirty="0">
              <a:solidFill>
                <a:schemeClr val="tx1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4572000" y="4484973"/>
            <a:ext cx="3466728" cy="465622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300" dirty="0" smtClean="0">
                <a:solidFill>
                  <a:schemeClr val="tx1"/>
                </a:solidFill>
              </a:rPr>
              <a:t>Projednání zprávy o DK</a:t>
            </a:r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cs-CZ" sz="1300" dirty="0" smtClean="0">
                <a:solidFill>
                  <a:schemeClr val="tx1"/>
                </a:solidFill>
              </a:rPr>
              <a:t>Podpis zprávy o DK</a:t>
            </a:r>
            <a:endParaRPr lang="cs-CZ" sz="1300" dirty="0">
              <a:solidFill>
                <a:schemeClr val="tx1"/>
              </a:solidFill>
            </a:endParaRPr>
          </a:p>
        </p:txBody>
      </p:sp>
      <p:cxnSp>
        <p:nvCxnSpPr>
          <p:cNvPr id="14" name="Přímá spojnice 13"/>
          <p:cNvCxnSpPr/>
          <p:nvPr/>
        </p:nvCxnSpPr>
        <p:spPr>
          <a:xfrm>
            <a:off x="1829118" y="1095735"/>
            <a:ext cx="490312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stCxn id="6" idx="2"/>
            <a:endCxn id="7" idx="0"/>
          </p:cNvCxnSpPr>
          <p:nvPr/>
        </p:nvCxnSpPr>
        <p:spPr>
          <a:xfrm flipH="1">
            <a:off x="4277390" y="1532645"/>
            <a:ext cx="6578" cy="28317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1829118" y="2031839"/>
            <a:ext cx="490312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>
            <a:stCxn id="7" idx="2"/>
            <a:endCxn id="8" idx="0"/>
          </p:cNvCxnSpPr>
          <p:nvPr/>
        </p:nvCxnSpPr>
        <p:spPr>
          <a:xfrm>
            <a:off x="4277390" y="2463887"/>
            <a:ext cx="6578" cy="288032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1835696" y="2967943"/>
            <a:ext cx="4896544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bdélník 29"/>
          <p:cNvSpPr/>
          <p:nvPr/>
        </p:nvSpPr>
        <p:spPr>
          <a:xfrm>
            <a:off x="4572000" y="3782795"/>
            <a:ext cx="3466728" cy="409281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300" dirty="0" smtClean="0">
                <a:solidFill>
                  <a:schemeClr val="tx1"/>
                </a:solidFill>
              </a:rPr>
              <a:t>DS nezašle vyjádření k výsledkům kontrolního zjištění</a:t>
            </a:r>
            <a:endParaRPr lang="cs-CZ" sz="1300" dirty="0">
              <a:solidFill>
                <a:schemeClr val="tx1"/>
              </a:solidFill>
            </a:endParaRPr>
          </a:p>
        </p:txBody>
      </p:sp>
      <p:sp>
        <p:nvSpPr>
          <p:cNvPr id="31" name="Obdélník 30"/>
          <p:cNvSpPr/>
          <p:nvPr/>
        </p:nvSpPr>
        <p:spPr>
          <a:xfrm>
            <a:off x="466411" y="4484972"/>
            <a:ext cx="3466728" cy="672220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300" dirty="0" smtClean="0">
                <a:solidFill>
                  <a:schemeClr val="tx1"/>
                </a:solidFill>
              </a:rPr>
              <a:t>Správce daně vypracuje stanovisko → nedojde ke změně výsledků kontrolního zjištění</a:t>
            </a:r>
            <a:endParaRPr lang="cs-CZ" sz="1300" dirty="0">
              <a:solidFill>
                <a:schemeClr val="tx1"/>
              </a:solidFill>
            </a:endParaRPr>
          </a:p>
        </p:txBody>
      </p:sp>
      <p:cxnSp>
        <p:nvCxnSpPr>
          <p:cNvPr id="59" name="Přímá spojnice se šipkou 58"/>
          <p:cNvCxnSpPr>
            <a:stCxn id="10" idx="2"/>
            <a:endCxn id="31" idx="0"/>
          </p:cNvCxnSpPr>
          <p:nvPr/>
        </p:nvCxnSpPr>
        <p:spPr>
          <a:xfrm>
            <a:off x="2199775" y="4192077"/>
            <a:ext cx="0" cy="29289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se šipkou 60"/>
          <p:cNvCxnSpPr>
            <a:stCxn id="31" idx="2"/>
            <a:endCxn id="11" idx="0"/>
          </p:cNvCxnSpPr>
          <p:nvPr/>
        </p:nvCxnSpPr>
        <p:spPr>
          <a:xfrm>
            <a:off x="2199775" y="5157192"/>
            <a:ext cx="620" cy="288032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nice 65"/>
          <p:cNvCxnSpPr/>
          <p:nvPr/>
        </p:nvCxnSpPr>
        <p:spPr>
          <a:xfrm>
            <a:off x="457200" y="5661248"/>
            <a:ext cx="346672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nice se šipkou 67"/>
          <p:cNvCxnSpPr>
            <a:stCxn id="8" idx="2"/>
            <a:endCxn id="10" idx="0"/>
          </p:cNvCxnSpPr>
          <p:nvPr/>
        </p:nvCxnSpPr>
        <p:spPr>
          <a:xfrm flipH="1">
            <a:off x="2199775" y="3399991"/>
            <a:ext cx="2084193" cy="38280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Přímá spojnice se šipkou 69"/>
          <p:cNvCxnSpPr>
            <a:stCxn id="8" idx="2"/>
            <a:endCxn id="30" idx="0"/>
          </p:cNvCxnSpPr>
          <p:nvPr/>
        </p:nvCxnSpPr>
        <p:spPr>
          <a:xfrm>
            <a:off x="4283968" y="3399991"/>
            <a:ext cx="2021396" cy="382804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Přímá spojnice se šipkou 71"/>
          <p:cNvCxnSpPr>
            <a:stCxn id="30" idx="2"/>
            <a:endCxn id="12" idx="0"/>
          </p:cNvCxnSpPr>
          <p:nvPr/>
        </p:nvCxnSpPr>
        <p:spPr>
          <a:xfrm>
            <a:off x="6305364" y="4192076"/>
            <a:ext cx="0" cy="292897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Přímá spojnice 73"/>
          <p:cNvCxnSpPr>
            <a:stCxn id="12" idx="1"/>
            <a:endCxn id="12" idx="3"/>
          </p:cNvCxnSpPr>
          <p:nvPr/>
        </p:nvCxnSpPr>
        <p:spPr>
          <a:xfrm>
            <a:off x="4572000" y="4717784"/>
            <a:ext cx="346672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788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204864"/>
            <a:ext cx="7643192" cy="1905930"/>
          </a:xfrm>
        </p:spPr>
        <p:txBody>
          <a:bodyPr lIns="0" tIns="0" rIns="0" bIns="0" anchor="ctr" anchorCtr="1">
            <a:normAutofit fontScale="90000"/>
          </a:bodyPr>
          <a:lstStyle/>
          <a:p>
            <a:pPr algn="ctr">
              <a:spcBef>
                <a:spcPts val="600"/>
              </a:spcBef>
            </a:pPr>
            <a:r>
              <a:rPr lang="pl-PL" sz="4400" b="1" dirty="0" smtClean="0">
                <a:solidFill>
                  <a:srgbClr val="000099"/>
                </a:solidFill>
              </a:rPr>
              <a:t>1.</a:t>
            </a:r>
            <a:br>
              <a:rPr lang="pl-PL" sz="4400" b="1" dirty="0" smtClean="0">
                <a:solidFill>
                  <a:srgbClr val="000099"/>
                </a:solidFill>
              </a:rPr>
            </a:br>
            <a:r>
              <a:rPr lang="pl-PL" sz="4400" b="1" dirty="0" smtClean="0">
                <a:solidFill>
                  <a:srgbClr val="000099"/>
                </a:solidFill>
              </a:rPr>
              <a:t/>
            </a:r>
            <a:br>
              <a:rPr lang="pl-PL" sz="4400" b="1" dirty="0" smtClean="0">
                <a:solidFill>
                  <a:srgbClr val="000099"/>
                </a:solidFill>
              </a:rPr>
            </a:br>
            <a:r>
              <a:rPr lang="pl-PL" sz="4400" b="1" dirty="0" smtClean="0">
                <a:solidFill>
                  <a:srgbClr val="000099"/>
                </a:solidFill>
              </a:rPr>
              <a:t>REGISTRAČNÍ ŘÍZENÍ</a:t>
            </a:r>
            <a:endParaRPr lang="cs-CZ" sz="3200" b="1" dirty="0">
              <a:solidFill>
                <a:srgbClr val="000099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7582064"/>
      </p:ext>
    </p:extLst>
  </p:cSld>
  <p:clrMapOvr>
    <a:masterClrMapping/>
  </p:clrMapOvr>
  <p:transition spd="slow">
    <p:wheel spokes="1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altLang="cs-CZ" sz="3200" b="1" dirty="0">
                <a:solidFill>
                  <a:srgbClr val="000099"/>
                </a:solidFill>
              </a:rPr>
              <a:t>POSTUP K ODSTRANĚNÍ </a:t>
            </a:r>
            <a:r>
              <a:rPr lang="cs-CZ" altLang="cs-CZ" sz="3200" b="1" dirty="0" smtClean="0">
                <a:solidFill>
                  <a:srgbClr val="000099"/>
                </a:solidFill>
              </a:rPr>
              <a:t>POCHYBNOSTÍ</a:t>
            </a:r>
            <a:endParaRPr lang="cs-CZ" altLang="cs-CZ" sz="3200" b="1" dirty="0">
              <a:solidFill>
                <a:srgbClr val="0000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 lIns="0" tIns="0" rIns="0" bIns="0">
            <a:noAutofit/>
          </a:bodyPr>
          <a:lstStyle/>
          <a:p>
            <a:pPr lvl="0"/>
            <a:r>
              <a:rPr lang="cs-CZ" sz="1850" dirty="0"/>
              <a:t>Slouží k </a:t>
            </a:r>
            <a:r>
              <a:rPr lang="cs-CZ" sz="1850" b="1" dirty="0"/>
              <a:t>odstranění konkrétních pochybností</a:t>
            </a:r>
            <a:r>
              <a:rPr lang="cs-CZ" sz="1850" dirty="0"/>
              <a:t> zejména v podaných daňových tvrzeních</a:t>
            </a:r>
          </a:p>
          <a:p>
            <a:pPr lvl="0"/>
            <a:r>
              <a:rPr lang="cs-CZ" sz="1850" dirty="0" smtClean="0"/>
              <a:t>Správce daně </a:t>
            </a:r>
            <a:r>
              <a:rPr lang="cs-CZ" sz="1850" dirty="0"/>
              <a:t>vyzve </a:t>
            </a:r>
            <a:r>
              <a:rPr lang="cs-CZ" sz="1850" dirty="0" smtClean="0"/>
              <a:t>daňový subjekt </a:t>
            </a:r>
            <a:r>
              <a:rPr lang="cs-CZ" sz="1850" dirty="0"/>
              <a:t>k odstranění pochybností ve stanovené lhůtě </a:t>
            </a:r>
          </a:p>
          <a:p>
            <a:pPr lvl="1">
              <a:spcBef>
                <a:spcPts val="600"/>
              </a:spcBef>
            </a:pPr>
            <a:r>
              <a:rPr lang="cs-CZ" sz="1650" dirty="0"/>
              <a:t>Pochybnosti jsou zcela nebo zčásti odstraněné, nebo</a:t>
            </a:r>
          </a:p>
          <a:p>
            <a:pPr lvl="1">
              <a:spcBef>
                <a:spcPts val="600"/>
              </a:spcBef>
            </a:pPr>
            <a:r>
              <a:rPr lang="cs-CZ" sz="1650" dirty="0"/>
              <a:t>Nedošlo k odstranění</a:t>
            </a:r>
          </a:p>
          <a:p>
            <a:pPr lvl="0"/>
            <a:r>
              <a:rPr lang="cs-CZ" sz="1850" dirty="0" smtClean="0"/>
              <a:t>Daňový subjekt </a:t>
            </a:r>
            <a:r>
              <a:rPr lang="cs-CZ" sz="1850" dirty="0"/>
              <a:t>je oprávněn podat návrh na pokračování v </a:t>
            </a:r>
            <a:r>
              <a:rPr lang="cs-CZ" sz="1850" dirty="0" smtClean="0"/>
              <a:t>dokazování s </a:t>
            </a:r>
            <a:r>
              <a:rPr lang="cs-CZ" sz="1850" dirty="0"/>
              <a:t>návrhem na provedení dalších důkazních prostředků</a:t>
            </a:r>
          </a:p>
          <a:p>
            <a:pPr lvl="1">
              <a:spcBef>
                <a:spcPts val="600"/>
              </a:spcBef>
            </a:pPr>
            <a:r>
              <a:rPr lang="cs-CZ" sz="1650" dirty="0"/>
              <a:t>Pokud </a:t>
            </a:r>
            <a:r>
              <a:rPr lang="cs-CZ" sz="1650" dirty="0" smtClean="0"/>
              <a:t>správce daně </a:t>
            </a:r>
            <a:r>
              <a:rPr lang="cs-CZ" sz="1650" b="1" dirty="0"/>
              <a:t>shledá důvody k pokračování</a:t>
            </a:r>
            <a:r>
              <a:rPr lang="cs-CZ" sz="1650" dirty="0"/>
              <a:t> dokazování</a:t>
            </a:r>
            <a:br>
              <a:rPr lang="cs-CZ" sz="1650" dirty="0"/>
            </a:br>
            <a:r>
              <a:rPr lang="cs-CZ" sz="1650" dirty="0"/>
              <a:t>→ zahájí daňovou kontrolu</a:t>
            </a:r>
          </a:p>
          <a:p>
            <a:pPr lvl="0"/>
            <a:r>
              <a:rPr lang="cs-CZ" sz="1850" dirty="0"/>
              <a:t>Pokud </a:t>
            </a:r>
            <a:r>
              <a:rPr lang="cs-CZ" sz="1850" dirty="0" smtClean="0"/>
              <a:t>daňový subjekt </a:t>
            </a:r>
            <a:r>
              <a:rPr lang="cs-CZ" sz="1850" b="1" dirty="0"/>
              <a:t>neposkytne potřebnou součinnost</a:t>
            </a:r>
            <a:r>
              <a:rPr lang="cs-CZ" sz="1850" dirty="0"/>
              <a:t>, </a:t>
            </a:r>
            <a:r>
              <a:rPr lang="cs-CZ" sz="1850" dirty="0" smtClean="0"/>
              <a:t>může být </a:t>
            </a:r>
            <a:r>
              <a:rPr lang="cs-CZ" sz="1850" dirty="0"/>
              <a:t>daň stanovena podle pomůcek (za splnění </a:t>
            </a:r>
            <a:r>
              <a:rPr lang="cs-CZ" sz="1850" dirty="0" smtClean="0"/>
              <a:t>podmínek § </a:t>
            </a:r>
            <a:r>
              <a:rPr lang="cs-CZ" sz="1850" dirty="0"/>
              <a:t>98 DŘ)</a:t>
            </a:r>
          </a:p>
          <a:p>
            <a:pPr lvl="0"/>
            <a:r>
              <a:rPr lang="cs-CZ" sz="1850" b="1" dirty="0"/>
              <a:t>Ukončení postupu </a:t>
            </a:r>
            <a:r>
              <a:rPr lang="cs-CZ" sz="1850" dirty="0"/>
              <a:t>= projednání s </a:t>
            </a:r>
            <a:r>
              <a:rPr lang="cs-CZ" sz="1850" dirty="0" smtClean="0"/>
              <a:t>daňovým subjektem, </a:t>
            </a:r>
            <a:r>
              <a:rPr lang="cs-CZ" sz="1850" b="1" dirty="0"/>
              <a:t>vyměření</a:t>
            </a:r>
            <a:r>
              <a:rPr lang="cs-CZ" sz="1850" dirty="0"/>
              <a:t> = odůvodněný platební </a:t>
            </a:r>
            <a:r>
              <a:rPr lang="cs-CZ" sz="1850" dirty="0" smtClean="0"/>
              <a:t>výměr → </a:t>
            </a:r>
            <a:r>
              <a:rPr lang="cs-CZ" sz="1850" dirty="0"/>
              <a:t>lze se odvolat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9995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A5B8-A8D3-4EF0-9230-DAAF28F8D9BA}" type="slidenum">
              <a:rPr lang="cs-CZ" altLang="cs-CZ"/>
              <a:pPr/>
              <a:t>31</a:t>
            </a:fld>
            <a:endParaRPr lang="cs-CZ" altLang="cs-CZ"/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3021156" y="142875"/>
            <a:ext cx="2987901" cy="3810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cs-CZ" altLang="cs-CZ" sz="1400" dirty="0">
                <a:cs typeface="Arial" charset="0"/>
              </a:rPr>
              <a:t>DAP, konkrétní pochybnost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3021639" y="711200"/>
            <a:ext cx="2987418" cy="3048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cs-CZ" altLang="cs-CZ" sz="1400" b="0" dirty="0">
                <a:cs typeface="Arial" charset="0"/>
              </a:rPr>
              <a:t>Výzva dle </a:t>
            </a:r>
            <a:r>
              <a:rPr lang="cs-CZ" altLang="cs-CZ" sz="1400" dirty="0">
                <a:cs typeface="Arial" charset="0"/>
              </a:rPr>
              <a:t>§ 89 DŘ</a:t>
            </a:r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3021157" y="1216025"/>
            <a:ext cx="2987900" cy="609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cs-CZ" altLang="cs-CZ" sz="1400" b="0" dirty="0">
                <a:cs typeface="Arial" charset="0"/>
              </a:rPr>
              <a:t>Záznam o průběhu postupu</a:t>
            </a:r>
            <a:r>
              <a:rPr lang="cs-CZ" altLang="cs-CZ" sz="1400" b="0" dirty="0"/>
              <a:t>,</a:t>
            </a:r>
          </a:p>
          <a:p>
            <a:pPr algn="ctr"/>
            <a:r>
              <a:rPr lang="cs-CZ" altLang="cs-CZ" sz="1400" b="0" dirty="0"/>
              <a:t>ze záznamu vyplývá, že ….</a:t>
            </a:r>
            <a:r>
              <a:rPr lang="cs-CZ" altLang="cs-CZ" sz="1400" b="0" dirty="0">
                <a:latin typeface="Times New Roman" pitchFamily="18" charset="0"/>
              </a:rPr>
              <a:t> </a:t>
            </a:r>
            <a:endParaRPr lang="cs-CZ" altLang="cs-CZ" sz="1400" b="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350999" y="1217613"/>
            <a:ext cx="2411414" cy="381000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cs-CZ" altLang="cs-CZ" sz="1400" b="0" dirty="0">
                <a:cs typeface="Arial" charset="0"/>
              </a:rPr>
              <a:t>Pochy</a:t>
            </a:r>
            <a:r>
              <a:rPr lang="cs-CZ" altLang="cs-CZ" sz="1400" b="0" dirty="0"/>
              <a:t>bn</a:t>
            </a:r>
            <a:r>
              <a:rPr lang="cs-CZ" altLang="cs-CZ" sz="1400" b="0" dirty="0">
                <a:cs typeface="Arial" charset="0"/>
              </a:rPr>
              <a:t>ost odstraněna</a:t>
            </a:r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6300192" y="1219200"/>
            <a:ext cx="2310408" cy="381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cs-CZ" altLang="cs-CZ" sz="1400" b="0">
                <a:cs typeface="Arial" charset="0"/>
              </a:rPr>
              <a:t>Pochybnost přetrvává</a:t>
            </a:r>
          </a:p>
        </p:txBody>
      </p:sp>
      <p:sp>
        <p:nvSpPr>
          <p:cNvPr id="46089" name="Rectangle 9"/>
          <p:cNvSpPr>
            <a:spLocks noChangeArrowheads="1"/>
          </p:cNvSpPr>
          <p:nvPr/>
        </p:nvSpPr>
        <p:spPr bwMode="auto">
          <a:xfrm>
            <a:off x="350998" y="1905000"/>
            <a:ext cx="1325402" cy="762000"/>
          </a:xfrm>
          <a:prstGeom prst="rect">
            <a:avLst/>
          </a:prstGeom>
          <a:solidFill>
            <a:srgbClr val="CC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cs-CZ" altLang="cs-CZ" sz="1400" b="0" dirty="0"/>
              <a:t>PLV</a:t>
            </a:r>
          </a:p>
          <a:p>
            <a:pPr algn="ctr"/>
            <a:r>
              <a:rPr lang="cs-CZ" altLang="cs-CZ" sz="1400" b="0" dirty="0"/>
              <a:t>(s nálezem,</a:t>
            </a:r>
          </a:p>
          <a:p>
            <a:pPr algn="ctr"/>
            <a:r>
              <a:rPr lang="cs-CZ" altLang="cs-CZ" sz="1400" b="0" dirty="0"/>
              <a:t>bez nálezu)</a:t>
            </a:r>
          </a:p>
        </p:txBody>
      </p: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5436096" y="2133600"/>
            <a:ext cx="3174504" cy="755143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cs-CZ" altLang="cs-CZ" sz="1400" b="0" dirty="0">
                <a:latin typeface="Times New Roman" pitchFamily="18" charset="0"/>
                <a:cs typeface="Arial" charset="0"/>
              </a:rPr>
              <a:t>  </a:t>
            </a:r>
            <a:r>
              <a:rPr lang="cs-CZ" altLang="cs-CZ" sz="1400" b="0" dirty="0">
                <a:cs typeface="Arial" charset="0"/>
              </a:rPr>
              <a:t>SD sdělí DS dosavadní výslede</a:t>
            </a:r>
            <a:r>
              <a:rPr lang="cs-CZ" altLang="cs-CZ" sz="1400" b="0" dirty="0"/>
              <a:t>k a</a:t>
            </a:r>
            <a:r>
              <a:rPr lang="cs-CZ" altLang="cs-CZ" sz="1400" dirty="0">
                <a:cs typeface="Arial" charset="0"/>
              </a:rPr>
              <a:t/>
            </a:r>
            <a:br>
              <a:rPr lang="cs-CZ" altLang="cs-CZ" sz="1400" dirty="0">
                <a:cs typeface="Arial" charset="0"/>
              </a:rPr>
            </a:br>
            <a:r>
              <a:rPr lang="cs-CZ" altLang="cs-CZ" sz="1400" b="0" dirty="0">
                <a:cs typeface="Arial" charset="0"/>
              </a:rPr>
              <a:t>poučí DS o možnosti podat návrh</a:t>
            </a:r>
          </a:p>
          <a:p>
            <a:pPr algn="ctr"/>
            <a:r>
              <a:rPr lang="cs-CZ" altLang="cs-CZ" sz="1400" b="0" dirty="0">
                <a:cs typeface="Arial" charset="0"/>
              </a:rPr>
              <a:t>na pokračování dokazování</a:t>
            </a:r>
          </a:p>
        </p:txBody>
      </p:sp>
      <p:sp>
        <p:nvSpPr>
          <p:cNvPr id="46091" name="Rectangle 11"/>
          <p:cNvSpPr>
            <a:spLocks noChangeArrowheads="1"/>
          </p:cNvSpPr>
          <p:nvPr/>
        </p:nvSpPr>
        <p:spPr bwMode="auto">
          <a:xfrm>
            <a:off x="5939204" y="3214615"/>
            <a:ext cx="2671396" cy="5334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cs-CZ" altLang="cs-CZ" sz="1400" b="0" dirty="0"/>
              <a:t>D</a:t>
            </a:r>
            <a:r>
              <a:rPr lang="cs-CZ" altLang="cs-CZ" sz="1400" b="0" dirty="0">
                <a:cs typeface="Arial" charset="0"/>
              </a:rPr>
              <a:t>S podá návrh na provedení </a:t>
            </a:r>
          </a:p>
          <a:p>
            <a:pPr algn="ctr"/>
            <a:r>
              <a:rPr lang="cs-CZ" altLang="cs-CZ" sz="1400" b="0" dirty="0">
                <a:cs typeface="Arial" charset="0"/>
              </a:rPr>
              <a:t>dalších důkazů</a:t>
            </a:r>
          </a:p>
        </p:txBody>
      </p:sp>
      <p:sp>
        <p:nvSpPr>
          <p:cNvPr id="46092" name="Rectangle 12"/>
          <p:cNvSpPr>
            <a:spLocks noChangeArrowheads="1"/>
          </p:cNvSpPr>
          <p:nvPr/>
        </p:nvSpPr>
        <p:spPr bwMode="auto">
          <a:xfrm>
            <a:off x="3707903" y="4537797"/>
            <a:ext cx="2231301" cy="516805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cs-CZ" altLang="cs-CZ" sz="1400" b="0" dirty="0">
                <a:cs typeface="Arial" charset="0"/>
              </a:rPr>
              <a:t>SD shledá důvody k </a:t>
            </a:r>
          </a:p>
          <a:p>
            <a:pPr algn="ctr"/>
            <a:r>
              <a:rPr lang="cs-CZ" altLang="cs-CZ" sz="1400" b="0" dirty="0">
                <a:cs typeface="Arial" charset="0"/>
              </a:rPr>
              <a:t>pokračování </a:t>
            </a:r>
          </a:p>
        </p:txBody>
      </p:sp>
      <p:sp>
        <p:nvSpPr>
          <p:cNvPr id="46093" name="Rectangle 13"/>
          <p:cNvSpPr>
            <a:spLocks noChangeArrowheads="1"/>
          </p:cNvSpPr>
          <p:nvPr/>
        </p:nvSpPr>
        <p:spPr bwMode="auto">
          <a:xfrm>
            <a:off x="6256867" y="4537797"/>
            <a:ext cx="2353733" cy="516805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cs-CZ" altLang="cs-CZ" sz="1400" b="0" dirty="0">
                <a:cs typeface="Arial" charset="0"/>
              </a:rPr>
              <a:t>SD neshledá důvody k</a:t>
            </a:r>
          </a:p>
          <a:p>
            <a:pPr algn="ctr"/>
            <a:r>
              <a:rPr lang="cs-CZ" altLang="cs-CZ" sz="1400" b="0" dirty="0">
                <a:cs typeface="Arial" charset="0"/>
              </a:rPr>
              <a:t>pokračování – záznam</a:t>
            </a:r>
          </a:p>
        </p:txBody>
      </p:sp>
      <p:sp>
        <p:nvSpPr>
          <p:cNvPr id="46094" name="Rectangle 14"/>
          <p:cNvSpPr>
            <a:spLocks noChangeArrowheads="1"/>
          </p:cNvSpPr>
          <p:nvPr/>
        </p:nvSpPr>
        <p:spPr bwMode="auto">
          <a:xfrm>
            <a:off x="3707903" y="5428098"/>
            <a:ext cx="2231301" cy="994656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cs-CZ" altLang="cs-CZ" sz="1400" b="0" dirty="0">
                <a:cs typeface="Arial" charset="0"/>
              </a:rPr>
              <a:t>SD zahájí daňovou</a:t>
            </a:r>
            <a:br>
              <a:rPr lang="cs-CZ" altLang="cs-CZ" sz="1400" b="0" dirty="0">
                <a:cs typeface="Arial" charset="0"/>
              </a:rPr>
            </a:br>
            <a:r>
              <a:rPr lang="cs-CZ" altLang="cs-CZ" sz="1400" b="0" dirty="0">
                <a:cs typeface="Arial" charset="0"/>
              </a:rPr>
              <a:t>kontrolu v rozsahu</a:t>
            </a:r>
            <a:br>
              <a:rPr lang="cs-CZ" altLang="cs-CZ" sz="1400" b="0" dirty="0">
                <a:cs typeface="Arial" charset="0"/>
              </a:rPr>
            </a:br>
            <a:r>
              <a:rPr lang="cs-CZ" altLang="cs-CZ" sz="1400" b="0" dirty="0">
                <a:cs typeface="Arial" charset="0"/>
              </a:rPr>
              <a:t>pochybností</a:t>
            </a:r>
            <a:br>
              <a:rPr lang="cs-CZ" altLang="cs-CZ" sz="1400" b="0" dirty="0">
                <a:cs typeface="Arial" charset="0"/>
              </a:rPr>
            </a:br>
            <a:r>
              <a:rPr lang="cs-CZ" altLang="cs-CZ" sz="1400" b="0" dirty="0">
                <a:cs typeface="Arial" charset="0"/>
              </a:rPr>
              <a:t>(rozsah lze rozšířit)</a:t>
            </a:r>
          </a:p>
        </p:txBody>
      </p:sp>
      <p:sp>
        <p:nvSpPr>
          <p:cNvPr id="46095" name="Rectangle 15"/>
          <p:cNvSpPr>
            <a:spLocks noChangeArrowheads="1"/>
          </p:cNvSpPr>
          <p:nvPr/>
        </p:nvSpPr>
        <p:spPr bwMode="auto">
          <a:xfrm>
            <a:off x="3707904" y="3958340"/>
            <a:ext cx="790104" cy="381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cs-CZ" altLang="cs-CZ" sz="1400" b="0" dirty="0">
                <a:cs typeface="Arial" charset="0"/>
              </a:rPr>
              <a:t>PLV</a:t>
            </a:r>
          </a:p>
        </p:txBody>
      </p:sp>
      <p:sp>
        <p:nvSpPr>
          <p:cNvPr id="46096" name="Rectangle 16"/>
          <p:cNvSpPr>
            <a:spLocks noChangeArrowheads="1"/>
          </p:cNvSpPr>
          <p:nvPr/>
        </p:nvSpPr>
        <p:spPr bwMode="auto">
          <a:xfrm>
            <a:off x="3347864" y="2334415"/>
            <a:ext cx="1760984" cy="554328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cs-CZ" altLang="cs-CZ" sz="1400" b="0" dirty="0"/>
              <a:t>SD</a:t>
            </a:r>
            <a:r>
              <a:rPr lang="cs-CZ" altLang="cs-CZ" sz="1400" b="0" dirty="0">
                <a:cs typeface="Arial" charset="0"/>
              </a:rPr>
              <a:t> zahájí</a:t>
            </a:r>
            <a:br>
              <a:rPr lang="cs-CZ" altLang="cs-CZ" sz="1400" b="0" dirty="0">
                <a:cs typeface="Arial" charset="0"/>
              </a:rPr>
            </a:br>
            <a:r>
              <a:rPr lang="cs-CZ" altLang="cs-CZ" sz="1400" b="0" dirty="0">
                <a:cs typeface="Arial" charset="0"/>
              </a:rPr>
              <a:t>daňovou kontrolu </a:t>
            </a:r>
          </a:p>
        </p:txBody>
      </p:sp>
      <p:sp>
        <p:nvSpPr>
          <p:cNvPr id="46098" name="Rectangle 18"/>
          <p:cNvSpPr>
            <a:spLocks noChangeArrowheads="1"/>
          </p:cNvSpPr>
          <p:nvPr/>
        </p:nvSpPr>
        <p:spPr bwMode="auto">
          <a:xfrm>
            <a:off x="251307" y="141817"/>
            <a:ext cx="2610797" cy="873125"/>
          </a:xfrm>
          <a:prstGeom prst="rect">
            <a:avLst/>
          </a:prstGeom>
          <a:solidFill>
            <a:srgbClr val="FFFFFF"/>
          </a:solidFill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2400" b="1" dirty="0">
                <a:solidFill>
                  <a:srgbClr val="000099"/>
                </a:solidFill>
              </a:rPr>
              <a:t>ODSTRANĚNÍ</a:t>
            </a:r>
          </a:p>
          <a:p>
            <a:r>
              <a:rPr lang="cs-CZ" altLang="cs-CZ" sz="2400" b="1" dirty="0">
                <a:solidFill>
                  <a:srgbClr val="000099"/>
                </a:solidFill>
              </a:rPr>
              <a:t>POCHYBNOSTÍ</a:t>
            </a:r>
          </a:p>
        </p:txBody>
      </p:sp>
      <p:sp>
        <p:nvSpPr>
          <p:cNvPr id="46099" name="Rectangle 19"/>
          <p:cNvSpPr>
            <a:spLocks noChangeArrowheads="1"/>
          </p:cNvSpPr>
          <p:nvPr/>
        </p:nvSpPr>
        <p:spPr bwMode="auto">
          <a:xfrm>
            <a:off x="350998" y="3051679"/>
            <a:ext cx="1628714" cy="696336"/>
          </a:xfrm>
          <a:prstGeom prst="rect">
            <a:avLst/>
          </a:prstGeom>
          <a:solidFill>
            <a:srgbClr val="FF7B98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/>
            <a:r>
              <a:rPr lang="cs-CZ" altLang="cs-CZ" sz="1400" b="0" dirty="0"/>
              <a:t>DS neposkytl</a:t>
            </a:r>
          </a:p>
          <a:p>
            <a:pPr algn="ctr"/>
            <a:r>
              <a:rPr lang="cs-CZ" altLang="cs-CZ" sz="1400" b="0" dirty="0"/>
              <a:t>součinnost</a:t>
            </a:r>
          </a:p>
        </p:txBody>
      </p:sp>
      <p:sp>
        <p:nvSpPr>
          <p:cNvPr id="46100" name="Rectangle 20"/>
          <p:cNvSpPr>
            <a:spLocks noChangeArrowheads="1"/>
          </p:cNvSpPr>
          <p:nvPr/>
        </p:nvSpPr>
        <p:spPr bwMode="auto">
          <a:xfrm>
            <a:off x="1878802" y="4285098"/>
            <a:ext cx="1532393" cy="769504"/>
          </a:xfrm>
          <a:prstGeom prst="rect">
            <a:avLst/>
          </a:prstGeom>
          <a:solidFill>
            <a:srgbClr val="FF7B98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/>
            <a:r>
              <a:rPr lang="cs-CZ" altLang="cs-CZ" sz="1400" b="0" dirty="0"/>
              <a:t>Stanovení daně </a:t>
            </a:r>
          </a:p>
          <a:p>
            <a:pPr algn="ctr"/>
            <a:r>
              <a:rPr lang="cs-CZ" altLang="cs-CZ" sz="1400" b="0" dirty="0"/>
              <a:t>podle pomůcek</a:t>
            </a:r>
          </a:p>
          <a:p>
            <a:pPr algn="ctr"/>
            <a:r>
              <a:rPr lang="cs-CZ" altLang="cs-CZ" sz="1400" b="0" dirty="0"/>
              <a:t>§ 90/4 a 98 DŘ</a:t>
            </a:r>
          </a:p>
        </p:txBody>
      </p:sp>
      <p:sp>
        <p:nvSpPr>
          <p:cNvPr id="46101" name="Rectangle 21"/>
          <p:cNvSpPr>
            <a:spLocks noChangeArrowheads="1"/>
          </p:cNvSpPr>
          <p:nvPr/>
        </p:nvSpPr>
        <p:spPr bwMode="auto">
          <a:xfrm>
            <a:off x="581352" y="5428098"/>
            <a:ext cx="812056" cy="452332"/>
          </a:xfrm>
          <a:prstGeom prst="rect">
            <a:avLst/>
          </a:prstGeom>
          <a:solidFill>
            <a:srgbClr val="FF7B98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/>
            <a:r>
              <a:rPr lang="cs-CZ" altLang="cs-CZ" sz="1400" b="0"/>
              <a:t>PLV</a:t>
            </a:r>
          </a:p>
        </p:txBody>
      </p:sp>
      <p:sp>
        <p:nvSpPr>
          <p:cNvPr id="46106" name="Rectangle 26"/>
          <p:cNvSpPr>
            <a:spLocks noChangeArrowheads="1"/>
          </p:cNvSpPr>
          <p:nvPr/>
        </p:nvSpPr>
        <p:spPr bwMode="auto">
          <a:xfrm>
            <a:off x="3707904" y="3214615"/>
            <a:ext cx="1872208" cy="533399"/>
          </a:xfrm>
          <a:prstGeom prst="rect">
            <a:avLst/>
          </a:prstGeom>
          <a:solidFill>
            <a:srgbClr val="CCE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/>
            <a:r>
              <a:rPr lang="cs-CZ" altLang="cs-CZ" sz="1400" b="0" dirty="0"/>
              <a:t>DS nepodá návrh</a:t>
            </a:r>
          </a:p>
        </p:txBody>
      </p:sp>
      <p:sp>
        <p:nvSpPr>
          <p:cNvPr id="46115" name="Rectangle 35"/>
          <p:cNvSpPr>
            <a:spLocks noChangeArrowheads="1"/>
          </p:cNvSpPr>
          <p:nvPr/>
        </p:nvSpPr>
        <p:spPr bwMode="auto">
          <a:xfrm>
            <a:off x="355088" y="4285098"/>
            <a:ext cx="1264584" cy="769504"/>
          </a:xfrm>
          <a:prstGeom prst="rect">
            <a:avLst/>
          </a:prstGeom>
          <a:solidFill>
            <a:srgbClr val="FF7B98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/>
            <a:r>
              <a:rPr lang="cs-CZ" altLang="cs-CZ" sz="1400" b="0"/>
              <a:t>Stanovení </a:t>
            </a:r>
          </a:p>
          <a:p>
            <a:pPr algn="ctr"/>
            <a:r>
              <a:rPr lang="cs-CZ" altLang="cs-CZ" sz="1400" b="0"/>
              <a:t>daně </a:t>
            </a:r>
          </a:p>
          <a:p>
            <a:pPr algn="ctr"/>
            <a:r>
              <a:rPr lang="cs-CZ" altLang="cs-CZ" sz="1400" b="0"/>
              <a:t>dokazováním</a:t>
            </a:r>
          </a:p>
        </p:txBody>
      </p:sp>
      <p:sp>
        <p:nvSpPr>
          <p:cNvPr id="46116" name="Rectangle 36"/>
          <p:cNvSpPr>
            <a:spLocks noChangeArrowheads="1"/>
          </p:cNvSpPr>
          <p:nvPr/>
        </p:nvSpPr>
        <p:spPr bwMode="auto">
          <a:xfrm>
            <a:off x="2248820" y="5428098"/>
            <a:ext cx="792787" cy="457200"/>
          </a:xfrm>
          <a:prstGeom prst="rect">
            <a:avLst/>
          </a:prstGeom>
          <a:solidFill>
            <a:srgbClr val="FF7B98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/>
            <a:r>
              <a:rPr lang="cs-CZ" altLang="cs-CZ" sz="1400" b="0" dirty="0"/>
              <a:t>PLV</a:t>
            </a:r>
          </a:p>
        </p:txBody>
      </p:sp>
      <p:sp>
        <p:nvSpPr>
          <p:cNvPr id="46119" name="Rectangle 39"/>
          <p:cNvSpPr>
            <a:spLocks noChangeArrowheads="1"/>
          </p:cNvSpPr>
          <p:nvPr/>
        </p:nvSpPr>
        <p:spPr bwMode="auto">
          <a:xfrm>
            <a:off x="7734300" y="2938497"/>
            <a:ext cx="654124" cy="226364"/>
          </a:xfrm>
          <a:prstGeom prst="rect">
            <a:avLst/>
          </a:prstGeom>
          <a:solidFill>
            <a:schemeClr val="bg1"/>
          </a:solidFill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cs-CZ" sz="1200" b="1" dirty="0">
                <a:solidFill>
                  <a:srgbClr val="C00000"/>
                </a:solidFill>
              </a:rPr>
              <a:t>15 dnů</a:t>
            </a:r>
          </a:p>
        </p:txBody>
      </p:sp>
      <p:sp>
        <p:nvSpPr>
          <p:cNvPr id="46120" name="Rectangle 40"/>
          <p:cNvSpPr>
            <a:spLocks noChangeArrowheads="1"/>
          </p:cNvSpPr>
          <p:nvPr/>
        </p:nvSpPr>
        <p:spPr bwMode="auto">
          <a:xfrm>
            <a:off x="7734300" y="5123298"/>
            <a:ext cx="654124" cy="304800"/>
          </a:xfrm>
          <a:prstGeom prst="rect">
            <a:avLst/>
          </a:prstGeom>
          <a:solidFill>
            <a:schemeClr val="bg1"/>
          </a:solidFill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cs-CZ" sz="1200" b="1" dirty="0">
                <a:solidFill>
                  <a:srgbClr val="C00000"/>
                </a:solidFill>
              </a:rPr>
              <a:t>15 dnů</a:t>
            </a:r>
          </a:p>
        </p:txBody>
      </p:sp>
      <p:sp>
        <p:nvSpPr>
          <p:cNvPr id="46124" name="Rectangle 44"/>
          <p:cNvSpPr>
            <a:spLocks noChangeArrowheads="1"/>
          </p:cNvSpPr>
          <p:nvPr/>
        </p:nvSpPr>
        <p:spPr bwMode="auto">
          <a:xfrm>
            <a:off x="7068140" y="5428098"/>
            <a:ext cx="731185" cy="457200"/>
          </a:xfrm>
          <a:prstGeom prst="rect">
            <a:avLst/>
          </a:prstGeom>
          <a:solidFill>
            <a:srgbClr val="CCE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/>
            <a:r>
              <a:rPr lang="cs-CZ" altLang="cs-CZ" sz="1400" b="0" dirty="0"/>
              <a:t>PLV</a:t>
            </a:r>
          </a:p>
        </p:txBody>
      </p:sp>
      <p:cxnSp>
        <p:nvCxnSpPr>
          <p:cNvPr id="3" name="Přímá spojnice se šipkou 2"/>
          <p:cNvCxnSpPr>
            <a:stCxn id="46084" idx="2"/>
            <a:endCxn id="46085" idx="0"/>
          </p:cNvCxnSpPr>
          <p:nvPr/>
        </p:nvCxnSpPr>
        <p:spPr>
          <a:xfrm>
            <a:off x="4515107" y="523875"/>
            <a:ext cx="241" cy="18732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se šipkou 4"/>
          <p:cNvCxnSpPr>
            <a:stCxn id="46085" idx="2"/>
            <a:endCxn id="46086" idx="0"/>
          </p:cNvCxnSpPr>
          <p:nvPr/>
        </p:nvCxnSpPr>
        <p:spPr>
          <a:xfrm flipH="1">
            <a:off x="4515107" y="1016000"/>
            <a:ext cx="241" cy="20002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>
            <a:stCxn id="46086" idx="2"/>
            <a:endCxn id="46099" idx="0"/>
          </p:cNvCxnSpPr>
          <p:nvPr/>
        </p:nvCxnSpPr>
        <p:spPr>
          <a:xfrm flipH="1">
            <a:off x="1165355" y="1825625"/>
            <a:ext cx="3349752" cy="1226054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>
            <a:stCxn id="46088" idx="2"/>
            <a:endCxn id="46096" idx="0"/>
          </p:cNvCxnSpPr>
          <p:nvPr/>
        </p:nvCxnSpPr>
        <p:spPr>
          <a:xfrm flipH="1">
            <a:off x="4228356" y="1600200"/>
            <a:ext cx="3227040" cy="73421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stCxn id="46088" idx="2"/>
            <a:endCxn id="46090" idx="0"/>
          </p:cNvCxnSpPr>
          <p:nvPr/>
        </p:nvCxnSpPr>
        <p:spPr>
          <a:xfrm flipH="1">
            <a:off x="7023348" y="1600200"/>
            <a:ext cx="432048" cy="53340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46090" idx="2"/>
            <a:endCxn id="46091" idx="0"/>
          </p:cNvCxnSpPr>
          <p:nvPr/>
        </p:nvCxnSpPr>
        <p:spPr>
          <a:xfrm>
            <a:off x="7023348" y="2888743"/>
            <a:ext cx="251554" cy="325872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46090" idx="2"/>
            <a:endCxn id="46106" idx="0"/>
          </p:cNvCxnSpPr>
          <p:nvPr/>
        </p:nvCxnSpPr>
        <p:spPr>
          <a:xfrm flipH="1">
            <a:off x="4644008" y="2888743"/>
            <a:ext cx="2379340" cy="325872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>
            <a:stCxn id="46091" idx="2"/>
            <a:endCxn id="46092" idx="0"/>
          </p:cNvCxnSpPr>
          <p:nvPr/>
        </p:nvCxnSpPr>
        <p:spPr>
          <a:xfrm flipH="1">
            <a:off x="4823554" y="3748015"/>
            <a:ext cx="2451348" cy="789782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>
            <a:stCxn id="46091" idx="2"/>
            <a:endCxn id="46093" idx="0"/>
          </p:cNvCxnSpPr>
          <p:nvPr/>
        </p:nvCxnSpPr>
        <p:spPr>
          <a:xfrm>
            <a:off x="7274902" y="3748015"/>
            <a:ext cx="158832" cy="789782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>
            <a:stCxn id="46093" idx="2"/>
            <a:endCxn id="46124" idx="0"/>
          </p:cNvCxnSpPr>
          <p:nvPr/>
        </p:nvCxnSpPr>
        <p:spPr>
          <a:xfrm flipH="1">
            <a:off x="7433733" y="5054602"/>
            <a:ext cx="1" cy="373496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ravoúhlá spojnice 33"/>
          <p:cNvCxnSpPr>
            <a:stCxn id="46091" idx="3"/>
            <a:endCxn id="46124" idx="3"/>
          </p:cNvCxnSpPr>
          <p:nvPr/>
        </p:nvCxnSpPr>
        <p:spPr>
          <a:xfrm flipH="1">
            <a:off x="7799325" y="3481315"/>
            <a:ext cx="811275" cy="2175383"/>
          </a:xfrm>
          <a:prstGeom prst="bentConnector3">
            <a:avLst>
              <a:gd name="adj1" fmla="val -11480"/>
            </a:avLst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>
            <a:stCxn id="46120" idx="3"/>
          </p:cNvCxnSpPr>
          <p:nvPr/>
        </p:nvCxnSpPr>
        <p:spPr>
          <a:xfrm>
            <a:off x="8388424" y="5275698"/>
            <a:ext cx="306843" cy="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se šipkou 46"/>
          <p:cNvCxnSpPr>
            <a:stCxn id="46092" idx="2"/>
            <a:endCxn id="46094" idx="0"/>
          </p:cNvCxnSpPr>
          <p:nvPr/>
        </p:nvCxnSpPr>
        <p:spPr>
          <a:xfrm>
            <a:off x="4823554" y="5054602"/>
            <a:ext cx="0" cy="373496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se šipkou 51"/>
          <p:cNvCxnSpPr>
            <a:stCxn id="46099" idx="2"/>
            <a:endCxn id="46115" idx="0"/>
          </p:cNvCxnSpPr>
          <p:nvPr/>
        </p:nvCxnSpPr>
        <p:spPr>
          <a:xfrm flipH="1">
            <a:off x="987380" y="3748015"/>
            <a:ext cx="177975" cy="537083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se šipkou 53"/>
          <p:cNvCxnSpPr>
            <a:stCxn id="46099" idx="2"/>
            <a:endCxn id="46100" idx="0"/>
          </p:cNvCxnSpPr>
          <p:nvPr/>
        </p:nvCxnSpPr>
        <p:spPr>
          <a:xfrm>
            <a:off x="1165355" y="3748015"/>
            <a:ext cx="1479644" cy="537083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se šipkou 55"/>
          <p:cNvCxnSpPr>
            <a:stCxn id="46100" idx="2"/>
            <a:endCxn id="46116" idx="0"/>
          </p:cNvCxnSpPr>
          <p:nvPr/>
        </p:nvCxnSpPr>
        <p:spPr>
          <a:xfrm>
            <a:off x="2644999" y="5054602"/>
            <a:ext cx="215" cy="373496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se šipkou 57"/>
          <p:cNvCxnSpPr>
            <a:stCxn id="46115" idx="2"/>
            <a:endCxn id="46101" idx="0"/>
          </p:cNvCxnSpPr>
          <p:nvPr/>
        </p:nvCxnSpPr>
        <p:spPr>
          <a:xfrm>
            <a:off x="987380" y="5054602"/>
            <a:ext cx="0" cy="373496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nice se šipkou 61"/>
          <p:cNvCxnSpPr>
            <a:endCxn id="46089" idx="0"/>
          </p:cNvCxnSpPr>
          <p:nvPr/>
        </p:nvCxnSpPr>
        <p:spPr>
          <a:xfrm>
            <a:off x="1013699" y="1600200"/>
            <a:ext cx="0" cy="30480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103" name="Přímá spojnice se šipkou 46102"/>
          <p:cNvCxnSpPr>
            <a:endCxn id="46087" idx="3"/>
          </p:cNvCxnSpPr>
          <p:nvPr/>
        </p:nvCxnSpPr>
        <p:spPr>
          <a:xfrm flipH="1">
            <a:off x="2762413" y="1408113"/>
            <a:ext cx="259226" cy="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132" name="Přímá spojnice se šipkou 46131"/>
          <p:cNvCxnSpPr>
            <a:endCxn id="46088" idx="1"/>
          </p:cNvCxnSpPr>
          <p:nvPr/>
        </p:nvCxnSpPr>
        <p:spPr>
          <a:xfrm>
            <a:off x="6009057" y="1408113"/>
            <a:ext cx="291135" cy="1587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Přímá spojnice se šipkou 3"/>
          <p:cNvCxnSpPr>
            <a:endCxn id="46095" idx="0"/>
          </p:cNvCxnSpPr>
          <p:nvPr/>
        </p:nvCxnSpPr>
        <p:spPr>
          <a:xfrm>
            <a:off x="4102956" y="3753949"/>
            <a:ext cx="0" cy="204391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9001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79712" y="2693988"/>
            <a:ext cx="6692280" cy="1470025"/>
          </a:xfrm>
        </p:spPr>
        <p:txBody>
          <a:bodyPr anchor="ctr">
            <a:noAutofit/>
          </a:bodyPr>
          <a:lstStyle/>
          <a:p>
            <a:pPr algn="ctr"/>
            <a:r>
              <a:rPr lang="cs-CZ" sz="4800" b="1" dirty="0">
                <a:solidFill>
                  <a:srgbClr val="C00000"/>
                </a:solidFill>
              </a:rPr>
              <a:t>DĚKUJEME ZA POZORNOST</a:t>
            </a:r>
          </a:p>
        </p:txBody>
      </p:sp>
    </p:spTree>
    <p:extLst>
      <p:ext uri="{BB962C8B-B14F-4D97-AF65-F5344CB8AC3E}">
        <p14:creationId xmlns:p14="http://schemas.microsoft.com/office/powerpoint/2010/main" val="528755297"/>
      </p:ext>
    </p:extLst>
  </p:cSld>
  <p:clrMapOvr>
    <a:masterClrMapping/>
  </p:clrMapOvr>
  <p:transition spd="slow">
    <p:wheel spokes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altLang="cs-CZ" sz="3200" b="1" dirty="0" smtClean="0">
                <a:solidFill>
                  <a:srgbClr val="000099"/>
                </a:solidFill>
              </a:rPr>
              <a:t>REGISTRAČNÍ POVINNOST (1)</a:t>
            </a:r>
            <a:endParaRPr lang="cs-CZ" altLang="cs-CZ" sz="3200" b="1" dirty="0">
              <a:solidFill>
                <a:srgbClr val="0000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 lIns="0" tIns="0" rIns="0" bIns="0">
            <a:normAutofit/>
          </a:bodyPr>
          <a:lstStyle/>
          <a:p>
            <a:pPr lvl="0"/>
            <a:r>
              <a:rPr lang="cs-CZ" b="1" dirty="0"/>
              <a:t>Registrační povinnost </a:t>
            </a:r>
            <a:endParaRPr lang="cs-CZ" dirty="0"/>
          </a:p>
          <a:p>
            <a:pPr lvl="1">
              <a:spcBef>
                <a:spcPts val="600"/>
              </a:spcBef>
            </a:pPr>
            <a:r>
              <a:rPr lang="cs-CZ" dirty="0" smtClean="0"/>
              <a:t>Obecně vzniká daňovému subjektu, kterému vznikne povinnost podat přihlášku k registraci k jednotlivé dani</a:t>
            </a:r>
          </a:p>
          <a:p>
            <a:pPr lvl="1">
              <a:spcBef>
                <a:spcPts val="600"/>
              </a:spcBef>
            </a:pPr>
            <a:r>
              <a:rPr lang="cs-CZ" dirty="0" smtClean="0"/>
              <a:t>Po </a:t>
            </a:r>
            <a:r>
              <a:rPr lang="cs-CZ" dirty="0"/>
              <a:t>získání povolení vykonávat činnost </a:t>
            </a:r>
          </a:p>
          <a:p>
            <a:pPr lvl="1">
              <a:spcBef>
                <a:spcPts val="300"/>
              </a:spcBef>
            </a:pPr>
            <a:r>
              <a:rPr lang="cs-CZ" dirty="0"/>
              <a:t>Při výkonu činnosti, jejíž výsledky jsou předmětem daně </a:t>
            </a:r>
          </a:p>
          <a:p>
            <a:pPr lvl="1">
              <a:spcBef>
                <a:spcPts val="300"/>
              </a:spcBef>
            </a:pPr>
            <a:r>
              <a:rPr lang="cs-CZ" dirty="0"/>
              <a:t>Splnění podmínek registrace </a:t>
            </a:r>
            <a:r>
              <a:rPr lang="cs-CZ" dirty="0" smtClean="0"/>
              <a:t>stanovené daňovými zákony</a:t>
            </a:r>
            <a:endParaRPr lang="cs-CZ" dirty="0"/>
          </a:p>
          <a:p>
            <a:pPr lvl="0"/>
            <a:r>
              <a:rPr lang="cs-CZ" b="1" dirty="0"/>
              <a:t>Neregistrované subjekty </a:t>
            </a:r>
            <a:endParaRPr lang="cs-CZ" dirty="0"/>
          </a:p>
          <a:p>
            <a:pPr lvl="1">
              <a:spcBef>
                <a:spcPts val="600"/>
              </a:spcBef>
            </a:pPr>
            <a:r>
              <a:rPr lang="cs-CZ" dirty="0"/>
              <a:t>Nahodilý nebo jednorázový příjem – povinnost </a:t>
            </a:r>
          </a:p>
          <a:p>
            <a:pPr lvl="1">
              <a:spcBef>
                <a:spcPts val="300"/>
              </a:spcBef>
            </a:pPr>
            <a:r>
              <a:rPr lang="cs-CZ" dirty="0"/>
              <a:t>Předmětem daně je nemovitá věc </a:t>
            </a:r>
          </a:p>
          <a:p>
            <a:pPr lvl="1">
              <a:spcBef>
                <a:spcPts val="300"/>
              </a:spcBef>
            </a:pPr>
            <a:r>
              <a:rPr lang="cs-CZ" dirty="0"/>
              <a:t>Poplatník, který platí daň prostřednictvím plátce daně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0257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altLang="cs-CZ" sz="3200" b="1" dirty="0" smtClean="0">
                <a:solidFill>
                  <a:srgbClr val="000099"/>
                </a:solidFill>
              </a:rPr>
              <a:t>REGISTRAČNÍ POVINNOST (2)</a:t>
            </a:r>
            <a:endParaRPr lang="cs-CZ" altLang="cs-CZ" sz="3200" b="1" dirty="0">
              <a:solidFill>
                <a:srgbClr val="0000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 lIns="0" tIns="0" rIns="0" bIns="0">
            <a:noAutofit/>
          </a:bodyPr>
          <a:lstStyle/>
          <a:p>
            <a:r>
              <a:rPr lang="cs-CZ" dirty="0" smtClean="0"/>
              <a:t>Okruh </a:t>
            </a:r>
            <a:r>
              <a:rPr lang="cs-CZ" b="1" dirty="0"/>
              <a:t>osob povinných k </a:t>
            </a:r>
            <a:r>
              <a:rPr lang="cs-CZ" b="1" dirty="0" smtClean="0"/>
              <a:t>registraci</a:t>
            </a:r>
          </a:p>
          <a:p>
            <a:pPr lvl="1">
              <a:spcBef>
                <a:spcPts val="600"/>
              </a:spcBef>
            </a:pPr>
            <a:r>
              <a:rPr lang="cs-CZ" dirty="0" smtClean="0"/>
              <a:t>Stanoví jednotlivé </a:t>
            </a:r>
            <a:r>
              <a:rPr lang="cs-CZ" dirty="0"/>
              <a:t>daňové zákony</a:t>
            </a:r>
          </a:p>
          <a:p>
            <a:pPr lvl="2">
              <a:spcBef>
                <a:spcPts val="600"/>
              </a:spcBef>
            </a:pPr>
            <a:r>
              <a:rPr lang="cs-CZ" dirty="0" smtClean="0"/>
              <a:t>Daň z </a:t>
            </a:r>
            <a:r>
              <a:rPr lang="cs-CZ" dirty="0"/>
              <a:t>příjmů (§ 39 a násl</a:t>
            </a:r>
            <a:r>
              <a:rPr lang="cs-CZ" dirty="0" smtClean="0"/>
              <a:t>.)</a:t>
            </a:r>
          </a:p>
          <a:p>
            <a:pPr lvl="2">
              <a:spcBef>
                <a:spcPts val="600"/>
              </a:spcBef>
            </a:pPr>
            <a:r>
              <a:rPr lang="cs-CZ" dirty="0" smtClean="0"/>
              <a:t>Daň z přidané hodnoty </a:t>
            </a:r>
            <a:r>
              <a:rPr lang="cs-CZ" dirty="0"/>
              <a:t>(§ 94 a násl</a:t>
            </a:r>
            <a:r>
              <a:rPr lang="cs-CZ" dirty="0" smtClean="0"/>
              <a:t>.)</a:t>
            </a:r>
          </a:p>
          <a:p>
            <a:pPr lvl="2">
              <a:spcBef>
                <a:spcPts val="600"/>
              </a:spcBef>
            </a:pPr>
            <a:r>
              <a:rPr lang="cs-CZ" dirty="0" smtClean="0"/>
              <a:t>Spotřební daně (§ 4 odst. 2)</a:t>
            </a:r>
          </a:p>
          <a:p>
            <a:pPr lvl="2">
              <a:spcBef>
                <a:spcPts val="600"/>
              </a:spcBef>
            </a:pPr>
            <a:r>
              <a:rPr lang="cs-CZ" dirty="0" smtClean="0"/>
              <a:t>Silniční </a:t>
            </a:r>
            <a:r>
              <a:rPr lang="cs-CZ" dirty="0"/>
              <a:t>daň (§ 16 odst. 4) </a:t>
            </a:r>
          </a:p>
          <a:p>
            <a:pPr lvl="2">
              <a:spcBef>
                <a:spcPts val="600"/>
              </a:spcBef>
            </a:pPr>
            <a:r>
              <a:rPr lang="cs-CZ" dirty="0" smtClean="0"/>
              <a:t>Zákon o </a:t>
            </a:r>
            <a:r>
              <a:rPr lang="cs-CZ" dirty="0"/>
              <a:t>pohonných </a:t>
            </a:r>
            <a:r>
              <a:rPr lang="cs-CZ" dirty="0" smtClean="0"/>
              <a:t>hmotách</a:t>
            </a:r>
          </a:p>
          <a:p>
            <a:pPr lvl="2">
              <a:spcBef>
                <a:spcPts val="600"/>
              </a:spcBef>
            </a:pPr>
            <a:r>
              <a:rPr lang="cs-CZ" dirty="0"/>
              <a:t>Z</a:t>
            </a:r>
            <a:r>
              <a:rPr lang="cs-CZ" dirty="0" smtClean="0"/>
              <a:t>ákon </a:t>
            </a:r>
            <a:r>
              <a:rPr lang="cs-CZ" dirty="0"/>
              <a:t>o povinném značení </a:t>
            </a:r>
            <a:r>
              <a:rPr lang="cs-CZ" dirty="0" smtClean="0"/>
              <a:t>lihu</a:t>
            </a:r>
          </a:p>
          <a:p>
            <a:r>
              <a:rPr lang="cs-CZ" b="1" dirty="0"/>
              <a:t>Nesplnění registrační povinnosti</a:t>
            </a:r>
          </a:p>
          <a:p>
            <a:pPr lvl="1">
              <a:spcBef>
                <a:spcPts val="600"/>
              </a:spcBef>
            </a:pPr>
            <a:r>
              <a:rPr lang="cs-CZ" b="1" dirty="0"/>
              <a:t>Sankce</a:t>
            </a:r>
            <a:r>
              <a:rPr lang="cs-CZ" dirty="0"/>
              <a:t> </a:t>
            </a:r>
            <a:r>
              <a:rPr lang="cs-CZ" dirty="0" smtClean="0"/>
              <a:t>→ pokuta </a:t>
            </a:r>
            <a:r>
              <a:rPr lang="cs-CZ" dirty="0"/>
              <a:t>podle § 247a DŘ</a:t>
            </a:r>
          </a:p>
          <a:p>
            <a:pPr lvl="2">
              <a:spcBef>
                <a:spcPts val="600"/>
              </a:spcBef>
            </a:pPr>
            <a:r>
              <a:rPr lang="cs-CZ" dirty="0"/>
              <a:t>Až do výše 500 </a:t>
            </a:r>
            <a:r>
              <a:rPr lang="cs-CZ" dirty="0" smtClean="0"/>
              <a:t>000,00 Kč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8889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altLang="cs-CZ" sz="3200" b="1" dirty="0" smtClean="0">
                <a:solidFill>
                  <a:srgbClr val="000099"/>
                </a:solidFill>
              </a:rPr>
              <a:t>PŘIHLÁŠKA K REGISTRACI</a:t>
            </a:r>
            <a:endParaRPr lang="cs-CZ" altLang="cs-CZ" sz="3200" b="1" dirty="0">
              <a:solidFill>
                <a:srgbClr val="0000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 lIns="0" tIns="0" rIns="0" bIns="0">
            <a:noAutofit/>
          </a:bodyPr>
          <a:lstStyle/>
          <a:p>
            <a:r>
              <a:rPr lang="cs-CZ" dirty="0"/>
              <a:t>Povinnost podat </a:t>
            </a:r>
            <a:r>
              <a:rPr lang="cs-CZ" b="1" dirty="0"/>
              <a:t>přihlášku k registraci</a:t>
            </a:r>
            <a:endParaRPr lang="cs-CZ" dirty="0"/>
          </a:p>
          <a:p>
            <a:pPr lvl="1">
              <a:spcBef>
                <a:spcPts val="600"/>
              </a:spcBef>
            </a:pPr>
            <a:r>
              <a:rPr lang="cs-CZ" dirty="0"/>
              <a:t>Tzv. formulářové </a:t>
            </a:r>
            <a:r>
              <a:rPr lang="cs-CZ" dirty="0" smtClean="0"/>
              <a:t>podání</a:t>
            </a:r>
          </a:p>
          <a:p>
            <a:pPr lvl="1">
              <a:spcBef>
                <a:spcPts val="600"/>
              </a:spcBef>
            </a:pPr>
            <a:r>
              <a:rPr lang="cs-CZ" dirty="0" smtClean="0"/>
              <a:t>Daňový subjekt je povinen uvést předepsané údaje potřebné pro správu daní</a:t>
            </a:r>
            <a:endParaRPr lang="cs-CZ" dirty="0"/>
          </a:p>
          <a:p>
            <a:pPr lvl="1">
              <a:spcBef>
                <a:spcPts val="600"/>
              </a:spcBef>
            </a:pPr>
            <a:r>
              <a:rPr lang="cs-CZ" dirty="0"/>
              <a:t>Obsahové náležitosti stanoví primárně formulář (určité údaje stanoví jednotlivé daňové zákony</a:t>
            </a:r>
            <a:r>
              <a:rPr lang="cs-CZ" dirty="0" smtClean="0"/>
              <a:t>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411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altLang="cs-CZ" sz="3200" b="1" dirty="0" smtClean="0">
                <a:solidFill>
                  <a:srgbClr val="000099"/>
                </a:solidFill>
              </a:rPr>
              <a:t>LHŮTA PRO PODÁNÍ PŘIHLÁŠKY K REGISTRACI</a:t>
            </a:r>
            <a:endParaRPr lang="cs-CZ" altLang="cs-CZ" sz="3200" b="1" dirty="0">
              <a:solidFill>
                <a:srgbClr val="0000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 lIns="0" tIns="0" rIns="0" bIns="0">
            <a:noAutofit/>
          </a:bodyPr>
          <a:lstStyle/>
          <a:p>
            <a:r>
              <a:rPr lang="cs-CZ" b="1" dirty="0"/>
              <a:t>Lhůta</a:t>
            </a:r>
            <a:r>
              <a:rPr lang="cs-CZ" dirty="0"/>
              <a:t> pro podání přihlášky k registraci</a:t>
            </a:r>
          </a:p>
          <a:p>
            <a:pPr lvl="1">
              <a:spcBef>
                <a:spcPts val="600"/>
              </a:spcBef>
            </a:pPr>
            <a:r>
              <a:rPr lang="cs-CZ" dirty="0" smtClean="0"/>
              <a:t>Stanoví jednotlivé daňové zákony</a:t>
            </a:r>
          </a:p>
          <a:p>
            <a:pPr lvl="2">
              <a:spcBef>
                <a:spcPts val="600"/>
              </a:spcBef>
            </a:pPr>
            <a:r>
              <a:rPr lang="cs-CZ" dirty="0" smtClean="0"/>
              <a:t>Daň z příjmů – poplatník 15 dnů, plátce daně 8 dnů</a:t>
            </a:r>
          </a:p>
          <a:p>
            <a:pPr lvl="2">
              <a:spcBef>
                <a:spcPts val="600"/>
              </a:spcBef>
            </a:pPr>
            <a:r>
              <a:rPr lang="cs-CZ" dirty="0" smtClean="0"/>
              <a:t>Daň z přidané hodnoty – povinná → do 15 dnů po skončení kalendářního měsíce, ve kterém překročila stanovený obrat / dobrovolná</a:t>
            </a:r>
          </a:p>
          <a:p>
            <a:pPr lvl="2">
              <a:spcBef>
                <a:spcPts val="600"/>
              </a:spcBef>
            </a:pPr>
            <a:r>
              <a:rPr lang="cs-CZ" dirty="0" smtClean="0"/>
              <a:t>Spotřební daň – do dne vzniku první povinnosti daň přiznat a zaplatit</a:t>
            </a:r>
          </a:p>
          <a:p>
            <a:pPr lvl="2">
              <a:spcBef>
                <a:spcPts val="600"/>
              </a:spcBef>
            </a:pPr>
            <a:r>
              <a:rPr lang="cs-CZ" dirty="0" smtClean="0"/>
              <a:t>Silniční daň – ve lhůtě splatnosti nejbližší zálohy na daň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93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altLang="cs-CZ" sz="3200" b="1" dirty="0" smtClean="0">
                <a:solidFill>
                  <a:srgbClr val="000099"/>
                </a:solidFill>
              </a:rPr>
              <a:t>ZMĚNA REGISTRAČNÍCH ÚDAJŮ</a:t>
            </a:r>
            <a:endParaRPr lang="cs-CZ" altLang="cs-CZ" sz="3200" b="1" dirty="0">
              <a:solidFill>
                <a:srgbClr val="0000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 lIns="0" tIns="0" rIns="0" bIns="0">
            <a:noAutofit/>
          </a:bodyPr>
          <a:lstStyle/>
          <a:p>
            <a:r>
              <a:rPr lang="cs-CZ" b="1" dirty="0" smtClean="0"/>
              <a:t>Změna registračních údajů</a:t>
            </a:r>
            <a:endParaRPr lang="cs-CZ" dirty="0"/>
          </a:p>
          <a:p>
            <a:pPr lvl="1">
              <a:spcBef>
                <a:spcPts val="600"/>
              </a:spcBef>
            </a:pPr>
            <a:r>
              <a:rPr lang="cs-CZ" dirty="0" smtClean="0"/>
              <a:t>Povinnost ohlásit správci daně do 15 dnů ode dne, kdy změna nastala</a:t>
            </a:r>
            <a:endParaRPr lang="cs-CZ" dirty="0"/>
          </a:p>
          <a:p>
            <a:pPr lvl="1">
              <a:spcBef>
                <a:spcPts val="600"/>
              </a:spcBef>
            </a:pPr>
            <a:r>
              <a:rPr lang="cs-CZ" dirty="0"/>
              <a:t>Důvody pro zánik registrace</a:t>
            </a:r>
          </a:p>
          <a:p>
            <a:pPr lvl="1">
              <a:spcBef>
                <a:spcPts val="600"/>
              </a:spcBef>
            </a:pPr>
            <a:r>
              <a:rPr lang="cs-CZ" dirty="0"/>
              <a:t>Povinnost předkládat vybrané listiny (zrušení, zánik, prodej podniku)</a:t>
            </a:r>
          </a:p>
          <a:p>
            <a:pPr lvl="1">
              <a:spcBef>
                <a:spcPts val="600"/>
              </a:spcBef>
            </a:pPr>
            <a:r>
              <a:rPr lang="cs-CZ" dirty="0"/>
              <a:t>Formulářové podání – </a:t>
            </a:r>
            <a:r>
              <a:rPr lang="cs-CZ" b="1" dirty="0"/>
              <a:t>oznámení o změně registračních údajů</a:t>
            </a:r>
          </a:p>
          <a:p>
            <a:pPr lvl="1">
              <a:spcBef>
                <a:spcPts val="600"/>
              </a:spcBef>
            </a:pPr>
            <a:r>
              <a:rPr lang="cs-CZ" dirty="0"/>
              <a:t>Nevztahuje se na údaje, jejichž změnu si může správce daně automatizovaným způsobem zjistit sám z rejstříků a evidencí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9430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altLang="cs-CZ" sz="3200" b="1" dirty="0" smtClean="0">
                <a:solidFill>
                  <a:srgbClr val="000099"/>
                </a:solidFill>
              </a:rPr>
              <a:t>VADY PŘIHLÁŠKY K REGISTRACI</a:t>
            </a:r>
            <a:endParaRPr lang="cs-CZ" altLang="cs-CZ" sz="3200" b="1" dirty="0">
              <a:solidFill>
                <a:srgbClr val="0000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 lIns="0" tIns="0" rIns="0" bIns="0">
            <a:noAutofit/>
          </a:bodyPr>
          <a:lstStyle/>
          <a:p>
            <a:pPr lvl="0"/>
            <a:r>
              <a:rPr lang="cs-CZ" sz="2200" b="1" dirty="0"/>
              <a:t>Vady přihlášky k registraci</a:t>
            </a:r>
            <a:endParaRPr lang="cs-CZ" sz="2200" dirty="0"/>
          </a:p>
          <a:p>
            <a:pPr marL="627063" lvl="1" indent="-271463">
              <a:spcBef>
                <a:spcPts val="600"/>
              </a:spcBef>
              <a:buFont typeface="+mj-lt"/>
              <a:buAutoNum type="arabicPeriod"/>
            </a:pPr>
            <a:r>
              <a:rPr lang="cs-CZ" sz="2000" b="1" dirty="0"/>
              <a:t>Vada formální </a:t>
            </a:r>
            <a:r>
              <a:rPr lang="cs-CZ" sz="2000" dirty="0" smtClean="0"/>
              <a:t>→ § </a:t>
            </a:r>
            <a:r>
              <a:rPr lang="cs-CZ" sz="2000" dirty="0"/>
              <a:t>74 </a:t>
            </a:r>
            <a:r>
              <a:rPr lang="cs-CZ" sz="2000" dirty="0" smtClean="0"/>
              <a:t>DŘ = odstranění </a:t>
            </a:r>
            <a:r>
              <a:rPr lang="cs-CZ" sz="2000" dirty="0"/>
              <a:t>vady </a:t>
            </a:r>
            <a:r>
              <a:rPr lang="cs-CZ" sz="2000" b="1" dirty="0"/>
              <a:t>→</a:t>
            </a:r>
            <a:r>
              <a:rPr lang="cs-CZ" sz="2000" dirty="0" smtClean="0"/>
              <a:t> </a:t>
            </a:r>
            <a:r>
              <a:rPr lang="cs-CZ" sz="2000" dirty="0"/>
              <a:t>§ 74/3 </a:t>
            </a:r>
            <a:r>
              <a:rPr lang="cs-CZ" sz="2000" dirty="0" smtClean="0"/>
              <a:t>DŘ</a:t>
            </a:r>
          </a:p>
          <a:p>
            <a:pPr marL="896938" lvl="2" indent="-177800">
              <a:spcBef>
                <a:spcPts val="600"/>
              </a:spcBef>
              <a:buFont typeface="+mj-lt"/>
              <a:buAutoNum type="alphaLcParenR"/>
            </a:pPr>
            <a:r>
              <a:rPr lang="cs-CZ" dirty="0" smtClean="0"/>
              <a:t>Vada odstraněna ve stanovené lhůtě = podání učiněné řádně a včas</a:t>
            </a:r>
          </a:p>
          <a:p>
            <a:pPr marL="896938" lvl="2" indent="-177800">
              <a:spcBef>
                <a:spcPts val="600"/>
              </a:spcBef>
              <a:buFont typeface="+mj-lt"/>
              <a:buAutoNum type="alphaLcParenR"/>
            </a:pPr>
            <a:r>
              <a:rPr lang="cs-CZ" dirty="0" smtClean="0"/>
              <a:t>Vada neodstraněna = neúčinné podání (uplynutím stanovené lhůty )</a:t>
            </a:r>
            <a:endParaRPr lang="cs-CZ" dirty="0"/>
          </a:p>
          <a:p>
            <a:pPr marL="627063" lvl="1" indent="-261938">
              <a:spcBef>
                <a:spcPts val="600"/>
              </a:spcBef>
              <a:buFont typeface="+mj-lt"/>
              <a:buAutoNum type="arabicPeriod"/>
            </a:pPr>
            <a:r>
              <a:rPr lang="cs-CZ" sz="2000" b="1" dirty="0"/>
              <a:t>Vada v obsahu </a:t>
            </a:r>
            <a:r>
              <a:rPr lang="cs-CZ" sz="2000" b="1" dirty="0" smtClean="0"/>
              <a:t>→ </a:t>
            </a:r>
            <a:r>
              <a:rPr lang="cs-CZ" sz="2000" dirty="0" smtClean="0"/>
              <a:t>§ </a:t>
            </a:r>
            <a:r>
              <a:rPr lang="cs-CZ" sz="2000" dirty="0"/>
              <a:t>128 </a:t>
            </a:r>
            <a:r>
              <a:rPr lang="cs-CZ" sz="2000" dirty="0" smtClean="0"/>
              <a:t>DŘ</a:t>
            </a:r>
          </a:p>
          <a:p>
            <a:pPr marL="925195" lvl="2" indent="-285750">
              <a:spcBef>
                <a:spcPts val="600"/>
              </a:spcBef>
            </a:pPr>
            <a:r>
              <a:rPr lang="cs-CZ" dirty="0" smtClean="0"/>
              <a:t>Správce daně prověří údaje uvedené v přihlášce k registraci   → pochybnosti o správnosti nebo úplnosti údajů → </a:t>
            </a:r>
            <a:r>
              <a:rPr lang="cs-CZ" dirty="0"/>
              <a:t>postup k odstranění pochybností v registračních </a:t>
            </a:r>
            <a:r>
              <a:rPr lang="cs-CZ" dirty="0" smtClean="0"/>
              <a:t>údajích (výzva)</a:t>
            </a:r>
          </a:p>
          <a:p>
            <a:pPr marL="1168400" lvl="3" indent="-185738">
              <a:spcBef>
                <a:spcPts val="600"/>
              </a:spcBef>
              <a:buFont typeface="+mj-lt"/>
              <a:buAutoNum type="alphaLcParenR"/>
            </a:pPr>
            <a:r>
              <a:rPr lang="cs-CZ" sz="1600" dirty="0" smtClean="0"/>
              <a:t>Výzvě vyhověno ve stanovené lhůtě = podání bez vady v den původního podání</a:t>
            </a:r>
          </a:p>
          <a:p>
            <a:pPr marL="1168400" lvl="3" indent="-185738">
              <a:spcBef>
                <a:spcPts val="600"/>
              </a:spcBef>
              <a:buFont typeface="+mj-lt"/>
              <a:buAutoNum type="alphaLcParenR"/>
            </a:pPr>
            <a:r>
              <a:rPr lang="cs-CZ" sz="1600" dirty="0" smtClean="0"/>
              <a:t>Výzvě vyhověno po stanovené lhůtě = podáno tímto dnem</a:t>
            </a:r>
          </a:p>
          <a:p>
            <a:pPr marL="1168400" lvl="3" indent="-185738">
              <a:spcBef>
                <a:spcPts val="600"/>
              </a:spcBef>
              <a:buFont typeface="+mj-lt"/>
              <a:buAutoNum type="alphaLcParenR"/>
            </a:pPr>
            <a:r>
              <a:rPr lang="cs-CZ" sz="1600" dirty="0" smtClean="0"/>
              <a:t>Výzvě nevyhověno = registrace z moci úřední, nebo zrušení registrace</a:t>
            </a:r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5974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ÚMSK prezentace">
  <a:themeElements>
    <a:clrScheme name="Petra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40027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10161</TotalTime>
  <Words>1691</Words>
  <Application>Microsoft Office PowerPoint</Application>
  <PresentationFormat>Předvádění na obrazovce (4:3)</PresentationFormat>
  <Paragraphs>322</Paragraphs>
  <Slides>32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FÚMSK prezentace</vt:lpstr>
      <vt:lpstr>Daňový proces II</vt:lpstr>
      <vt:lpstr>OSNOVA</vt:lpstr>
      <vt:lpstr>1.  REGISTRAČNÍ ŘÍZENÍ</vt:lpstr>
      <vt:lpstr>REGISTRAČNÍ POVINNOST (1)</vt:lpstr>
      <vt:lpstr>REGISTRAČNÍ POVINNOST (2)</vt:lpstr>
      <vt:lpstr>PŘIHLÁŠKA K REGISTRACI</vt:lpstr>
      <vt:lpstr>LHŮTA PRO PODÁNÍ PŘIHLÁŠKY K REGISTRACI</vt:lpstr>
      <vt:lpstr>ZMĚNA REGISTRAČNÍCH ÚDAJŮ</vt:lpstr>
      <vt:lpstr>VADY PŘIHLÁŠKY K REGISTRACI</vt:lpstr>
      <vt:lpstr>ROZHODNUTÍ V REGISTRAČNÍM ŘÍZENÍ</vt:lpstr>
      <vt:lpstr>DAŇOVÉ IDENTIFIKAČNÍ ČÍSLO (DIČ)</vt:lpstr>
      <vt:lpstr>2.  VYHLEDÁVACÍ ČINNOST</vt:lpstr>
      <vt:lpstr>PROTOKOL</vt:lpstr>
      <vt:lpstr>ÚŘEDNÍ ZÁZNAM</vt:lpstr>
      <vt:lpstr>VYHLEDÁVACÍ ČINNOST</vt:lpstr>
      <vt:lpstr>Prezentace aplikace PowerPoint</vt:lpstr>
      <vt:lpstr>VYSVĚTLENÍ</vt:lpstr>
      <vt:lpstr>MÍSTNÍ ŠETŘENÍ </vt:lpstr>
      <vt:lpstr>DAŇOVÁ KONTROLA – OBECNĚ (1)</vt:lpstr>
      <vt:lpstr>DAŇOVÁ KONTROLA – OBECNĚ (2)</vt:lpstr>
      <vt:lpstr>DAŇOVÁ KONTROLA – ZAHÁJENÍ</vt:lpstr>
      <vt:lpstr>DAŇOVÁ KONTROLA – VÝZVA K ZAHÁJENÍ ( § 87 DŘ)</vt:lpstr>
      <vt:lpstr>DAŇOVÁ KONTROLA – DŮSLEDKY VÝZVY DLE § 87/2 DŘ</vt:lpstr>
      <vt:lpstr>DAŇOVÁ KONTROLA – PRŮBĚH KONTROLY (1)</vt:lpstr>
      <vt:lpstr>DAŇOVÁ KONTROLA – PRŮBĚH KONTROLY (2)</vt:lpstr>
      <vt:lpstr>Prezentace aplikace PowerPoint</vt:lpstr>
      <vt:lpstr>DAŇOVÁ KONTROLA – ZPRÁVA, UKONČENÍ (§ 88 DŘ)</vt:lpstr>
      <vt:lpstr>DAŇOVÁ KONTROLA – ZPRÁVA, ODŮVODNĚNÍ PLV</vt:lpstr>
      <vt:lpstr>Prezentace aplikace PowerPoint</vt:lpstr>
      <vt:lpstr>POSTUP K ODSTRANĚNÍ POCHYBNOSTÍ</vt:lpstr>
      <vt:lpstr>Prezentace aplikace PowerPoint</vt:lpstr>
      <vt:lpstr>DĚKUJEME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Daňový řád</dc:title>
  <dc:creator>Petra Snopková</dc:creator>
  <cp:lastModifiedBy>Snopková Petra Mgr. (FÚ pro Moravskoslezský kraj)</cp:lastModifiedBy>
  <cp:revision>4747</cp:revision>
  <cp:lastPrinted>2017-03-15T14:56:18Z</cp:lastPrinted>
  <dcterms:created xsi:type="dcterms:W3CDTF">2016-09-29T15:24:39Z</dcterms:created>
  <dcterms:modified xsi:type="dcterms:W3CDTF">2017-03-15T14:56:23Z</dcterms:modified>
</cp:coreProperties>
</file>