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handoutMasterIdLst>
    <p:handoutMasterId r:id="rId20"/>
  </p:handoutMasterIdLst>
  <p:sldIdLst>
    <p:sldId id="256" r:id="rId2"/>
    <p:sldId id="257" r:id="rId3"/>
    <p:sldId id="258" r:id="rId4"/>
    <p:sldId id="374" r:id="rId5"/>
    <p:sldId id="375" r:id="rId6"/>
    <p:sldId id="376" r:id="rId7"/>
    <p:sldId id="377" r:id="rId8"/>
    <p:sldId id="378" r:id="rId9"/>
    <p:sldId id="379" r:id="rId10"/>
    <p:sldId id="380" r:id="rId11"/>
    <p:sldId id="381" r:id="rId12"/>
    <p:sldId id="382" r:id="rId13"/>
    <p:sldId id="383" r:id="rId14"/>
    <p:sldId id="384" r:id="rId15"/>
    <p:sldId id="385" r:id="rId16"/>
    <p:sldId id="386" r:id="rId17"/>
    <p:sldId id="323" r:id="rId18"/>
  </p:sldIdLst>
  <p:sldSz cx="9144000" cy="6858000" type="screen4x3"/>
  <p:notesSz cx="6669088"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1" autoAdjust="0"/>
    <p:restoredTop sz="94660"/>
  </p:normalViewPr>
  <p:slideViewPr>
    <p:cSldViewPr>
      <p:cViewPr varScale="1">
        <p:scale>
          <a:sx n="68" d="100"/>
          <a:sy n="68" d="100"/>
        </p:scale>
        <p:origin x="4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7DAD09-DF44-4CBD-BC9F-33A57652ACDE}" type="doc">
      <dgm:prSet loTypeId="urn:microsoft.com/office/officeart/2005/8/layout/venn1" loCatId="relationship" qsTypeId="urn:microsoft.com/office/officeart/2005/8/quickstyle/simple1" qsCatId="simple" csTypeId="urn:microsoft.com/office/officeart/2005/8/colors/colorful1" csCatId="colorful" phldr="1"/>
      <dgm:spPr/>
    </dgm:pt>
    <dgm:pt modelId="{134DAD52-2C71-4A2D-B712-AFF9210B43F8}">
      <dgm:prSet phldrT="[Text]"/>
      <dgm:spPr>
        <a:solidFill>
          <a:srgbClr val="FFC000"/>
        </a:solidFill>
      </dgm:spPr>
      <dgm:t>
        <a:bodyPr/>
        <a:lstStyle/>
        <a:p>
          <a:r>
            <a:rPr lang="cs-CZ" dirty="0" smtClean="0"/>
            <a:t>Veřejnosprávní kontrola</a:t>
          </a:r>
          <a:endParaRPr lang="cs-CZ" dirty="0"/>
        </a:p>
      </dgm:t>
    </dgm:pt>
    <dgm:pt modelId="{9FEB2779-EBD6-44ED-854F-7BA35E890158}" type="parTrans" cxnId="{B3607454-F123-45B3-8456-EF54B8541C65}">
      <dgm:prSet/>
      <dgm:spPr/>
      <dgm:t>
        <a:bodyPr/>
        <a:lstStyle/>
        <a:p>
          <a:endParaRPr lang="cs-CZ"/>
        </a:p>
      </dgm:t>
    </dgm:pt>
    <dgm:pt modelId="{68A4181A-CA34-45EB-BD37-E3A46F201EAD}" type="sibTrans" cxnId="{B3607454-F123-45B3-8456-EF54B8541C65}">
      <dgm:prSet/>
      <dgm:spPr/>
      <dgm:t>
        <a:bodyPr/>
        <a:lstStyle/>
        <a:p>
          <a:endParaRPr lang="cs-CZ"/>
        </a:p>
      </dgm:t>
    </dgm:pt>
    <dgm:pt modelId="{65094E1C-8C7C-4CB1-A9A2-453529401E0C}">
      <dgm:prSet phldrT="[Text]"/>
      <dgm:spPr>
        <a:solidFill>
          <a:srgbClr val="92D050">
            <a:alpha val="50000"/>
          </a:srgbClr>
        </a:solidFill>
      </dgm:spPr>
      <dgm:t>
        <a:bodyPr/>
        <a:lstStyle/>
        <a:p>
          <a:r>
            <a:rPr lang="cs-CZ" dirty="0" smtClean="0"/>
            <a:t>Vnitřní kontrolní systém</a:t>
          </a:r>
          <a:endParaRPr lang="cs-CZ" dirty="0"/>
        </a:p>
      </dgm:t>
    </dgm:pt>
    <dgm:pt modelId="{F74C7933-6B06-494C-A097-FA7C8386F7C2}" type="parTrans" cxnId="{3082B6E4-5558-4B0B-9BFC-A1DEA84B11D7}">
      <dgm:prSet/>
      <dgm:spPr/>
      <dgm:t>
        <a:bodyPr/>
        <a:lstStyle/>
        <a:p>
          <a:endParaRPr lang="cs-CZ"/>
        </a:p>
      </dgm:t>
    </dgm:pt>
    <dgm:pt modelId="{EAA053BB-05DC-4102-AB1E-947CC1DB816C}" type="sibTrans" cxnId="{3082B6E4-5558-4B0B-9BFC-A1DEA84B11D7}">
      <dgm:prSet/>
      <dgm:spPr/>
      <dgm:t>
        <a:bodyPr/>
        <a:lstStyle/>
        <a:p>
          <a:endParaRPr lang="cs-CZ"/>
        </a:p>
      </dgm:t>
    </dgm:pt>
    <dgm:pt modelId="{341D9EC6-23F4-40DD-9B6E-5D274DD80FC7}">
      <dgm:prSet phldrT="[Text]"/>
      <dgm:spPr>
        <a:solidFill>
          <a:srgbClr val="7030A0">
            <a:alpha val="50000"/>
          </a:srgbClr>
        </a:solidFill>
      </dgm:spPr>
      <dgm:t>
        <a:bodyPr/>
        <a:lstStyle/>
        <a:p>
          <a:r>
            <a:rPr lang="cs-CZ" dirty="0" smtClean="0"/>
            <a:t>Kontrola podle mez. smluv</a:t>
          </a:r>
          <a:endParaRPr lang="cs-CZ" dirty="0"/>
        </a:p>
      </dgm:t>
    </dgm:pt>
    <dgm:pt modelId="{77326A57-C473-4B77-95A3-6E34DF50B279}" type="parTrans" cxnId="{43365626-287A-46EE-BE14-27AA81985852}">
      <dgm:prSet/>
      <dgm:spPr/>
      <dgm:t>
        <a:bodyPr/>
        <a:lstStyle/>
        <a:p>
          <a:endParaRPr lang="cs-CZ"/>
        </a:p>
      </dgm:t>
    </dgm:pt>
    <dgm:pt modelId="{8523F0A2-F2B9-4F19-AE10-33C11347EA5B}" type="sibTrans" cxnId="{43365626-287A-46EE-BE14-27AA81985852}">
      <dgm:prSet/>
      <dgm:spPr/>
      <dgm:t>
        <a:bodyPr/>
        <a:lstStyle/>
        <a:p>
          <a:endParaRPr lang="cs-CZ"/>
        </a:p>
      </dgm:t>
    </dgm:pt>
    <dgm:pt modelId="{F1530842-FC85-4C08-AFE3-8A8C458DEF07}" type="pres">
      <dgm:prSet presAssocID="{8E7DAD09-DF44-4CBD-BC9F-33A57652ACDE}" presName="compositeShape" presStyleCnt="0">
        <dgm:presLayoutVars>
          <dgm:chMax val="7"/>
          <dgm:dir/>
          <dgm:resizeHandles val="exact"/>
        </dgm:presLayoutVars>
      </dgm:prSet>
      <dgm:spPr/>
    </dgm:pt>
    <dgm:pt modelId="{F09FA3AF-9F38-4590-A43B-CA510EF6244C}" type="pres">
      <dgm:prSet presAssocID="{134DAD52-2C71-4A2D-B712-AFF9210B43F8}" presName="circ1" presStyleLbl="vennNode1" presStyleIdx="0" presStyleCnt="3"/>
      <dgm:spPr/>
      <dgm:t>
        <a:bodyPr/>
        <a:lstStyle/>
        <a:p>
          <a:endParaRPr lang="cs-CZ"/>
        </a:p>
      </dgm:t>
    </dgm:pt>
    <dgm:pt modelId="{31C5BA14-6A1D-4EF6-94B4-7D722868F320}" type="pres">
      <dgm:prSet presAssocID="{134DAD52-2C71-4A2D-B712-AFF9210B43F8}" presName="circ1Tx" presStyleLbl="revTx" presStyleIdx="0" presStyleCnt="0">
        <dgm:presLayoutVars>
          <dgm:chMax val="0"/>
          <dgm:chPref val="0"/>
          <dgm:bulletEnabled val="1"/>
        </dgm:presLayoutVars>
      </dgm:prSet>
      <dgm:spPr/>
      <dgm:t>
        <a:bodyPr/>
        <a:lstStyle/>
        <a:p>
          <a:endParaRPr lang="cs-CZ"/>
        </a:p>
      </dgm:t>
    </dgm:pt>
    <dgm:pt modelId="{9DFC8A86-1F6F-4076-86DC-8F53310DDBF0}" type="pres">
      <dgm:prSet presAssocID="{65094E1C-8C7C-4CB1-A9A2-453529401E0C}" presName="circ2" presStyleLbl="vennNode1" presStyleIdx="1" presStyleCnt="3"/>
      <dgm:spPr/>
      <dgm:t>
        <a:bodyPr/>
        <a:lstStyle/>
        <a:p>
          <a:endParaRPr lang="cs-CZ"/>
        </a:p>
      </dgm:t>
    </dgm:pt>
    <dgm:pt modelId="{F575D69F-C564-41FC-B040-7DBF503D06A3}" type="pres">
      <dgm:prSet presAssocID="{65094E1C-8C7C-4CB1-A9A2-453529401E0C}" presName="circ2Tx" presStyleLbl="revTx" presStyleIdx="0" presStyleCnt="0">
        <dgm:presLayoutVars>
          <dgm:chMax val="0"/>
          <dgm:chPref val="0"/>
          <dgm:bulletEnabled val="1"/>
        </dgm:presLayoutVars>
      </dgm:prSet>
      <dgm:spPr/>
      <dgm:t>
        <a:bodyPr/>
        <a:lstStyle/>
        <a:p>
          <a:endParaRPr lang="cs-CZ"/>
        </a:p>
      </dgm:t>
    </dgm:pt>
    <dgm:pt modelId="{6444A6A0-D718-4C9D-B263-D53D439F5570}" type="pres">
      <dgm:prSet presAssocID="{341D9EC6-23F4-40DD-9B6E-5D274DD80FC7}" presName="circ3" presStyleLbl="vennNode1" presStyleIdx="2" presStyleCnt="3"/>
      <dgm:spPr/>
      <dgm:t>
        <a:bodyPr/>
        <a:lstStyle/>
        <a:p>
          <a:endParaRPr lang="cs-CZ"/>
        </a:p>
      </dgm:t>
    </dgm:pt>
    <dgm:pt modelId="{266CFA2B-B8A4-4BD9-B5EE-AEE4136ACFDE}" type="pres">
      <dgm:prSet presAssocID="{341D9EC6-23F4-40DD-9B6E-5D274DD80FC7}" presName="circ3Tx" presStyleLbl="revTx" presStyleIdx="0" presStyleCnt="0">
        <dgm:presLayoutVars>
          <dgm:chMax val="0"/>
          <dgm:chPref val="0"/>
          <dgm:bulletEnabled val="1"/>
        </dgm:presLayoutVars>
      </dgm:prSet>
      <dgm:spPr/>
      <dgm:t>
        <a:bodyPr/>
        <a:lstStyle/>
        <a:p>
          <a:endParaRPr lang="cs-CZ"/>
        </a:p>
      </dgm:t>
    </dgm:pt>
  </dgm:ptLst>
  <dgm:cxnLst>
    <dgm:cxn modelId="{4976427E-A188-4A61-BFCE-9716B77CFE06}" type="presOf" srcId="{134DAD52-2C71-4A2D-B712-AFF9210B43F8}" destId="{31C5BA14-6A1D-4EF6-94B4-7D722868F320}" srcOrd="1" destOrd="0" presId="urn:microsoft.com/office/officeart/2005/8/layout/venn1"/>
    <dgm:cxn modelId="{B3607454-F123-45B3-8456-EF54B8541C65}" srcId="{8E7DAD09-DF44-4CBD-BC9F-33A57652ACDE}" destId="{134DAD52-2C71-4A2D-B712-AFF9210B43F8}" srcOrd="0" destOrd="0" parTransId="{9FEB2779-EBD6-44ED-854F-7BA35E890158}" sibTransId="{68A4181A-CA34-45EB-BD37-E3A46F201EAD}"/>
    <dgm:cxn modelId="{95177F63-A080-4024-AF39-B5D374FDE6B3}" type="presOf" srcId="{341D9EC6-23F4-40DD-9B6E-5D274DD80FC7}" destId="{266CFA2B-B8A4-4BD9-B5EE-AEE4136ACFDE}" srcOrd="1" destOrd="0" presId="urn:microsoft.com/office/officeart/2005/8/layout/venn1"/>
    <dgm:cxn modelId="{573DFA4D-2848-420F-8DF1-270A06FE280E}" type="presOf" srcId="{134DAD52-2C71-4A2D-B712-AFF9210B43F8}" destId="{F09FA3AF-9F38-4590-A43B-CA510EF6244C}" srcOrd="0" destOrd="0" presId="urn:microsoft.com/office/officeart/2005/8/layout/venn1"/>
    <dgm:cxn modelId="{43365626-287A-46EE-BE14-27AA81985852}" srcId="{8E7DAD09-DF44-4CBD-BC9F-33A57652ACDE}" destId="{341D9EC6-23F4-40DD-9B6E-5D274DD80FC7}" srcOrd="2" destOrd="0" parTransId="{77326A57-C473-4B77-95A3-6E34DF50B279}" sibTransId="{8523F0A2-F2B9-4F19-AE10-33C11347EA5B}"/>
    <dgm:cxn modelId="{814ECD62-ED58-4432-B6A0-2DF8D8E93ABB}" type="presOf" srcId="{8E7DAD09-DF44-4CBD-BC9F-33A57652ACDE}" destId="{F1530842-FC85-4C08-AFE3-8A8C458DEF07}" srcOrd="0" destOrd="0" presId="urn:microsoft.com/office/officeart/2005/8/layout/venn1"/>
    <dgm:cxn modelId="{8BB5059D-51A6-4D0D-8FA1-66E231276470}" type="presOf" srcId="{341D9EC6-23F4-40DD-9B6E-5D274DD80FC7}" destId="{6444A6A0-D718-4C9D-B263-D53D439F5570}" srcOrd="0" destOrd="0" presId="urn:microsoft.com/office/officeart/2005/8/layout/venn1"/>
    <dgm:cxn modelId="{3082B6E4-5558-4B0B-9BFC-A1DEA84B11D7}" srcId="{8E7DAD09-DF44-4CBD-BC9F-33A57652ACDE}" destId="{65094E1C-8C7C-4CB1-A9A2-453529401E0C}" srcOrd="1" destOrd="0" parTransId="{F74C7933-6B06-494C-A097-FA7C8386F7C2}" sibTransId="{EAA053BB-05DC-4102-AB1E-947CC1DB816C}"/>
    <dgm:cxn modelId="{EFC14789-3101-410F-839F-404EE2A0ACE3}" type="presOf" srcId="{65094E1C-8C7C-4CB1-A9A2-453529401E0C}" destId="{F575D69F-C564-41FC-B040-7DBF503D06A3}" srcOrd="1" destOrd="0" presId="urn:microsoft.com/office/officeart/2005/8/layout/venn1"/>
    <dgm:cxn modelId="{5B2BF62A-EED2-45E2-ABF9-A48D0656F32A}" type="presOf" srcId="{65094E1C-8C7C-4CB1-A9A2-453529401E0C}" destId="{9DFC8A86-1F6F-4076-86DC-8F53310DDBF0}" srcOrd="0" destOrd="0" presId="urn:microsoft.com/office/officeart/2005/8/layout/venn1"/>
    <dgm:cxn modelId="{EB5D5E1E-1920-4102-8A90-E9B02D7272BA}" type="presParOf" srcId="{F1530842-FC85-4C08-AFE3-8A8C458DEF07}" destId="{F09FA3AF-9F38-4590-A43B-CA510EF6244C}" srcOrd="0" destOrd="0" presId="urn:microsoft.com/office/officeart/2005/8/layout/venn1"/>
    <dgm:cxn modelId="{7173E182-6B73-4097-B96F-B6329FBF4C3A}" type="presParOf" srcId="{F1530842-FC85-4C08-AFE3-8A8C458DEF07}" destId="{31C5BA14-6A1D-4EF6-94B4-7D722868F320}" srcOrd="1" destOrd="0" presId="urn:microsoft.com/office/officeart/2005/8/layout/venn1"/>
    <dgm:cxn modelId="{DC11AA25-826D-4FD3-B95B-E21983033EFD}" type="presParOf" srcId="{F1530842-FC85-4C08-AFE3-8A8C458DEF07}" destId="{9DFC8A86-1F6F-4076-86DC-8F53310DDBF0}" srcOrd="2" destOrd="0" presId="urn:microsoft.com/office/officeart/2005/8/layout/venn1"/>
    <dgm:cxn modelId="{FFCDF04F-E5C2-46B6-942D-998A4D487551}" type="presParOf" srcId="{F1530842-FC85-4C08-AFE3-8A8C458DEF07}" destId="{F575D69F-C564-41FC-B040-7DBF503D06A3}" srcOrd="3" destOrd="0" presId="urn:microsoft.com/office/officeart/2005/8/layout/venn1"/>
    <dgm:cxn modelId="{DB4B6117-9DCD-4C40-833A-7696C64F7BAD}" type="presParOf" srcId="{F1530842-FC85-4C08-AFE3-8A8C458DEF07}" destId="{6444A6A0-D718-4C9D-B263-D53D439F5570}" srcOrd="4" destOrd="0" presId="urn:microsoft.com/office/officeart/2005/8/layout/venn1"/>
    <dgm:cxn modelId="{5B5B7910-3377-4F18-AF54-1D5CE93055AF}" type="presParOf" srcId="{F1530842-FC85-4C08-AFE3-8A8C458DEF07}" destId="{266CFA2B-B8A4-4BD9-B5EE-AEE4136ACFD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70842C94-B741-4071-852C-0C36E4B375B9}" type="datetimeFigureOut">
              <a:rPr lang="cs-CZ" smtClean="0"/>
              <a:t>31.3.2017</a:t>
            </a:fld>
            <a:endParaRPr lang="cs-CZ"/>
          </a:p>
        </p:txBody>
      </p:sp>
      <p:sp>
        <p:nvSpPr>
          <p:cNvPr id="4" name="Zástupný symbol pro zápatí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2740C799-8F0F-473F-93C1-35224F81F121}" type="slidenum">
              <a:rPr lang="cs-CZ" smtClean="0"/>
              <a:t>‹#›</a:t>
            </a:fld>
            <a:endParaRPr lang="cs-CZ"/>
          </a:p>
        </p:txBody>
      </p:sp>
    </p:spTree>
    <p:extLst>
      <p:ext uri="{BB962C8B-B14F-4D97-AF65-F5344CB8AC3E}">
        <p14:creationId xmlns:p14="http://schemas.microsoft.com/office/powerpoint/2010/main" val="9105985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F3EE45D3-C62E-4A95-87EE-BFD8D6154E7E}" type="datetimeFigureOut">
              <a:rPr lang="cs-CZ" smtClean="0"/>
              <a:t>31.3.2017</a:t>
            </a:fld>
            <a:endParaRPr lang="cs-CZ"/>
          </a:p>
        </p:txBody>
      </p:sp>
      <p:sp>
        <p:nvSpPr>
          <p:cNvPr id="4" name="Zástupný symbol pro obrázek snímku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fld id="{4CA874D5-D683-4D42-BB87-5E91B18ACA16}" type="slidenum">
              <a:rPr lang="cs-CZ" smtClean="0"/>
              <a:t>‹#›</a:t>
            </a:fld>
            <a:endParaRPr lang="cs-CZ"/>
          </a:p>
        </p:txBody>
      </p:sp>
    </p:spTree>
    <p:extLst>
      <p:ext uri="{BB962C8B-B14F-4D97-AF65-F5344CB8AC3E}">
        <p14:creationId xmlns:p14="http://schemas.microsoft.com/office/powerpoint/2010/main" val="1451312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cs-CZ" smtClean="0"/>
              <a:t>Kliknutím lze upravit styl.</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619AA724-4FA3-4BED-AC82-575021A126FB}" type="datetimeFigureOut">
              <a:rPr lang="cs-CZ" smtClean="0"/>
              <a:t>31.3.2017</a:t>
            </a:fld>
            <a:endParaRPr lang="cs-CZ"/>
          </a:p>
        </p:txBody>
      </p:sp>
      <p:sp>
        <p:nvSpPr>
          <p:cNvPr id="5" name="Footer Placeholder 4"/>
          <p:cNvSpPr>
            <a:spLocks noGrp="1"/>
          </p:cNvSpPr>
          <p:nvPr>
            <p:ph type="ftr" sz="quarter" idx="11"/>
          </p:nvPr>
        </p:nvSpPr>
        <p:spPr>
          <a:xfrm>
            <a:off x="1174044" y="5357592"/>
            <a:ext cx="5034845" cy="365125"/>
          </a:xfrm>
        </p:spPr>
        <p:txBody>
          <a:bodyPr/>
          <a:lstStyle/>
          <a:p>
            <a:endParaRPr lang="cs-CZ"/>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75D8F7F3-F8E6-42A9-8308-FDB250084D5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nchor="ct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9AA724-4FA3-4BED-AC82-575021A126FB}" type="datetimeFigureOut">
              <a:rPr lang="cs-CZ" smtClean="0"/>
              <a:t>31.3.2017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D8F7F3-F8E6-42A9-8308-FDB250084D5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9AA724-4FA3-4BED-AC82-575021A126FB}" type="datetimeFigureOut">
              <a:rPr lang="cs-CZ" smtClean="0"/>
              <a:t>31.3.2017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D8F7F3-F8E6-42A9-8308-FDB250084D59}"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9AA724-4FA3-4BED-AC82-575021A126FB}" type="datetimeFigureOut">
              <a:rPr lang="cs-CZ" smtClean="0"/>
              <a:t>31.3.2017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D8F7F3-F8E6-42A9-8308-FDB250084D59}"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19AA724-4FA3-4BED-AC82-575021A126FB}" type="datetimeFigureOut">
              <a:rPr lang="cs-CZ" smtClean="0"/>
              <a:t>31.3.2017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D8F7F3-F8E6-42A9-8308-FDB250084D5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619AA724-4FA3-4BED-AC82-575021A126FB}" type="datetimeFigureOut">
              <a:rPr lang="cs-CZ" smtClean="0"/>
              <a:t>31.3.2017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5D8F7F3-F8E6-42A9-8308-FDB250084D59}" type="slidenum">
              <a:rPr lang="cs-CZ" smtClean="0"/>
              <a:t>‹#›</a:t>
            </a:fld>
            <a:endParaRPr lang="cs-CZ"/>
          </a:p>
        </p:txBody>
      </p:sp>
      <p:sp>
        <p:nvSpPr>
          <p:cNvPr id="9" name="Content Placeholder 8"/>
          <p:cNvSpPr>
            <a:spLocks noGrp="1"/>
          </p:cNvSpPr>
          <p:nvPr>
            <p:ph sz="quarter" idx="13"/>
          </p:nvPr>
        </p:nvSpPr>
        <p:spPr>
          <a:xfrm>
            <a:off x="1298448" y="2121407"/>
            <a:ext cx="3200400" cy="360273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7" name="Date Placeholder 6"/>
          <p:cNvSpPr>
            <a:spLocks noGrp="1"/>
          </p:cNvSpPr>
          <p:nvPr>
            <p:ph type="dt" sz="half" idx="10"/>
          </p:nvPr>
        </p:nvSpPr>
        <p:spPr/>
        <p:txBody>
          <a:bodyPr/>
          <a:lstStyle/>
          <a:p>
            <a:fld id="{619AA724-4FA3-4BED-AC82-575021A126FB}" type="datetimeFigureOut">
              <a:rPr lang="cs-CZ" smtClean="0"/>
              <a:t>31.3.2017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5D8F7F3-F8E6-42A9-8308-FDB250084D59}" type="slidenum">
              <a:rPr lang="cs-CZ" smtClean="0"/>
              <a:t>‹#›</a:t>
            </a:fld>
            <a:endParaRPr lang="cs-CZ"/>
          </a:p>
        </p:txBody>
      </p:sp>
      <p:sp>
        <p:nvSpPr>
          <p:cNvPr id="11" name="Content Placeholder 10"/>
          <p:cNvSpPr>
            <a:spLocks noGrp="1"/>
          </p:cNvSpPr>
          <p:nvPr>
            <p:ph sz="quarter" idx="13"/>
          </p:nvPr>
        </p:nvSpPr>
        <p:spPr>
          <a:xfrm>
            <a:off x="1298448" y="2944368"/>
            <a:ext cx="3227832" cy="277977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619AA724-4FA3-4BED-AC82-575021A126FB}" type="datetimeFigureOut">
              <a:rPr lang="cs-CZ" smtClean="0"/>
              <a:t>31.3.2017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5D8F7F3-F8E6-42A9-8308-FDB250084D5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AA724-4FA3-4BED-AC82-575021A126FB}" type="datetimeFigureOut">
              <a:rPr lang="cs-CZ" smtClean="0"/>
              <a:t>31.3.2017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5D8F7F3-F8E6-42A9-8308-FDB250084D5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cs-CZ" smtClean="0"/>
              <a:t>Kliknutím lze upravit styl.</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rot="60000">
            <a:off x="6341698" y="5885672"/>
            <a:ext cx="1213821" cy="365125"/>
          </a:xfrm>
        </p:spPr>
        <p:txBody>
          <a:bodyPr/>
          <a:lstStyle/>
          <a:p>
            <a:fld id="{619AA724-4FA3-4BED-AC82-575021A126FB}" type="datetimeFigureOut">
              <a:rPr lang="cs-CZ" smtClean="0"/>
              <a:t>31.3.2017</a:t>
            </a:fld>
            <a:endParaRPr lang="cs-CZ"/>
          </a:p>
        </p:txBody>
      </p:sp>
      <p:sp>
        <p:nvSpPr>
          <p:cNvPr id="6" name="Footer Placeholder 5"/>
          <p:cNvSpPr>
            <a:spLocks noGrp="1"/>
          </p:cNvSpPr>
          <p:nvPr>
            <p:ph type="ftr" sz="quarter" idx="11"/>
          </p:nvPr>
        </p:nvSpPr>
        <p:spPr>
          <a:xfrm rot="-60000">
            <a:off x="914554" y="5829261"/>
            <a:ext cx="3522607" cy="365125"/>
          </a:xfrm>
        </p:spPr>
        <p:txBody>
          <a:bodyPr/>
          <a:lstStyle/>
          <a:p>
            <a:endParaRPr lang="cs-CZ"/>
          </a:p>
        </p:txBody>
      </p:sp>
      <p:sp>
        <p:nvSpPr>
          <p:cNvPr id="7" name="Slide Number Placeholder 6"/>
          <p:cNvSpPr>
            <a:spLocks noGrp="1"/>
          </p:cNvSpPr>
          <p:nvPr>
            <p:ph type="sldNum" sz="quarter" idx="12"/>
          </p:nvPr>
        </p:nvSpPr>
        <p:spPr>
          <a:xfrm rot="60000">
            <a:off x="7557313" y="5896961"/>
            <a:ext cx="554023" cy="365125"/>
          </a:xfrm>
        </p:spPr>
        <p:txBody>
          <a:bodyPr/>
          <a:lstStyle/>
          <a:p>
            <a:fld id="{75D8F7F3-F8E6-42A9-8308-FDB250084D59}"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rot="60000">
            <a:off x="6345936" y="5888737"/>
            <a:ext cx="1213821" cy="365125"/>
          </a:xfrm>
        </p:spPr>
        <p:txBody>
          <a:bodyPr/>
          <a:lstStyle/>
          <a:p>
            <a:fld id="{619AA724-4FA3-4BED-AC82-575021A126FB}" type="datetimeFigureOut">
              <a:rPr lang="cs-CZ" smtClean="0"/>
              <a:t>31.3.2017</a:t>
            </a:fld>
            <a:endParaRPr lang="cs-CZ"/>
          </a:p>
        </p:txBody>
      </p:sp>
      <p:sp>
        <p:nvSpPr>
          <p:cNvPr id="6" name="Footer Placeholder 5"/>
          <p:cNvSpPr>
            <a:spLocks noGrp="1"/>
          </p:cNvSpPr>
          <p:nvPr>
            <p:ph type="ftr" sz="quarter" idx="11"/>
          </p:nvPr>
        </p:nvSpPr>
        <p:spPr>
          <a:xfrm rot="-60000">
            <a:off x="914569" y="5831037"/>
            <a:ext cx="3319043" cy="365125"/>
          </a:xfrm>
        </p:spPr>
        <p:txBody>
          <a:bodyPr/>
          <a:lstStyle/>
          <a:p>
            <a:endParaRPr lang="cs-CZ"/>
          </a:p>
        </p:txBody>
      </p:sp>
      <p:sp>
        <p:nvSpPr>
          <p:cNvPr id="7" name="Slide Number Placeholder 6"/>
          <p:cNvSpPr>
            <a:spLocks noGrp="1"/>
          </p:cNvSpPr>
          <p:nvPr>
            <p:ph type="sldNum" sz="quarter" idx="12"/>
          </p:nvPr>
        </p:nvSpPr>
        <p:spPr>
          <a:xfrm rot="60000">
            <a:off x="7562089" y="5900026"/>
            <a:ext cx="554023" cy="365125"/>
          </a:xfrm>
        </p:spPr>
        <p:txBody>
          <a:bodyPr/>
          <a:lstStyle/>
          <a:p>
            <a:fld id="{75D8F7F3-F8E6-42A9-8308-FDB250084D59}"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619AA724-4FA3-4BED-AC82-575021A126FB}" type="datetimeFigureOut">
              <a:rPr lang="cs-CZ" smtClean="0"/>
              <a:t>31.3.2017</a:t>
            </a:fld>
            <a:endParaRPr lang="cs-CZ"/>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cs-CZ"/>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75D8F7F3-F8E6-42A9-8308-FDB250084D59}"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dirty="0" smtClean="0"/>
              <a:t>Finanční kontrola - dotace</a:t>
            </a:r>
            <a:endParaRPr lang="cs-CZ" b="1" dirty="0"/>
          </a:p>
        </p:txBody>
      </p:sp>
      <p:sp>
        <p:nvSpPr>
          <p:cNvPr id="3" name="Podnadpis 2"/>
          <p:cNvSpPr>
            <a:spLocks noGrp="1"/>
          </p:cNvSpPr>
          <p:nvPr>
            <p:ph type="subTitle" idx="1"/>
          </p:nvPr>
        </p:nvSpPr>
        <p:spPr/>
        <p:txBody>
          <a:bodyPr/>
          <a:lstStyle/>
          <a:p>
            <a:r>
              <a:rPr lang="cs-CZ" dirty="0" smtClean="0"/>
              <a:t>Mgr. Jana Kranecová, Ph.D.</a:t>
            </a:r>
            <a:endParaRPr lang="cs-CZ" dirty="0"/>
          </a:p>
        </p:txBody>
      </p:sp>
    </p:spTree>
    <p:extLst>
      <p:ext uri="{BB962C8B-B14F-4D97-AF65-F5344CB8AC3E}">
        <p14:creationId xmlns:p14="http://schemas.microsoft.com/office/powerpoint/2010/main" val="271458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Zahájení kontroly</a:t>
            </a:r>
          </a:p>
        </p:txBody>
      </p:sp>
      <p:sp>
        <p:nvSpPr>
          <p:cNvPr id="3" name="Zástupný symbol pro obsah 2"/>
          <p:cNvSpPr>
            <a:spLocks noGrp="1"/>
          </p:cNvSpPr>
          <p:nvPr>
            <p:ph idx="1"/>
          </p:nvPr>
        </p:nvSpPr>
        <p:spPr/>
        <p:txBody>
          <a:bodyPr>
            <a:normAutofit fontScale="77500" lnSpcReduction="20000"/>
          </a:bodyPr>
          <a:lstStyle/>
          <a:p>
            <a:r>
              <a:rPr lang="cs-CZ" dirty="0"/>
              <a:t>Kontrola je zahájena prvním kontrolním úkonem, jímž je</a:t>
            </a:r>
          </a:p>
          <a:p>
            <a:pPr lvl="1"/>
            <a:r>
              <a:rPr lang="cs-CZ" dirty="0" smtClean="0"/>
              <a:t>předložení </a:t>
            </a:r>
            <a:r>
              <a:rPr lang="cs-CZ" dirty="0"/>
              <a:t>pověření ke kontrole kontrolované osobě nebo jiné osobě, která kontrolované osobě dodává nebo dodala zboží nebo ho od ní odebrala či odebírá, koná nebo konala pro ni práce, anebo jí poskytuje nebo poskytovala služby nebo její služby využívala či využívá, případně se na této činnosti podílí nebo podílela (dále jen „povinná osoba“), jež je přítomna na místě kontroly,</a:t>
            </a:r>
          </a:p>
          <a:p>
            <a:pPr lvl="1"/>
            <a:r>
              <a:rPr lang="cs-CZ" dirty="0" smtClean="0"/>
              <a:t>doručení </a:t>
            </a:r>
            <a:r>
              <a:rPr lang="cs-CZ" dirty="0"/>
              <a:t>oznámení o zahájení kontroly kontrolované osobě; součástí oznámení musí být pověření ke kontrole, anebo seznam kontrolujících, nebo</a:t>
            </a:r>
          </a:p>
          <a:p>
            <a:pPr lvl="1"/>
            <a:r>
              <a:rPr lang="cs-CZ" dirty="0" smtClean="0"/>
              <a:t>první </a:t>
            </a:r>
            <a:r>
              <a:rPr lang="cs-CZ" dirty="0"/>
              <a:t>z kontrolních úkonů bezprostředně předcházejících předložení pověření ke kontrole kontrolované osobě nebo povinné osobě, jež je přítomna na místě kontroly, pokud je provedení takových kontrolních úkonů k výkonu kontroly třeba.</a:t>
            </a:r>
          </a:p>
        </p:txBody>
      </p:sp>
    </p:spTree>
    <p:extLst>
      <p:ext uri="{BB962C8B-B14F-4D97-AF65-F5344CB8AC3E}">
        <p14:creationId xmlns:p14="http://schemas.microsoft.com/office/powerpoint/2010/main" val="855317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Přizvané osoby</a:t>
            </a:r>
            <a:endParaRPr lang="cs-CZ" b="1" dirty="0"/>
          </a:p>
        </p:txBody>
      </p:sp>
      <p:sp>
        <p:nvSpPr>
          <p:cNvPr id="3" name="Zástupný symbol pro obsah 2"/>
          <p:cNvSpPr>
            <a:spLocks noGrp="1"/>
          </p:cNvSpPr>
          <p:nvPr>
            <p:ph idx="1"/>
          </p:nvPr>
        </p:nvSpPr>
        <p:spPr/>
        <p:txBody>
          <a:bodyPr/>
          <a:lstStyle/>
          <a:p>
            <a:r>
              <a:rPr lang="cs-CZ" dirty="0" smtClean="0"/>
              <a:t>fyzické osoby</a:t>
            </a:r>
          </a:p>
          <a:p>
            <a:r>
              <a:rPr lang="cs-CZ" dirty="0" smtClean="0"/>
              <a:t>pověření</a:t>
            </a:r>
          </a:p>
          <a:p>
            <a:r>
              <a:rPr lang="cs-CZ" dirty="0" smtClean="0"/>
              <a:t>poučení o právech a povinnostech</a:t>
            </a:r>
            <a:endParaRPr lang="cs-CZ" dirty="0"/>
          </a:p>
        </p:txBody>
      </p:sp>
    </p:spTree>
    <p:extLst>
      <p:ext uri="{BB962C8B-B14F-4D97-AF65-F5344CB8AC3E}">
        <p14:creationId xmlns:p14="http://schemas.microsoft.com/office/powerpoint/2010/main" val="1452177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332656"/>
            <a:ext cx="6965245" cy="1202485"/>
          </a:xfrm>
        </p:spPr>
        <p:txBody>
          <a:bodyPr/>
          <a:lstStyle/>
          <a:p>
            <a:r>
              <a:rPr lang="cs-CZ" b="1" dirty="0" smtClean="0"/>
              <a:t>Protokol o kontrole</a:t>
            </a:r>
            <a:endParaRPr lang="cs-CZ" b="1" dirty="0"/>
          </a:p>
        </p:txBody>
      </p:sp>
      <p:sp>
        <p:nvSpPr>
          <p:cNvPr id="3" name="Zástupný symbol pro obsah 2"/>
          <p:cNvSpPr>
            <a:spLocks noGrp="1"/>
          </p:cNvSpPr>
          <p:nvPr>
            <p:ph idx="1"/>
          </p:nvPr>
        </p:nvSpPr>
        <p:spPr>
          <a:xfrm>
            <a:off x="827584" y="1412776"/>
            <a:ext cx="7128792" cy="4453955"/>
          </a:xfrm>
        </p:spPr>
        <p:txBody>
          <a:bodyPr>
            <a:noAutofit/>
          </a:bodyPr>
          <a:lstStyle/>
          <a:p>
            <a:r>
              <a:rPr lang="cs-CZ" sz="1600" dirty="0" smtClean="0"/>
              <a:t>označení </a:t>
            </a:r>
            <a:r>
              <a:rPr lang="cs-CZ" sz="1600" dirty="0"/>
              <a:t>kontrolního orgánu a kontrolujícího,</a:t>
            </a:r>
          </a:p>
          <a:p>
            <a:r>
              <a:rPr lang="cs-CZ" sz="1600" dirty="0" smtClean="0"/>
              <a:t>označení </a:t>
            </a:r>
            <a:r>
              <a:rPr lang="cs-CZ" sz="1600" dirty="0"/>
              <a:t>ustanovení právního předpisu vymezujícího pravomoc kontrolního orgánu k výkonu kontroly,</a:t>
            </a:r>
          </a:p>
          <a:p>
            <a:r>
              <a:rPr lang="cs-CZ" sz="1600" dirty="0" smtClean="0"/>
              <a:t>označení </a:t>
            </a:r>
            <a:r>
              <a:rPr lang="cs-CZ" sz="1600" dirty="0"/>
              <a:t>přizvané osoby, včetně důvodu jejího přizvání,</a:t>
            </a:r>
          </a:p>
          <a:p>
            <a:r>
              <a:rPr lang="cs-CZ" sz="1600" dirty="0" smtClean="0"/>
              <a:t>označení </a:t>
            </a:r>
            <a:r>
              <a:rPr lang="cs-CZ" sz="1600" dirty="0"/>
              <a:t>kontrolované osoby,</a:t>
            </a:r>
          </a:p>
          <a:p>
            <a:r>
              <a:rPr lang="cs-CZ" sz="1600" dirty="0" smtClean="0"/>
              <a:t>označení </a:t>
            </a:r>
            <a:r>
              <a:rPr lang="cs-CZ" sz="1600" dirty="0"/>
              <a:t>předmětu kontroly,</a:t>
            </a:r>
          </a:p>
          <a:p>
            <a:r>
              <a:rPr lang="cs-CZ" sz="1600" dirty="0" smtClean="0"/>
              <a:t>kontrolní </a:t>
            </a:r>
            <a:r>
              <a:rPr lang="cs-CZ" sz="1600" dirty="0"/>
              <a:t>úkon, jímž byla kontrola zahájena, a den, kdy byl tento kontrolní úkon proveden,</a:t>
            </a:r>
          </a:p>
          <a:p>
            <a:r>
              <a:rPr lang="cs-CZ" sz="1600" dirty="0" smtClean="0"/>
              <a:t>poslední </a:t>
            </a:r>
            <a:r>
              <a:rPr lang="cs-CZ" sz="1600" dirty="0"/>
              <a:t>kontrolní úkon předcházející vyhotovení protokolu o kontrole a den, kdy byl tento kontrolní úkon proveden,</a:t>
            </a:r>
          </a:p>
          <a:p>
            <a:r>
              <a:rPr lang="cs-CZ" sz="1600" dirty="0" smtClean="0"/>
              <a:t>kontrolní </a:t>
            </a:r>
            <a:r>
              <a:rPr lang="cs-CZ" sz="1600" dirty="0"/>
              <a:t>zjištění, obsahující zjištěný stav věci s uvedením nedostatků a označení právních předpisů, které byly porušeny, včetně uvedení podkladů, z kterých tato kontrolní zjištění vycházejí,</a:t>
            </a:r>
          </a:p>
          <a:p>
            <a:r>
              <a:rPr lang="cs-CZ" sz="1600" dirty="0" smtClean="0"/>
              <a:t>poučení </a:t>
            </a:r>
            <a:r>
              <a:rPr lang="cs-CZ" sz="1600" dirty="0"/>
              <a:t>o možnosti podat proti kontrolním zjištěním uvedeným v protokolu o kontrole námitky s uvedením lhůty pro jejich podání a komu se podávají,</a:t>
            </a:r>
          </a:p>
          <a:p>
            <a:r>
              <a:rPr lang="cs-CZ" sz="1600" dirty="0" smtClean="0"/>
              <a:t>datum </a:t>
            </a:r>
            <a:r>
              <a:rPr lang="cs-CZ" sz="1600" dirty="0"/>
              <a:t>vyhotovení,</a:t>
            </a:r>
          </a:p>
          <a:p>
            <a:r>
              <a:rPr lang="cs-CZ" sz="1600" dirty="0" smtClean="0"/>
              <a:t>podpis kontrolujícího</a:t>
            </a:r>
            <a:endParaRPr lang="cs-CZ" sz="1600" dirty="0"/>
          </a:p>
        </p:txBody>
      </p:sp>
    </p:spTree>
    <p:extLst>
      <p:ext uri="{BB962C8B-B14F-4D97-AF65-F5344CB8AC3E}">
        <p14:creationId xmlns:p14="http://schemas.microsoft.com/office/powerpoint/2010/main" val="2577250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p:txBody>
          <a:bodyPr/>
          <a:lstStyle/>
          <a:p>
            <a:r>
              <a:rPr lang="cs-CZ" b="1" dirty="0" smtClean="0"/>
              <a:t>Protokol o kontrole</a:t>
            </a:r>
            <a:endParaRPr lang="cs-CZ" b="1" dirty="0"/>
          </a:p>
        </p:txBody>
      </p:sp>
      <p:sp>
        <p:nvSpPr>
          <p:cNvPr id="3" name="Zástupný symbol pro obsah 2"/>
          <p:cNvSpPr>
            <a:spLocks noGrp="1"/>
          </p:cNvSpPr>
          <p:nvPr>
            <p:ph idx="1"/>
          </p:nvPr>
        </p:nvSpPr>
        <p:spPr/>
        <p:txBody>
          <a:bodyPr>
            <a:normAutofit/>
          </a:bodyPr>
          <a:lstStyle/>
          <a:p>
            <a:r>
              <a:rPr lang="cs-CZ" dirty="0" smtClean="0"/>
              <a:t>30 dnů</a:t>
            </a:r>
          </a:p>
          <a:p>
            <a:r>
              <a:rPr lang="cs-CZ" dirty="0"/>
              <a:t>60 dnů - ve zvláště složitých </a:t>
            </a:r>
            <a:r>
              <a:rPr lang="cs-CZ" dirty="0" smtClean="0"/>
              <a:t>případech</a:t>
            </a:r>
          </a:p>
          <a:p>
            <a:r>
              <a:rPr lang="cs-CZ" dirty="0" smtClean="0"/>
              <a:t>doručování stejnopisu</a:t>
            </a:r>
          </a:p>
          <a:p>
            <a:r>
              <a:rPr lang="cs-CZ" dirty="0" smtClean="0"/>
              <a:t>dodatek – oprava nesprávností </a:t>
            </a:r>
            <a:r>
              <a:rPr lang="cs-CZ" dirty="0"/>
              <a:t>v protokolu o </a:t>
            </a:r>
            <a:r>
              <a:rPr lang="cs-CZ" dirty="0" smtClean="0"/>
              <a:t>kontrole (lze věc došetřit)</a:t>
            </a:r>
            <a:endParaRPr lang="cs-CZ" dirty="0"/>
          </a:p>
        </p:txBody>
      </p:sp>
    </p:spTree>
    <p:extLst>
      <p:ext uri="{BB962C8B-B14F-4D97-AF65-F5344CB8AC3E}">
        <p14:creationId xmlns:p14="http://schemas.microsoft.com/office/powerpoint/2010/main" val="2846492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 Námitky</a:t>
            </a:r>
            <a:endParaRPr lang="cs-CZ" b="1" dirty="0"/>
          </a:p>
        </p:txBody>
      </p:sp>
      <p:sp>
        <p:nvSpPr>
          <p:cNvPr id="3" name="Zástupný symbol pro obsah 2"/>
          <p:cNvSpPr>
            <a:spLocks noGrp="1"/>
          </p:cNvSpPr>
          <p:nvPr>
            <p:ph idx="1"/>
          </p:nvPr>
        </p:nvSpPr>
        <p:spPr/>
        <p:txBody>
          <a:bodyPr>
            <a:normAutofit fontScale="85000" lnSpcReduction="10000"/>
          </a:bodyPr>
          <a:lstStyle/>
          <a:p>
            <a:r>
              <a:rPr lang="cs-CZ" dirty="0" smtClean="0"/>
              <a:t>lhůta </a:t>
            </a:r>
            <a:r>
              <a:rPr lang="cs-CZ" dirty="0"/>
              <a:t>– 15 dnů ode dne doručení protokolu o kontrole, není-li stanovena v protokolu o kontrole lhůta </a:t>
            </a:r>
            <a:r>
              <a:rPr lang="cs-CZ" dirty="0" smtClean="0"/>
              <a:t>delší</a:t>
            </a:r>
          </a:p>
          <a:p>
            <a:r>
              <a:rPr lang="cs-CZ" dirty="0" smtClean="0"/>
              <a:t>Nevyhoví-li </a:t>
            </a:r>
            <a:r>
              <a:rPr lang="cs-CZ" dirty="0"/>
              <a:t>námitkám vedoucí kontrolní skupiny nebo kontrolující ve lhůtě 7 dnů ode dne jejich doručení, vyřídí je nadřízená osoba kontrolujícího ve lhůtě 30 dnů ode dne jejich doručení tak, že jim vyhoví, částečně vyhoví, nebo je zamítne. Ve zvlášť složitém případu se lhůta pro vyřízení námitek nadřízenou osobou kontrolujícího prodlužuje o 30 dnů. O tomto prodloužení lhůty nadřízená osoba kontrolujícího kontrolovanou osobu předem vyrozumí.</a:t>
            </a:r>
            <a:endParaRPr lang="cs-CZ" dirty="0" smtClean="0"/>
          </a:p>
        </p:txBody>
      </p:sp>
    </p:spTree>
    <p:extLst>
      <p:ext uri="{BB962C8B-B14F-4D97-AF65-F5344CB8AC3E}">
        <p14:creationId xmlns:p14="http://schemas.microsoft.com/office/powerpoint/2010/main" val="2822876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Opatření k </a:t>
            </a:r>
            <a:r>
              <a:rPr lang="cs-CZ" b="1" dirty="0" smtClean="0"/>
              <a:t>nápravě I.</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smtClean="0"/>
              <a:t>Kontrolovaná </a:t>
            </a:r>
            <a:r>
              <a:rPr lang="cs-CZ" dirty="0"/>
              <a:t>osoba je povinna přijmout opatření k odstranění nedostatků zjištěných při veřejnosprávní kontrole bez zbytečného odkladu nejpozději ve lhůtě stanovené kontrolním orgánem.</a:t>
            </a:r>
          </a:p>
          <a:p>
            <a:pPr marL="0" indent="0">
              <a:buNone/>
            </a:pPr>
            <a:r>
              <a:rPr lang="cs-CZ" dirty="0"/>
              <a:t> </a:t>
            </a:r>
          </a:p>
          <a:p>
            <a:r>
              <a:rPr lang="cs-CZ" dirty="0" smtClean="0"/>
              <a:t>Kontrolní </a:t>
            </a:r>
            <a:r>
              <a:rPr lang="cs-CZ" dirty="0"/>
              <a:t>orgány ukládají kontrolovaným osobám opatření k nápravě, stanoví-li tak zvláštní právní </a:t>
            </a:r>
            <a:r>
              <a:rPr lang="cs-CZ" dirty="0" smtClean="0"/>
              <a:t>předpis, </a:t>
            </a:r>
            <a:r>
              <a:rPr lang="cs-CZ" dirty="0"/>
              <a:t>nebo předávají svá kontrolní zjištění orgánům veřejné správy, které jsou oprávněny uložit kontrolovaným osobám opatření k nápravě. V takovém případě se na orgány veřejné správy a jejich zaměstnance vztahuje povinnost mlčenlivosti podle tohoto zákona nebo zvláštního právního </a:t>
            </a:r>
            <a:r>
              <a:rPr lang="cs-CZ" dirty="0" smtClean="0"/>
              <a:t>předpisu.</a:t>
            </a:r>
            <a:endParaRPr lang="cs-CZ" dirty="0"/>
          </a:p>
        </p:txBody>
      </p:sp>
    </p:spTree>
    <p:extLst>
      <p:ext uri="{BB962C8B-B14F-4D97-AF65-F5344CB8AC3E}">
        <p14:creationId xmlns:p14="http://schemas.microsoft.com/office/powerpoint/2010/main" val="391575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p:txBody>
          <a:bodyPr/>
          <a:lstStyle/>
          <a:p>
            <a:r>
              <a:rPr lang="cs-CZ" b="1" dirty="0"/>
              <a:t>Opatření k </a:t>
            </a:r>
            <a:r>
              <a:rPr lang="cs-CZ" b="1" dirty="0" smtClean="0"/>
              <a:t>nápravě II.</a:t>
            </a:r>
            <a:endParaRPr lang="cs-CZ" b="1" dirty="0"/>
          </a:p>
        </p:txBody>
      </p:sp>
      <p:sp>
        <p:nvSpPr>
          <p:cNvPr id="3" name="Zástupný symbol pro obsah 2"/>
          <p:cNvSpPr>
            <a:spLocks noGrp="1"/>
          </p:cNvSpPr>
          <p:nvPr>
            <p:ph idx="1"/>
          </p:nvPr>
        </p:nvSpPr>
        <p:spPr/>
        <p:txBody>
          <a:bodyPr>
            <a:normAutofit fontScale="92500"/>
          </a:bodyPr>
          <a:lstStyle/>
          <a:p>
            <a:r>
              <a:rPr lang="cs-CZ" dirty="0"/>
              <a:t>Orgány veřejné správy, které jsou oprávněny uložit kontrolované osobě opatření k nápravě, jsou povinny písemně informovat kontrolní orgán o jejich uložení a o jejich splnění, a to ve lhůtách do 3 měsíců od jejich uložení a splnění.</a:t>
            </a:r>
          </a:p>
          <a:p>
            <a:endParaRPr lang="cs-CZ" dirty="0"/>
          </a:p>
          <a:p>
            <a:r>
              <a:rPr lang="cs-CZ" dirty="0" smtClean="0"/>
              <a:t>Kontrolní </a:t>
            </a:r>
            <a:r>
              <a:rPr lang="cs-CZ" dirty="0"/>
              <a:t>orgány jsou oprávněny prověřit u kontrolovaných osob, které jsou povinny přijmout opatření k nápravě nedostatků, plnění těchto opatření. Přitom postupují podle § 13 odst. 1.</a:t>
            </a:r>
          </a:p>
        </p:txBody>
      </p:sp>
    </p:spTree>
    <p:extLst>
      <p:ext uri="{BB962C8B-B14F-4D97-AF65-F5344CB8AC3E}">
        <p14:creationId xmlns:p14="http://schemas.microsoft.com/office/powerpoint/2010/main" val="4184654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67544" y="2420888"/>
            <a:ext cx="8229600" cy="1143000"/>
          </a:xfrm>
        </p:spPr>
        <p:txBody>
          <a:bodyPr/>
          <a:lstStyle/>
          <a:p>
            <a:r>
              <a:rPr lang="cs-CZ" b="1" dirty="0" smtClean="0"/>
              <a:t>Děkuji za pozornost</a:t>
            </a:r>
            <a:endParaRPr lang="cs-CZ" b="1" dirty="0"/>
          </a:p>
        </p:txBody>
      </p:sp>
      <p:sp>
        <p:nvSpPr>
          <p:cNvPr id="3" name="Nadpis 3"/>
          <p:cNvSpPr txBox="1">
            <a:spLocks/>
          </p:cNvSpPr>
          <p:nvPr/>
        </p:nvSpPr>
        <p:spPr>
          <a:xfrm>
            <a:off x="539552" y="3573016"/>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err="1"/>
              <a:t>j</a:t>
            </a:r>
            <a:r>
              <a:rPr lang="cs-CZ" sz="2800" b="1" dirty="0" err="1" smtClean="0"/>
              <a:t>ana.kranecova</a:t>
            </a:r>
            <a:r>
              <a:rPr lang="en-US" sz="2800" b="1" dirty="0" smtClean="0"/>
              <a:t>@mfcr.cz</a:t>
            </a:r>
            <a:endParaRPr lang="cs-CZ" sz="2800" b="1" dirty="0"/>
          </a:p>
        </p:txBody>
      </p:sp>
    </p:spTree>
    <p:extLst>
      <p:ext uri="{BB962C8B-B14F-4D97-AF65-F5344CB8AC3E}">
        <p14:creationId xmlns:p14="http://schemas.microsoft.com/office/powerpoint/2010/main" val="3611137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Právní úprava</a:t>
            </a:r>
            <a:endParaRPr lang="cs-CZ" b="1" dirty="0"/>
          </a:p>
        </p:txBody>
      </p:sp>
      <p:sp>
        <p:nvSpPr>
          <p:cNvPr id="3" name="Zástupný symbol pro obsah 2"/>
          <p:cNvSpPr>
            <a:spLocks noGrp="1"/>
          </p:cNvSpPr>
          <p:nvPr>
            <p:ph idx="1"/>
          </p:nvPr>
        </p:nvSpPr>
        <p:spPr/>
        <p:txBody>
          <a:bodyPr>
            <a:normAutofit/>
          </a:bodyPr>
          <a:lstStyle/>
          <a:p>
            <a:r>
              <a:rPr lang="cs-CZ" dirty="0" smtClean="0"/>
              <a:t>zákon č. 320/2001 Sb., o finanční kontrole ve veřejné správě a o změně některých zákonů (zákon o finanční kontrole)</a:t>
            </a:r>
          </a:p>
          <a:p>
            <a:r>
              <a:rPr lang="cs-CZ" dirty="0"/>
              <a:t>v</a:t>
            </a:r>
            <a:r>
              <a:rPr lang="cs-CZ" dirty="0" smtClean="0"/>
              <a:t>yhláška č. 416/2004 Sb., kterou se provádí zákon č. 320/2001 Sb., o finanční kontrole ve veřejné správě a o změně některých zákonů (zákon o finanční kontrole)</a:t>
            </a:r>
          </a:p>
          <a:p>
            <a:r>
              <a:rPr lang="cs-CZ" dirty="0" smtClean="0"/>
              <a:t>zákon č. 255/2012 Sb., o kontrole (kontrolní řád)</a:t>
            </a:r>
            <a:endParaRPr lang="cs-CZ" dirty="0"/>
          </a:p>
        </p:txBody>
      </p:sp>
    </p:spTree>
    <p:extLst>
      <p:ext uri="{BB962C8B-B14F-4D97-AF65-F5344CB8AC3E}">
        <p14:creationId xmlns:p14="http://schemas.microsoft.com/office/powerpoint/2010/main" val="2016591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smtClean="0"/>
              <a:t>Struktura </a:t>
            </a:r>
            <a:r>
              <a:rPr lang="cs-CZ" b="1" dirty="0"/>
              <a:t>a systém finanční </a:t>
            </a:r>
            <a:r>
              <a:rPr lang="cs-CZ" b="1" dirty="0" smtClean="0"/>
              <a:t>kontroly</a:t>
            </a:r>
            <a:endParaRPr lang="cs-CZ" b="1"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48774046"/>
              </p:ext>
            </p:extLst>
          </p:nvPr>
        </p:nvGraphicFramePr>
        <p:xfrm>
          <a:off x="1463675" y="2119313"/>
          <a:ext cx="6196013" cy="360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ovéPole 4"/>
          <p:cNvSpPr txBox="1"/>
          <p:nvPr/>
        </p:nvSpPr>
        <p:spPr>
          <a:xfrm>
            <a:off x="5331601" y="1646398"/>
            <a:ext cx="1584176" cy="369332"/>
          </a:xfrm>
          <a:prstGeom prst="rect">
            <a:avLst/>
          </a:prstGeom>
          <a:noFill/>
        </p:spPr>
        <p:txBody>
          <a:bodyPr wrap="square" rtlCol="0">
            <a:spAutoFit/>
          </a:bodyPr>
          <a:lstStyle/>
          <a:p>
            <a:r>
              <a:rPr lang="cs-CZ" dirty="0" smtClean="0"/>
              <a:t>§ 7 až 11 ZFK</a:t>
            </a:r>
            <a:endParaRPr lang="cs-CZ" dirty="0"/>
          </a:p>
        </p:txBody>
      </p:sp>
      <p:sp>
        <p:nvSpPr>
          <p:cNvPr id="6" name="TextovéPole 5"/>
          <p:cNvSpPr txBox="1"/>
          <p:nvPr/>
        </p:nvSpPr>
        <p:spPr>
          <a:xfrm>
            <a:off x="1619672" y="5589240"/>
            <a:ext cx="1152128" cy="369332"/>
          </a:xfrm>
          <a:prstGeom prst="rect">
            <a:avLst/>
          </a:prstGeom>
          <a:noFill/>
        </p:spPr>
        <p:txBody>
          <a:bodyPr wrap="square" rtlCol="0">
            <a:spAutoFit/>
          </a:bodyPr>
          <a:lstStyle/>
          <a:p>
            <a:r>
              <a:rPr lang="cs-CZ" dirty="0" smtClean="0"/>
              <a:t>§ 24 ZFK</a:t>
            </a:r>
            <a:endParaRPr lang="cs-CZ" dirty="0"/>
          </a:p>
        </p:txBody>
      </p:sp>
      <p:sp>
        <p:nvSpPr>
          <p:cNvPr id="7" name="TextovéPole 6"/>
          <p:cNvSpPr txBox="1"/>
          <p:nvPr/>
        </p:nvSpPr>
        <p:spPr>
          <a:xfrm>
            <a:off x="6588224" y="5589240"/>
            <a:ext cx="1584176" cy="369332"/>
          </a:xfrm>
          <a:prstGeom prst="rect">
            <a:avLst/>
          </a:prstGeom>
          <a:noFill/>
        </p:spPr>
        <p:txBody>
          <a:bodyPr wrap="square" rtlCol="0">
            <a:spAutoFit/>
          </a:bodyPr>
          <a:lstStyle/>
          <a:p>
            <a:r>
              <a:rPr lang="cs-CZ" dirty="0" smtClean="0"/>
              <a:t>§ 25 až 31 ZFK</a:t>
            </a:r>
            <a:endParaRPr lang="cs-CZ" dirty="0"/>
          </a:p>
        </p:txBody>
      </p:sp>
    </p:spTree>
    <p:extLst>
      <p:ext uri="{BB962C8B-B14F-4D97-AF65-F5344CB8AC3E}">
        <p14:creationId xmlns:p14="http://schemas.microsoft.com/office/powerpoint/2010/main" val="2580019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VEŘEJNOSPRÁVNÍ KONTROLA</a:t>
            </a:r>
            <a:endParaRPr lang="cs-CZ" dirty="0"/>
          </a:p>
        </p:txBody>
      </p:sp>
      <p:sp>
        <p:nvSpPr>
          <p:cNvPr id="3" name="Zástupný symbol pro text 2"/>
          <p:cNvSpPr>
            <a:spLocks noGrp="1"/>
          </p:cNvSpPr>
          <p:nvPr>
            <p:ph type="body" idx="1"/>
          </p:nvPr>
        </p:nvSpPr>
        <p:spPr/>
        <p:txBody>
          <a:bodyPr/>
          <a:lstStyle/>
          <a:p>
            <a:endParaRPr lang="cs-CZ"/>
          </a:p>
        </p:txBody>
      </p:sp>
    </p:spTree>
    <p:extLst>
      <p:ext uri="{BB962C8B-B14F-4D97-AF65-F5344CB8AC3E}">
        <p14:creationId xmlns:p14="http://schemas.microsoft.com/office/powerpoint/2010/main" val="1330744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Veřejnosprávní kontrola</a:t>
            </a:r>
            <a:endParaRPr lang="cs-CZ" b="1" dirty="0"/>
          </a:p>
        </p:txBody>
      </p:sp>
      <p:sp>
        <p:nvSpPr>
          <p:cNvPr id="3" name="Zástupný symbol pro obsah 2"/>
          <p:cNvSpPr>
            <a:spLocks noGrp="1"/>
          </p:cNvSpPr>
          <p:nvPr>
            <p:ph idx="1"/>
          </p:nvPr>
        </p:nvSpPr>
        <p:spPr/>
        <p:txBody>
          <a:bodyPr>
            <a:normAutofit/>
          </a:bodyPr>
          <a:lstStyle/>
          <a:p>
            <a:r>
              <a:rPr lang="cs-CZ" dirty="0" smtClean="0"/>
              <a:t>použití kontrolního řádu</a:t>
            </a:r>
          </a:p>
          <a:p>
            <a:r>
              <a:rPr lang="cs-CZ" dirty="0"/>
              <a:t>plán </a:t>
            </a:r>
            <a:r>
              <a:rPr lang="cs-CZ" dirty="0" smtClean="0"/>
              <a:t>kontrol - </a:t>
            </a:r>
            <a:r>
              <a:rPr lang="cs-CZ" dirty="0"/>
              <a:t>nebrání-li tomu jejich povaha nebo </a:t>
            </a:r>
            <a:r>
              <a:rPr lang="cs-CZ" dirty="0" smtClean="0"/>
              <a:t>účel</a:t>
            </a:r>
            <a:endParaRPr lang="cs-CZ" dirty="0"/>
          </a:p>
        </p:txBody>
      </p:sp>
    </p:spTree>
    <p:extLst>
      <p:ext uri="{BB962C8B-B14F-4D97-AF65-F5344CB8AC3E}">
        <p14:creationId xmlns:p14="http://schemas.microsoft.com/office/powerpoint/2010/main" val="1891939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Kontrolní orgán x kontrolovaná osoba</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a:t>kontrolní orgán </a:t>
            </a:r>
            <a:r>
              <a:rPr lang="cs-CZ" dirty="0" smtClean="0"/>
              <a:t>= </a:t>
            </a:r>
          </a:p>
          <a:p>
            <a:pPr lvl="1"/>
            <a:r>
              <a:rPr lang="cs-CZ" dirty="0" smtClean="0"/>
              <a:t>orgány </a:t>
            </a:r>
            <a:r>
              <a:rPr lang="cs-CZ" dirty="0"/>
              <a:t>moci výkonné, </a:t>
            </a:r>
            <a:endParaRPr lang="cs-CZ" dirty="0" smtClean="0"/>
          </a:p>
          <a:p>
            <a:pPr lvl="1"/>
            <a:r>
              <a:rPr lang="cs-CZ" dirty="0" smtClean="0"/>
              <a:t>orgány </a:t>
            </a:r>
            <a:r>
              <a:rPr lang="cs-CZ" dirty="0"/>
              <a:t>územních samosprávných celků, </a:t>
            </a:r>
            <a:endParaRPr lang="cs-CZ" dirty="0" smtClean="0"/>
          </a:p>
          <a:p>
            <a:pPr lvl="1"/>
            <a:r>
              <a:rPr lang="cs-CZ" dirty="0" smtClean="0"/>
              <a:t>jiné orgány </a:t>
            </a:r>
          </a:p>
          <a:p>
            <a:pPr lvl="1"/>
            <a:r>
              <a:rPr lang="cs-CZ" dirty="0" smtClean="0"/>
              <a:t>právnické </a:t>
            </a:r>
            <a:r>
              <a:rPr lang="cs-CZ" dirty="0"/>
              <a:t>nebo </a:t>
            </a:r>
            <a:r>
              <a:rPr lang="cs-CZ" dirty="0" smtClean="0"/>
              <a:t>fyzické osoby, </a:t>
            </a:r>
            <a:r>
              <a:rPr lang="cs-CZ" dirty="0"/>
              <a:t>pokud vykonávají působnost v oblasti veřejné </a:t>
            </a:r>
            <a:r>
              <a:rPr lang="cs-CZ" dirty="0" smtClean="0"/>
              <a:t>správy </a:t>
            </a:r>
          </a:p>
          <a:p>
            <a:r>
              <a:rPr lang="cs-CZ" dirty="0"/>
              <a:t>kontrolovaná osoba </a:t>
            </a:r>
            <a:endParaRPr lang="cs-CZ" dirty="0" smtClean="0"/>
          </a:p>
          <a:p>
            <a:pPr lvl="1"/>
            <a:r>
              <a:rPr lang="cs-CZ" dirty="0"/>
              <a:t>o</a:t>
            </a:r>
            <a:r>
              <a:rPr lang="cs-CZ" dirty="0" smtClean="0"/>
              <a:t>rgány moci výkonné, </a:t>
            </a:r>
          </a:p>
          <a:p>
            <a:pPr lvl="1"/>
            <a:r>
              <a:rPr lang="cs-CZ" dirty="0" smtClean="0"/>
              <a:t>orgány územních samosprávných celků, </a:t>
            </a:r>
          </a:p>
          <a:p>
            <a:pPr lvl="1"/>
            <a:r>
              <a:rPr lang="cs-CZ" dirty="0" smtClean="0"/>
              <a:t>jiné orgány</a:t>
            </a:r>
          </a:p>
          <a:p>
            <a:pPr lvl="1"/>
            <a:r>
              <a:rPr lang="cs-CZ" dirty="0" smtClean="0"/>
              <a:t>právnické a</a:t>
            </a:r>
            <a:r>
              <a:rPr lang="cs-CZ" i="1" dirty="0" smtClean="0"/>
              <a:t> </a:t>
            </a:r>
            <a:r>
              <a:rPr lang="cs-CZ" dirty="0" smtClean="0"/>
              <a:t>fyzické osoby</a:t>
            </a:r>
            <a:endParaRPr lang="cs-CZ" dirty="0"/>
          </a:p>
        </p:txBody>
      </p:sp>
    </p:spTree>
    <p:extLst>
      <p:ext uri="{BB962C8B-B14F-4D97-AF65-F5344CB8AC3E}">
        <p14:creationId xmlns:p14="http://schemas.microsoft.com/office/powerpoint/2010/main" val="677989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Povinné osoby</a:t>
            </a:r>
            <a:endParaRPr lang="cs-CZ" b="1" dirty="0"/>
          </a:p>
        </p:txBody>
      </p:sp>
      <p:sp>
        <p:nvSpPr>
          <p:cNvPr id="3" name="Zástupný symbol pro obsah 2"/>
          <p:cNvSpPr>
            <a:spLocks noGrp="1"/>
          </p:cNvSpPr>
          <p:nvPr>
            <p:ph idx="1"/>
          </p:nvPr>
        </p:nvSpPr>
        <p:spPr/>
        <p:txBody>
          <a:bodyPr>
            <a:normAutofit fontScale="85000" lnSpcReduction="10000"/>
          </a:bodyPr>
          <a:lstStyle/>
          <a:p>
            <a:r>
              <a:rPr lang="cs-CZ" dirty="0"/>
              <a:t>Zjistí-li kontrolní orgán u kontrolované osoby nesrovnalosti v dokladech o dodávkách zboží nebo služeb hrazených z veřejných výdajů nebo z veřejné finanční podpory, použije při kontrole u </a:t>
            </a:r>
            <a:r>
              <a:rPr lang="cs-CZ" b="1" dirty="0"/>
              <a:t>osoby povinné </a:t>
            </a:r>
            <a:r>
              <a:rPr lang="cs-CZ" dirty="0"/>
              <a:t>spolupůsobit při výkonu této kontroly přiměřeně postup podle </a:t>
            </a:r>
            <a:r>
              <a:rPr lang="cs-CZ" dirty="0" smtClean="0"/>
              <a:t>kontrolního řádu, pokud zákon o finanční kontrole nestanoví jinak.</a:t>
            </a:r>
          </a:p>
          <a:p>
            <a:r>
              <a:rPr lang="cs-CZ" dirty="0"/>
              <a:t>Pokud se osoba povinná spolupůsobit ke kontrole podle odstavce 3 již předem ve smlouvě o dodávkách zboží nebo služeb nezavázala, kontrolní orgán je oprávněn vyžádat si doklady v rozsahu nezbytném k ověření příslušné operace.</a:t>
            </a:r>
          </a:p>
        </p:txBody>
      </p:sp>
    </p:spTree>
    <p:extLst>
      <p:ext uri="{BB962C8B-B14F-4D97-AF65-F5344CB8AC3E}">
        <p14:creationId xmlns:p14="http://schemas.microsoft.com/office/powerpoint/2010/main" val="2391075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Úkony předcházející kontrole</a:t>
            </a:r>
          </a:p>
        </p:txBody>
      </p:sp>
      <p:sp>
        <p:nvSpPr>
          <p:cNvPr id="3" name="Zástupný symbol pro obsah 2"/>
          <p:cNvSpPr>
            <a:spLocks noGrp="1"/>
          </p:cNvSpPr>
          <p:nvPr>
            <p:ph idx="1"/>
          </p:nvPr>
        </p:nvSpPr>
        <p:spPr/>
        <p:txBody>
          <a:bodyPr/>
          <a:lstStyle/>
          <a:p>
            <a:r>
              <a:rPr lang="cs-CZ" dirty="0"/>
              <a:t>úkony, jejichž účelem je opatření podkladů pro posouzení, zda zahájit </a:t>
            </a:r>
            <a:r>
              <a:rPr lang="cs-CZ" dirty="0" smtClean="0"/>
              <a:t>kontrolu</a:t>
            </a:r>
          </a:p>
          <a:p>
            <a:r>
              <a:rPr lang="cs-CZ" dirty="0" smtClean="0"/>
              <a:t>o úkonech předcházejících kontrole se pořídí záznam</a:t>
            </a:r>
          </a:p>
          <a:p>
            <a:r>
              <a:rPr lang="cs-CZ" dirty="0" smtClean="0"/>
              <a:t>navazuje-li </a:t>
            </a:r>
            <a:r>
              <a:rPr lang="cs-CZ" dirty="0"/>
              <a:t>na tyto úkony kontrola, mohou sloužit skutečnosti takto získané jako podklad pro kontrolní </a:t>
            </a:r>
            <a:r>
              <a:rPr lang="cs-CZ" dirty="0" smtClean="0"/>
              <a:t>zjištění</a:t>
            </a:r>
            <a:endParaRPr lang="cs-CZ" dirty="0"/>
          </a:p>
        </p:txBody>
      </p:sp>
    </p:spTree>
    <p:extLst>
      <p:ext uri="{BB962C8B-B14F-4D97-AF65-F5344CB8AC3E}">
        <p14:creationId xmlns:p14="http://schemas.microsoft.com/office/powerpoint/2010/main" val="3220796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Pověření ke kontrole</a:t>
            </a:r>
            <a:endParaRPr lang="cs-CZ" b="1" dirty="0"/>
          </a:p>
        </p:txBody>
      </p:sp>
      <p:sp>
        <p:nvSpPr>
          <p:cNvPr id="3" name="Zástupný symbol pro obsah 2"/>
          <p:cNvSpPr>
            <a:spLocks noGrp="1"/>
          </p:cNvSpPr>
          <p:nvPr>
            <p:ph idx="1"/>
          </p:nvPr>
        </p:nvSpPr>
        <p:spPr/>
        <p:txBody>
          <a:bodyPr/>
          <a:lstStyle/>
          <a:p>
            <a:r>
              <a:rPr lang="cs-CZ" dirty="0"/>
              <a:t>vydává vedoucí kontrolního orgánu, anebo osoba k tomu pověřená vedoucím kontrolního </a:t>
            </a:r>
            <a:r>
              <a:rPr lang="cs-CZ" dirty="0" smtClean="0"/>
              <a:t>orgánu</a:t>
            </a:r>
          </a:p>
          <a:p>
            <a:r>
              <a:rPr lang="cs-CZ" dirty="0" smtClean="0"/>
              <a:t>vedoucí kontrolní skupiny</a:t>
            </a:r>
            <a:endParaRPr lang="cs-CZ" dirty="0"/>
          </a:p>
        </p:txBody>
      </p:sp>
    </p:spTree>
    <p:extLst>
      <p:ext uri="{BB962C8B-B14F-4D97-AF65-F5344CB8AC3E}">
        <p14:creationId xmlns:p14="http://schemas.microsoft.com/office/powerpoint/2010/main" val="42475797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Špendlík">
  <a:themeElements>
    <a:clrScheme name="Špendlík">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Špendlík">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Špendlík">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340</TotalTime>
  <Words>880</Words>
  <Application>Microsoft Office PowerPoint</Application>
  <PresentationFormat>Předvádění na obrazovce (4:3)</PresentationFormat>
  <Paragraphs>77</Paragraphs>
  <Slides>17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Brush Script MT</vt:lpstr>
      <vt:lpstr>Calibri</vt:lpstr>
      <vt:lpstr>Constantia</vt:lpstr>
      <vt:lpstr>Franklin Gothic Book</vt:lpstr>
      <vt:lpstr>Rage Italic</vt:lpstr>
      <vt:lpstr>Špendlík</vt:lpstr>
      <vt:lpstr>Finanční kontrola - dotace</vt:lpstr>
      <vt:lpstr>Právní úprava</vt:lpstr>
      <vt:lpstr>Struktura a systém finanční kontroly</vt:lpstr>
      <vt:lpstr>VEŘEJNOSPRÁVNÍ KONTROLA</vt:lpstr>
      <vt:lpstr>Veřejnosprávní kontrola</vt:lpstr>
      <vt:lpstr>Kontrolní orgán x kontrolovaná osoba</vt:lpstr>
      <vt:lpstr>Povinné osoby</vt:lpstr>
      <vt:lpstr>Úkony předcházející kontrole</vt:lpstr>
      <vt:lpstr>Pověření ke kontrole</vt:lpstr>
      <vt:lpstr>Zahájení kontroly</vt:lpstr>
      <vt:lpstr>Přizvané osoby</vt:lpstr>
      <vt:lpstr>Protokol o kontrole</vt:lpstr>
      <vt:lpstr>Protokol o kontrole</vt:lpstr>
      <vt:lpstr> Námitky</vt:lpstr>
      <vt:lpstr>Opatření k nápravě I.</vt:lpstr>
      <vt:lpstr>Opatření k nápravě II.</vt:lpstr>
      <vt:lpstr>Děkuji za pozornost</vt:lpstr>
    </vt:vector>
  </TitlesOfParts>
  <Company>Ministerstvo financí</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Finanční kontrola</dc:title>
  <dc:creator>Kranecová Jana Mgr.</dc:creator>
  <cp:lastModifiedBy>Vladimíra Vraná</cp:lastModifiedBy>
  <cp:revision>59</cp:revision>
  <cp:lastPrinted>2015-06-19T05:46:14Z</cp:lastPrinted>
  <dcterms:created xsi:type="dcterms:W3CDTF">2015-05-29T07:04:46Z</dcterms:created>
  <dcterms:modified xsi:type="dcterms:W3CDTF">2017-03-31T07:32:28Z</dcterms:modified>
</cp:coreProperties>
</file>