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8"/>
  </p:notesMasterIdLst>
  <p:sldIdLst>
    <p:sldId id="256" r:id="rId2"/>
    <p:sldId id="285" r:id="rId3"/>
    <p:sldId id="286" r:id="rId4"/>
    <p:sldId id="287" r:id="rId5"/>
    <p:sldId id="288" r:id="rId6"/>
    <p:sldId id="289" r:id="rId7"/>
    <p:sldId id="492" r:id="rId8"/>
    <p:sldId id="493" r:id="rId9"/>
    <p:sldId id="302" r:id="rId10"/>
    <p:sldId id="303" r:id="rId11"/>
    <p:sldId id="305" r:id="rId12"/>
    <p:sldId id="304" r:id="rId13"/>
    <p:sldId id="308" r:id="rId14"/>
    <p:sldId id="310" r:id="rId15"/>
    <p:sldId id="290" r:id="rId16"/>
    <p:sldId id="306" r:id="rId17"/>
    <p:sldId id="318" r:id="rId18"/>
    <p:sldId id="346" r:id="rId19"/>
    <p:sldId id="328" r:id="rId20"/>
    <p:sldId id="311" r:id="rId21"/>
    <p:sldId id="329" r:id="rId22"/>
    <p:sldId id="330" r:id="rId23"/>
    <p:sldId id="323" r:id="rId24"/>
    <p:sldId id="324" r:id="rId25"/>
    <p:sldId id="331" r:id="rId26"/>
    <p:sldId id="332" r:id="rId27"/>
    <p:sldId id="327" r:id="rId28"/>
    <p:sldId id="333" r:id="rId29"/>
    <p:sldId id="490" r:id="rId30"/>
    <p:sldId id="491" r:id="rId31"/>
    <p:sldId id="334" r:id="rId32"/>
    <p:sldId id="336" r:id="rId33"/>
    <p:sldId id="340" r:id="rId34"/>
    <p:sldId id="338" r:id="rId35"/>
    <p:sldId id="343" r:id="rId36"/>
    <p:sldId id="342" r:id="rId37"/>
    <p:sldId id="344" r:id="rId38"/>
    <p:sldId id="345" r:id="rId39"/>
    <p:sldId id="347" r:id="rId40"/>
    <p:sldId id="349" r:id="rId41"/>
    <p:sldId id="350" r:id="rId42"/>
    <p:sldId id="351" r:id="rId43"/>
    <p:sldId id="352" r:id="rId44"/>
    <p:sldId id="353" r:id="rId45"/>
    <p:sldId id="497" r:id="rId46"/>
    <p:sldId id="374" r:id="rId47"/>
    <p:sldId id="375" r:id="rId48"/>
    <p:sldId id="377" r:id="rId49"/>
    <p:sldId id="524" r:id="rId50"/>
    <p:sldId id="356" r:id="rId51"/>
    <p:sldId id="379" r:id="rId52"/>
    <p:sldId id="357" r:id="rId53"/>
    <p:sldId id="367" r:id="rId54"/>
    <p:sldId id="380" r:id="rId55"/>
    <p:sldId id="370" r:id="rId56"/>
    <p:sldId id="395" r:id="rId57"/>
    <p:sldId id="397" r:id="rId58"/>
    <p:sldId id="399" r:id="rId59"/>
    <p:sldId id="401" r:id="rId60"/>
    <p:sldId id="511" r:id="rId61"/>
    <p:sldId id="381" r:id="rId62"/>
    <p:sldId id="383" r:id="rId63"/>
    <p:sldId id="385" r:id="rId64"/>
    <p:sldId id="391" r:id="rId65"/>
    <p:sldId id="392" r:id="rId66"/>
    <p:sldId id="402" r:id="rId67"/>
    <p:sldId id="403" r:id="rId68"/>
    <p:sldId id="405" r:id="rId69"/>
    <p:sldId id="406" r:id="rId70"/>
    <p:sldId id="408" r:id="rId71"/>
    <p:sldId id="407" r:id="rId72"/>
    <p:sldId id="409" r:id="rId73"/>
    <p:sldId id="394" r:id="rId74"/>
    <p:sldId id="415" r:id="rId75"/>
    <p:sldId id="410" r:id="rId76"/>
    <p:sldId id="496" r:id="rId77"/>
    <p:sldId id="411" r:id="rId78"/>
    <p:sldId id="412" r:id="rId79"/>
    <p:sldId id="519" r:id="rId80"/>
    <p:sldId id="523" r:id="rId81"/>
    <p:sldId id="413" r:id="rId82"/>
    <p:sldId id="414" r:id="rId83"/>
    <p:sldId id="514" r:id="rId84"/>
    <p:sldId id="512" r:id="rId85"/>
    <p:sldId id="513" r:id="rId86"/>
    <p:sldId id="521" r:id="rId87"/>
    <p:sldId id="517" r:id="rId88"/>
    <p:sldId id="518" r:id="rId89"/>
    <p:sldId id="416" r:id="rId90"/>
    <p:sldId id="417" r:id="rId91"/>
    <p:sldId id="418" r:id="rId92"/>
    <p:sldId id="419" r:id="rId93"/>
    <p:sldId id="420" r:id="rId94"/>
    <p:sldId id="421" r:id="rId95"/>
    <p:sldId id="423" r:id="rId96"/>
    <p:sldId id="488" r:id="rId97"/>
  </p:sldIdLst>
  <p:sldSz cx="9144000" cy="6858000" type="screen4x3"/>
  <p:notesSz cx="6797675" cy="9928225"/>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417" autoAdjust="0"/>
  </p:normalViewPr>
  <p:slideViewPr>
    <p:cSldViewPr>
      <p:cViewPr varScale="1">
        <p:scale>
          <a:sx n="107" d="100"/>
          <a:sy n="107" d="100"/>
        </p:scale>
        <p:origin x="-174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F9198973-3B0D-4F09-8833-23FFA8F87F5F}" type="datetimeFigureOut">
              <a:rPr lang="cs-CZ" smtClean="0"/>
              <a:t>4.4.2016</a:t>
            </a:fld>
            <a:endParaRPr lang="cs-CZ"/>
          </a:p>
        </p:txBody>
      </p:sp>
      <p:sp>
        <p:nvSpPr>
          <p:cNvPr id="4" name="Zástupný symbol pro obrázek snímk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BEF8DBC1-D89A-4FBC-8E1E-C513476FD348}" type="slidenum">
              <a:rPr lang="cs-CZ" smtClean="0"/>
              <a:t>‹#›</a:t>
            </a:fld>
            <a:endParaRPr lang="cs-CZ"/>
          </a:p>
        </p:txBody>
      </p:sp>
    </p:spTree>
    <p:extLst>
      <p:ext uri="{BB962C8B-B14F-4D97-AF65-F5344CB8AC3E}">
        <p14:creationId xmlns:p14="http://schemas.microsoft.com/office/powerpoint/2010/main" val="4257861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F8DBC1-D89A-4FBC-8E1E-C513476FD348}" type="slidenum">
              <a:rPr lang="cs-CZ" smtClean="0"/>
              <a:t>20</a:t>
            </a:fld>
            <a:endParaRPr lang="cs-CZ"/>
          </a:p>
        </p:txBody>
      </p:sp>
    </p:spTree>
    <p:extLst>
      <p:ext uri="{BB962C8B-B14F-4D97-AF65-F5344CB8AC3E}">
        <p14:creationId xmlns:p14="http://schemas.microsoft.com/office/powerpoint/2010/main" val="1788840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1">
        <a:schemeClr val="bg2"/>
      </p:bgRef>
    </p:bg>
    <p:spTree>
      <p:nvGrpSpPr>
        <p:cNvPr id="1" name=""/>
        <p:cNvGrpSpPr/>
        <p:nvPr/>
      </p:nvGrpSpPr>
      <p:grpSpPr>
        <a:xfrm>
          <a:off x="0" y="0"/>
          <a:ext cx="0" cy="0"/>
          <a:chOff x="0" y="0"/>
          <a:chExt cx="0" cy="0"/>
        </a:xfrm>
      </p:grpSpPr>
      <p:sp>
        <p:nvSpPr>
          <p:cNvPr id="15" name="Obdélní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Obdélník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Podnadpis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Kliknutím lze upravit styl předlohy.</a:t>
            </a:r>
            <a:endParaRPr kumimoji="0" lang="en-US"/>
          </a:p>
        </p:txBody>
      </p:sp>
      <p:sp>
        <p:nvSpPr>
          <p:cNvPr id="28" name="Zástupný symbol pro datum 27"/>
          <p:cNvSpPr>
            <a:spLocks noGrp="1"/>
          </p:cNvSpPr>
          <p:nvPr>
            <p:ph type="dt" sz="half" idx="10"/>
          </p:nvPr>
        </p:nvSpPr>
        <p:spPr/>
        <p:txBody>
          <a:bodyPr/>
          <a:lstStyle/>
          <a:p>
            <a:fld id="{CA651CB2-5B5D-4379-9B98-A0DC5AF9FD38}" type="datetimeFigureOut">
              <a:rPr lang="cs-CZ" smtClean="0"/>
              <a:t>4.4.2016</a:t>
            </a:fld>
            <a:endParaRPr lang="cs-CZ"/>
          </a:p>
        </p:txBody>
      </p:sp>
      <p:sp>
        <p:nvSpPr>
          <p:cNvPr id="17" name="Zástupný symbol pro zápatí 16"/>
          <p:cNvSpPr>
            <a:spLocks noGrp="1"/>
          </p:cNvSpPr>
          <p:nvPr>
            <p:ph type="ftr" sz="quarter" idx="11"/>
          </p:nvPr>
        </p:nvSpPr>
        <p:spPr/>
        <p:txBody>
          <a:bodyPr/>
          <a:lstStyle/>
          <a:p>
            <a:endParaRPr lang="cs-CZ"/>
          </a:p>
        </p:txBody>
      </p:sp>
      <p:sp>
        <p:nvSpPr>
          <p:cNvPr id="7" name="Přímá spojnice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bdélník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á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á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Zástupný symbol pro číslo snímku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A587138-34B0-4344-9856-BCC2E00C1442}" type="slidenum">
              <a:rPr lang="cs-CZ" smtClean="0"/>
              <a:t>‹#›</a:t>
            </a:fld>
            <a:endParaRPr lang="cs-CZ"/>
          </a:p>
        </p:txBody>
      </p:sp>
      <p:sp>
        <p:nvSpPr>
          <p:cNvPr id="8" name="Nadpis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cs-CZ" smtClean="0"/>
              <a:t>Kliknutím lze upravit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CA651CB2-5B5D-4379-9B98-A0DC5AF9FD38}" type="datetimeFigureOut">
              <a:rPr lang="cs-CZ" smtClean="0"/>
              <a:t>4.4.2016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A587138-34B0-4344-9856-BCC2E00C1442}" type="slidenum">
              <a:rPr lang="cs-CZ" smtClean="0"/>
              <a:t>‹#›</a:t>
            </a:fld>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bg>
      <p:bgRef idx="1001">
        <a:schemeClr val="bg2"/>
      </p:bgRef>
    </p:bg>
    <p:spTree>
      <p:nvGrpSpPr>
        <p:cNvPr id="1" name=""/>
        <p:cNvGrpSpPr/>
        <p:nvPr/>
      </p:nvGrpSpPr>
      <p:grpSpPr>
        <a:xfrm>
          <a:off x="0" y="0"/>
          <a:ext cx="0" cy="0"/>
          <a:chOff x="0" y="0"/>
          <a:chExt cx="0" cy="0"/>
        </a:xfrm>
      </p:grpSpPr>
      <p:sp>
        <p:nvSpPr>
          <p:cNvPr id="7" name="Obdélník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Obdélník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Obdélník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Obdélník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Obdélník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Obdélník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Přímá spojnice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á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á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Zástupný symbol pro číslo snímku 5"/>
          <p:cNvSpPr>
            <a:spLocks noGrp="1"/>
          </p:cNvSpPr>
          <p:nvPr>
            <p:ph type="sldNum" sz="quarter" idx="12"/>
          </p:nvPr>
        </p:nvSpPr>
        <p:spPr>
          <a:xfrm>
            <a:off x="6915912" y="3009901"/>
            <a:ext cx="457200" cy="441325"/>
          </a:xfrm>
        </p:spPr>
        <p:txBody>
          <a:bodyPr/>
          <a:lstStyle/>
          <a:p>
            <a:fld id="{0A587138-34B0-4344-9856-BCC2E00C1442}" type="slidenum">
              <a:rPr lang="cs-CZ" smtClean="0"/>
              <a:t>‹#›</a:t>
            </a:fld>
            <a:endParaRPr lang="cs-CZ"/>
          </a:p>
        </p:txBody>
      </p:sp>
      <p:sp>
        <p:nvSpPr>
          <p:cNvPr id="3" name="Zástupný symbol pro svislý text 2"/>
          <p:cNvSpPr>
            <a:spLocks noGrp="1"/>
          </p:cNvSpPr>
          <p:nvPr>
            <p:ph type="body" orient="vert" idx="1"/>
          </p:nvPr>
        </p:nvSpPr>
        <p:spPr>
          <a:xfrm>
            <a:off x="304800" y="304800"/>
            <a:ext cx="6553200" cy="5821366"/>
          </a:xfrm>
        </p:spPr>
        <p:txBody>
          <a:bodyPr vert="eaVer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CA651CB2-5B5D-4379-9B98-A0DC5AF9FD38}" type="datetimeFigureOut">
              <a:rPr lang="cs-CZ" smtClean="0"/>
              <a:t>4.4.2016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2" name="Svislý nadpis 1"/>
          <p:cNvSpPr>
            <a:spLocks noGrp="1"/>
          </p:cNvSpPr>
          <p:nvPr>
            <p:ph type="title" orient="vert"/>
          </p:nvPr>
        </p:nvSpPr>
        <p:spPr>
          <a:xfrm>
            <a:off x="7391400" y="304801"/>
            <a:ext cx="1447800" cy="5851525"/>
          </a:xfrm>
        </p:spPr>
        <p:txBody>
          <a:bodyPr vert="eaVert"/>
          <a:lstStyle/>
          <a:p>
            <a:r>
              <a:rPr kumimoji="0" lang="cs-CZ" smtClean="0"/>
              <a:t>Kliknutím lze upravit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solidFill>
                  <a:schemeClr val="accent3">
                    <a:shade val="75000"/>
                  </a:schemeClr>
                </a:solidFill>
              </a:defRPr>
            </a:lvl1pPr>
          </a:lstStyle>
          <a:p>
            <a:r>
              <a:rPr kumimoji="0" lang="cs-CZ" smtClean="0"/>
              <a:t>Kliknutím lze upravit styl.</a:t>
            </a:r>
            <a:endParaRPr kumimoji="0" lang="en-US"/>
          </a:p>
        </p:txBody>
      </p:sp>
      <p:sp>
        <p:nvSpPr>
          <p:cNvPr id="4" name="Zástupný symbol pro datum 3"/>
          <p:cNvSpPr>
            <a:spLocks noGrp="1"/>
          </p:cNvSpPr>
          <p:nvPr>
            <p:ph type="dt" sz="half" idx="10"/>
          </p:nvPr>
        </p:nvSpPr>
        <p:spPr/>
        <p:txBody>
          <a:bodyPr/>
          <a:lstStyle/>
          <a:p>
            <a:fld id="{CA651CB2-5B5D-4379-9B98-A0DC5AF9FD38}" type="datetimeFigureOut">
              <a:rPr lang="cs-CZ" smtClean="0"/>
              <a:t>4.4.2016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a:xfrm>
            <a:off x="4361688" y="1026372"/>
            <a:ext cx="457200" cy="441325"/>
          </a:xfrm>
        </p:spPr>
        <p:txBody>
          <a:bodyPr/>
          <a:lstStyle/>
          <a:p>
            <a:fld id="{0A587138-34B0-4344-9856-BCC2E00C1442}" type="slidenum">
              <a:rPr lang="cs-CZ" smtClean="0"/>
              <a:t>‹#›</a:t>
            </a:fld>
            <a:endParaRPr lang="cs-CZ"/>
          </a:p>
        </p:txBody>
      </p:sp>
      <p:sp>
        <p:nvSpPr>
          <p:cNvPr id="8" name="Zástupný symbol pro obsah 7"/>
          <p:cNvSpPr>
            <a:spLocks noGrp="1"/>
          </p:cNvSpPr>
          <p:nvPr>
            <p:ph sz="quarter" idx="1"/>
          </p:nvPr>
        </p:nvSpPr>
        <p:spPr>
          <a:xfrm>
            <a:off x="301752" y="1527048"/>
            <a:ext cx="8503920" cy="45720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1">
        <a:schemeClr val="bg1"/>
      </p:bgRef>
    </p:bg>
    <p:spTree>
      <p:nvGrpSpPr>
        <p:cNvPr id="1" name=""/>
        <p:cNvGrpSpPr/>
        <p:nvPr/>
      </p:nvGrpSpPr>
      <p:grpSpPr>
        <a:xfrm>
          <a:off x="0" y="0"/>
          <a:ext cx="0" cy="0"/>
          <a:chOff x="0" y="0"/>
          <a:chExt cx="0" cy="0"/>
        </a:xfrm>
      </p:grpSpPr>
      <p:sp>
        <p:nvSpPr>
          <p:cNvPr id="17" name="Obdélník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Obdélní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Obdélník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Zástupný symbol pro text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Kliknutím lze upravit styly předlohy textu.</a:t>
            </a:r>
          </a:p>
        </p:txBody>
      </p:sp>
      <p:sp>
        <p:nvSpPr>
          <p:cNvPr id="13" name="Obdélník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Obdélník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Zástupný symbol pro zápatí 4"/>
          <p:cNvSpPr>
            <a:spLocks noGrp="1"/>
          </p:cNvSpPr>
          <p:nvPr>
            <p:ph type="ftr" sz="quarter" idx="11"/>
          </p:nvPr>
        </p:nvSpPr>
        <p:spPr/>
        <p:txBody>
          <a:bodyPr/>
          <a:lstStyle/>
          <a:p>
            <a:endParaRPr lang="cs-CZ"/>
          </a:p>
        </p:txBody>
      </p:sp>
      <p:sp>
        <p:nvSpPr>
          <p:cNvPr id="4" name="Zástupný symbol pro datum 3"/>
          <p:cNvSpPr>
            <a:spLocks noGrp="1"/>
          </p:cNvSpPr>
          <p:nvPr>
            <p:ph type="dt" sz="half" idx="10"/>
          </p:nvPr>
        </p:nvSpPr>
        <p:spPr/>
        <p:txBody>
          <a:bodyPr/>
          <a:lstStyle/>
          <a:p>
            <a:fld id="{CA651CB2-5B5D-4379-9B98-A0DC5AF9FD38}" type="datetimeFigureOut">
              <a:rPr lang="cs-CZ" smtClean="0"/>
              <a:t>4.4.2016</a:t>
            </a:fld>
            <a:endParaRPr lang="cs-CZ"/>
          </a:p>
        </p:txBody>
      </p:sp>
      <p:sp>
        <p:nvSpPr>
          <p:cNvPr id="8" name="Přímá spojnice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á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á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Zástupný symbol pro číslo snímku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A587138-34B0-4344-9856-BCC2E00C1442}" type="slidenum">
              <a:rPr lang="cs-CZ" smtClean="0"/>
              <a:t>‹#›</a:t>
            </a:fld>
            <a:endParaRPr lang="cs-CZ"/>
          </a:p>
        </p:txBody>
      </p:sp>
      <p:sp>
        <p:nvSpPr>
          <p:cNvPr id="2" name="Nadpis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cs-CZ" smtClean="0"/>
              <a:t>Kliknutím lze upravit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301752" y="228600"/>
            <a:ext cx="8534400" cy="758952"/>
          </a:xfrm>
        </p:spPr>
        <p:txBody>
          <a:bodyPr/>
          <a:lstStyle/>
          <a:p>
            <a:r>
              <a:rPr kumimoji="0" lang="cs-CZ" smtClean="0"/>
              <a:t>Kliknutím lze upravit styl.</a:t>
            </a:r>
            <a:endParaRPr kumimoji="0" lang="en-US"/>
          </a:p>
        </p:txBody>
      </p:sp>
      <p:sp>
        <p:nvSpPr>
          <p:cNvPr id="5" name="Zástupný symbol pro datum 4"/>
          <p:cNvSpPr>
            <a:spLocks noGrp="1"/>
          </p:cNvSpPr>
          <p:nvPr>
            <p:ph type="dt" sz="half" idx="10"/>
          </p:nvPr>
        </p:nvSpPr>
        <p:spPr>
          <a:xfrm>
            <a:off x="5791200" y="6409944"/>
            <a:ext cx="3044952" cy="365760"/>
          </a:xfrm>
        </p:spPr>
        <p:txBody>
          <a:bodyPr/>
          <a:lstStyle/>
          <a:p>
            <a:fld id="{CA651CB2-5B5D-4379-9B98-A0DC5AF9FD38}" type="datetimeFigureOut">
              <a:rPr lang="cs-CZ" smtClean="0"/>
              <a:t>4.4.2016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A587138-34B0-4344-9856-BCC2E00C1442}" type="slidenum">
              <a:rPr lang="cs-CZ" smtClean="0"/>
              <a:t>‹#›</a:t>
            </a:fld>
            <a:endParaRPr lang="cs-CZ"/>
          </a:p>
        </p:txBody>
      </p:sp>
      <p:sp>
        <p:nvSpPr>
          <p:cNvPr id="8" name="Přímá spojnice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Zástupný symbol pro obsah 9"/>
          <p:cNvSpPr>
            <a:spLocks noGrp="1"/>
          </p:cNvSpPr>
          <p:nvPr>
            <p:ph sz="half" idx="1"/>
          </p:nvPr>
        </p:nvSpPr>
        <p:spPr>
          <a:xfrm>
            <a:off x="301752" y="1371600"/>
            <a:ext cx="4038600" cy="4681728"/>
          </a:xfrm>
        </p:spPr>
        <p:txBody>
          <a:bodyPr/>
          <a:lstStyle>
            <a:lvl1pPr>
              <a:defRPr sz="2500"/>
            </a:lvl1p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2" name="Zástupný symbol pro obsah 11"/>
          <p:cNvSpPr>
            <a:spLocks noGrp="1"/>
          </p:cNvSpPr>
          <p:nvPr>
            <p:ph sz="half" idx="2"/>
          </p:nvPr>
        </p:nvSpPr>
        <p:spPr>
          <a:xfrm>
            <a:off x="4800600" y="1371600"/>
            <a:ext cx="4038600" cy="4681728"/>
          </a:xfrm>
        </p:spPr>
        <p:txBody>
          <a:bodyPr/>
          <a:lstStyle>
            <a:lvl1pPr>
              <a:defRPr sz="2500"/>
            </a:lvl1p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ovnání">
    <p:bg>
      <p:bgRef idx="1001">
        <a:schemeClr val="bg2"/>
      </p:bgRef>
    </p:bg>
    <p:spTree>
      <p:nvGrpSpPr>
        <p:cNvPr id="1" name=""/>
        <p:cNvGrpSpPr/>
        <p:nvPr/>
      </p:nvGrpSpPr>
      <p:grpSpPr>
        <a:xfrm>
          <a:off x="0" y="0"/>
          <a:ext cx="0" cy="0"/>
          <a:chOff x="0" y="0"/>
          <a:chExt cx="0" cy="0"/>
        </a:xfrm>
      </p:grpSpPr>
      <p:sp>
        <p:nvSpPr>
          <p:cNvPr id="10" name="Přímá spojnice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Obdélník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Obdélník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Obdélník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Obdélník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bdélník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Zástupný symbol pro text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Kliknutím lze upravit styly předlohy textu.</a:t>
            </a:r>
          </a:p>
        </p:txBody>
      </p:sp>
      <p:sp>
        <p:nvSpPr>
          <p:cNvPr id="4" name="Zástupný symbol pro text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Kliknutím lze upravit styly předlohy textu.</a:t>
            </a:r>
          </a:p>
        </p:txBody>
      </p:sp>
      <p:sp>
        <p:nvSpPr>
          <p:cNvPr id="7" name="Zástupný symbol pro datum 6"/>
          <p:cNvSpPr>
            <a:spLocks noGrp="1"/>
          </p:cNvSpPr>
          <p:nvPr>
            <p:ph type="dt" sz="half" idx="10"/>
          </p:nvPr>
        </p:nvSpPr>
        <p:spPr/>
        <p:txBody>
          <a:bodyPr/>
          <a:lstStyle/>
          <a:p>
            <a:fld id="{CA651CB2-5B5D-4379-9B98-A0DC5AF9FD38}" type="datetimeFigureOut">
              <a:rPr lang="cs-CZ" smtClean="0"/>
              <a:t>4.4.2016</a:t>
            </a:fld>
            <a:endParaRPr lang="cs-CZ"/>
          </a:p>
        </p:txBody>
      </p:sp>
      <p:sp>
        <p:nvSpPr>
          <p:cNvPr id="8" name="Zástupný symbol pro zápatí 7"/>
          <p:cNvSpPr>
            <a:spLocks noGrp="1"/>
          </p:cNvSpPr>
          <p:nvPr>
            <p:ph type="ftr" sz="quarter" idx="11"/>
          </p:nvPr>
        </p:nvSpPr>
        <p:spPr>
          <a:xfrm>
            <a:off x="304800" y="6409944"/>
            <a:ext cx="3581400" cy="365760"/>
          </a:xfrm>
        </p:spPr>
        <p:txBody>
          <a:bodyPr/>
          <a:lstStyle/>
          <a:p>
            <a:endParaRPr lang="cs-CZ"/>
          </a:p>
        </p:txBody>
      </p:sp>
      <p:sp>
        <p:nvSpPr>
          <p:cNvPr id="15" name="Přímá spojnice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Zástupný symbol pro obsah 23"/>
          <p:cNvSpPr>
            <a:spLocks noGrp="1"/>
          </p:cNvSpPr>
          <p:nvPr>
            <p:ph sz="quarter" idx="2"/>
          </p:nvPr>
        </p:nvSpPr>
        <p:spPr>
          <a:xfrm>
            <a:off x="301752" y="2471383"/>
            <a:ext cx="4041648" cy="3818404"/>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6" name="Zástupný symbol pro obsah 25"/>
          <p:cNvSpPr>
            <a:spLocks noGrp="1"/>
          </p:cNvSpPr>
          <p:nvPr>
            <p:ph sz="quarter" idx="4"/>
          </p:nvPr>
        </p:nvSpPr>
        <p:spPr>
          <a:xfrm>
            <a:off x="4800600" y="2471383"/>
            <a:ext cx="4038600" cy="3822192"/>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5" name="Ová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á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Zástupný symbol pro číslo snímku 8"/>
          <p:cNvSpPr>
            <a:spLocks noGrp="1"/>
          </p:cNvSpPr>
          <p:nvPr>
            <p:ph type="sldNum" sz="quarter" idx="12"/>
          </p:nvPr>
        </p:nvSpPr>
        <p:spPr>
          <a:xfrm>
            <a:off x="4343400" y="1042416"/>
            <a:ext cx="457200" cy="441325"/>
          </a:xfrm>
        </p:spPr>
        <p:txBody>
          <a:bodyPr/>
          <a:lstStyle>
            <a:lvl1pPr algn="ctr">
              <a:defRPr/>
            </a:lvl1pPr>
          </a:lstStyle>
          <a:p>
            <a:fld id="{0A587138-34B0-4344-9856-BCC2E00C1442}" type="slidenum">
              <a:rPr lang="cs-CZ" smtClean="0"/>
              <a:t>‹#›</a:t>
            </a:fld>
            <a:endParaRPr lang="cs-CZ"/>
          </a:p>
        </p:txBody>
      </p:sp>
      <p:sp>
        <p:nvSpPr>
          <p:cNvPr id="23" name="Nadpis 22"/>
          <p:cNvSpPr>
            <a:spLocks noGrp="1"/>
          </p:cNvSpPr>
          <p:nvPr>
            <p:ph type="title"/>
          </p:nvPr>
        </p:nvSpPr>
        <p:spPr/>
        <p:txBody>
          <a:bodyPr rtlCol="0" anchor="b" anchorCtr="0"/>
          <a:lstStyle/>
          <a:p>
            <a:r>
              <a:rPr kumimoji="0" lang="cs-CZ" smtClean="0"/>
              <a:t>Kliknutím lze upravit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3" name="Zástupný symbol pro datum 2"/>
          <p:cNvSpPr>
            <a:spLocks noGrp="1"/>
          </p:cNvSpPr>
          <p:nvPr>
            <p:ph type="dt" sz="half" idx="10"/>
          </p:nvPr>
        </p:nvSpPr>
        <p:spPr/>
        <p:txBody>
          <a:bodyPr/>
          <a:lstStyle/>
          <a:p>
            <a:fld id="{CA651CB2-5B5D-4379-9B98-A0DC5AF9FD38}" type="datetimeFigureOut">
              <a:rPr lang="cs-CZ" smtClean="0"/>
              <a:t>4.4.2016</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a:xfrm>
            <a:off x="4343400" y="1036020"/>
            <a:ext cx="457200" cy="441325"/>
          </a:xfrm>
        </p:spPr>
        <p:txBody>
          <a:bodyPr/>
          <a:lstStyle/>
          <a:p>
            <a:fld id="{0A587138-34B0-4344-9856-BCC2E00C1442}" type="slidenum">
              <a:rPr lang="cs-CZ" smtClean="0"/>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7" name="Obdélník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Obdélník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Obdélník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Obdélník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Obdélník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Obdélník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Zástupný symbol pro datum 1"/>
          <p:cNvSpPr>
            <a:spLocks noGrp="1"/>
          </p:cNvSpPr>
          <p:nvPr>
            <p:ph type="dt" sz="half" idx="10"/>
          </p:nvPr>
        </p:nvSpPr>
        <p:spPr/>
        <p:txBody>
          <a:bodyPr/>
          <a:lstStyle/>
          <a:p>
            <a:fld id="{CA651CB2-5B5D-4379-9B98-A0DC5AF9FD38}" type="datetimeFigureOut">
              <a:rPr lang="cs-CZ" smtClean="0"/>
              <a:t>4.4.2016</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a:xfrm>
            <a:off x="4267200" y="6324600"/>
            <a:ext cx="609600" cy="441324"/>
          </a:xfrm>
        </p:spPr>
        <p:txBody>
          <a:bodyPr/>
          <a:lstStyle>
            <a:lvl1pPr>
              <a:defRPr>
                <a:solidFill>
                  <a:srgbClr val="FFFFFF"/>
                </a:solidFill>
              </a:defRPr>
            </a:lvl1pPr>
          </a:lstStyle>
          <a:p>
            <a:fld id="{0A587138-34B0-4344-9856-BCC2E00C1442}"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bg>
      <p:bgRef idx="1001">
        <a:schemeClr val="bg1"/>
      </p:bgRef>
    </p:bg>
    <p:spTree>
      <p:nvGrpSpPr>
        <p:cNvPr id="1" name=""/>
        <p:cNvGrpSpPr/>
        <p:nvPr/>
      </p:nvGrpSpPr>
      <p:grpSpPr>
        <a:xfrm>
          <a:off x="0" y="0"/>
          <a:ext cx="0" cy="0"/>
          <a:chOff x="0" y="0"/>
          <a:chExt cx="0" cy="0"/>
        </a:xfrm>
      </p:grpSpPr>
      <p:sp>
        <p:nvSpPr>
          <p:cNvPr id="19" name="Obdélník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Obdélní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Obdélník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Obdélník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Nadpis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cs-CZ" smtClean="0"/>
              <a:t>Kliknutím lze upravit styl.</a:t>
            </a:r>
            <a:endParaRPr kumimoji="0" lang="en-US"/>
          </a:p>
        </p:txBody>
      </p:sp>
      <p:sp>
        <p:nvSpPr>
          <p:cNvPr id="3" name="Zástupný symbol pro text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cs-CZ" smtClean="0"/>
              <a:t>Kliknutím lze upravit styly předlohy textu.</a:t>
            </a:r>
          </a:p>
        </p:txBody>
      </p:sp>
      <p:sp>
        <p:nvSpPr>
          <p:cNvPr id="8" name="Obdélník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Přímá spojnice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Zástupný symbol pro obsah 19"/>
          <p:cNvSpPr>
            <a:spLocks noGrp="1"/>
          </p:cNvSpPr>
          <p:nvPr>
            <p:ph sz="quarter" idx="1"/>
          </p:nvPr>
        </p:nvSpPr>
        <p:spPr>
          <a:xfrm>
            <a:off x="3124200" y="685800"/>
            <a:ext cx="5638800" cy="54102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0" name="Ová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á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Zástupný symbol pro číslo snímku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0A587138-34B0-4344-9856-BCC2E00C1442}" type="slidenum">
              <a:rPr lang="cs-CZ" smtClean="0"/>
              <a:t>‹#›</a:t>
            </a:fld>
            <a:endParaRPr lang="cs-CZ"/>
          </a:p>
        </p:txBody>
      </p:sp>
      <p:sp>
        <p:nvSpPr>
          <p:cNvPr id="21" name="Obdélník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Zástupný symbol pro datum 4"/>
          <p:cNvSpPr>
            <a:spLocks noGrp="1"/>
          </p:cNvSpPr>
          <p:nvPr>
            <p:ph type="dt" sz="half" idx="10"/>
          </p:nvPr>
        </p:nvSpPr>
        <p:spPr/>
        <p:txBody>
          <a:bodyPr/>
          <a:lstStyle/>
          <a:p>
            <a:fld id="{CA651CB2-5B5D-4379-9B98-A0DC5AF9FD38}" type="datetimeFigureOut">
              <a:rPr lang="cs-CZ" smtClean="0"/>
              <a:t>4.4.2016</a:t>
            </a:fld>
            <a:endParaRPr lang="cs-CZ"/>
          </a:p>
        </p:txBody>
      </p:sp>
      <p:sp>
        <p:nvSpPr>
          <p:cNvPr id="6" name="Zástupný symbol pro zápatí 5"/>
          <p:cNvSpPr>
            <a:spLocks noGrp="1"/>
          </p:cNvSpPr>
          <p:nvPr>
            <p:ph type="ftr" sz="quarter" idx="11"/>
          </p:nvPr>
        </p:nvSpPr>
        <p:spPr>
          <a:xfrm>
            <a:off x="301752" y="6410848"/>
            <a:ext cx="3383280" cy="365760"/>
          </a:xfrm>
        </p:spPr>
        <p:txBody>
          <a:bodyPr/>
          <a:lstStyle/>
          <a:p>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21" name="Přímá spojnice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Obdélník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Obdélník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Obdélník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bdélník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á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á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Zástupný symbol pro číslo snímku 6"/>
          <p:cNvSpPr>
            <a:spLocks noGrp="1"/>
          </p:cNvSpPr>
          <p:nvPr>
            <p:ph type="sldNum" sz="quarter" idx="12"/>
          </p:nvPr>
        </p:nvSpPr>
        <p:spPr>
          <a:xfrm>
            <a:off x="1371600" y="312738"/>
            <a:ext cx="457200" cy="441325"/>
          </a:xfrm>
        </p:spPr>
        <p:txBody>
          <a:bodyPr/>
          <a:lstStyle/>
          <a:p>
            <a:fld id="{0A587138-34B0-4344-9856-BCC2E00C1442}" type="slidenum">
              <a:rPr lang="cs-CZ" smtClean="0"/>
              <a:t>‹#›</a:t>
            </a:fld>
            <a:endParaRPr lang="cs-CZ"/>
          </a:p>
        </p:txBody>
      </p:sp>
      <p:sp>
        <p:nvSpPr>
          <p:cNvPr id="2" name="Nadpis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cs-CZ" smtClean="0"/>
              <a:t>Kliknutím lze upravit styl.</a:t>
            </a:r>
            <a:endParaRPr kumimoji="0" lang="en-US"/>
          </a:p>
        </p:txBody>
      </p:sp>
      <p:sp>
        <p:nvSpPr>
          <p:cNvPr id="3" name="Zástupný symbol pro obrázek 2"/>
          <p:cNvSpPr>
            <a:spLocks noGrp="1"/>
          </p:cNvSpPr>
          <p:nvPr>
            <p:ph type="pic" idx="1"/>
          </p:nvPr>
        </p:nvSpPr>
        <p:spPr>
          <a:xfrm>
            <a:off x="3000375" y="609600"/>
            <a:ext cx="5867400" cy="4267200"/>
          </a:xfrm>
        </p:spPr>
        <p:txBody>
          <a:bodyPr/>
          <a:lstStyle>
            <a:lvl1pPr marL="0" indent="0">
              <a:buNone/>
              <a:defRPr sz="3200"/>
            </a:lvl1pPr>
          </a:lstStyle>
          <a:p>
            <a:r>
              <a:rPr kumimoji="0" lang="cs-CZ" smtClean="0"/>
              <a:t>Kliknutím na ikonu přidáte obrázek.</a:t>
            </a:r>
            <a:endParaRPr kumimoji="0" lang="en-US" dirty="0"/>
          </a:p>
        </p:txBody>
      </p:sp>
      <p:sp>
        <p:nvSpPr>
          <p:cNvPr id="4" name="Zástupný symbol pro text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cs-CZ" smtClean="0"/>
              <a:t>Kliknutím lze upravit styly předlohy textu.</a:t>
            </a:r>
          </a:p>
        </p:txBody>
      </p:sp>
      <p:sp>
        <p:nvSpPr>
          <p:cNvPr id="22" name="Obdélník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Zástupný symbol pro datum 4"/>
          <p:cNvSpPr>
            <a:spLocks noGrp="1"/>
          </p:cNvSpPr>
          <p:nvPr>
            <p:ph type="dt" sz="half" idx="10"/>
          </p:nvPr>
        </p:nvSpPr>
        <p:spPr>
          <a:xfrm>
            <a:off x="5788152" y="6404984"/>
            <a:ext cx="3044952" cy="365760"/>
          </a:xfrm>
        </p:spPr>
        <p:txBody>
          <a:bodyPr/>
          <a:lstStyle/>
          <a:p>
            <a:fld id="{CA651CB2-5B5D-4379-9B98-A0DC5AF9FD38}" type="datetimeFigureOut">
              <a:rPr lang="cs-CZ" smtClean="0"/>
              <a:t>4.4.2016</a:t>
            </a:fld>
            <a:endParaRPr lang="cs-CZ"/>
          </a:p>
        </p:txBody>
      </p:sp>
      <p:sp>
        <p:nvSpPr>
          <p:cNvPr id="6" name="Zástupný symbol pro zápatí 5"/>
          <p:cNvSpPr>
            <a:spLocks noGrp="1"/>
          </p:cNvSpPr>
          <p:nvPr>
            <p:ph type="ftr" sz="quarter" idx="11"/>
          </p:nvPr>
        </p:nvSpPr>
        <p:spPr>
          <a:xfrm>
            <a:off x="301752" y="6410848"/>
            <a:ext cx="3584448" cy="365760"/>
          </a:xfrm>
        </p:spPr>
        <p:txBody>
          <a:bodyPr/>
          <a:lstStyle/>
          <a:p>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Obdélník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Obdélník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Zástupný symbol pro datum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CA651CB2-5B5D-4379-9B98-A0DC5AF9FD38}" type="datetimeFigureOut">
              <a:rPr lang="cs-CZ" smtClean="0"/>
              <a:t>4.4.2016</a:t>
            </a:fld>
            <a:endParaRPr lang="cs-CZ"/>
          </a:p>
        </p:txBody>
      </p:sp>
      <p:sp>
        <p:nvSpPr>
          <p:cNvPr id="3" name="Zástupný symbol pro zápatí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cs-CZ"/>
          </a:p>
        </p:txBody>
      </p:sp>
      <p:sp>
        <p:nvSpPr>
          <p:cNvPr id="8" name="Obdélník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Přímá spojnice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á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á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Zástupný symbol pro číslo snímku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0A587138-34B0-4344-9856-BCC2E00C1442}" type="slidenum">
              <a:rPr lang="cs-CZ" smtClean="0"/>
              <a:t>‹#›</a:t>
            </a:fld>
            <a:endParaRPr lang="cs-CZ"/>
          </a:p>
        </p:txBody>
      </p:sp>
      <p:sp>
        <p:nvSpPr>
          <p:cNvPr id="22" name="Zástupný symbol pro nadpis 21"/>
          <p:cNvSpPr>
            <a:spLocks noGrp="1"/>
          </p:cNvSpPr>
          <p:nvPr>
            <p:ph type="title"/>
          </p:nvPr>
        </p:nvSpPr>
        <p:spPr>
          <a:xfrm>
            <a:off x="301752" y="228600"/>
            <a:ext cx="8534400" cy="758952"/>
          </a:xfrm>
          <a:prstGeom prst="rect">
            <a:avLst/>
          </a:prstGeom>
        </p:spPr>
        <p:txBody>
          <a:bodyPr vert="horz" anchor="b">
            <a:normAutofit/>
          </a:bodyPr>
          <a:lstStyle/>
          <a:p>
            <a:r>
              <a:rPr kumimoji="0" lang="cs-CZ" smtClean="0"/>
              <a:t>Kliknutím lze upravit styl.</a:t>
            </a:r>
            <a:endParaRPr kumimoji="0" lang="en-US"/>
          </a:p>
        </p:txBody>
      </p:sp>
      <p:sp>
        <p:nvSpPr>
          <p:cNvPr id="13" name="Zástupný symbol pro text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cs-CZ" smtClean="0"/>
              <a:t>Kliknutím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google.cz/url?sa=i&amp;rct=j&amp;q=&amp;esrc=s&amp;frm=1&amp;source=images&amp;cd=&amp;cad=rja&amp;uact=8&amp;docid=yzOPJ63itplebM&amp;tbnid=rW4zENUo3jyUaM:&amp;ved=0CAUQjRw&amp;url=http://www.lidovky.cz/soud-dal-vondrackove-sanci-na-vyssi-nahradu-za-clanky-o-psovi-p5x-/lide.aspx?c%3DA130124_161313_lide_vsv&amp;ei=h61wU7XQOsiaO4C2gKAN&amp;psig=AFQjCNGj0uCYZr5uiBurbeVuo78bz934Wg&amp;ust=1399979600050072"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www.reflex.cz/" TargetMode="External"/><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hyperlink" Target="http://zpravy.idnes.cz/navstevnici-prisli-o-filipa-d10-/domaci.aspx?c=A030506_224801_domaci_po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p:txBody>
          <a:bodyPr/>
          <a:lstStyle/>
          <a:p>
            <a:r>
              <a:rPr lang="cs-CZ" dirty="0" smtClean="0"/>
              <a:t>Michal Ryška</a:t>
            </a:r>
          </a:p>
          <a:p>
            <a:r>
              <a:rPr lang="cs-CZ" dirty="0" smtClean="0"/>
              <a:t>Krajský soud Brno</a:t>
            </a:r>
            <a:endParaRPr lang="cs-CZ" dirty="0"/>
          </a:p>
        </p:txBody>
      </p:sp>
      <p:sp>
        <p:nvSpPr>
          <p:cNvPr id="2" name="Nadpis 1"/>
          <p:cNvSpPr>
            <a:spLocks noGrp="1"/>
          </p:cNvSpPr>
          <p:nvPr>
            <p:ph type="ctrTitle"/>
          </p:nvPr>
        </p:nvSpPr>
        <p:spPr/>
        <p:txBody>
          <a:bodyPr>
            <a:normAutofit/>
          </a:bodyPr>
          <a:lstStyle/>
          <a:p>
            <a:r>
              <a:rPr lang="cs-CZ" b="1" smtClean="0"/>
              <a:t>Ochrana osobnosti</a:t>
            </a:r>
            <a:endParaRPr lang="cs-CZ" b="1" dirty="0"/>
          </a:p>
        </p:txBody>
      </p:sp>
    </p:spTree>
    <p:extLst>
      <p:ext uri="{BB962C8B-B14F-4D97-AF65-F5344CB8AC3E}">
        <p14:creationId xmlns:p14="http://schemas.microsoft.com/office/powerpoint/2010/main" val="42092431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9" y="-171400"/>
            <a:ext cx="9141131" cy="6140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6141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88640"/>
            <a:ext cx="8921973" cy="5976664"/>
          </a:xfrm>
          <a:prstGeom prst="rect">
            <a:avLst/>
          </a:prstGeom>
        </p:spPr>
      </p:pic>
    </p:spTree>
    <p:extLst>
      <p:ext uri="{BB962C8B-B14F-4D97-AF65-F5344CB8AC3E}">
        <p14:creationId xmlns:p14="http://schemas.microsoft.com/office/powerpoint/2010/main" val="25905023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7744" y="404664"/>
            <a:ext cx="4925348" cy="5472608"/>
          </a:xfrm>
          <a:prstGeom prst="rect">
            <a:avLst/>
          </a:prstGeom>
        </p:spPr>
      </p:pic>
    </p:spTree>
    <p:extLst>
      <p:ext uri="{BB962C8B-B14F-4D97-AF65-F5344CB8AC3E}">
        <p14:creationId xmlns:p14="http://schemas.microsoft.com/office/powerpoint/2010/main" val="14188813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Ochrana proti difamaci</a:t>
            </a:r>
            <a:endParaRPr lang="cs-CZ" dirty="0"/>
          </a:p>
        </p:txBody>
      </p:sp>
      <p:sp>
        <p:nvSpPr>
          <p:cNvPr id="3" name="Zástupný symbol pro obsah 2"/>
          <p:cNvSpPr>
            <a:spLocks noGrp="1"/>
          </p:cNvSpPr>
          <p:nvPr>
            <p:ph sz="quarter" idx="1"/>
          </p:nvPr>
        </p:nvSpPr>
        <p:spPr/>
        <p:txBody>
          <a:bodyPr>
            <a:normAutofit fontScale="55000" lnSpcReduction="20000"/>
          </a:bodyPr>
          <a:lstStyle/>
          <a:p>
            <a:endParaRPr lang="cs-CZ" dirty="0" smtClean="0"/>
          </a:p>
          <a:p>
            <a:r>
              <a:rPr lang="cs-CZ" b="1" dirty="0" smtClean="0"/>
              <a:t>Usnesení ÚS </a:t>
            </a:r>
            <a:r>
              <a:rPr lang="cs-CZ" b="1" dirty="0" err="1" smtClean="0"/>
              <a:t>sp</a:t>
            </a:r>
            <a:r>
              <a:rPr lang="cs-CZ" b="1" dirty="0" smtClean="0"/>
              <a:t>. zn.</a:t>
            </a:r>
            <a:r>
              <a:rPr lang="cs-CZ" b="1" dirty="0"/>
              <a:t> II.ÚS </a:t>
            </a:r>
            <a:r>
              <a:rPr lang="cs-CZ" b="1" dirty="0" smtClean="0"/>
              <a:t>468/03 ze dne  </a:t>
            </a:r>
            <a:r>
              <a:rPr lang="cs-CZ" b="1" dirty="0"/>
              <a:t>25. 11. </a:t>
            </a:r>
            <a:r>
              <a:rPr lang="cs-CZ" b="1" dirty="0" smtClean="0"/>
              <a:t>2010:</a:t>
            </a:r>
          </a:p>
          <a:p>
            <a:pPr marL="0" indent="0">
              <a:buNone/>
            </a:pPr>
            <a:endParaRPr lang="cs-CZ" dirty="0" smtClean="0"/>
          </a:p>
          <a:p>
            <a:pPr marL="0" indent="0">
              <a:buNone/>
            </a:pPr>
            <a:endParaRPr lang="cs-CZ" dirty="0"/>
          </a:p>
          <a:p>
            <a:pPr marL="0" indent="0" algn="just">
              <a:buNone/>
            </a:pPr>
            <a:r>
              <a:rPr lang="cs-CZ" i="1" dirty="0" smtClean="0"/>
              <a:t>       Obecné </a:t>
            </a:r>
            <a:r>
              <a:rPr lang="cs-CZ" i="1" dirty="0"/>
              <a:t>soudy </a:t>
            </a:r>
            <a:r>
              <a:rPr lang="cs-CZ" i="1" dirty="0" smtClean="0"/>
              <a:t>… dospěly … k </a:t>
            </a:r>
            <a:r>
              <a:rPr lang="cs-CZ" i="1" dirty="0"/>
              <a:t>závěru, že předmětný projev, tj. kritika obsažená </a:t>
            </a:r>
            <a:r>
              <a:rPr lang="cs-CZ" i="1" dirty="0" smtClean="0"/>
              <a:t>                                     v </a:t>
            </a:r>
            <a:r>
              <a:rPr lang="cs-CZ" i="1" dirty="0"/>
              <a:t>komiksu, </a:t>
            </a:r>
            <a:r>
              <a:rPr lang="cs-CZ" b="1" i="1" dirty="0"/>
              <a:t>přesáhl přípustnou intenzitu </a:t>
            </a:r>
            <a:r>
              <a:rPr lang="cs-CZ" i="1" dirty="0"/>
              <a:t>takovou mírou, že zasáhl do osobnostních práv vedlejšího účastníka. Byť Ústavní soud nesdílí v jednotlivostech všechna východiska uvedená </a:t>
            </a:r>
            <a:r>
              <a:rPr lang="cs-CZ" i="1" dirty="0" smtClean="0"/>
              <a:t>              v </a:t>
            </a:r>
            <a:r>
              <a:rPr lang="cs-CZ" i="1" dirty="0"/>
              <a:t>odůvodnění napadených rozhodnutí obecných soudů, musí opětovně připomenout, že není povolán posuzovat správnost napadených rozhodnutí</a:t>
            </a:r>
            <a:r>
              <a:rPr lang="cs-CZ" i="1" dirty="0" smtClean="0"/>
              <a:t>.</a:t>
            </a:r>
          </a:p>
          <a:p>
            <a:pPr marL="0" indent="0" algn="just">
              <a:buNone/>
            </a:pPr>
            <a:r>
              <a:rPr lang="cs-CZ" i="1" dirty="0" smtClean="0"/>
              <a:t> </a:t>
            </a:r>
            <a:r>
              <a:rPr lang="cs-CZ" i="1" dirty="0"/>
              <a:t/>
            </a:r>
            <a:br>
              <a:rPr lang="cs-CZ" i="1" dirty="0"/>
            </a:br>
            <a:r>
              <a:rPr lang="cs-CZ" i="1" dirty="0"/>
              <a:t/>
            </a:r>
            <a:br>
              <a:rPr lang="cs-CZ" i="1" dirty="0"/>
            </a:br>
            <a:r>
              <a:rPr lang="cs-CZ" i="1" dirty="0" smtClean="0"/>
              <a:t>      Ústavní </a:t>
            </a:r>
            <a:r>
              <a:rPr lang="cs-CZ" i="1" dirty="0"/>
              <a:t>soud v projednávané věci uzavírá, že </a:t>
            </a:r>
            <a:r>
              <a:rPr lang="cs-CZ" b="1" i="1" dirty="0"/>
              <a:t>neshledal závěry </a:t>
            </a:r>
            <a:r>
              <a:rPr lang="cs-CZ" i="1" dirty="0"/>
              <a:t>učiněné v napadených rozhodnutích </a:t>
            </a:r>
            <a:r>
              <a:rPr lang="cs-CZ" b="1" i="1" dirty="0"/>
              <a:t>jako závěry jednostranně upřednostňující </a:t>
            </a:r>
            <a:r>
              <a:rPr lang="cs-CZ" i="1" dirty="0"/>
              <a:t>jedno z dotčených základních práv, tj. obecné soudy při interpretaci mezí přiměřené kritiky nedaly neoprávněně přednost ochraně osobnostních práv před ochranou práva na svobodu projevu. Závěry </a:t>
            </a:r>
            <a:r>
              <a:rPr lang="cs-CZ" i="1"/>
              <a:t>plynoucí </a:t>
            </a:r>
            <a:r>
              <a:rPr lang="cs-CZ" i="1" smtClean="0"/>
              <a:t>                           z </a:t>
            </a:r>
            <a:r>
              <a:rPr lang="cs-CZ" i="1" dirty="0"/>
              <a:t>hodnocení okolností konkrétního případu odrážející se v posouzení střetu dvou základních práv, tak jak jsou zřejmé z přijatých rozhodnutí, je třeba považovat za výraz nezávislého soudního rozhodování, do kterého nemůže Ústavní soud zasahovat, neboť by tím zasahoval do pravomoci obecných soudů. </a:t>
            </a:r>
            <a:endParaRPr lang="cs-CZ" i="1" dirty="0" smtClean="0"/>
          </a:p>
          <a:p>
            <a:pPr marL="0" indent="0" algn="just">
              <a:buNone/>
            </a:pPr>
            <a:r>
              <a:rPr lang="cs-CZ" i="1" dirty="0"/>
              <a:t/>
            </a:r>
            <a:br>
              <a:rPr lang="cs-CZ" i="1" dirty="0"/>
            </a:br>
            <a:endParaRPr lang="cs-CZ" i="1" dirty="0"/>
          </a:p>
        </p:txBody>
      </p:sp>
    </p:spTree>
    <p:extLst>
      <p:ext uri="{BB962C8B-B14F-4D97-AF65-F5344CB8AC3E}">
        <p14:creationId xmlns:p14="http://schemas.microsoft.com/office/powerpoint/2010/main" val="7259278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idnes.cz/10/122/gal/CEN37c6a9_Brezin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32656"/>
            <a:ext cx="8136904" cy="5976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41233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Ochrana proti difamaci</a:t>
            </a:r>
            <a:endParaRPr lang="cs-CZ" dirty="0"/>
          </a:p>
        </p:txBody>
      </p:sp>
      <p:sp>
        <p:nvSpPr>
          <p:cNvPr id="3" name="Zástupný symbol pro obsah 2"/>
          <p:cNvSpPr>
            <a:spLocks noGrp="1"/>
          </p:cNvSpPr>
          <p:nvPr>
            <p:ph sz="quarter" idx="1"/>
          </p:nvPr>
        </p:nvSpPr>
        <p:spPr/>
        <p:txBody>
          <a:bodyPr>
            <a:normAutofit fontScale="77500" lnSpcReduction="20000"/>
          </a:bodyPr>
          <a:lstStyle/>
          <a:p>
            <a:pPr algn="just"/>
            <a:r>
              <a:rPr lang="cs-CZ" b="1" dirty="0" smtClean="0"/>
              <a:t>Význam celkového vyznění informace </a:t>
            </a:r>
            <a:r>
              <a:rPr lang="cs-CZ" dirty="0" smtClean="0"/>
              <a:t>x „deformace informace“ – nález ÚS</a:t>
            </a:r>
            <a:r>
              <a:rPr lang="cs-CZ" dirty="0"/>
              <a:t> </a:t>
            </a:r>
            <a:r>
              <a:rPr lang="cs-CZ" dirty="0" err="1" smtClean="0"/>
              <a:t>sp</a:t>
            </a:r>
            <a:r>
              <a:rPr lang="cs-CZ" dirty="0"/>
              <a:t>. zn. I. ÚS 156/99 </a:t>
            </a:r>
            <a:r>
              <a:rPr lang="cs-CZ" dirty="0" smtClean="0"/>
              <a:t> ze </a:t>
            </a:r>
            <a:r>
              <a:rPr lang="cs-CZ" dirty="0"/>
              <a:t>dne </a:t>
            </a:r>
            <a:r>
              <a:rPr lang="cs-CZ" dirty="0" smtClean="0"/>
              <a:t>8.2.2000:</a:t>
            </a:r>
          </a:p>
          <a:p>
            <a:pPr marL="0" indent="0" algn="just">
              <a:buNone/>
            </a:pPr>
            <a:endParaRPr lang="cs-CZ" b="1" dirty="0"/>
          </a:p>
          <a:p>
            <a:pPr marL="0" indent="0" algn="just">
              <a:buNone/>
            </a:pPr>
            <a:r>
              <a:rPr lang="cs-CZ" b="1" i="1" dirty="0" smtClean="0"/>
              <a:t>     Každé </a:t>
            </a:r>
            <a:r>
              <a:rPr lang="cs-CZ" b="1" i="1" dirty="0"/>
              <a:t>zveřejnění nepravdivého údaje nemusí automaticky znamenat neoprávněný zásah </a:t>
            </a:r>
            <a:r>
              <a:rPr lang="cs-CZ" b="1" i="1" dirty="0" smtClean="0"/>
              <a:t>                             do </a:t>
            </a:r>
            <a:r>
              <a:rPr lang="cs-CZ" b="1" i="1" dirty="0"/>
              <a:t>osobnostních práv</a:t>
            </a:r>
            <a:r>
              <a:rPr lang="cs-CZ" i="1" dirty="0"/>
              <a:t>. Takový zásah je dán pouze tehdy, jestliže existuje mezi zásahem a porušením osobnostní sféry příčinná souvislost a jestliže tento zásah v  konkrétním  případě  přesáhl  určitou  přípustnou  intenzitu  takovou  mírou,  kterou  již </a:t>
            </a:r>
            <a:r>
              <a:rPr lang="cs-CZ" i="1" dirty="0" smtClean="0"/>
              <a:t>                         v </a:t>
            </a:r>
            <a:r>
              <a:rPr lang="cs-CZ" i="1" dirty="0"/>
              <a:t>demokratické společnosti tolerovat nelze. Významné musí vždy být to, aby </a:t>
            </a:r>
            <a:r>
              <a:rPr lang="cs-CZ" b="1" i="1" dirty="0"/>
              <a:t>celkové vyznění určité informace odpovídalo pravdě</a:t>
            </a:r>
            <a:r>
              <a:rPr lang="cs-CZ" i="1" dirty="0" smtClean="0"/>
              <a:t>.</a:t>
            </a:r>
          </a:p>
          <a:p>
            <a:pPr marL="0" indent="0" algn="just">
              <a:buNone/>
            </a:pPr>
            <a:endParaRPr lang="cs-CZ" i="1" dirty="0" smtClean="0"/>
          </a:p>
          <a:p>
            <a:pPr algn="just"/>
            <a:r>
              <a:rPr lang="cs-CZ" i="1" dirty="0" smtClean="0"/>
              <a:t>Příklad: dotace přes </a:t>
            </a:r>
            <a:r>
              <a:rPr lang="cs-CZ" i="1" dirty="0"/>
              <a:t>10 </a:t>
            </a:r>
            <a:r>
              <a:rPr lang="cs-CZ" i="1" dirty="0" smtClean="0"/>
              <a:t>milionů </a:t>
            </a:r>
            <a:r>
              <a:rPr lang="cs-CZ" i="1" dirty="0"/>
              <a:t>x 8 </a:t>
            </a:r>
            <a:r>
              <a:rPr lang="cs-CZ" i="1" dirty="0" smtClean="0"/>
              <a:t>milionů</a:t>
            </a:r>
          </a:p>
          <a:p>
            <a:pPr algn="just"/>
            <a:endParaRPr lang="cs-CZ" i="1" dirty="0"/>
          </a:p>
          <a:p>
            <a:pPr algn="just"/>
            <a:r>
              <a:rPr lang="cs-CZ" dirty="0" smtClean="0"/>
              <a:t>Stejné slovo může být dle </a:t>
            </a:r>
            <a:r>
              <a:rPr lang="cs-CZ" b="1" dirty="0" smtClean="0"/>
              <a:t>kontextu </a:t>
            </a:r>
            <a:r>
              <a:rPr lang="cs-CZ" dirty="0" smtClean="0"/>
              <a:t>skutkové tvrzení či hodnotící úsudek (např. </a:t>
            </a:r>
            <a:r>
              <a:rPr lang="cs-CZ" i="1" dirty="0" smtClean="0"/>
              <a:t>mafie</a:t>
            </a:r>
            <a:r>
              <a:rPr lang="cs-CZ" dirty="0" smtClean="0"/>
              <a:t>)</a:t>
            </a:r>
            <a:endParaRPr lang="cs-CZ" dirty="0"/>
          </a:p>
          <a:p>
            <a:pPr marL="0" indent="0" algn="just">
              <a:buNone/>
            </a:pPr>
            <a:endParaRPr lang="cs-CZ" i="1" dirty="0"/>
          </a:p>
          <a:p>
            <a:pPr marL="0" indent="0" algn="just">
              <a:buNone/>
            </a:pPr>
            <a:endParaRPr lang="cs-CZ" i="1" dirty="0"/>
          </a:p>
          <a:p>
            <a:pPr algn="just"/>
            <a:endParaRPr lang="cs-CZ" dirty="0"/>
          </a:p>
        </p:txBody>
      </p:sp>
    </p:spTree>
    <p:extLst>
      <p:ext uri="{BB962C8B-B14F-4D97-AF65-F5344CB8AC3E}">
        <p14:creationId xmlns:p14="http://schemas.microsoft.com/office/powerpoint/2010/main" val="36326245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Ochrana proti difamaci</a:t>
            </a:r>
            <a:endParaRPr lang="cs-CZ" dirty="0"/>
          </a:p>
        </p:txBody>
      </p:sp>
      <p:sp>
        <p:nvSpPr>
          <p:cNvPr id="3" name="Zástupný symbol pro obsah 2"/>
          <p:cNvSpPr>
            <a:spLocks noGrp="1"/>
          </p:cNvSpPr>
          <p:nvPr>
            <p:ph sz="quarter" idx="1"/>
          </p:nvPr>
        </p:nvSpPr>
        <p:spPr/>
        <p:txBody>
          <a:bodyPr>
            <a:normAutofit/>
          </a:bodyPr>
          <a:lstStyle/>
          <a:p>
            <a:pPr lvl="0" algn="just"/>
            <a:r>
              <a:rPr lang="cs-CZ" sz="2800" b="1" u="sng" dirty="0"/>
              <a:t>Kategorizace </a:t>
            </a:r>
            <a:r>
              <a:rPr lang="cs-CZ" sz="2800" b="1" u="sng" dirty="0" smtClean="0"/>
              <a:t>informací </a:t>
            </a:r>
            <a:r>
              <a:rPr lang="cs-CZ" sz="2800" b="1" u="sng" dirty="0"/>
              <a:t>dle </a:t>
            </a:r>
            <a:r>
              <a:rPr lang="cs-CZ" sz="2800" b="1" u="sng" dirty="0" smtClean="0"/>
              <a:t>osoby dotčené zásahem:</a:t>
            </a:r>
          </a:p>
          <a:p>
            <a:pPr marL="0" lvl="0" indent="0" algn="just">
              <a:buNone/>
            </a:pPr>
            <a:endParaRPr lang="cs-CZ" sz="2800" b="1" u="sng" dirty="0" smtClean="0"/>
          </a:p>
          <a:p>
            <a:pPr marL="514350" indent="-514350" algn="just">
              <a:buAutoNum type="arabicParenR"/>
            </a:pPr>
            <a:r>
              <a:rPr lang="cs-CZ" sz="2800" b="1" dirty="0" smtClean="0"/>
              <a:t>Osoby veřejného zájmu (ve veřejných záležitostech x specifická ochrana soukromí)</a:t>
            </a:r>
          </a:p>
          <a:p>
            <a:pPr marL="514350" indent="-514350" algn="just">
              <a:buAutoNum type="arabicParenR"/>
            </a:pPr>
            <a:endParaRPr lang="cs-CZ" sz="2800" b="1" dirty="0"/>
          </a:p>
          <a:p>
            <a:pPr marL="514350" indent="-514350">
              <a:buAutoNum type="arabicParenR"/>
            </a:pPr>
            <a:r>
              <a:rPr lang="cs-CZ" sz="2800" b="1" dirty="0" smtClean="0"/>
              <a:t>Běžní občané</a:t>
            </a:r>
            <a:endParaRPr lang="cs-CZ" sz="2800" b="1" dirty="0"/>
          </a:p>
          <a:p>
            <a:pPr lvl="0" algn="just"/>
            <a:endParaRPr lang="cs-CZ" sz="2800" b="1" u="sng" dirty="0" smtClean="0"/>
          </a:p>
          <a:p>
            <a:pPr lvl="0" algn="just"/>
            <a:endParaRPr lang="cs-CZ" sz="2800" b="1" u="sng" dirty="0" smtClean="0"/>
          </a:p>
          <a:p>
            <a:pPr marL="0" lvl="0" indent="0">
              <a:buNone/>
            </a:pPr>
            <a:endParaRPr lang="cs-CZ" sz="2800" b="1" u="sng" dirty="0"/>
          </a:p>
          <a:p>
            <a:pPr marL="0" lvl="0" indent="0">
              <a:buNone/>
            </a:pPr>
            <a:endParaRPr lang="cs-CZ" sz="2800" b="1" u="sng" dirty="0"/>
          </a:p>
          <a:p>
            <a:endParaRPr lang="cs-CZ" dirty="0"/>
          </a:p>
        </p:txBody>
      </p:sp>
    </p:spTree>
    <p:extLst>
      <p:ext uri="{BB962C8B-B14F-4D97-AF65-F5344CB8AC3E}">
        <p14:creationId xmlns:p14="http://schemas.microsoft.com/office/powerpoint/2010/main" val="8809420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Ochrana proti difamaci</a:t>
            </a:r>
            <a:endParaRPr lang="cs-CZ" dirty="0"/>
          </a:p>
        </p:txBody>
      </p:sp>
      <p:sp>
        <p:nvSpPr>
          <p:cNvPr id="3" name="Zástupný symbol pro obsah 2"/>
          <p:cNvSpPr>
            <a:spLocks noGrp="1"/>
          </p:cNvSpPr>
          <p:nvPr>
            <p:ph sz="quarter" idx="1"/>
          </p:nvPr>
        </p:nvSpPr>
        <p:spPr/>
        <p:txBody>
          <a:bodyPr>
            <a:normAutofit fontScale="62500" lnSpcReduction="20000"/>
          </a:bodyPr>
          <a:lstStyle/>
          <a:p>
            <a:r>
              <a:rPr lang="cs-CZ" dirty="0" smtClean="0"/>
              <a:t>Nález </a:t>
            </a:r>
            <a:r>
              <a:rPr lang="cs-CZ" dirty="0"/>
              <a:t>Ústavního soudu </a:t>
            </a:r>
            <a:r>
              <a:rPr lang="cs-CZ" dirty="0" err="1"/>
              <a:t>sp</a:t>
            </a:r>
            <a:r>
              <a:rPr lang="cs-CZ" dirty="0"/>
              <a:t>. zn. IV. ÚS 146/04 ze dne </a:t>
            </a:r>
            <a:r>
              <a:rPr lang="cs-CZ" dirty="0" smtClean="0"/>
              <a:t>4.4.2005: </a:t>
            </a:r>
            <a:endParaRPr lang="cs-CZ" dirty="0"/>
          </a:p>
          <a:p>
            <a:pPr marL="0" indent="0">
              <a:buNone/>
            </a:pPr>
            <a:endParaRPr lang="cs-CZ" dirty="0"/>
          </a:p>
          <a:p>
            <a:pPr marL="0" indent="0" algn="just">
              <a:buNone/>
            </a:pPr>
            <a:r>
              <a:rPr lang="cs-CZ" i="1" dirty="0" smtClean="0"/>
              <a:t>     Práva </a:t>
            </a:r>
            <a:r>
              <a:rPr lang="cs-CZ" i="1" dirty="0"/>
              <a:t>na ochranu osobnosti se mohou samozřejmě domáhat i politikové </a:t>
            </a:r>
            <a:r>
              <a:rPr lang="cs-CZ" i="1" dirty="0" smtClean="0"/>
              <a:t> a </a:t>
            </a:r>
            <a:r>
              <a:rPr lang="cs-CZ" i="1" dirty="0"/>
              <a:t>ostatní veřejně činné osoby</a:t>
            </a:r>
            <a:r>
              <a:rPr lang="cs-CZ" b="1" i="1" dirty="0"/>
              <a:t>, měřítka posouzení skutkových tvrzení </a:t>
            </a:r>
            <a:r>
              <a:rPr lang="cs-CZ" b="1" i="1" dirty="0" smtClean="0"/>
              <a:t> a </a:t>
            </a:r>
            <a:r>
              <a:rPr lang="cs-CZ" b="1" i="1" dirty="0"/>
              <a:t>hodnocení jsou však v jejich případech mnohem měkčí</a:t>
            </a:r>
            <a:r>
              <a:rPr lang="cs-CZ" i="1" dirty="0"/>
              <a:t> </a:t>
            </a:r>
            <a:r>
              <a:rPr lang="cs-CZ" i="1" dirty="0" smtClean="0"/>
              <a:t>ve </a:t>
            </a:r>
            <a:r>
              <a:rPr lang="cs-CZ" i="1" dirty="0"/>
              <a:t>prospěch novinářů a jiných původců těchto </a:t>
            </a:r>
            <a:r>
              <a:rPr lang="cs-CZ" i="1" dirty="0" smtClean="0"/>
              <a:t>výroků.</a:t>
            </a:r>
          </a:p>
          <a:p>
            <a:pPr marL="0" indent="0" algn="just">
              <a:buNone/>
            </a:pPr>
            <a:endParaRPr lang="cs-CZ" i="1" dirty="0"/>
          </a:p>
          <a:p>
            <a:r>
              <a:rPr lang="cs-CZ" dirty="0"/>
              <a:t>Nález ÚS </a:t>
            </a:r>
            <a:r>
              <a:rPr lang="cs-CZ" dirty="0" err="1"/>
              <a:t>sp</a:t>
            </a:r>
            <a:r>
              <a:rPr lang="cs-CZ" dirty="0"/>
              <a:t>. zn. I. ÚS 453/03 ze dne 11.11.2005:</a:t>
            </a:r>
          </a:p>
          <a:p>
            <a:endParaRPr lang="cs-CZ" dirty="0"/>
          </a:p>
          <a:p>
            <a:pPr marL="0" indent="0" algn="just">
              <a:buNone/>
            </a:pPr>
            <a:r>
              <a:rPr lang="cs-CZ" b="1" i="1" dirty="0" smtClean="0"/>
              <a:t> </a:t>
            </a:r>
            <a:r>
              <a:rPr lang="cs-CZ" b="1" i="1" dirty="0"/>
              <a:t> </a:t>
            </a:r>
            <a:r>
              <a:rPr lang="cs-CZ" b="1" i="1" dirty="0" smtClean="0"/>
              <a:t>     Věcí </a:t>
            </a:r>
            <a:r>
              <a:rPr lang="cs-CZ" b="1" i="1" dirty="0"/>
              <a:t>veřejnou</a:t>
            </a:r>
            <a:r>
              <a:rPr lang="cs-CZ" i="1" dirty="0"/>
              <a:t> jsou veškeré agendy státních institucí, jakož i činnost osob působících ve veřejném životě, tj. např. činnost politiků místních i celostátních, úředníků, soudců, advokátů, popř. kandidátů či čekatelů na tyto funkce; věcí veřejnou je ovšem i umění včetně novinářských aktivit a showbyznysu a dále </a:t>
            </a:r>
            <a:r>
              <a:rPr lang="cs-CZ" b="1" i="1" dirty="0"/>
              <a:t>vše, co na sebe upoutává veřejnou pozornost</a:t>
            </a:r>
            <a:r>
              <a:rPr lang="cs-CZ" i="1" dirty="0"/>
              <a:t>. Tyto veřejné záležitosti, resp. veřejná činnost jednotlivých osob, mohou být veřejně posuzovány. Při kritice veřejné záležitosti vykonávané veřejně působícími osobami </a:t>
            </a:r>
            <a:r>
              <a:rPr lang="cs-CZ" b="1" i="1" dirty="0"/>
              <a:t>platí z hlediska ústavního presumpce, že jde o kritiku ústavně konformní</a:t>
            </a:r>
            <a:r>
              <a:rPr lang="cs-CZ" i="1" dirty="0"/>
              <a:t>. Jde o výraz demokratického principu, </a:t>
            </a:r>
            <a:r>
              <a:rPr lang="cs-CZ" i="1" dirty="0" smtClean="0"/>
              <a:t>           o </a:t>
            </a:r>
            <a:r>
              <a:rPr lang="cs-CZ" i="1" dirty="0"/>
              <a:t>výraz participace členů občanské společnosti na věcech veřejných.</a:t>
            </a:r>
          </a:p>
          <a:p>
            <a:endParaRPr lang="cs-CZ" dirty="0"/>
          </a:p>
        </p:txBody>
      </p:sp>
    </p:spTree>
    <p:extLst>
      <p:ext uri="{BB962C8B-B14F-4D97-AF65-F5344CB8AC3E}">
        <p14:creationId xmlns:p14="http://schemas.microsoft.com/office/powerpoint/2010/main" val="39147364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Ochrana proti difamaci</a:t>
            </a:r>
            <a:endParaRPr lang="cs-CZ" dirty="0"/>
          </a:p>
        </p:txBody>
      </p:sp>
      <p:sp>
        <p:nvSpPr>
          <p:cNvPr id="3" name="Zástupný symbol pro obsah 2"/>
          <p:cNvSpPr>
            <a:spLocks noGrp="1"/>
          </p:cNvSpPr>
          <p:nvPr>
            <p:ph sz="quarter" idx="1"/>
          </p:nvPr>
        </p:nvSpPr>
        <p:spPr/>
        <p:txBody>
          <a:bodyPr>
            <a:normAutofit fontScale="70000" lnSpcReduction="20000"/>
          </a:bodyPr>
          <a:lstStyle/>
          <a:p>
            <a:r>
              <a:rPr lang="cs-CZ" dirty="0" smtClean="0"/>
              <a:t>Rozsudek NS </a:t>
            </a:r>
            <a:r>
              <a:rPr lang="cs-CZ" dirty="0" err="1" smtClean="0"/>
              <a:t>sp</a:t>
            </a:r>
            <a:r>
              <a:rPr lang="cs-CZ" dirty="0" smtClean="0"/>
              <a:t>. zn. 30 </a:t>
            </a:r>
            <a:r>
              <a:rPr lang="cs-CZ" dirty="0" err="1" smtClean="0"/>
              <a:t>Cdo</a:t>
            </a:r>
            <a:r>
              <a:rPr lang="cs-CZ" dirty="0" smtClean="0"/>
              <a:t> </a:t>
            </a:r>
            <a:r>
              <a:rPr lang="cs-CZ" dirty="0"/>
              <a:t>2591/2011 </a:t>
            </a:r>
            <a:r>
              <a:rPr lang="cs-CZ" dirty="0" smtClean="0"/>
              <a:t>ze dne 10.01.2013:</a:t>
            </a:r>
            <a:endParaRPr lang="cs-CZ" dirty="0"/>
          </a:p>
          <a:p>
            <a:pPr marL="0" indent="0">
              <a:buNone/>
            </a:pPr>
            <a:endParaRPr lang="cs-CZ" dirty="0" smtClean="0"/>
          </a:p>
          <a:p>
            <a:pPr marL="0" indent="0" algn="just">
              <a:buNone/>
            </a:pPr>
            <a:r>
              <a:rPr lang="cs-CZ" dirty="0"/>
              <a:t> </a:t>
            </a:r>
            <a:r>
              <a:rPr lang="cs-CZ" dirty="0" smtClean="0"/>
              <a:t>    </a:t>
            </a:r>
            <a:r>
              <a:rPr lang="cs-CZ" i="1" dirty="0" smtClean="0"/>
              <a:t>Při </a:t>
            </a:r>
            <a:r>
              <a:rPr lang="cs-CZ" i="1" dirty="0"/>
              <a:t>kritice veřejné záležitosti vykonávané veřejně působícími osobami, </a:t>
            </a:r>
            <a:r>
              <a:rPr lang="cs-CZ" b="1" i="1" dirty="0"/>
              <a:t>platí z ústavního hlediska presumpce o tom, že jde o kritiku dovolenou</a:t>
            </a:r>
            <a:r>
              <a:rPr lang="cs-CZ" i="1" dirty="0"/>
              <a:t>. Jde o výraz demokratického principu, o výraz participace občanské společnosti na věcech veřejných. Má-li být svoboda projevu osoby kritizující v takových věcech omezena rozhodnutím soudu, je třeba, aby osoba dotčená prokázala, že kritika nebyla vyřčena v dobré víře nebo nešlo </a:t>
            </a:r>
            <a:r>
              <a:rPr lang="cs-CZ" i="1" dirty="0" smtClean="0"/>
              <a:t> o </a:t>
            </a:r>
            <a:r>
              <a:rPr lang="cs-CZ" i="1" dirty="0"/>
              <a:t>„fair“ kritiku. Pokud jde o hodnotící soudy, </a:t>
            </a:r>
            <a:r>
              <a:rPr lang="cs-CZ" b="1" i="1" dirty="0"/>
              <a:t>i přehánění a nadsázka, byť by byly i tvrdé, nečiní samy o sobě projev nedovoleným. Ani nepřípadnost názoru kritika z hlediska logiky a podjatost kritika nedovolují samy o sobě učinit závěr, že kritik vybočil z projevu, který lze označit za fair.</a:t>
            </a:r>
            <a:r>
              <a:rPr lang="cs-CZ" i="1" dirty="0"/>
              <a:t> Pouze v případě, že jde o kritiku věcí či jednání osob vystupujících ve věcech veřejných, která </a:t>
            </a:r>
            <a:r>
              <a:rPr lang="cs-CZ" b="1" i="1" dirty="0"/>
              <a:t>zcela postrádá věcný základ </a:t>
            </a:r>
            <a:r>
              <a:rPr lang="cs-CZ" i="1" dirty="0" smtClean="0"/>
              <a:t>a </a:t>
            </a:r>
            <a:r>
              <a:rPr lang="cs-CZ" i="1" dirty="0"/>
              <a:t>pro kterou nelze nalézt žádné zdůvodnění (paušální kritika), je třeba považovat takovou kritiku za vybočující z „fair“ projevu, a tedy </a:t>
            </a:r>
            <a:r>
              <a:rPr lang="cs-CZ" i="1" dirty="0" smtClean="0"/>
              <a:t>                 za </a:t>
            </a:r>
            <a:r>
              <a:rPr lang="cs-CZ" i="1" dirty="0"/>
              <a:t>nedovolenou (obdobně srovnej např. nález Ústavního soudu ze dne </a:t>
            </a:r>
            <a:r>
              <a:rPr lang="cs-CZ" i="1" dirty="0" smtClean="0"/>
              <a:t>               17</a:t>
            </a:r>
            <a:r>
              <a:rPr lang="cs-CZ" i="1" dirty="0"/>
              <a:t>. července 2007, IV. ÚS 23/05).</a:t>
            </a:r>
          </a:p>
        </p:txBody>
      </p:sp>
    </p:spTree>
    <p:extLst>
      <p:ext uri="{BB962C8B-B14F-4D97-AF65-F5344CB8AC3E}">
        <p14:creationId xmlns:p14="http://schemas.microsoft.com/office/powerpoint/2010/main" val="33312680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Ochrana proti difamaci</a:t>
            </a:r>
            <a:endParaRPr lang="cs-CZ" dirty="0"/>
          </a:p>
        </p:txBody>
      </p:sp>
      <p:sp>
        <p:nvSpPr>
          <p:cNvPr id="3" name="Zástupný symbol pro obsah 2"/>
          <p:cNvSpPr>
            <a:spLocks noGrp="1"/>
          </p:cNvSpPr>
          <p:nvPr>
            <p:ph sz="quarter" idx="1"/>
          </p:nvPr>
        </p:nvSpPr>
        <p:spPr/>
        <p:txBody>
          <a:bodyPr>
            <a:normAutofit fontScale="77500" lnSpcReduction="20000"/>
          </a:bodyPr>
          <a:lstStyle/>
          <a:p>
            <a:pPr algn="just"/>
            <a:r>
              <a:rPr lang="cs-CZ" b="1" dirty="0" smtClean="0"/>
              <a:t>Celebrity</a:t>
            </a:r>
            <a:r>
              <a:rPr lang="cs-CZ" dirty="0" smtClean="0"/>
              <a:t> - nález ÚS </a:t>
            </a:r>
            <a:r>
              <a:rPr lang="cs-CZ" dirty="0" err="1"/>
              <a:t>sp</a:t>
            </a:r>
            <a:r>
              <a:rPr lang="cs-CZ" dirty="0"/>
              <a:t>. zn. I. ÚS 367/03 ze dne </a:t>
            </a:r>
            <a:r>
              <a:rPr lang="cs-CZ" dirty="0" smtClean="0"/>
              <a:t>15.3.2005:</a:t>
            </a:r>
          </a:p>
          <a:p>
            <a:pPr algn="just"/>
            <a:endParaRPr lang="cs-CZ" dirty="0"/>
          </a:p>
          <a:p>
            <a:pPr marL="0" indent="0" algn="just">
              <a:buNone/>
            </a:pPr>
            <a:r>
              <a:rPr lang="cs-CZ" dirty="0" smtClean="0"/>
              <a:t>     </a:t>
            </a:r>
            <a:r>
              <a:rPr lang="cs-CZ" i="1" dirty="0" smtClean="0"/>
              <a:t>Osoby </a:t>
            </a:r>
            <a:r>
              <a:rPr lang="cs-CZ" i="1" dirty="0"/>
              <a:t>veřejně činné, tedy politici, veřejní činitelé, </a:t>
            </a:r>
            <a:r>
              <a:rPr lang="cs-CZ" b="1" i="1" dirty="0"/>
              <a:t>mediální hvězdy </a:t>
            </a:r>
            <a:r>
              <a:rPr lang="cs-CZ" i="1" dirty="0"/>
              <a:t>aj., musí akceptovat větší míru veřejné kritiky než jiní občané. </a:t>
            </a:r>
            <a:r>
              <a:rPr lang="cs-CZ" b="1" i="1" dirty="0"/>
              <a:t>Důvod</a:t>
            </a:r>
            <a:r>
              <a:rPr lang="cs-CZ" i="1" dirty="0"/>
              <a:t> tohoto principu je </a:t>
            </a:r>
            <a:r>
              <a:rPr lang="cs-CZ" b="1" i="1" dirty="0"/>
              <a:t>dvojí</a:t>
            </a:r>
            <a:r>
              <a:rPr lang="cs-CZ" i="1" dirty="0"/>
              <a:t>. Jednak se tím </a:t>
            </a:r>
            <a:r>
              <a:rPr lang="cs-CZ" b="1" i="1" dirty="0"/>
              <a:t>podporuje veřejná diskuze o veřejných věcech </a:t>
            </a:r>
            <a:r>
              <a:rPr lang="cs-CZ" i="1" dirty="0"/>
              <a:t>a svobodné utváření názorů. Co největší bohatost diskuze o věcech veřejných by měla být státní mocí regulována jen v míře nezbytně nutné (srov. čl. 17 odst. 4 Listiny základních práv a svobod). Současně tím stát akceptuje, že jeho </a:t>
            </a:r>
            <a:r>
              <a:rPr lang="cs-CZ" b="1" i="1" dirty="0"/>
              <a:t>mocenský zásah </a:t>
            </a:r>
            <a:r>
              <a:rPr lang="cs-CZ" i="1" dirty="0"/>
              <a:t>do svobody projevu, za účelem ochrany dobrého jména jiných občanů, by měl přijít </a:t>
            </a:r>
            <a:r>
              <a:rPr lang="cs-CZ" b="1" i="1" dirty="0"/>
              <a:t>subsidiárně</a:t>
            </a:r>
            <a:r>
              <a:rPr lang="cs-CZ" i="1" dirty="0"/>
              <a:t>, tedy pouze tehdy, pokud nelze škodu napravit jinak. Škodu lze napravit jinak než zásahem státu, např. užitím přípustných možností k oponování kontroverzních a zavádějících názorů. Tak lze často minimalizovat škodlivý následek sporných výroků mnohem efektivněji, než cestou soudního řízení.</a:t>
            </a:r>
          </a:p>
        </p:txBody>
      </p:sp>
    </p:spTree>
    <p:extLst>
      <p:ext uri="{BB962C8B-B14F-4D97-AF65-F5344CB8AC3E}">
        <p14:creationId xmlns:p14="http://schemas.microsoft.com/office/powerpoint/2010/main" val="1631010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Generální klauzule</a:t>
            </a:r>
            <a:endParaRPr lang="cs-CZ" b="1" dirty="0"/>
          </a:p>
        </p:txBody>
      </p:sp>
      <p:sp>
        <p:nvSpPr>
          <p:cNvPr id="3" name="Zástupný symbol pro obsah 2"/>
          <p:cNvSpPr>
            <a:spLocks noGrp="1"/>
          </p:cNvSpPr>
          <p:nvPr>
            <p:ph sz="quarter" idx="1"/>
          </p:nvPr>
        </p:nvSpPr>
        <p:spPr/>
        <p:txBody>
          <a:bodyPr>
            <a:normAutofit/>
          </a:bodyPr>
          <a:lstStyle/>
          <a:p>
            <a:r>
              <a:rPr lang="cs-CZ" dirty="0" smtClean="0"/>
              <a:t>§ 81 NOZ – </a:t>
            </a:r>
            <a:r>
              <a:rPr lang="cs-CZ" b="1" dirty="0" smtClean="0"/>
              <a:t>generální klauzule</a:t>
            </a:r>
            <a:r>
              <a:rPr lang="cs-CZ" dirty="0" smtClean="0"/>
              <a:t>:</a:t>
            </a:r>
          </a:p>
          <a:p>
            <a:pPr marL="0" indent="0">
              <a:buNone/>
            </a:pPr>
            <a:endParaRPr lang="cs-CZ" dirty="0" smtClean="0"/>
          </a:p>
          <a:p>
            <a:pPr marL="0" indent="0" algn="just">
              <a:buNone/>
            </a:pPr>
            <a:r>
              <a:rPr lang="cs-CZ" dirty="0" smtClean="0"/>
              <a:t>(</a:t>
            </a:r>
            <a:r>
              <a:rPr lang="cs-CZ" dirty="0"/>
              <a:t>1) Chráněna je osobnost člověka včetně všech jeho přirozených práv. Každý je povinen ctít svobodné rozhodnutí člověka žít podle svého.</a:t>
            </a:r>
          </a:p>
          <a:p>
            <a:pPr marL="0" indent="0" algn="just">
              <a:buNone/>
            </a:pPr>
            <a:r>
              <a:rPr lang="cs-CZ" dirty="0" smtClean="0"/>
              <a:t>(</a:t>
            </a:r>
            <a:r>
              <a:rPr lang="cs-CZ" dirty="0"/>
              <a:t>2) Ochrany požívají zejména život a důstojnost člověka, jeho zdraví a právo žít v příznivém životním prostředí, jeho vážnost, čest, soukromí a jeho projevy osobní povahy</a:t>
            </a:r>
            <a:r>
              <a:rPr lang="cs-CZ" dirty="0" smtClean="0"/>
              <a:t>.</a:t>
            </a:r>
          </a:p>
          <a:p>
            <a:pPr marL="0" indent="0" algn="just">
              <a:buNone/>
            </a:pPr>
            <a:endParaRPr lang="cs-CZ" b="1" dirty="0" smtClean="0"/>
          </a:p>
          <a:p>
            <a:pPr marL="0" indent="0" algn="just">
              <a:buNone/>
            </a:pPr>
            <a:endParaRPr lang="cs-CZ" dirty="0"/>
          </a:p>
          <a:p>
            <a:pPr marL="0" indent="0" algn="just">
              <a:buNone/>
            </a:pPr>
            <a:endParaRPr lang="cs-CZ" dirty="0" smtClean="0"/>
          </a:p>
        </p:txBody>
      </p:sp>
    </p:spTree>
    <p:extLst>
      <p:ext uri="{BB962C8B-B14F-4D97-AF65-F5344CB8AC3E}">
        <p14:creationId xmlns:p14="http://schemas.microsoft.com/office/powerpoint/2010/main" val="7344491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lidovky.cz/09/063/lnorg/MEL2c05c9_Vondrackova.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16632"/>
            <a:ext cx="8784976" cy="5616623"/>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251520" y="5877272"/>
            <a:ext cx="8535787" cy="246221"/>
          </a:xfrm>
          <a:prstGeom prst="rect">
            <a:avLst/>
          </a:prstGeom>
          <a:noFill/>
        </p:spPr>
        <p:txBody>
          <a:bodyPr wrap="square" rtlCol="0">
            <a:spAutoFit/>
          </a:bodyPr>
          <a:lstStyle/>
          <a:p>
            <a:r>
              <a:rPr lang="cs-CZ" sz="1000" dirty="0"/>
              <a:t>Zdroj: http://www.lidovky.cz/soud-dal-vondrackove-sanci-na-vyssi-nahradu-za-clanky-o-psovi-p5x-/lide.aspx?c=A130124_161313_lide_vsv</a:t>
            </a:r>
          </a:p>
        </p:txBody>
      </p:sp>
    </p:spTree>
    <p:extLst>
      <p:ext uri="{BB962C8B-B14F-4D97-AF65-F5344CB8AC3E}">
        <p14:creationId xmlns:p14="http://schemas.microsoft.com/office/powerpoint/2010/main" val="9046193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Ochrana proti difamaci</a:t>
            </a:r>
            <a:endParaRPr lang="cs-CZ" dirty="0"/>
          </a:p>
        </p:txBody>
      </p:sp>
      <p:sp>
        <p:nvSpPr>
          <p:cNvPr id="3" name="Zástupný symbol pro obsah 2"/>
          <p:cNvSpPr>
            <a:spLocks noGrp="1"/>
          </p:cNvSpPr>
          <p:nvPr>
            <p:ph sz="quarter" idx="1"/>
          </p:nvPr>
        </p:nvSpPr>
        <p:spPr/>
        <p:txBody>
          <a:bodyPr>
            <a:normAutofit fontScale="85000" lnSpcReduction="20000"/>
          </a:bodyPr>
          <a:lstStyle/>
          <a:p>
            <a:pPr algn="just"/>
            <a:r>
              <a:rPr lang="cs-CZ" b="1" dirty="0" smtClean="0"/>
              <a:t>Novináři</a:t>
            </a:r>
            <a:r>
              <a:rPr lang="cs-CZ" dirty="0" smtClean="0"/>
              <a:t> – rozsudek KS Brno </a:t>
            </a:r>
            <a:r>
              <a:rPr lang="cs-CZ" dirty="0" err="1" smtClean="0"/>
              <a:t>sp</a:t>
            </a:r>
            <a:r>
              <a:rPr lang="cs-CZ" dirty="0" smtClean="0"/>
              <a:t>. zn. 24 C 52/2003 ze dne 26.3.2008:</a:t>
            </a:r>
          </a:p>
          <a:p>
            <a:pPr marL="0" indent="0">
              <a:buNone/>
            </a:pPr>
            <a:endParaRPr lang="cs-CZ" dirty="0" smtClean="0"/>
          </a:p>
          <a:p>
            <a:pPr marL="0" indent="0" algn="just">
              <a:buNone/>
            </a:pPr>
            <a:r>
              <a:rPr lang="cs-CZ" dirty="0" smtClean="0"/>
              <a:t>       </a:t>
            </a:r>
            <a:r>
              <a:rPr lang="cs-CZ" i="1" dirty="0" smtClean="0"/>
              <a:t>Žalobce </a:t>
            </a:r>
            <a:r>
              <a:rPr lang="cs-CZ" i="1" dirty="0"/>
              <a:t>jako novináře lze za osobu veřejně činnou nepochybně považovat. Dokonce ve vztahu k žalobci osobně tak již dovodil i Ústavní soud ČR v nálezu </a:t>
            </a:r>
            <a:r>
              <a:rPr lang="cs-CZ" i="1" dirty="0" err="1"/>
              <a:t>sp</a:t>
            </a:r>
            <a:r>
              <a:rPr lang="cs-CZ" i="1" dirty="0"/>
              <a:t>. zn. I. ÚS 453/03 ze dne 11.11.2005, dle kterého věcí veřejnou je i umění </a:t>
            </a:r>
            <a:r>
              <a:rPr lang="cs-CZ" b="1" i="1" dirty="0"/>
              <a:t>včetně novinářských aktivit </a:t>
            </a:r>
            <a:r>
              <a:rPr lang="cs-CZ" i="1" dirty="0"/>
              <a:t>a showbyznysu a dále vše, co na sebe strhává veřejnou pozornost. Je to ostatně zcela pochopitelné, neboť novinář veškerá v tomto směru rozhodná kritéria více než bezezbytku splňuje. </a:t>
            </a:r>
            <a:r>
              <a:rPr lang="cs-CZ" b="1" i="1" dirty="0"/>
              <a:t>Vstupuje do společenské diskuze, poutá v ní na sebe společenskou pozornost</a:t>
            </a:r>
            <a:r>
              <a:rPr lang="cs-CZ" i="1" dirty="0"/>
              <a:t> a z titulu svého postavení má </a:t>
            </a:r>
            <a:r>
              <a:rPr lang="cs-CZ" b="1" i="1" dirty="0"/>
              <a:t>možnost ovlivňovat veřejné mínění</a:t>
            </a:r>
            <a:r>
              <a:rPr lang="cs-CZ" i="1" dirty="0"/>
              <a:t> včetně možnosti veřejně polemizovat s kontroverzními či zavádějícími názory oponentů. </a:t>
            </a:r>
          </a:p>
        </p:txBody>
      </p:sp>
    </p:spTree>
    <p:extLst>
      <p:ext uri="{BB962C8B-B14F-4D97-AF65-F5344CB8AC3E}">
        <p14:creationId xmlns:p14="http://schemas.microsoft.com/office/powerpoint/2010/main" val="597547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Ochrana proti difamaci</a:t>
            </a:r>
            <a:endParaRPr lang="cs-CZ" dirty="0"/>
          </a:p>
        </p:txBody>
      </p:sp>
      <p:sp>
        <p:nvSpPr>
          <p:cNvPr id="3" name="Zástupný symbol pro obsah 2"/>
          <p:cNvSpPr>
            <a:spLocks noGrp="1"/>
          </p:cNvSpPr>
          <p:nvPr>
            <p:ph sz="quarter" idx="1"/>
          </p:nvPr>
        </p:nvSpPr>
        <p:spPr/>
        <p:txBody>
          <a:bodyPr>
            <a:normAutofit fontScale="70000" lnSpcReduction="20000"/>
          </a:bodyPr>
          <a:lstStyle/>
          <a:p>
            <a:pPr algn="just"/>
            <a:r>
              <a:rPr lang="cs-CZ" b="1" dirty="0" smtClean="0"/>
              <a:t>Občanští aktivisté </a:t>
            </a:r>
            <a:r>
              <a:rPr lang="cs-CZ" dirty="0" smtClean="0"/>
              <a:t>– rozsudek KS Brno </a:t>
            </a:r>
            <a:r>
              <a:rPr lang="cs-CZ" dirty="0" err="1" smtClean="0"/>
              <a:t>sp</a:t>
            </a:r>
            <a:r>
              <a:rPr lang="cs-CZ" dirty="0" smtClean="0"/>
              <a:t>. zn. 24 C 91/2009 ze dne 26.3.2010:</a:t>
            </a:r>
          </a:p>
          <a:p>
            <a:endParaRPr lang="cs-CZ" dirty="0" smtClean="0"/>
          </a:p>
          <a:p>
            <a:pPr marL="0" indent="0" algn="just">
              <a:buNone/>
            </a:pPr>
            <a:r>
              <a:rPr lang="cs-CZ" dirty="0"/>
              <a:t> </a:t>
            </a:r>
            <a:r>
              <a:rPr lang="cs-CZ" dirty="0" smtClean="0"/>
              <a:t>      </a:t>
            </a:r>
            <a:r>
              <a:rPr lang="cs-CZ" i="1" dirty="0" smtClean="0"/>
              <a:t>I </a:t>
            </a:r>
            <a:r>
              <a:rPr lang="cs-CZ" i="1" dirty="0"/>
              <a:t>soukromé osoby či sdružení se vystavují </a:t>
            </a:r>
            <a:r>
              <a:rPr lang="cs-CZ" b="1" i="1" dirty="0"/>
              <a:t>dohledu, pokud vstoupí </a:t>
            </a:r>
            <a:r>
              <a:rPr lang="cs-CZ" b="1" i="1" dirty="0" smtClean="0"/>
              <a:t> do </a:t>
            </a:r>
            <a:r>
              <a:rPr lang="cs-CZ" b="1" i="1" dirty="0"/>
              <a:t>arény veřejné diskuze</a:t>
            </a:r>
            <a:r>
              <a:rPr lang="cs-CZ" i="1" dirty="0"/>
              <a:t> a účast ve veřejné diskuzi je tedy v tomto směru relevantním faktorem (např. rozsudky Evropského soudu pro lidská práva ve věcech </a:t>
            </a:r>
            <a:r>
              <a:rPr lang="cs-CZ" i="1" dirty="0" err="1"/>
              <a:t>Nilsen</a:t>
            </a:r>
            <a:r>
              <a:rPr lang="cs-CZ" i="1" dirty="0"/>
              <a:t>  a </a:t>
            </a:r>
            <a:r>
              <a:rPr lang="cs-CZ" i="1" dirty="0" err="1"/>
              <a:t>Johnsen</a:t>
            </a:r>
            <a:r>
              <a:rPr lang="cs-CZ" i="1" dirty="0"/>
              <a:t> proti Norsku ze dne 25.11.1999 </a:t>
            </a:r>
            <a:r>
              <a:rPr lang="cs-CZ" i="1" dirty="0" smtClean="0"/>
              <a:t>                        či </a:t>
            </a:r>
            <a:r>
              <a:rPr lang="cs-CZ" i="1" dirty="0"/>
              <a:t>Jerusalem proti Rakousku ze dne 27.2.2001), byť </a:t>
            </a:r>
            <a:r>
              <a:rPr lang="cs-CZ" i="1" dirty="0" err="1"/>
              <a:t>promiskue</a:t>
            </a:r>
            <a:r>
              <a:rPr lang="cs-CZ" i="1" dirty="0"/>
              <a:t> tyto veřejně činné osoby </a:t>
            </a:r>
            <a:r>
              <a:rPr lang="cs-CZ" i="1" dirty="0" smtClean="0"/>
              <a:t>či </a:t>
            </a:r>
            <a:r>
              <a:rPr lang="cs-CZ" i="1" dirty="0"/>
              <a:t>sdružení nespadají do stejné kategorie s </a:t>
            </a:r>
            <a:r>
              <a:rPr lang="cs-CZ" i="1" dirty="0" smtClean="0"/>
              <a:t>politiky. </a:t>
            </a:r>
            <a:r>
              <a:rPr lang="cs-CZ" b="1" i="1" dirty="0" smtClean="0"/>
              <a:t>Žalobce </a:t>
            </a:r>
            <a:r>
              <a:rPr lang="cs-CZ" b="1" i="1" dirty="0"/>
              <a:t>jako občanského aktivistu lze v tomto ohledu za osobu veřejně činnou nepochybně považovat - vstupuje do arény veřejné diskuze, poutá v ní na sebe společenskou pozornost a svou činností se snaží ovlivňovat veřejné mínění. </a:t>
            </a:r>
            <a:r>
              <a:rPr lang="cs-CZ" i="1" dirty="0"/>
              <a:t>Jakkoli tedy </a:t>
            </a:r>
            <a:r>
              <a:rPr lang="cs-CZ" i="1" dirty="0" err="1"/>
              <a:t>promiskue</a:t>
            </a:r>
            <a:r>
              <a:rPr lang="cs-CZ" i="1" dirty="0"/>
              <a:t> nespadá do stejné kategorie s politiky, naplňuje </a:t>
            </a:r>
            <a:r>
              <a:rPr lang="cs-CZ" i="1" dirty="0" smtClean="0"/>
              <a:t>znaky </a:t>
            </a:r>
            <a:r>
              <a:rPr lang="cs-CZ" i="1" dirty="0"/>
              <a:t>nutné pro začlenění do kategorie osob veřejně činných a je povinen snášet (v porovnání s běžným občanem) širší spektrum zásahů do svých osobnostních práv </a:t>
            </a:r>
            <a:r>
              <a:rPr lang="cs-CZ" i="1" dirty="0" smtClean="0"/>
              <a:t>             co </a:t>
            </a:r>
            <a:r>
              <a:rPr lang="cs-CZ" i="1" dirty="0"/>
              <a:t>do rozsahu a přesnosti skutkových tvrzení  i  kritiky. </a:t>
            </a:r>
          </a:p>
        </p:txBody>
      </p:sp>
    </p:spTree>
    <p:extLst>
      <p:ext uri="{BB962C8B-B14F-4D97-AF65-F5344CB8AC3E}">
        <p14:creationId xmlns:p14="http://schemas.microsoft.com/office/powerpoint/2010/main" val="41472306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Ochrana proti difamaci</a:t>
            </a:r>
            <a:endParaRPr lang="cs-CZ" dirty="0"/>
          </a:p>
        </p:txBody>
      </p:sp>
      <p:sp>
        <p:nvSpPr>
          <p:cNvPr id="3" name="Zástupný symbol pro obsah 2"/>
          <p:cNvSpPr>
            <a:spLocks noGrp="1"/>
          </p:cNvSpPr>
          <p:nvPr>
            <p:ph sz="quarter" idx="1"/>
          </p:nvPr>
        </p:nvSpPr>
        <p:spPr/>
        <p:txBody>
          <a:bodyPr>
            <a:normAutofit fontScale="92500"/>
          </a:bodyPr>
          <a:lstStyle/>
          <a:p>
            <a:pPr algn="just"/>
            <a:r>
              <a:rPr lang="cs-CZ" b="1" dirty="0" smtClean="0"/>
              <a:t>Soudci</a:t>
            </a:r>
            <a:r>
              <a:rPr lang="cs-CZ" dirty="0" smtClean="0"/>
              <a:t> – nález slovenského ÚS </a:t>
            </a:r>
            <a:r>
              <a:rPr lang="cs-CZ" dirty="0" err="1" smtClean="0"/>
              <a:t>sp</a:t>
            </a:r>
            <a:r>
              <a:rPr lang="cs-CZ" dirty="0" smtClean="0"/>
              <a:t>. zn. II. ÚS 152/08            ze dne 15.12.2009:</a:t>
            </a:r>
          </a:p>
          <a:p>
            <a:pPr marL="0" indent="0">
              <a:buNone/>
            </a:pPr>
            <a:endParaRPr lang="cs-CZ" dirty="0" smtClean="0"/>
          </a:p>
          <a:p>
            <a:pPr marL="0" indent="0" algn="just">
              <a:buNone/>
            </a:pPr>
            <a:r>
              <a:rPr lang="cs-CZ" dirty="0"/>
              <a:t> </a:t>
            </a:r>
            <a:r>
              <a:rPr lang="cs-CZ" dirty="0" smtClean="0"/>
              <a:t>   </a:t>
            </a:r>
            <a:r>
              <a:rPr lang="cs-CZ" i="1" dirty="0" err="1" smtClean="0"/>
              <a:t>Dôsledkom</a:t>
            </a:r>
            <a:r>
              <a:rPr lang="cs-CZ" i="1" dirty="0" smtClean="0"/>
              <a:t> </a:t>
            </a:r>
            <a:r>
              <a:rPr lang="cs-CZ" i="1" dirty="0"/>
              <a:t>snahy o podporu </a:t>
            </a:r>
            <a:r>
              <a:rPr lang="cs-CZ" i="1" dirty="0" err="1"/>
              <a:t>výmeny</a:t>
            </a:r>
            <a:r>
              <a:rPr lang="cs-CZ" i="1" dirty="0"/>
              <a:t> </a:t>
            </a:r>
            <a:r>
              <a:rPr lang="cs-CZ" i="1" dirty="0" err="1"/>
              <a:t>názorov</a:t>
            </a:r>
            <a:r>
              <a:rPr lang="cs-CZ" i="1" dirty="0"/>
              <a:t> o </a:t>
            </a:r>
            <a:r>
              <a:rPr lang="cs-CZ" i="1" dirty="0" err="1"/>
              <a:t>verejne</a:t>
            </a:r>
            <a:r>
              <a:rPr lang="cs-CZ" i="1" dirty="0"/>
              <a:t> </a:t>
            </a:r>
            <a:r>
              <a:rPr lang="cs-CZ" i="1" dirty="0" err="1"/>
              <a:t>zaujímavých</a:t>
            </a:r>
            <a:r>
              <a:rPr lang="cs-CZ" i="1" dirty="0"/>
              <a:t> </a:t>
            </a:r>
            <a:r>
              <a:rPr lang="cs-CZ" i="1" dirty="0" err="1"/>
              <a:t>témach</a:t>
            </a:r>
            <a:r>
              <a:rPr lang="cs-CZ" i="1" dirty="0"/>
              <a:t> je </a:t>
            </a:r>
            <a:r>
              <a:rPr lang="cs-CZ" i="1" dirty="0" err="1"/>
              <a:t>kategorizácia</a:t>
            </a:r>
            <a:r>
              <a:rPr lang="cs-CZ" i="1" dirty="0"/>
              <a:t> </a:t>
            </a:r>
            <a:r>
              <a:rPr lang="cs-CZ" i="1" dirty="0" err="1"/>
              <a:t>adresátov</a:t>
            </a:r>
            <a:r>
              <a:rPr lang="cs-CZ" i="1" dirty="0"/>
              <a:t> kritiky. Stupeň </a:t>
            </a:r>
            <a:r>
              <a:rPr lang="cs-CZ" i="1" dirty="0" err="1"/>
              <a:t>dovolenej</a:t>
            </a:r>
            <a:r>
              <a:rPr lang="cs-CZ" i="1" dirty="0"/>
              <a:t> kritiky </a:t>
            </a:r>
            <a:r>
              <a:rPr lang="cs-CZ" i="1" dirty="0" err="1"/>
              <a:t>sa</a:t>
            </a:r>
            <a:r>
              <a:rPr lang="cs-CZ" i="1" dirty="0"/>
              <a:t> </a:t>
            </a:r>
            <a:r>
              <a:rPr lang="cs-CZ" i="1" dirty="0" err="1"/>
              <a:t>mení</a:t>
            </a:r>
            <a:r>
              <a:rPr lang="cs-CZ" i="1" dirty="0"/>
              <a:t> </a:t>
            </a:r>
            <a:r>
              <a:rPr lang="cs-CZ" i="1" dirty="0" err="1"/>
              <a:t>podľa</a:t>
            </a:r>
            <a:r>
              <a:rPr lang="cs-CZ" i="1" dirty="0"/>
              <a:t> charakteristiky adresáta. Hranice </a:t>
            </a:r>
            <a:r>
              <a:rPr lang="cs-CZ" i="1" dirty="0" err="1"/>
              <a:t>akceptovateľnej</a:t>
            </a:r>
            <a:r>
              <a:rPr lang="cs-CZ" i="1" dirty="0"/>
              <a:t> kritiky sú </a:t>
            </a:r>
            <a:r>
              <a:rPr lang="cs-CZ" i="1" dirty="0" err="1"/>
              <a:t>najširšie</a:t>
            </a:r>
            <a:r>
              <a:rPr lang="cs-CZ" i="1" dirty="0"/>
              <a:t> </a:t>
            </a:r>
            <a:r>
              <a:rPr lang="cs-CZ" i="1" dirty="0" smtClean="0"/>
              <a:t>          u </a:t>
            </a:r>
            <a:r>
              <a:rPr lang="cs-CZ" i="1" dirty="0" err="1"/>
              <a:t>politikov</a:t>
            </a:r>
            <a:r>
              <a:rPr lang="cs-CZ" i="1" dirty="0"/>
              <a:t> a </a:t>
            </a:r>
            <a:r>
              <a:rPr lang="cs-CZ" i="1" dirty="0" err="1"/>
              <a:t>najužšie</a:t>
            </a:r>
            <a:r>
              <a:rPr lang="cs-CZ" i="1" dirty="0"/>
              <a:t> u „</a:t>
            </a:r>
            <a:r>
              <a:rPr lang="cs-CZ" i="1" dirty="0" err="1"/>
              <a:t>bežných</a:t>
            </a:r>
            <a:r>
              <a:rPr lang="cs-CZ" i="1" dirty="0"/>
              <a:t>“ </a:t>
            </a:r>
            <a:r>
              <a:rPr lang="cs-CZ" i="1" dirty="0" err="1"/>
              <a:t>občanov</a:t>
            </a:r>
            <a:r>
              <a:rPr lang="cs-CZ" i="1" dirty="0"/>
              <a:t>. </a:t>
            </a:r>
            <a:r>
              <a:rPr lang="cs-CZ" i="1" dirty="0" err="1"/>
              <a:t>Ústavný</a:t>
            </a:r>
            <a:r>
              <a:rPr lang="cs-CZ" i="1" dirty="0"/>
              <a:t> </a:t>
            </a:r>
            <a:r>
              <a:rPr lang="cs-CZ" i="1" dirty="0" err="1"/>
              <a:t>súd</a:t>
            </a:r>
            <a:r>
              <a:rPr lang="cs-CZ" i="1" dirty="0"/>
              <a:t> akceptuje </a:t>
            </a:r>
            <a:r>
              <a:rPr lang="cs-CZ" b="1" i="1" dirty="0"/>
              <a:t>trend </a:t>
            </a:r>
            <a:r>
              <a:rPr lang="cs-CZ" b="1" i="1" dirty="0" err="1"/>
              <a:t>smerujúci</a:t>
            </a:r>
            <a:r>
              <a:rPr lang="cs-CZ" b="1" i="1" dirty="0"/>
              <a:t> k </a:t>
            </a:r>
            <a:r>
              <a:rPr lang="cs-CZ" b="1" i="1" dirty="0" err="1"/>
              <a:t>posúvaniu</a:t>
            </a:r>
            <a:r>
              <a:rPr lang="cs-CZ" b="1" i="1" dirty="0"/>
              <a:t> </a:t>
            </a:r>
            <a:r>
              <a:rPr lang="cs-CZ" b="1" i="1" dirty="0" err="1"/>
              <a:t>pozície</a:t>
            </a:r>
            <a:r>
              <a:rPr lang="cs-CZ" b="1" i="1" dirty="0"/>
              <a:t> </a:t>
            </a:r>
            <a:r>
              <a:rPr lang="cs-CZ" b="1" i="1" dirty="0" err="1"/>
              <a:t>sudcov</a:t>
            </a:r>
            <a:r>
              <a:rPr lang="cs-CZ" i="1" dirty="0"/>
              <a:t>, </a:t>
            </a:r>
            <a:r>
              <a:rPr lang="cs-CZ" i="1" dirty="0" err="1"/>
              <a:t>ktorí</a:t>
            </a:r>
            <a:r>
              <a:rPr lang="cs-CZ" i="1" dirty="0"/>
              <a:t> </a:t>
            </a:r>
            <a:r>
              <a:rPr lang="cs-CZ" i="1" dirty="0" err="1"/>
              <a:t>stoja</a:t>
            </a:r>
            <a:r>
              <a:rPr lang="cs-CZ" i="1" dirty="0"/>
              <a:t> kdesi </a:t>
            </a:r>
            <a:r>
              <a:rPr lang="cs-CZ" b="1" i="1" dirty="0" err="1"/>
              <a:t>uprostred</a:t>
            </a:r>
            <a:r>
              <a:rPr lang="cs-CZ" i="1" dirty="0"/>
              <a:t> naznačeného kontinua </a:t>
            </a:r>
            <a:r>
              <a:rPr lang="cs-CZ" b="1" i="1" dirty="0" err="1"/>
              <a:t>smerom</a:t>
            </a:r>
            <a:r>
              <a:rPr lang="cs-CZ" b="1" i="1" dirty="0"/>
              <a:t> k </a:t>
            </a:r>
            <a:r>
              <a:rPr lang="cs-CZ" b="1" i="1" dirty="0" err="1"/>
              <a:t>politikom</a:t>
            </a:r>
            <a:r>
              <a:rPr lang="cs-CZ" i="1" dirty="0"/>
              <a:t>. </a:t>
            </a:r>
          </a:p>
          <a:p>
            <a:endParaRPr lang="cs-CZ" dirty="0"/>
          </a:p>
        </p:txBody>
      </p:sp>
    </p:spTree>
    <p:extLst>
      <p:ext uri="{BB962C8B-B14F-4D97-AF65-F5344CB8AC3E}">
        <p14:creationId xmlns:p14="http://schemas.microsoft.com/office/powerpoint/2010/main" val="13622533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Ochrana proti difamaci</a:t>
            </a:r>
            <a:endParaRPr lang="cs-CZ" dirty="0"/>
          </a:p>
        </p:txBody>
      </p:sp>
      <p:sp>
        <p:nvSpPr>
          <p:cNvPr id="3" name="Zástupný symbol pro obsah 2"/>
          <p:cNvSpPr>
            <a:spLocks noGrp="1"/>
          </p:cNvSpPr>
          <p:nvPr>
            <p:ph sz="quarter" idx="1"/>
          </p:nvPr>
        </p:nvSpPr>
        <p:spPr/>
        <p:txBody>
          <a:bodyPr>
            <a:normAutofit fontScale="77500" lnSpcReduction="20000"/>
          </a:bodyPr>
          <a:lstStyle/>
          <a:p>
            <a:pPr algn="just"/>
            <a:r>
              <a:rPr lang="cs-CZ" b="1" dirty="0" smtClean="0"/>
              <a:t>Pedagogové</a:t>
            </a:r>
            <a:r>
              <a:rPr lang="cs-CZ" dirty="0" smtClean="0"/>
              <a:t> - rozsudek NS </a:t>
            </a:r>
            <a:r>
              <a:rPr lang="cs-CZ" dirty="0" err="1"/>
              <a:t>sp</a:t>
            </a:r>
            <a:r>
              <a:rPr lang="cs-CZ" dirty="0"/>
              <a:t>. zn. 30 </a:t>
            </a:r>
            <a:r>
              <a:rPr lang="cs-CZ" dirty="0" err="1"/>
              <a:t>Cdo</a:t>
            </a:r>
            <a:r>
              <a:rPr lang="cs-CZ" dirty="0"/>
              <a:t> </a:t>
            </a:r>
            <a:r>
              <a:rPr lang="cs-CZ" dirty="0" smtClean="0"/>
              <a:t>2563/2009 ze </a:t>
            </a:r>
            <a:r>
              <a:rPr lang="cs-CZ" dirty="0"/>
              <a:t>dne </a:t>
            </a:r>
            <a:r>
              <a:rPr lang="cs-CZ" dirty="0" smtClean="0"/>
              <a:t>27.1.2011:</a:t>
            </a:r>
          </a:p>
          <a:p>
            <a:pPr algn="just"/>
            <a:endParaRPr lang="cs-CZ" dirty="0"/>
          </a:p>
          <a:p>
            <a:pPr marL="0" indent="0" algn="just">
              <a:buNone/>
            </a:pPr>
            <a:r>
              <a:rPr lang="cs-CZ" dirty="0" smtClean="0"/>
              <a:t>     </a:t>
            </a:r>
            <a:r>
              <a:rPr lang="cs-CZ" i="1" dirty="0" smtClean="0"/>
              <a:t>Je </a:t>
            </a:r>
            <a:r>
              <a:rPr lang="cs-CZ" i="1" dirty="0"/>
              <a:t>nepochybné, že povolání pedagoga je spojeno s jeho veřejným působením, byť - např. oproti politikům – do značné míry limitovaným. Jistě je též pravdou, že na tyto pracovníky jsou kladeny též zvýšené odborné i morální nároky, takže v tomto smyslu </a:t>
            </a:r>
            <a:r>
              <a:rPr lang="cs-CZ" b="1" i="1" dirty="0"/>
              <a:t>podléhají kontrole veřejnosti</a:t>
            </a:r>
            <a:r>
              <a:rPr lang="cs-CZ" i="1" dirty="0"/>
              <a:t>, a to zejména té, která se s jejich prací setkává. Naproti tomu je však třeba zdůraznit </a:t>
            </a:r>
            <a:r>
              <a:rPr lang="cs-CZ" b="1" i="1" dirty="0"/>
              <a:t>meze takového posuzování</a:t>
            </a:r>
            <a:r>
              <a:rPr lang="cs-CZ" i="1" dirty="0"/>
              <a:t>, které je </a:t>
            </a:r>
            <a:r>
              <a:rPr lang="cs-CZ" b="1" i="1" dirty="0"/>
              <a:t>nutno stanovit jako přísnější oproti veřejně obecně činným a známým osobnostem</a:t>
            </a:r>
            <a:r>
              <a:rPr lang="cs-CZ" i="1" dirty="0"/>
              <a:t> (tj. politikům, umělcům apod.). </a:t>
            </a:r>
            <a:endParaRPr lang="cs-CZ" i="1" dirty="0" smtClean="0"/>
          </a:p>
          <a:p>
            <a:pPr marL="0" indent="0" algn="just">
              <a:buNone/>
            </a:pPr>
            <a:endParaRPr lang="cs-CZ" i="1" dirty="0" smtClean="0"/>
          </a:p>
          <a:p>
            <a:pPr algn="just"/>
            <a:r>
              <a:rPr lang="cs-CZ" dirty="0" smtClean="0"/>
              <a:t>„Omluva za listopad“ – usnesení NS </a:t>
            </a:r>
            <a:r>
              <a:rPr lang="cs-CZ" dirty="0" err="1" smtClean="0"/>
              <a:t>sp</a:t>
            </a:r>
            <a:r>
              <a:rPr lang="cs-CZ" dirty="0" smtClean="0"/>
              <a:t>. zn. </a:t>
            </a:r>
            <a:r>
              <a:rPr lang="cs-CZ" dirty="0"/>
              <a:t>30 </a:t>
            </a:r>
            <a:r>
              <a:rPr lang="cs-CZ" dirty="0" err="1"/>
              <a:t>Cdo</a:t>
            </a:r>
            <a:r>
              <a:rPr lang="cs-CZ" dirty="0"/>
              <a:t> </a:t>
            </a:r>
            <a:r>
              <a:rPr lang="cs-CZ" dirty="0" smtClean="0"/>
              <a:t>3981/2013               ze dne 29.1.2014</a:t>
            </a:r>
            <a:endParaRPr lang="cs-CZ" dirty="0"/>
          </a:p>
        </p:txBody>
      </p:sp>
    </p:spTree>
    <p:extLst>
      <p:ext uri="{BB962C8B-B14F-4D97-AF65-F5344CB8AC3E}">
        <p14:creationId xmlns:p14="http://schemas.microsoft.com/office/powerpoint/2010/main" val="34633721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Ochrana proti difamaci</a:t>
            </a:r>
            <a:endParaRPr lang="cs-CZ" dirty="0"/>
          </a:p>
        </p:txBody>
      </p:sp>
      <p:sp>
        <p:nvSpPr>
          <p:cNvPr id="3" name="Zástupný symbol pro obsah 2"/>
          <p:cNvSpPr>
            <a:spLocks noGrp="1"/>
          </p:cNvSpPr>
          <p:nvPr>
            <p:ph sz="quarter" idx="1"/>
          </p:nvPr>
        </p:nvSpPr>
        <p:spPr/>
        <p:txBody>
          <a:bodyPr/>
          <a:lstStyle/>
          <a:p>
            <a:pPr algn="just"/>
            <a:r>
              <a:rPr lang="cs-CZ" dirty="0" smtClean="0"/>
              <a:t>Snížená ochrana se však netýká </a:t>
            </a:r>
            <a:r>
              <a:rPr lang="cs-CZ" b="1" dirty="0" smtClean="0"/>
              <a:t>zjevných nepravd </a:t>
            </a:r>
            <a:r>
              <a:rPr lang="cs-CZ" dirty="0" smtClean="0"/>
              <a:t>- </a:t>
            </a:r>
            <a:r>
              <a:rPr lang="cs-CZ" dirty="0"/>
              <a:t>usnesení </a:t>
            </a:r>
            <a:r>
              <a:rPr lang="cs-CZ" dirty="0" smtClean="0"/>
              <a:t>NS </a:t>
            </a:r>
            <a:r>
              <a:rPr lang="cs-CZ" dirty="0" err="1"/>
              <a:t>sp</a:t>
            </a:r>
            <a:r>
              <a:rPr lang="cs-CZ" dirty="0"/>
              <a:t>. zn. 30 </a:t>
            </a:r>
            <a:r>
              <a:rPr lang="cs-CZ" dirty="0" err="1"/>
              <a:t>Cdo</a:t>
            </a:r>
            <a:r>
              <a:rPr lang="cs-CZ" dirty="0"/>
              <a:t> 1174/2007 </a:t>
            </a:r>
            <a:r>
              <a:rPr lang="cs-CZ" dirty="0" smtClean="0"/>
              <a:t>ze </a:t>
            </a:r>
            <a:r>
              <a:rPr lang="cs-CZ" dirty="0"/>
              <a:t>dne </a:t>
            </a:r>
            <a:r>
              <a:rPr lang="cs-CZ" dirty="0" smtClean="0"/>
              <a:t>29.11.2007:</a:t>
            </a:r>
          </a:p>
          <a:p>
            <a:pPr marL="0" indent="0">
              <a:buNone/>
            </a:pPr>
            <a:endParaRPr lang="cs-CZ" b="1" dirty="0" smtClean="0"/>
          </a:p>
          <a:p>
            <a:pPr marL="0" indent="0" algn="just">
              <a:buNone/>
            </a:pPr>
            <a:r>
              <a:rPr lang="cs-CZ" i="1" dirty="0" smtClean="0"/>
              <a:t>     U </a:t>
            </a:r>
            <a:r>
              <a:rPr lang="cs-CZ" i="1" dirty="0"/>
              <a:t>veřejně činné osoby  </a:t>
            </a:r>
            <a:r>
              <a:rPr lang="cs-CZ" i="1" dirty="0" smtClean="0"/>
              <a:t>se </a:t>
            </a:r>
            <a:r>
              <a:rPr lang="cs-CZ" b="1" i="1" dirty="0"/>
              <a:t>vyšší míra tolerance </a:t>
            </a:r>
            <a:r>
              <a:rPr lang="cs-CZ" b="1" i="1" dirty="0" smtClean="0"/>
              <a:t>            </a:t>
            </a:r>
            <a:r>
              <a:rPr lang="cs-CZ" i="1" dirty="0" smtClean="0"/>
              <a:t>při  </a:t>
            </a:r>
            <a:r>
              <a:rPr lang="cs-CZ" i="1" dirty="0"/>
              <a:t>posouzení skutkových tvrzení a hodnotících  soudů  uplatněných při kritice související  s veřejnou činností, kterou taková osoba vykonává, </a:t>
            </a:r>
            <a:r>
              <a:rPr lang="cs-CZ" b="1" i="1" dirty="0"/>
              <a:t>nevztahuje             na nepravdivé údaje </a:t>
            </a:r>
            <a:r>
              <a:rPr lang="cs-CZ" i="1" dirty="0"/>
              <a:t>o veřejně činné osobě.  </a:t>
            </a:r>
          </a:p>
          <a:p>
            <a:endParaRPr lang="cs-CZ" dirty="0"/>
          </a:p>
        </p:txBody>
      </p:sp>
    </p:spTree>
    <p:extLst>
      <p:ext uri="{BB962C8B-B14F-4D97-AF65-F5344CB8AC3E}">
        <p14:creationId xmlns:p14="http://schemas.microsoft.com/office/powerpoint/2010/main" val="14591210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Ochrana proti difamaci</a:t>
            </a:r>
            <a:endParaRPr lang="cs-CZ" dirty="0"/>
          </a:p>
        </p:txBody>
      </p:sp>
      <p:sp>
        <p:nvSpPr>
          <p:cNvPr id="3" name="Zástupný symbol pro obsah 2"/>
          <p:cNvSpPr>
            <a:spLocks noGrp="1"/>
          </p:cNvSpPr>
          <p:nvPr>
            <p:ph sz="quarter" idx="1"/>
          </p:nvPr>
        </p:nvSpPr>
        <p:spPr/>
        <p:txBody>
          <a:bodyPr>
            <a:normAutofit fontScale="77500" lnSpcReduction="20000"/>
          </a:bodyPr>
          <a:lstStyle/>
          <a:p>
            <a:pPr algn="just"/>
            <a:r>
              <a:rPr lang="cs-CZ" b="1" dirty="0"/>
              <a:t>Garantováno legitimní očekávání ochrany vlastního soukromí </a:t>
            </a:r>
            <a:r>
              <a:rPr lang="cs-CZ" dirty="0"/>
              <a:t>- </a:t>
            </a:r>
            <a:r>
              <a:rPr lang="cs-CZ" dirty="0" smtClean="0"/>
              <a:t>zveřejnění </a:t>
            </a:r>
            <a:r>
              <a:rPr lang="cs-CZ" dirty="0"/>
              <a:t>fotografií ze soukromého života monacké princezny (von Hannover proti Německu</a:t>
            </a:r>
            <a:r>
              <a:rPr lang="cs-CZ" dirty="0" smtClean="0"/>
              <a:t>):</a:t>
            </a:r>
          </a:p>
          <a:p>
            <a:pPr marL="0" indent="0">
              <a:buNone/>
            </a:pPr>
            <a:endParaRPr lang="cs-CZ" dirty="0"/>
          </a:p>
          <a:p>
            <a:pPr marL="0" indent="0" algn="just">
              <a:buNone/>
            </a:pPr>
            <a:r>
              <a:rPr lang="cs-CZ" dirty="0" smtClean="0"/>
              <a:t>      </a:t>
            </a:r>
            <a:r>
              <a:rPr lang="cs-CZ" i="1" dirty="0" smtClean="0"/>
              <a:t>Rozhodujícím </a:t>
            </a:r>
            <a:r>
              <a:rPr lang="cs-CZ" i="1" dirty="0"/>
              <a:t>faktorem při posouzení kolidujících právních zájmů - ochrany soukromého života a svobody projevu - by měl být </a:t>
            </a:r>
            <a:r>
              <a:rPr lang="cs-CZ" b="1" i="1" dirty="0"/>
              <a:t>příspěvek</a:t>
            </a:r>
            <a:r>
              <a:rPr lang="cs-CZ" i="1" dirty="0"/>
              <a:t> publikovaných fotografií a článků </a:t>
            </a:r>
            <a:r>
              <a:rPr lang="cs-CZ" b="1" i="1" dirty="0"/>
              <a:t>k diskusi </a:t>
            </a:r>
            <a:r>
              <a:rPr lang="cs-CZ" b="1" i="1" dirty="0" smtClean="0"/>
              <a:t>                   o </a:t>
            </a:r>
            <a:r>
              <a:rPr lang="cs-CZ" b="1" i="1" dirty="0"/>
              <a:t>obecném zájmu</a:t>
            </a:r>
            <a:r>
              <a:rPr lang="cs-CZ" i="1" dirty="0" smtClean="0"/>
              <a:t>.</a:t>
            </a:r>
          </a:p>
          <a:p>
            <a:pPr marL="0" indent="0" algn="just">
              <a:buNone/>
            </a:pPr>
            <a:endParaRPr lang="cs-CZ" i="1" dirty="0"/>
          </a:p>
          <a:p>
            <a:pPr algn="just"/>
            <a:r>
              <a:rPr lang="cs-CZ" i="1" dirty="0" smtClean="0"/>
              <a:t>von </a:t>
            </a:r>
            <a:r>
              <a:rPr lang="cs-CZ" i="1" dirty="0"/>
              <a:t>Hannover proti Německu (1)</a:t>
            </a:r>
            <a:r>
              <a:rPr lang="cs-CZ" dirty="0"/>
              <a:t>, rozsudek, 24. 6. 2004, </a:t>
            </a:r>
            <a:r>
              <a:rPr lang="cs-CZ" dirty="0" smtClean="0"/>
              <a:t>                      č</a:t>
            </a:r>
            <a:r>
              <a:rPr lang="cs-CZ" dirty="0"/>
              <a:t>. 59320/00</a:t>
            </a:r>
          </a:p>
          <a:p>
            <a:pPr algn="just"/>
            <a:r>
              <a:rPr lang="cs-CZ" i="1" dirty="0" smtClean="0"/>
              <a:t>von </a:t>
            </a:r>
            <a:r>
              <a:rPr lang="cs-CZ" i="1" dirty="0"/>
              <a:t>Hannover proti Německu (2)</a:t>
            </a:r>
            <a:r>
              <a:rPr lang="cs-CZ" dirty="0"/>
              <a:t>, rozsudek, 7. 2. 2012, </a:t>
            </a:r>
            <a:r>
              <a:rPr lang="cs-CZ" dirty="0" smtClean="0"/>
              <a:t>                         č</a:t>
            </a:r>
            <a:r>
              <a:rPr lang="cs-CZ" dirty="0"/>
              <a:t>. 40660/08</a:t>
            </a:r>
          </a:p>
          <a:p>
            <a:r>
              <a:rPr lang="cs-CZ" i="1" dirty="0" smtClean="0"/>
              <a:t>von </a:t>
            </a:r>
            <a:r>
              <a:rPr lang="cs-CZ" i="1" dirty="0"/>
              <a:t>Hannover proti Německu (3)</a:t>
            </a:r>
            <a:r>
              <a:rPr lang="cs-CZ" dirty="0"/>
              <a:t>, rozsudek, 19. 9. 2013, č. </a:t>
            </a:r>
            <a:r>
              <a:rPr lang="en-US" dirty="0"/>
              <a:t>8772/10</a:t>
            </a:r>
            <a:endParaRPr lang="cs-CZ" dirty="0"/>
          </a:p>
          <a:p>
            <a:endParaRPr lang="cs-CZ" dirty="0"/>
          </a:p>
        </p:txBody>
      </p:sp>
    </p:spTree>
    <p:extLst>
      <p:ext uri="{BB962C8B-B14F-4D97-AF65-F5344CB8AC3E}">
        <p14:creationId xmlns:p14="http://schemas.microsoft.com/office/powerpoint/2010/main" val="17272596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yska\Desktop\bez názvu.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490" y="127780"/>
            <a:ext cx="8754998" cy="6181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51264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img.reflex.cz/img/3/article/1785729_necas-nagyov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45521"/>
            <a:ext cx="8712968" cy="5544616"/>
          </a:xfrm>
          <a:prstGeom prst="rect">
            <a:avLst/>
          </a:prstGeom>
          <a:noFill/>
          <a:extLst>
            <a:ext uri="{909E8E84-426E-40DD-AFC4-6F175D3DCCD1}">
              <a14:hiddenFill xmlns:a14="http://schemas.microsoft.com/office/drawing/2010/main">
                <a:solidFill>
                  <a:srgbClr val="FFFFFF"/>
                </a:solidFill>
              </a14:hiddenFill>
            </a:ext>
          </a:extLst>
        </p:spPr>
      </p:pic>
      <p:sp>
        <p:nvSpPr>
          <p:cNvPr id="2" name="TextovéPole 1"/>
          <p:cNvSpPr txBox="1"/>
          <p:nvPr/>
        </p:nvSpPr>
        <p:spPr>
          <a:xfrm>
            <a:off x="179512" y="6093296"/>
            <a:ext cx="8784976" cy="246221"/>
          </a:xfrm>
          <a:prstGeom prst="rect">
            <a:avLst/>
          </a:prstGeom>
          <a:noFill/>
        </p:spPr>
        <p:txBody>
          <a:bodyPr wrap="square" rtlCol="0">
            <a:spAutoFit/>
          </a:bodyPr>
          <a:lstStyle/>
          <a:p>
            <a:r>
              <a:rPr lang="cs-CZ" sz="1000" dirty="0" smtClean="0">
                <a:hlinkClick r:id="rId3"/>
              </a:rPr>
              <a:t>www.reflex.cz</a:t>
            </a:r>
            <a:r>
              <a:rPr lang="cs-CZ" sz="1000" dirty="0" smtClean="0"/>
              <a:t>. . </a:t>
            </a:r>
            <a:r>
              <a:rPr lang="cs-CZ" sz="1000" dirty="0"/>
              <a:t>Nečas a Nagyová: Nešťastné partnerství. Foto: Fotomontáž Jan Ignác Říha </a:t>
            </a:r>
          </a:p>
        </p:txBody>
      </p:sp>
    </p:spTree>
    <p:extLst>
      <p:ext uri="{BB962C8B-B14F-4D97-AF65-F5344CB8AC3E}">
        <p14:creationId xmlns:p14="http://schemas.microsoft.com/office/powerpoint/2010/main" val="32589506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idnes.cz/08/062/maxi/VED23b26a_titulka500_200806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40066"/>
            <a:ext cx="8712968" cy="6078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1111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Generální klauzule</a:t>
            </a:r>
            <a:endParaRPr lang="cs-CZ" dirty="0"/>
          </a:p>
        </p:txBody>
      </p:sp>
      <p:sp>
        <p:nvSpPr>
          <p:cNvPr id="3" name="Zástupný symbol pro obsah 2"/>
          <p:cNvSpPr>
            <a:spLocks noGrp="1"/>
          </p:cNvSpPr>
          <p:nvPr>
            <p:ph sz="quarter" idx="1"/>
          </p:nvPr>
        </p:nvSpPr>
        <p:spPr/>
        <p:txBody>
          <a:bodyPr>
            <a:normAutofit/>
          </a:bodyPr>
          <a:lstStyle/>
          <a:p>
            <a:pPr algn="just"/>
            <a:r>
              <a:rPr lang="cs-CZ" b="1" dirty="0"/>
              <a:t>Jednotné</a:t>
            </a:r>
            <a:r>
              <a:rPr lang="cs-CZ" dirty="0"/>
              <a:t> osobnostní právo (monistická koncepce), </a:t>
            </a:r>
            <a:r>
              <a:rPr lang="cs-CZ" b="1" dirty="0"/>
              <a:t>demonstrativní</a:t>
            </a:r>
            <a:r>
              <a:rPr lang="cs-CZ" dirty="0"/>
              <a:t> výčet dílčích práv</a:t>
            </a:r>
          </a:p>
          <a:p>
            <a:pPr marL="0" indent="0" algn="just">
              <a:buNone/>
            </a:pPr>
            <a:endParaRPr lang="cs-CZ" dirty="0"/>
          </a:p>
          <a:p>
            <a:pPr algn="just"/>
            <a:r>
              <a:rPr lang="cs-CZ" b="1" dirty="0"/>
              <a:t>Právo na jméno </a:t>
            </a:r>
            <a:r>
              <a:rPr lang="cs-CZ" dirty="0"/>
              <a:t>– vyňato a systematicky zařazeno                   do samostatné úpravy v § 77-79 NOZ</a:t>
            </a:r>
          </a:p>
          <a:p>
            <a:pPr marL="0" indent="0" algn="just">
              <a:buNone/>
            </a:pPr>
            <a:endParaRPr lang="cs-CZ" dirty="0" smtClean="0"/>
          </a:p>
          <a:p>
            <a:pPr algn="just"/>
            <a:r>
              <a:rPr lang="cs-CZ" b="1" dirty="0" smtClean="0"/>
              <a:t>Mimo tento celek </a:t>
            </a:r>
            <a:r>
              <a:rPr lang="cs-CZ" dirty="0" smtClean="0"/>
              <a:t>stojící práva nepodléhají režimu ochrany osobnosti  (není dotčena ochrana v jiném režimu)</a:t>
            </a:r>
          </a:p>
          <a:p>
            <a:pPr marL="0" indent="0" algn="just">
              <a:buNone/>
            </a:pPr>
            <a:endParaRPr lang="cs-CZ" dirty="0"/>
          </a:p>
          <a:p>
            <a:endParaRPr lang="cs-CZ" dirty="0" smtClean="0"/>
          </a:p>
          <a:p>
            <a:endParaRPr lang="cs-CZ" dirty="0"/>
          </a:p>
          <a:p>
            <a:endParaRPr lang="cs-CZ" dirty="0"/>
          </a:p>
          <a:p>
            <a:endParaRPr lang="cs-CZ" dirty="0"/>
          </a:p>
          <a:p>
            <a:endParaRPr lang="cs-CZ" dirty="0"/>
          </a:p>
        </p:txBody>
      </p:sp>
    </p:spTree>
    <p:extLst>
      <p:ext uri="{BB962C8B-B14F-4D97-AF65-F5344CB8AC3E}">
        <p14:creationId xmlns:p14="http://schemas.microsoft.com/office/powerpoint/2010/main" val="22315560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nstinkt.tyden.cz/obrazek/4a2f862a43a84/topol2-4a2f89dc3aedb_400x58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8640960" cy="6120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47433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Ochrana proti difamaci</a:t>
            </a:r>
            <a:endParaRPr lang="cs-CZ" dirty="0"/>
          </a:p>
        </p:txBody>
      </p:sp>
      <p:sp>
        <p:nvSpPr>
          <p:cNvPr id="3" name="Zástupný symbol pro obsah 2"/>
          <p:cNvSpPr>
            <a:spLocks noGrp="1"/>
          </p:cNvSpPr>
          <p:nvPr>
            <p:ph sz="quarter" idx="1"/>
          </p:nvPr>
        </p:nvSpPr>
        <p:spPr/>
        <p:txBody>
          <a:bodyPr>
            <a:normAutofit fontScale="92500" lnSpcReduction="10000"/>
          </a:bodyPr>
          <a:lstStyle/>
          <a:p>
            <a:r>
              <a:rPr lang="cs-CZ" b="1" dirty="0" smtClean="0"/>
              <a:t>Osoby blízké osobám veřejného zájmu</a:t>
            </a:r>
          </a:p>
          <a:p>
            <a:pPr marL="0" indent="0">
              <a:buNone/>
            </a:pPr>
            <a:endParaRPr lang="cs-CZ" b="1" dirty="0" smtClean="0"/>
          </a:p>
          <a:p>
            <a:pPr algn="just"/>
            <a:r>
              <a:rPr lang="cs-CZ" dirty="0" smtClean="0"/>
              <a:t>Rozsudek NS </a:t>
            </a:r>
            <a:r>
              <a:rPr lang="cs-CZ" dirty="0" err="1" smtClean="0"/>
              <a:t>sp</a:t>
            </a:r>
            <a:r>
              <a:rPr lang="cs-CZ" dirty="0" smtClean="0"/>
              <a:t>. zn. </a:t>
            </a:r>
            <a:r>
              <a:rPr lang="cs-CZ" dirty="0"/>
              <a:t>30 </a:t>
            </a:r>
            <a:r>
              <a:rPr lang="cs-CZ" dirty="0" err="1"/>
              <a:t>Cdo</a:t>
            </a:r>
            <a:r>
              <a:rPr lang="cs-CZ" dirty="0"/>
              <a:t> </a:t>
            </a:r>
            <a:r>
              <a:rPr lang="cs-CZ" dirty="0" smtClean="0"/>
              <a:t>3770/2011 ze dne 12.12.2012:</a:t>
            </a:r>
          </a:p>
          <a:p>
            <a:pPr marL="0" indent="0" algn="just">
              <a:buNone/>
            </a:pPr>
            <a:endParaRPr lang="cs-CZ" dirty="0"/>
          </a:p>
          <a:p>
            <a:pPr marL="0" indent="0" algn="just">
              <a:buNone/>
            </a:pPr>
            <a:r>
              <a:rPr lang="cs-CZ" dirty="0" smtClean="0"/>
              <a:t>     </a:t>
            </a:r>
            <a:r>
              <a:rPr lang="cs-CZ" i="1" dirty="0" smtClean="0"/>
              <a:t>Ochrany </a:t>
            </a:r>
            <a:r>
              <a:rPr lang="cs-CZ" i="1" dirty="0"/>
              <a:t>podle ustanovení § 11 </a:t>
            </a:r>
            <a:r>
              <a:rPr lang="cs-CZ" i="1" dirty="0" err="1"/>
              <a:t>obč</a:t>
            </a:r>
            <a:r>
              <a:rPr lang="cs-CZ" i="1" dirty="0"/>
              <a:t>. zák. požívají </a:t>
            </a:r>
            <a:r>
              <a:rPr lang="cs-CZ" i="1" dirty="0" smtClean="0"/>
              <a:t>                     i </a:t>
            </a:r>
            <a:r>
              <a:rPr lang="cs-CZ" i="1" dirty="0"/>
              <a:t>takové </a:t>
            </a:r>
            <a:r>
              <a:rPr lang="cs-CZ" b="1" i="1" dirty="0"/>
              <a:t>snímky nezletilého dítěte „celebrit“</a:t>
            </a:r>
            <a:r>
              <a:rPr lang="cs-CZ" i="1" dirty="0"/>
              <a:t>, zachycující jeho každodenní a soukromou činnost, </a:t>
            </a:r>
            <a:r>
              <a:rPr lang="cs-CZ" i="1" dirty="0" smtClean="0"/>
              <a:t>                  </a:t>
            </a:r>
            <a:r>
              <a:rPr lang="cs-CZ" b="1" i="1" dirty="0" smtClean="0"/>
              <a:t>na </a:t>
            </a:r>
            <a:r>
              <a:rPr lang="cs-CZ" b="1" i="1" dirty="0"/>
              <a:t>jejichž zveřejnění není dán obecný </a:t>
            </a:r>
            <a:r>
              <a:rPr lang="cs-CZ" b="1" i="1" dirty="0" smtClean="0"/>
              <a:t>zájem</a:t>
            </a:r>
            <a:r>
              <a:rPr lang="cs-CZ" i="1" dirty="0" smtClean="0"/>
              <a:t>, </a:t>
            </a:r>
            <a:r>
              <a:rPr lang="cs-CZ" i="1" dirty="0"/>
              <a:t>a to </a:t>
            </a:r>
            <a:r>
              <a:rPr lang="cs-CZ" i="1" dirty="0" smtClean="0"/>
              <a:t>           i </a:t>
            </a:r>
            <a:r>
              <a:rPr lang="cs-CZ" i="1" dirty="0"/>
              <a:t>když je poskytl jejich zákonný zástupce, vedený pohnutkou přitáhnout pozornost veřejnosti ke své osobě.</a:t>
            </a:r>
          </a:p>
          <a:p>
            <a:endParaRPr lang="cs-CZ" b="1" dirty="0"/>
          </a:p>
        </p:txBody>
      </p:sp>
    </p:spTree>
    <p:extLst>
      <p:ext uri="{BB962C8B-B14F-4D97-AF65-F5344CB8AC3E}">
        <p14:creationId xmlns:p14="http://schemas.microsoft.com/office/powerpoint/2010/main" val="6424183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media.novinky.cz/871/428714-original1-6vw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647" y="188640"/>
            <a:ext cx="8640840" cy="5211317"/>
          </a:xfrm>
          <a:prstGeom prst="rect">
            <a:avLst/>
          </a:prstGeom>
          <a:noFill/>
          <a:extLst>
            <a:ext uri="{909E8E84-426E-40DD-AFC4-6F175D3DCCD1}">
              <a14:hiddenFill xmlns:a14="http://schemas.microsoft.com/office/drawing/2010/main">
                <a:solidFill>
                  <a:srgbClr val="FFFFFF"/>
                </a:solidFill>
              </a14:hiddenFill>
            </a:ext>
          </a:extLst>
        </p:spPr>
      </p:pic>
      <p:sp>
        <p:nvSpPr>
          <p:cNvPr id="2" name="TextovéPole 1"/>
          <p:cNvSpPr txBox="1"/>
          <p:nvPr/>
        </p:nvSpPr>
        <p:spPr>
          <a:xfrm>
            <a:off x="240647" y="5517232"/>
            <a:ext cx="8640840" cy="800219"/>
          </a:xfrm>
          <a:prstGeom prst="rect">
            <a:avLst/>
          </a:prstGeom>
          <a:noFill/>
        </p:spPr>
        <p:txBody>
          <a:bodyPr wrap="square" rtlCol="0">
            <a:spAutoFit/>
          </a:bodyPr>
          <a:lstStyle/>
          <a:p>
            <a:pPr algn="just"/>
            <a:r>
              <a:rPr lang="cs-CZ" b="1" dirty="0"/>
              <a:t>Josef Rychtář ukazuje vzkaz, který měla Iveta Bartošová napsat synovi Arturovi. </a:t>
            </a:r>
            <a:endParaRPr lang="cs-CZ" b="1" dirty="0" smtClean="0"/>
          </a:p>
          <a:p>
            <a:pPr algn="just"/>
            <a:r>
              <a:rPr lang="cs-CZ" sz="1000" dirty="0"/>
              <a:t>Zdroj: http://www.novinky.cz/krimi/335537-rychtar-je-podezrely-z-ucasti-na-sebevrazde-bartosove.html</a:t>
            </a:r>
          </a:p>
        </p:txBody>
      </p:sp>
    </p:spTree>
    <p:extLst>
      <p:ext uri="{BB962C8B-B14F-4D97-AF65-F5344CB8AC3E}">
        <p14:creationId xmlns:p14="http://schemas.microsoft.com/office/powerpoint/2010/main" val="3286137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Ochrana proti difamaci</a:t>
            </a:r>
            <a:endParaRPr lang="cs-CZ" dirty="0"/>
          </a:p>
        </p:txBody>
      </p:sp>
      <p:sp>
        <p:nvSpPr>
          <p:cNvPr id="3" name="Zástupný symbol pro obsah 2"/>
          <p:cNvSpPr>
            <a:spLocks noGrp="1"/>
          </p:cNvSpPr>
          <p:nvPr>
            <p:ph sz="quarter" idx="1"/>
          </p:nvPr>
        </p:nvSpPr>
        <p:spPr/>
        <p:txBody>
          <a:bodyPr>
            <a:normAutofit fontScale="62500" lnSpcReduction="20000"/>
          </a:bodyPr>
          <a:lstStyle/>
          <a:p>
            <a:pPr algn="just"/>
            <a:r>
              <a:rPr lang="cs-CZ" dirty="0" smtClean="0"/>
              <a:t>Usnesení </a:t>
            </a:r>
            <a:r>
              <a:rPr lang="cs-CZ" dirty="0"/>
              <a:t>ÚS </a:t>
            </a:r>
            <a:r>
              <a:rPr lang="cs-CZ" dirty="0" err="1"/>
              <a:t>sp</a:t>
            </a:r>
            <a:r>
              <a:rPr lang="cs-CZ" dirty="0"/>
              <a:t>. zn. I.ÚS 2246/12 ze dne 17.4.2014</a:t>
            </a:r>
            <a:r>
              <a:rPr lang="cs-CZ" dirty="0" smtClean="0"/>
              <a:t>:</a:t>
            </a:r>
          </a:p>
          <a:p>
            <a:pPr algn="just"/>
            <a:endParaRPr lang="cs-CZ" dirty="0"/>
          </a:p>
          <a:p>
            <a:pPr marL="0" indent="0" algn="just">
              <a:buNone/>
            </a:pPr>
            <a:r>
              <a:rPr lang="cs-CZ" i="1" dirty="0" smtClean="0"/>
              <a:t>     I </a:t>
            </a:r>
            <a:r>
              <a:rPr lang="cs-CZ" i="1" dirty="0"/>
              <a:t>názor stěžovatelky, že zesměšněním manžela došlo k zásahu do jejího soukromí a její osobnostní sféry, proto nutno ve světle shora řečeného odmítnout. Pokud namítá, že nezastávala veřejnou funkci a přesto byla uvedeným způsobem karikována, nezbývá než konstatovat, že </a:t>
            </a:r>
            <a:r>
              <a:rPr lang="cs-CZ" b="1" i="1" dirty="0"/>
              <a:t>sama nepopírá svoji roli veřejně známé osoby, která aktivně vystupovala při politické podpoře svého manžela</a:t>
            </a:r>
            <a:r>
              <a:rPr lang="cs-CZ" i="1" dirty="0"/>
              <a:t>. V tomto rámci došlo také k oznámení jejího těhotenství, jak uvedly i obecné soudy. Stěžovatelka byla tedy </a:t>
            </a:r>
            <a:r>
              <a:rPr lang="cs-CZ" b="1" i="1" dirty="0"/>
              <a:t>nepochybně osobou veřejně značně známou a rozhodně se nestavěla do pozadí</a:t>
            </a:r>
            <a:r>
              <a:rPr lang="cs-CZ" i="1" dirty="0"/>
              <a:t>; musí proto snést větší rozsah kritiky než občané veřejně nevystupující. Navíc měla v době publikace karikované kresby také </a:t>
            </a:r>
            <a:r>
              <a:rPr lang="cs-CZ" b="1" i="1" dirty="0"/>
              <a:t>dostatek možností, jak mediálně prezentovat svůj nesouhlas </a:t>
            </a:r>
            <a:r>
              <a:rPr lang="cs-CZ" i="1" dirty="0"/>
              <a:t>s názory, se kterými se neztotožňovala nebo které pociťovala jako útok na sebe nebo svého manžela. I z tohoto důvodu je soudní ochrana dobrého jména veřejně činných osob obecně realizována v mnohem menší míře než ochrana dobrého jména kohokoliv jiného, který nemá takové spektrum možností vstoupit do veřejné diskuse. Není žádným tajemstvím, že lidé, pohybující se zručně v politické, obchodní či umělecké oblasti neváhají využívat služeb různých public relations agentur. </a:t>
            </a:r>
          </a:p>
          <a:p>
            <a:pPr marL="0" indent="0">
              <a:buNone/>
            </a:pPr>
            <a:endParaRPr lang="cs-CZ" dirty="0"/>
          </a:p>
          <a:p>
            <a:endParaRPr lang="cs-CZ" dirty="0"/>
          </a:p>
        </p:txBody>
      </p:sp>
    </p:spTree>
    <p:extLst>
      <p:ext uri="{BB962C8B-B14F-4D97-AF65-F5344CB8AC3E}">
        <p14:creationId xmlns:p14="http://schemas.microsoft.com/office/powerpoint/2010/main" val="7241044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Ochrana proti difamaci</a:t>
            </a:r>
            <a:endParaRPr lang="cs-CZ" dirty="0"/>
          </a:p>
        </p:txBody>
      </p:sp>
      <p:sp>
        <p:nvSpPr>
          <p:cNvPr id="3" name="Zástupný symbol pro obsah 2"/>
          <p:cNvSpPr>
            <a:spLocks noGrp="1"/>
          </p:cNvSpPr>
          <p:nvPr>
            <p:ph sz="quarter" idx="1"/>
          </p:nvPr>
        </p:nvSpPr>
        <p:spPr/>
        <p:txBody>
          <a:bodyPr>
            <a:normAutofit fontScale="70000" lnSpcReduction="20000"/>
          </a:bodyPr>
          <a:lstStyle/>
          <a:p>
            <a:pPr lvl="0"/>
            <a:r>
              <a:rPr lang="cs-CZ" b="1" u="sng" dirty="0"/>
              <a:t>Kategorizace </a:t>
            </a:r>
            <a:r>
              <a:rPr lang="cs-CZ" b="1" u="sng" dirty="0" smtClean="0"/>
              <a:t>informací </a:t>
            </a:r>
            <a:r>
              <a:rPr lang="cs-CZ" b="1" u="sng" dirty="0"/>
              <a:t>dle původce </a:t>
            </a:r>
            <a:r>
              <a:rPr lang="cs-CZ" b="1" u="sng" dirty="0" smtClean="0"/>
              <a:t>zásahu</a:t>
            </a:r>
            <a:endParaRPr lang="cs-CZ" dirty="0"/>
          </a:p>
          <a:p>
            <a:endParaRPr lang="cs-CZ" dirty="0" smtClean="0"/>
          </a:p>
          <a:p>
            <a:pPr algn="just"/>
            <a:r>
              <a:rPr lang="cs-CZ" b="1" dirty="0"/>
              <a:t>Média </a:t>
            </a:r>
            <a:r>
              <a:rPr lang="cs-CZ" dirty="0" smtClean="0"/>
              <a:t>(hlídací pes demokracie – public </a:t>
            </a:r>
            <a:r>
              <a:rPr lang="cs-CZ" dirty="0" err="1" smtClean="0"/>
              <a:t>watch</a:t>
            </a:r>
            <a:r>
              <a:rPr lang="cs-CZ" dirty="0" smtClean="0"/>
              <a:t> dog) </a:t>
            </a:r>
            <a:r>
              <a:rPr lang="cs-CZ" b="1" dirty="0" smtClean="0"/>
              <a:t>a </a:t>
            </a:r>
            <a:r>
              <a:rPr lang="cs-CZ" b="1" dirty="0"/>
              <a:t>opoziční politici </a:t>
            </a:r>
            <a:r>
              <a:rPr lang="cs-CZ" dirty="0" smtClean="0"/>
              <a:t>– privilegovaná skupina,  </a:t>
            </a:r>
            <a:r>
              <a:rPr lang="cs-CZ" b="1" dirty="0"/>
              <a:t>silnější</a:t>
            </a:r>
            <a:r>
              <a:rPr lang="cs-CZ" dirty="0"/>
              <a:t> ochrana svobody </a:t>
            </a:r>
            <a:r>
              <a:rPr lang="cs-CZ" dirty="0" smtClean="0"/>
              <a:t>projevu</a:t>
            </a:r>
          </a:p>
          <a:p>
            <a:pPr algn="just"/>
            <a:endParaRPr lang="cs-CZ" dirty="0" smtClean="0"/>
          </a:p>
          <a:p>
            <a:r>
              <a:rPr lang="cs-CZ" dirty="0" smtClean="0"/>
              <a:t>Nález ÚS </a:t>
            </a:r>
            <a:r>
              <a:rPr lang="cs-CZ" dirty="0" err="1" smtClean="0"/>
              <a:t>sp</a:t>
            </a:r>
            <a:r>
              <a:rPr lang="cs-CZ" dirty="0" smtClean="0"/>
              <a:t>. zn. I. ÚS 156/99 ze dne 8.2.2000:</a:t>
            </a:r>
          </a:p>
          <a:p>
            <a:endParaRPr lang="cs-CZ" dirty="0" smtClean="0"/>
          </a:p>
          <a:p>
            <a:pPr marL="0" indent="0" algn="just">
              <a:buNone/>
            </a:pPr>
            <a:r>
              <a:rPr lang="cs-CZ" dirty="0" smtClean="0"/>
              <a:t> </a:t>
            </a:r>
            <a:r>
              <a:rPr lang="cs-CZ" dirty="0"/>
              <a:t> </a:t>
            </a:r>
            <a:r>
              <a:rPr lang="cs-CZ" dirty="0" smtClean="0"/>
              <a:t>   </a:t>
            </a:r>
            <a:r>
              <a:rPr lang="cs-CZ" i="1" dirty="0" smtClean="0"/>
              <a:t>Podle </a:t>
            </a:r>
            <a:r>
              <a:rPr lang="cs-CZ" i="1" dirty="0"/>
              <a:t>názoru Ústavního soudu je nutno </a:t>
            </a:r>
            <a:r>
              <a:rPr lang="cs-CZ" b="1" i="1" dirty="0"/>
              <a:t>respektovat určitá specifika běžného periodického tisku</a:t>
            </a:r>
            <a:r>
              <a:rPr lang="cs-CZ" i="1" dirty="0"/>
              <a:t>, určeného pro informování nejširší veřejnosti (na rozdíl např. od publikací odborných), který v určitých případech </a:t>
            </a:r>
            <a:r>
              <a:rPr lang="cs-CZ" b="1" i="1" dirty="0"/>
              <a:t>musí </a:t>
            </a:r>
            <a:r>
              <a:rPr lang="cs-CZ" i="1" dirty="0"/>
              <a:t>- především s ohledem na rozsah jednotlivých příspěvků a čtenářský zájem - </a:t>
            </a:r>
            <a:r>
              <a:rPr lang="cs-CZ" b="1" i="1" dirty="0"/>
              <a:t>přistupovat k určitým zjednodušením</a:t>
            </a:r>
            <a:r>
              <a:rPr lang="cs-CZ" i="1" dirty="0"/>
              <a:t>, a nelze bez dalšího tvrdit, že každé zjednodušení (či zkreslení) musí nutně vést k zásahu do osobnostních práv dotčených osob. </a:t>
            </a:r>
            <a:r>
              <a:rPr lang="cs-CZ" b="1" i="1" dirty="0"/>
              <a:t>Lze tedy stěží trvat na naprosté přesnosti skutkových tvrzení </a:t>
            </a:r>
            <a:r>
              <a:rPr lang="cs-CZ" i="1" dirty="0"/>
              <a:t>a klást tak na novináře - ve svých důsledcích - nesplnitelné nároky. Významné proto musí vždy být to, aby </a:t>
            </a:r>
            <a:r>
              <a:rPr lang="cs-CZ" b="1" i="1" dirty="0"/>
              <a:t>celkové vyznění určité informace odpovídalo pravdě</a:t>
            </a:r>
            <a:r>
              <a:rPr lang="cs-CZ" i="1" dirty="0" smtClean="0"/>
              <a:t>.</a:t>
            </a:r>
          </a:p>
          <a:p>
            <a:endParaRPr lang="cs-CZ" dirty="0"/>
          </a:p>
          <a:p>
            <a:endParaRPr lang="cs-CZ" dirty="0"/>
          </a:p>
          <a:p>
            <a:endParaRPr lang="cs-CZ" dirty="0"/>
          </a:p>
        </p:txBody>
      </p:sp>
    </p:spTree>
    <p:extLst>
      <p:ext uri="{BB962C8B-B14F-4D97-AF65-F5344CB8AC3E}">
        <p14:creationId xmlns:p14="http://schemas.microsoft.com/office/powerpoint/2010/main" val="29782990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Ochrana proti difamaci</a:t>
            </a:r>
            <a:endParaRPr lang="cs-CZ" dirty="0"/>
          </a:p>
        </p:txBody>
      </p:sp>
      <p:sp>
        <p:nvSpPr>
          <p:cNvPr id="3" name="Zástupný symbol pro obsah 2"/>
          <p:cNvSpPr>
            <a:spLocks noGrp="1"/>
          </p:cNvSpPr>
          <p:nvPr>
            <p:ph sz="quarter" idx="1"/>
          </p:nvPr>
        </p:nvSpPr>
        <p:spPr/>
        <p:txBody>
          <a:bodyPr>
            <a:normAutofit fontScale="85000" lnSpcReduction="20000"/>
          </a:bodyPr>
          <a:lstStyle/>
          <a:p>
            <a:r>
              <a:rPr lang="cs-CZ" dirty="0" smtClean="0"/>
              <a:t>Rozsudek </a:t>
            </a:r>
            <a:r>
              <a:rPr lang="cs-CZ" dirty="0"/>
              <a:t>NS </a:t>
            </a:r>
            <a:r>
              <a:rPr lang="cs-CZ" dirty="0" err="1"/>
              <a:t>sp</a:t>
            </a:r>
            <a:r>
              <a:rPr lang="cs-CZ" dirty="0"/>
              <a:t>. zn. 30 </a:t>
            </a:r>
            <a:r>
              <a:rPr lang="cs-CZ" dirty="0" err="1"/>
              <a:t>Cdo</a:t>
            </a:r>
            <a:r>
              <a:rPr lang="cs-CZ" dirty="0"/>
              <a:t> 2796/2005 ze dne </a:t>
            </a:r>
            <a:r>
              <a:rPr lang="cs-CZ" dirty="0" smtClean="0"/>
              <a:t>31.8.2006:</a:t>
            </a:r>
          </a:p>
          <a:p>
            <a:pPr marL="0" indent="0">
              <a:buNone/>
            </a:pPr>
            <a:endParaRPr lang="cs-CZ" dirty="0" smtClean="0"/>
          </a:p>
          <a:p>
            <a:pPr marL="0" indent="0" algn="just">
              <a:buNone/>
            </a:pPr>
            <a:r>
              <a:rPr lang="cs-CZ" dirty="0"/>
              <a:t> </a:t>
            </a:r>
            <a:r>
              <a:rPr lang="cs-CZ" dirty="0" smtClean="0"/>
              <a:t>    </a:t>
            </a:r>
            <a:r>
              <a:rPr lang="cs-CZ" i="1" dirty="0" smtClean="0"/>
              <a:t>Při </a:t>
            </a:r>
            <a:r>
              <a:rPr lang="cs-CZ" i="1" dirty="0"/>
              <a:t>posuzování, zda došlo k neoprávněnému zásahu do práva na ochranu osobnosti je nutno </a:t>
            </a:r>
            <a:r>
              <a:rPr lang="cs-CZ" b="1" i="1" dirty="0"/>
              <a:t>respektovat určitá specifika běžného periodického tisku</a:t>
            </a:r>
            <a:r>
              <a:rPr lang="cs-CZ" i="1" dirty="0"/>
              <a:t>, určeného pro informování nejširší veřejnosti (na rozdíl např. od publikací odborných), který se v konkrétních případech </a:t>
            </a:r>
            <a:r>
              <a:rPr lang="cs-CZ" b="1" i="1" dirty="0"/>
              <a:t>musí</a:t>
            </a:r>
            <a:r>
              <a:rPr lang="cs-CZ" i="1" dirty="0"/>
              <a:t> (především s ohledem na rozsah jednotlivých příspěvků a čtenářský zájem) </a:t>
            </a:r>
            <a:r>
              <a:rPr lang="cs-CZ" b="1" i="1" dirty="0"/>
              <a:t>uchylovat k jistým zjednodušením</a:t>
            </a:r>
            <a:r>
              <a:rPr lang="cs-CZ" i="1" dirty="0"/>
              <a:t>. Nelze bez dalšího tvrdit, že každé zjednodušení (či zkreslení) musí nutně vést k zásahu do osobnostních práv dotčených osob. V tomto případě </a:t>
            </a:r>
            <a:r>
              <a:rPr lang="cs-CZ" b="1" i="1" dirty="0"/>
              <a:t>nelze trvat na naprosté přesnosti skutkových tvrzení </a:t>
            </a:r>
            <a:r>
              <a:rPr lang="cs-CZ" i="1" dirty="0"/>
              <a:t>a klást tím ve svých důsledcích na novináře nesplnitelné nároky.</a:t>
            </a:r>
          </a:p>
          <a:p>
            <a:endParaRPr lang="cs-CZ" i="1" dirty="0"/>
          </a:p>
        </p:txBody>
      </p:sp>
    </p:spTree>
    <p:extLst>
      <p:ext uri="{BB962C8B-B14F-4D97-AF65-F5344CB8AC3E}">
        <p14:creationId xmlns:p14="http://schemas.microsoft.com/office/powerpoint/2010/main" val="7658118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Ochrana proti difamaci</a:t>
            </a:r>
            <a:endParaRPr lang="cs-CZ" dirty="0"/>
          </a:p>
        </p:txBody>
      </p:sp>
      <p:sp>
        <p:nvSpPr>
          <p:cNvPr id="3" name="Zástupný symbol pro obsah 2"/>
          <p:cNvSpPr>
            <a:spLocks noGrp="1"/>
          </p:cNvSpPr>
          <p:nvPr>
            <p:ph sz="quarter" idx="1"/>
          </p:nvPr>
        </p:nvSpPr>
        <p:spPr/>
        <p:txBody>
          <a:bodyPr>
            <a:normAutofit fontScale="85000" lnSpcReduction="20000"/>
          </a:bodyPr>
          <a:lstStyle/>
          <a:p>
            <a:r>
              <a:rPr lang="cs-CZ" dirty="0" smtClean="0"/>
              <a:t>Usnesení ÚS </a:t>
            </a:r>
            <a:r>
              <a:rPr lang="cs-CZ" dirty="0" err="1" smtClean="0"/>
              <a:t>sp</a:t>
            </a:r>
            <a:r>
              <a:rPr lang="cs-CZ" dirty="0" smtClean="0"/>
              <a:t>. </a:t>
            </a:r>
            <a:r>
              <a:rPr lang="cs-CZ" dirty="0"/>
              <a:t>zn. III. ÚS </a:t>
            </a:r>
            <a:r>
              <a:rPr lang="cs-CZ" dirty="0" smtClean="0"/>
              <a:t>928/06 ze dne 24.4.2008:</a:t>
            </a:r>
          </a:p>
          <a:p>
            <a:pPr marL="0" indent="0">
              <a:buNone/>
            </a:pPr>
            <a:endParaRPr lang="cs-CZ" dirty="0" smtClean="0"/>
          </a:p>
          <a:p>
            <a:pPr marL="0" indent="0" algn="just">
              <a:buNone/>
            </a:pPr>
            <a:r>
              <a:rPr lang="cs-CZ" i="1" dirty="0"/>
              <a:t> </a:t>
            </a:r>
            <a:r>
              <a:rPr lang="cs-CZ" i="1" dirty="0" smtClean="0"/>
              <a:t>    Novinářská </a:t>
            </a:r>
            <a:r>
              <a:rPr lang="cs-CZ" i="1" dirty="0"/>
              <a:t>svoboda zahrnuje i </a:t>
            </a:r>
            <a:r>
              <a:rPr lang="cs-CZ" b="1" i="1" dirty="0"/>
              <a:t>možnost použití určité míry přehánění (nadsázky) či dokonce provokace</a:t>
            </a:r>
            <a:r>
              <a:rPr lang="cs-CZ" i="1" dirty="0"/>
              <a:t> (</a:t>
            </a:r>
            <a:r>
              <a:rPr lang="cs-CZ" i="1" dirty="0" err="1"/>
              <a:t>Oberschlick</a:t>
            </a:r>
            <a:r>
              <a:rPr lang="cs-CZ" i="1" dirty="0"/>
              <a:t> proti Rakousku, </a:t>
            </a:r>
            <a:r>
              <a:rPr lang="cs-CZ" i="1" dirty="0" err="1"/>
              <a:t>Dalban</a:t>
            </a:r>
            <a:r>
              <a:rPr lang="cs-CZ" i="1" dirty="0"/>
              <a:t> proti Rumunsku, Přehled rozsudků ESLP č.10 roč. 1999, str. 217; De </a:t>
            </a:r>
            <a:r>
              <a:rPr lang="cs-CZ" i="1" dirty="0" err="1"/>
              <a:t>Haes</a:t>
            </a:r>
            <a:r>
              <a:rPr lang="cs-CZ" i="1" dirty="0"/>
              <a:t> a </a:t>
            </a:r>
            <a:r>
              <a:rPr lang="cs-CZ" i="1" dirty="0" err="1"/>
              <a:t>Gijsels</a:t>
            </a:r>
            <a:r>
              <a:rPr lang="cs-CZ" i="1" dirty="0"/>
              <a:t> </a:t>
            </a:r>
            <a:r>
              <a:rPr lang="cs-CZ" i="1" dirty="0" smtClean="0"/>
              <a:t>             proti </a:t>
            </a:r>
            <a:r>
              <a:rPr lang="cs-CZ" i="1" dirty="0"/>
              <a:t>Belgii; </a:t>
            </a:r>
            <a:r>
              <a:rPr lang="cs-CZ" i="1" dirty="0" err="1"/>
              <a:t>Fressoz</a:t>
            </a:r>
            <a:r>
              <a:rPr lang="cs-CZ" i="1" dirty="0"/>
              <a:t> a </a:t>
            </a:r>
            <a:r>
              <a:rPr lang="cs-CZ" i="1" dirty="0" err="1"/>
              <a:t>Roire</a:t>
            </a:r>
            <a:r>
              <a:rPr lang="cs-CZ" i="1" dirty="0"/>
              <a:t> proti Francii, </a:t>
            </a:r>
            <a:r>
              <a:rPr lang="cs-CZ" i="1" dirty="0" err="1"/>
              <a:t>Bladet</a:t>
            </a:r>
            <a:r>
              <a:rPr lang="cs-CZ" i="1" dirty="0"/>
              <a:t> </a:t>
            </a:r>
            <a:r>
              <a:rPr lang="cs-CZ" i="1" dirty="0" err="1"/>
              <a:t>Troms</a:t>
            </a:r>
            <a:r>
              <a:rPr lang="cs-CZ" i="1" dirty="0"/>
              <a:t> </a:t>
            </a:r>
            <a:r>
              <a:rPr lang="cs-CZ" i="1" dirty="0" smtClean="0"/>
              <a:t>           a </a:t>
            </a:r>
            <a:r>
              <a:rPr lang="cs-CZ" i="1" dirty="0" err="1"/>
              <a:t>Stensaas</a:t>
            </a:r>
            <a:r>
              <a:rPr lang="cs-CZ" i="1" dirty="0"/>
              <a:t> proti Norsku a další). Kromě poskytování "suchých" faktů může tisk proto "volit i jiné metody informování veřejnosti, a to v případě, cítí-li potřebu získat její pozornost </a:t>
            </a:r>
            <a:r>
              <a:rPr lang="cs-CZ" i="1" dirty="0" smtClean="0"/>
              <a:t>          k </a:t>
            </a:r>
            <a:r>
              <a:rPr lang="cs-CZ" i="1" dirty="0"/>
              <a:t>problematickému tématu či vyvolat veřejnou diskuzi...; </a:t>
            </a:r>
            <a:r>
              <a:rPr lang="cs-CZ" i="1" dirty="0" smtClean="0"/>
              <a:t>         za </a:t>
            </a:r>
            <a:r>
              <a:rPr lang="cs-CZ" i="1" dirty="0"/>
              <a:t>tímto účelem je pak </a:t>
            </a:r>
            <a:r>
              <a:rPr lang="cs-CZ" b="1" i="1" dirty="0"/>
              <a:t>používána nadsázka, polemika, citově zbarvené, provokující, ba dokonce šokující výrazy</a:t>
            </a:r>
            <a:r>
              <a:rPr lang="cs-CZ" i="1" dirty="0"/>
              <a:t>" (srov. usnesení Ústavního soudu ze dne 24. 10. 2006, </a:t>
            </a:r>
            <a:r>
              <a:rPr lang="cs-CZ" i="1" dirty="0" err="1"/>
              <a:t>sp</a:t>
            </a:r>
            <a:r>
              <a:rPr lang="cs-CZ" i="1" dirty="0"/>
              <a:t>. zn. IV.ÚS 424/06).</a:t>
            </a:r>
          </a:p>
        </p:txBody>
      </p:sp>
    </p:spTree>
    <p:extLst>
      <p:ext uri="{BB962C8B-B14F-4D97-AF65-F5344CB8AC3E}">
        <p14:creationId xmlns:p14="http://schemas.microsoft.com/office/powerpoint/2010/main" val="19777778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Ochrana proti difamaci</a:t>
            </a:r>
            <a:endParaRPr lang="cs-CZ" dirty="0"/>
          </a:p>
        </p:txBody>
      </p:sp>
      <p:sp>
        <p:nvSpPr>
          <p:cNvPr id="3" name="Zástupný symbol pro obsah 2"/>
          <p:cNvSpPr>
            <a:spLocks noGrp="1"/>
          </p:cNvSpPr>
          <p:nvPr>
            <p:ph sz="quarter" idx="1"/>
          </p:nvPr>
        </p:nvSpPr>
        <p:spPr/>
        <p:txBody>
          <a:bodyPr>
            <a:normAutofit fontScale="62500" lnSpcReduction="20000"/>
          </a:bodyPr>
          <a:lstStyle/>
          <a:p>
            <a:pPr algn="just"/>
            <a:r>
              <a:rPr lang="cs-CZ" b="1" dirty="0"/>
              <a:t>Vrcholní představitelé státní </a:t>
            </a:r>
            <a:r>
              <a:rPr lang="cs-CZ" b="1" dirty="0" smtClean="0"/>
              <a:t>moci – </a:t>
            </a:r>
            <a:r>
              <a:rPr lang="cs-CZ" dirty="0" smtClean="0"/>
              <a:t>přísnější kritéria na projev (nález </a:t>
            </a:r>
            <a:r>
              <a:rPr lang="cs-CZ" dirty="0"/>
              <a:t>ÚS </a:t>
            </a:r>
            <a:r>
              <a:rPr lang="cs-CZ" dirty="0" smtClean="0"/>
              <a:t>                </a:t>
            </a:r>
            <a:r>
              <a:rPr lang="cs-CZ" dirty="0" err="1" smtClean="0"/>
              <a:t>sp</a:t>
            </a:r>
            <a:r>
              <a:rPr lang="cs-CZ" dirty="0"/>
              <a:t>. zn. I. ÚS 453/03 ze dne </a:t>
            </a:r>
            <a:r>
              <a:rPr lang="cs-CZ" dirty="0" smtClean="0"/>
              <a:t>11.11.2005):</a:t>
            </a:r>
          </a:p>
          <a:p>
            <a:pPr marL="0" indent="0">
              <a:buNone/>
            </a:pPr>
            <a:endParaRPr lang="cs-CZ" dirty="0"/>
          </a:p>
          <a:p>
            <a:pPr marL="0" indent="0" algn="just">
              <a:buNone/>
            </a:pPr>
            <a:r>
              <a:rPr lang="cs-CZ" dirty="0" smtClean="0"/>
              <a:t>     </a:t>
            </a:r>
            <a:r>
              <a:rPr lang="cs-CZ" i="1" dirty="0" smtClean="0"/>
              <a:t>Ústavní </a:t>
            </a:r>
            <a:r>
              <a:rPr lang="cs-CZ" i="1" dirty="0"/>
              <a:t>soud má za to, že informace osob zastávajících vysoké ústavní funkce poskytované veřejnosti se nemohou opírat o zdroj v podobě ústního podání </a:t>
            </a:r>
            <a:r>
              <a:rPr lang="cs-CZ" i="1" dirty="0" smtClean="0"/>
              <a:t>                     v </a:t>
            </a:r>
            <a:r>
              <a:rPr lang="cs-CZ" i="1" dirty="0"/>
              <a:t>podmínkách, které v každém rozumném člověku vyvolají přinejmenším podezření </a:t>
            </a:r>
            <a:r>
              <a:rPr lang="cs-CZ" i="1" dirty="0" smtClean="0"/>
              <a:t>          z </a:t>
            </a:r>
            <a:r>
              <a:rPr lang="cs-CZ" i="1" dirty="0"/>
              <a:t>toho, že osoba informaci poskytující mohla díky času, místu, popř. atmosféře nabýt dojmu, že nejde o žádnou závažnou informaci a tomu přizpůsobila míru </a:t>
            </a:r>
            <a:r>
              <a:rPr lang="cs-CZ" i="1" dirty="0" smtClean="0"/>
              <a:t>pečlivosti…. Ústavní </a:t>
            </a:r>
            <a:r>
              <a:rPr lang="cs-CZ" i="1" dirty="0"/>
              <a:t>soud je přesvědčen o tom, </a:t>
            </a:r>
            <a:r>
              <a:rPr lang="cs-CZ" b="1" i="1" dirty="0"/>
              <a:t>že informace poskytované vysokými ústavními činiteli obsahující tak výbušný potenciál jako v tomto případě, by měly být seriózně ověřovány jejich odbornými aparáty předtím, než budou veřejně sdělovány</a:t>
            </a:r>
            <a:r>
              <a:rPr lang="cs-CZ" i="1" dirty="0"/>
              <a:t>, což se v daném případě evidentně </a:t>
            </a:r>
            <a:r>
              <a:rPr lang="cs-CZ" i="1" dirty="0" smtClean="0"/>
              <a:t>nestalo…</a:t>
            </a:r>
            <a:r>
              <a:rPr lang="cs-CZ" i="1" dirty="0"/>
              <a:t> hodnotí Ústavní soud </a:t>
            </a:r>
            <a:r>
              <a:rPr lang="cs-CZ" i="1" dirty="0" err="1"/>
              <a:t>prokázaně</a:t>
            </a:r>
            <a:r>
              <a:rPr lang="cs-CZ" i="1" dirty="0"/>
              <a:t> vynaložené úsilí vedlejšího účastníka k ověření pravdivosti jeho následného výroku jako zcela neadekvátní vzhledem k difamačnímu potenciálu obsaženému v něm</a:t>
            </a:r>
            <a:r>
              <a:rPr lang="cs-CZ" b="1" i="1" dirty="0"/>
              <a:t>. Prokázané úsilí naopak hodnotí jako neadekvátní </a:t>
            </a:r>
            <a:r>
              <a:rPr lang="cs-CZ" b="1" i="1" dirty="0" smtClean="0"/>
              <a:t>               ve </a:t>
            </a:r>
            <a:r>
              <a:rPr lang="cs-CZ" b="1" i="1" dirty="0"/>
              <a:t>vztahu k možnostem vedlejšího účastníka ověřit si pravdivost informace. Vedlejší účastník se v té době mohl spolehnout na spolupráci obrovského administrativního aparátu, který pro něj zajišťoval </a:t>
            </a:r>
            <a:r>
              <a:rPr lang="cs-CZ" b="1" i="1" dirty="0" smtClean="0"/>
              <a:t>                   nebo </a:t>
            </a:r>
            <a:r>
              <a:rPr lang="cs-CZ" b="1" i="1" dirty="0"/>
              <a:t>zajišťovat mohl podklady pro veřejná vystoupení.</a:t>
            </a:r>
            <a:endParaRPr lang="cs-CZ" i="1" dirty="0"/>
          </a:p>
          <a:p>
            <a:pPr marL="0" indent="0" algn="just">
              <a:buNone/>
            </a:pPr>
            <a:endParaRPr lang="cs-CZ" dirty="0"/>
          </a:p>
          <a:p>
            <a:endParaRPr lang="cs-CZ" dirty="0"/>
          </a:p>
        </p:txBody>
      </p:sp>
    </p:spTree>
    <p:extLst>
      <p:ext uri="{BB962C8B-B14F-4D97-AF65-F5344CB8AC3E}">
        <p14:creationId xmlns:p14="http://schemas.microsoft.com/office/powerpoint/2010/main" val="20376274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Ochrana proti difamaci</a:t>
            </a:r>
            <a:endParaRPr lang="cs-CZ" dirty="0"/>
          </a:p>
        </p:txBody>
      </p:sp>
      <p:sp>
        <p:nvSpPr>
          <p:cNvPr id="3" name="Zástupný symbol pro obsah 2"/>
          <p:cNvSpPr>
            <a:spLocks noGrp="1"/>
          </p:cNvSpPr>
          <p:nvPr>
            <p:ph sz="quarter" idx="1"/>
          </p:nvPr>
        </p:nvSpPr>
        <p:spPr/>
        <p:txBody>
          <a:bodyPr>
            <a:normAutofit fontScale="62500" lnSpcReduction="20000"/>
          </a:bodyPr>
          <a:lstStyle/>
          <a:p>
            <a:r>
              <a:rPr lang="cs-CZ" b="1" dirty="0" smtClean="0"/>
              <a:t>Advokáti - </a:t>
            </a:r>
            <a:r>
              <a:rPr lang="cs-CZ" dirty="0" smtClean="0"/>
              <a:t>rozsudek </a:t>
            </a:r>
            <a:r>
              <a:rPr lang="cs-CZ" dirty="0"/>
              <a:t>NS </a:t>
            </a:r>
            <a:r>
              <a:rPr lang="cs-CZ" dirty="0" err="1"/>
              <a:t>sp</a:t>
            </a:r>
            <a:r>
              <a:rPr lang="cs-CZ" dirty="0"/>
              <a:t>. zn. 30 </a:t>
            </a:r>
            <a:r>
              <a:rPr lang="cs-CZ" dirty="0" err="1"/>
              <a:t>Cdo</a:t>
            </a:r>
            <a:r>
              <a:rPr lang="cs-CZ" dirty="0"/>
              <a:t> 2591/2011 ze dne </a:t>
            </a:r>
            <a:r>
              <a:rPr lang="cs-CZ" dirty="0" smtClean="0"/>
              <a:t>10.01.2013:</a:t>
            </a:r>
          </a:p>
          <a:p>
            <a:endParaRPr lang="cs-CZ" dirty="0" smtClean="0"/>
          </a:p>
          <a:p>
            <a:pPr marL="0" indent="0" algn="just">
              <a:buNone/>
            </a:pPr>
            <a:r>
              <a:rPr lang="cs-CZ" dirty="0" smtClean="0"/>
              <a:t>     </a:t>
            </a:r>
            <a:r>
              <a:rPr lang="cs-CZ" i="1" dirty="0" smtClean="0"/>
              <a:t>Uvedený </a:t>
            </a:r>
            <a:r>
              <a:rPr lang="cs-CZ" i="1" dirty="0"/>
              <a:t>předpis v rámci vymezení požadavků kladených na advokáty mimo jiné ve svém § 17 stanoví, že </a:t>
            </a:r>
            <a:r>
              <a:rPr lang="cs-CZ" b="1" i="1" dirty="0"/>
              <a:t>advokát postupuje při výkonu advokacie tak, aby nesnižoval důstojnost advokátního stavu</a:t>
            </a:r>
            <a:r>
              <a:rPr lang="cs-CZ" i="1" dirty="0"/>
              <a:t>; za tím účelem je zejména povinen dodržovat pravidla profesionální etiky a pravidla soutěže, přičemž pravidla profesionální etiky a pravidla soutěže stanoví stavovský </a:t>
            </a:r>
            <a:r>
              <a:rPr lang="cs-CZ" i="1" dirty="0" smtClean="0"/>
              <a:t>předpis … V </a:t>
            </a:r>
            <a:r>
              <a:rPr lang="cs-CZ" i="1" dirty="0"/>
              <a:t>případě zmiňovaných předpokladů, jimž má advokát ve smyslu ustanovení § 17 zákona </a:t>
            </a:r>
            <a:r>
              <a:rPr lang="cs-CZ" i="1" dirty="0" smtClean="0"/>
              <a:t>                       o </a:t>
            </a:r>
            <a:r>
              <a:rPr lang="cs-CZ" i="1" dirty="0"/>
              <a:t>advokacii (resp. příslušných ustanovení odvozeného stavovského předpisu) vyhovět (tedy s ohledem na posuzovaný případ - i pravidlům slušnosti, vážnosti a úcty </a:t>
            </a:r>
            <a:r>
              <a:rPr lang="cs-CZ" i="1" dirty="0" smtClean="0"/>
              <a:t>                 k </a:t>
            </a:r>
            <a:r>
              <a:rPr lang="cs-CZ" i="1" dirty="0"/>
              <a:t>ostatním subjektům), však jejich nenaplnění, resp. nedodržení, je </a:t>
            </a:r>
            <a:r>
              <a:rPr lang="cs-CZ" b="1" i="1" dirty="0"/>
              <a:t>důvodem možného sankčního postupu ve smyslu § 32 zákona o advokacii </a:t>
            </a:r>
            <a:r>
              <a:rPr lang="cs-CZ" i="1" dirty="0"/>
              <a:t>z titulu posuzování možného kárného provinění, jež je tímto ustanovením chápáno jako závažné nebo opětovné zaviněné porušení povinností stanovených advokátovi nebo advokátnímu koncipientovi tímto nebo zvláštním zákonem nebo stavovským předpisem. </a:t>
            </a:r>
            <a:r>
              <a:rPr lang="cs-CZ" i="1" dirty="0" smtClean="0"/>
              <a:t> Ač </a:t>
            </a:r>
            <a:r>
              <a:rPr lang="cs-CZ" i="1" dirty="0"/>
              <a:t>není možné nikterak umenšovat nutnost respektovat při výkonu advokacie (ve smyslu významu tohoto institutu, jehož výklad byl podán výše) povinnosti advokátů stanovené zákonem o advokacii, resp. dalšími souvisejícími předpisy, </a:t>
            </a:r>
            <a:r>
              <a:rPr lang="cs-CZ" b="1" i="1" dirty="0"/>
              <a:t>nelze dovozovat, že by advokát byl, na rozdíl od ostatních občanů, omezen v ústavně zaručených principech svobody projevu, resp. ve svém právu na kritiku</a:t>
            </a:r>
            <a:r>
              <a:rPr lang="cs-CZ" i="1" dirty="0"/>
              <a:t>. </a:t>
            </a:r>
          </a:p>
        </p:txBody>
      </p:sp>
    </p:spTree>
    <p:extLst>
      <p:ext uri="{BB962C8B-B14F-4D97-AF65-F5344CB8AC3E}">
        <p14:creationId xmlns:p14="http://schemas.microsoft.com/office/powerpoint/2010/main" val="26666791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edia.investicniweb.cz/photos/2012/01/24/7-10551-kmotr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91775"/>
            <a:ext cx="8771809" cy="5828070"/>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p:cNvSpPr txBox="1"/>
          <p:nvPr/>
        </p:nvSpPr>
        <p:spPr>
          <a:xfrm>
            <a:off x="179512" y="6165304"/>
            <a:ext cx="8712968" cy="246221"/>
          </a:xfrm>
          <a:prstGeom prst="rect">
            <a:avLst/>
          </a:prstGeom>
          <a:noFill/>
        </p:spPr>
        <p:txBody>
          <a:bodyPr wrap="square" rtlCol="0">
            <a:spAutoFit/>
          </a:bodyPr>
          <a:lstStyle/>
          <a:p>
            <a:r>
              <a:rPr lang="cs-CZ" sz="1000" dirty="0" smtClean="0"/>
              <a:t>Zdroj: http</a:t>
            </a:r>
            <a:r>
              <a:rPr lang="cs-CZ" sz="1000" dirty="0"/>
              <a:t>://media.investicniweb.cz/photos/2012/01/24/7-10551-kmotr_.jpg</a:t>
            </a:r>
          </a:p>
        </p:txBody>
      </p:sp>
    </p:spTree>
    <p:extLst>
      <p:ext uri="{BB962C8B-B14F-4D97-AF65-F5344CB8AC3E}">
        <p14:creationId xmlns:p14="http://schemas.microsoft.com/office/powerpoint/2010/main" val="1496967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Ochrana proti difamaci</a:t>
            </a:r>
            <a:endParaRPr lang="cs-CZ" b="1" dirty="0"/>
          </a:p>
        </p:txBody>
      </p:sp>
      <p:sp>
        <p:nvSpPr>
          <p:cNvPr id="3" name="Zástupný symbol pro obsah 2"/>
          <p:cNvSpPr>
            <a:spLocks noGrp="1"/>
          </p:cNvSpPr>
          <p:nvPr>
            <p:ph sz="quarter" idx="1"/>
          </p:nvPr>
        </p:nvSpPr>
        <p:spPr/>
        <p:txBody>
          <a:bodyPr>
            <a:normAutofit fontScale="77500" lnSpcReduction="20000"/>
          </a:bodyPr>
          <a:lstStyle/>
          <a:p>
            <a:pPr algn="just"/>
            <a:r>
              <a:rPr lang="cs-CZ" b="1" u="sng" dirty="0"/>
              <a:t>Ochrana </a:t>
            </a:r>
            <a:r>
              <a:rPr lang="cs-CZ" b="1" u="sng" dirty="0" smtClean="0"/>
              <a:t>vážnosti a cti</a:t>
            </a:r>
            <a:r>
              <a:rPr lang="cs-CZ" b="1" dirty="0" smtClean="0"/>
              <a:t> </a:t>
            </a:r>
            <a:r>
              <a:rPr lang="cs-CZ" dirty="0" smtClean="0"/>
              <a:t>- absolutně nejfrekventovanější žaloby</a:t>
            </a:r>
          </a:p>
          <a:p>
            <a:endParaRPr lang="cs-CZ" dirty="0"/>
          </a:p>
          <a:p>
            <a:pPr algn="just"/>
            <a:r>
              <a:rPr lang="cs-CZ" b="1" dirty="0" smtClean="0"/>
              <a:t>Kolize </a:t>
            </a:r>
            <a:r>
              <a:rPr lang="cs-CZ" dirty="0"/>
              <a:t>práva na svobodu projevu </a:t>
            </a:r>
            <a:r>
              <a:rPr lang="cs-CZ" dirty="0" smtClean="0"/>
              <a:t>a práva na informace s </a:t>
            </a:r>
            <a:r>
              <a:rPr lang="cs-CZ" dirty="0"/>
              <a:t>právem </a:t>
            </a:r>
            <a:r>
              <a:rPr lang="cs-CZ" dirty="0" smtClean="0"/>
              <a:t>                       na </a:t>
            </a:r>
            <a:r>
              <a:rPr lang="cs-CZ" dirty="0"/>
              <a:t>ochranu </a:t>
            </a:r>
            <a:r>
              <a:rPr lang="cs-CZ" dirty="0" smtClean="0"/>
              <a:t>osobnosti </a:t>
            </a:r>
          </a:p>
          <a:p>
            <a:pPr marL="0" indent="0" algn="just">
              <a:buNone/>
            </a:pPr>
            <a:endParaRPr lang="cs-CZ" dirty="0" smtClean="0"/>
          </a:p>
          <a:p>
            <a:pPr algn="just"/>
            <a:r>
              <a:rPr lang="cs-CZ" dirty="0" smtClean="0"/>
              <a:t>Nález ÚS </a:t>
            </a:r>
            <a:r>
              <a:rPr lang="cs-CZ" dirty="0" err="1"/>
              <a:t>sp</a:t>
            </a:r>
            <a:r>
              <a:rPr lang="cs-CZ" dirty="0"/>
              <a:t>. zn. IV. ÚS 154/97 </a:t>
            </a:r>
            <a:r>
              <a:rPr lang="cs-CZ" dirty="0" smtClean="0"/>
              <a:t>ze </a:t>
            </a:r>
            <a:r>
              <a:rPr lang="cs-CZ" dirty="0"/>
              <a:t>dne 9. 2. </a:t>
            </a:r>
            <a:r>
              <a:rPr lang="cs-CZ" dirty="0" smtClean="0"/>
              <a:t>1998:</a:t>
            </a:r>
          </a:p>
          <a:p>
            <a:pPr marL="0" indent="0" algn="just">
              <a:buNone/>
            </a:pPr>
            <a:endParaRPr lang="cs-CZ" i="1" dirty="0" smtClean="0"/>
          </a:p>
          <a:p>
            <a:pPr marL="0" indent="0" algn="just">
              <a:buNone/>
            </a:pPr>
            <a:r>
              <a:rPr lang="cs-CZ" i="1" dirty="0"/>
              <a:t> </a:t>
            </a:r>
            <a:r>
              <a:rPr lang="cs-CZ" i="1" dirty="0" smtClean="0"/>
              <a:t>   Při </a:t>
            </a:r>
            <a:r>
              <a:rPr lang="cs-CZ" i="1" dirty="0"/>
              <a:t>střetu základního politického práva na informace a jejich šíření </a:t>
            </a:r>
            <a:r>
              <a:rPr lang="cs-CZ" i="1" dirty="0" smtClean="0"/>
              <a:t>            s </a:t>
            </a:r>
            <a:r>
              <a:rPr lang="cs-CZ" i="1" dirty="0"/>
              <a:t>právem na ochranu osobnosti a soukromého života, tedy </a:t>
            </a:r>
            <a:r>
              <a:rPr lang="cs-CZ" b="1" i="1" dirty="0"/>
              <a:t>základních práv, které stojí na stejné úrovni</a:t>
            </a:r>
            <a:r>
              <a:rPr lang="cs-CZ" i="1" dirty="0"/>
              <a:t>, bude vždy věcí nezávislých soudů, aby s přihlédnutím k okolnostem každého jednotlivého případu pečlivě zvážily, zda jednomu právu nebyla </a:t>
            </a:r>
            <a:r>
              <a:rPr lang="cs-CZ" b="1" i="1" dirty="0"/>
              <a:t>nedůvodně dána přednost </a:t>
            </a:r>
            <a:r>
              <a:rPr lang="cs-CZ" i="1" dirty="0"/>
              <a:t>před právem druhým. Tak to ostatně stanoví i čl. 4 odst. 4 Listiny, když ukládá orgánům aplikujícím právo, aby při této aplikace </a:t>
            </a:r>
            <a:r>
              <a:rPr lang="cs-CZ" b="1" i="1" dirty="0"/>
              <a:t>šetřily podstatu </a:t>
            </a:r>
            <a:r>
              <a:rPr lang="cs-CZ" b="1" i="1" dirty="0" smtClean="0"/>
              <a:t>a </a:t>
            </a:r>
            <a:r>
              <a:rPr lang="cs-CZ" b="1" i="1" dirty="0"/>
              <a:t>smysl </a:t>
            </a:r>
            <a:r>
              <a:rPr lang="cs-CZ" i="1" dirty="0"/>
              <a:t>základních práv.</a:t>
            </a:r>
          </a:p>
          <a:p>
            <a:endParaRPr lang="cs-CZ" dirty="0"/>
          </a:p>
        </p:txBody>
      </p:sp>
    </p:spTree>
    <p:extLst>
      <p:ext uri="{BB962C8B-B14F-4D97-AF65-F5344CB8AC3E}">
        <p14:creationId xmlns:p14="http://schemas.microsoft.com/office/powerpoint/2010/main" val="28977380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Ochrana proti difamaci</a:t>
            </a:r>
            <a:endParaRPr lang="cs-CZ" dirty="0"/>
          </a:p>
        </p:txBody>
      </p:sp>
      <p:sp>
        <p:nvSpPr>
          <p:cNvPr id="3" name="Zástupný symbol pro obsah 2"/>
          <p:cNvSpPr>
            <a:spLocks noGrp="1"/>
          </p:cNvSpPr>
          <p:nvPr>
            <p:ph sz="quarter" idx="1"/>
          </p:nvPr>
        </p:nvSpPr>
        <p:spPr/>
        <p:txBody>
          <a:bodyPr>
            <a:normAutofit fontScale="77500" lnSpcReduction="20000"/>
          </a:bodyPr>
          <a:lstStyle/>
          <a:p>
            <a:pPr algn="just"/>
            <a:r>
              <a:rPr lang="cs-CZ" b="1" dirty="0" smtClean="0"/>
              <a:t>Osoby vykonávající práva a plnící povinnosti (zákonné licence) </a:t>
            </a:r>
            <a:r>
              <a:rPr lang="cs-CZ" dirty="0" smtClean="0"/>
              <a:t>- </a:t>
            </a:r>
            <a:r>
              <a:rPr lang="cs-CZ" dirty="0"/>
              <a:t>typicky </a:t>
            </a:r>
            <a:r>
              <a:rPr lang="cs-CZ" dirty="0" smtClean="0"/>
              <a:t>účastníci, svědci a  </a:t>
            </a:r>
            <a:r>
              <a:rPr lang="cs-CZ" dirty="0"/>
              <a:t>znalci </a:t>
            </a:r>
            <a:r>
              <a:rPr lang="cs-CZ" dirty="0" smtClean="0"/>
              <a:t>z </a:t>
            </a:r>
            <a:r>
              <a:rPr lang="cs-CZ" dirty="0"/>
              <a:t>jiných </a:t>
            </a:r>
            <a:r>
              <a:rPr lang="cs-CZ" dirty="0" smtClean="0"/>
              <a:t>řízení</a:t>
            </a:r>
          </a:p>
          <a:p>
            <a:pPr marL="0" indent="0" algn="just">
              <a:buNone/>
            </a:pPr>
            <a:endParaRPr lang="cs-CZ" dirty="0" smtClean="0"/>
          </a:p>
          <a:p>
            <a:pPr algn="just"/>
            <a:r>
              <a:rPr lang="cs-CZ" b="1" dirty="0" smtClean="0"/>
              <a:t>Vyloučena </a:t>
            </a:r>
            <a:r>
              <a:rPr lang="cs-CZ" b="1" dirty="0"/>
              <a:t>neoprávněnost zásahu </a:t>
            </a:r>
            <a:r>
              <a:rPr lang="cs-CZ" b="1" dirty="0" smtClean="0"/>
              <a:t>(okolnost vylučující protiprávnost)   x    exces</a:t>
            </a:r>
          </a:p>
          <a:p>
            <a:endParaRPr lang="cs-CZ" b="1" dirty="0"/>
          </a:p>
          <a:p>
            <a:pPr algn="just"/>
            <a:r>
              <a:rPr lang="cs-CZ" dirty="0" smtClean="0"/>
              <a:t>Rozsudek </a:t>
            </a:r>
            <a:r>
              <a:rPr lang="cs-CZ" dirty="0"/>
              <a:t>Nejvyššího soudu </a:t>
            </a:r>
            <a:r>
              <a:rPr lang="cs-CZ" dirty="0" err="1"/>
              <a:t>sp</a:t>
            </a:r>
            <a:r>
              <a:rPr lang="cs-CZ" dirty="0"/>
              <a:t>. zn. 30 </a:t>
            </a:r>
            <a:r>
              <a:rPr lang="cs-CZ" dirty="0" err="1"/>
              <a:t>Cdo</a:t>
            </a:r>
            <a:r>
              <a:rPr lang="cs-CZ" dirty="0"/>
              <a:t> 1404/2006 </a:t>
            </a:r>
            <a:r>
              <a:rPr lang="cs-CZ" dirty="0" smtClean="0"/>
              <a:t>ze </a:t>
            </a:r>
            <a:r>
              <a:rPr lang="cs-CZ" dirty="0"/>
              <a:t>dne </a:t>
            </a:r>
            <a:r>
              <a:rPr lang="cs-CZ" dirty="0" smtClean="0"/>
              <a:t>              31.10.2006 (</a:t>
            </a:r>
            <a:r>
              <a:rPr lang="cs-CZ" dirty="0"/>
              <a:t>výroky </a:t>
            </a:r>
            <a:r>
              <a:rPr lang="cs-CZ" i="1" dirty="0" smtClean="0"/>
              <a:t>"žalobkyně </a:t>
            </a:r>
            <a:r>
              <a:rPr lang="cs-CZ" i="1" dirty="0"/>
              <a:t>je zlodějka, krade a </a:t>
            </a:r>
            <a:r>
              <a:rPr lang="cs-CZ" i="1" dirty="0" smtClean="0"/>
              <a:t>lže“</a:t>
            </a:r>
            <a:r>
              <a:rPr lang="cs-CZ" dirty="0" smtClean="0"/>
              <a:t>):</a:t>
            </a:r>
          </a:p>
          <a:p>
            <a:endParaRPr lang="cs-CZ" dirty="0"/>
          </a:p>
          <a:p>
            <a:pPr marL="0" indent="0" algn="just">
              <a:buNone/>
            </a:pPr>
            <a:r>
              <a:rPr lang="cs-CZ" i="1" dirty="0" smtClean="0"/>
              <a:t>     Nelze </a:t>
            </a:r>
            <a:r>
              <a:rPr lang="cs-CZ" i="1" dirty="0"/>
              <a:t>odhlížet od emotivního pojetí jednání před soudem </a:t>
            </a:r>
            <a:r>
              <a:rPr lang="cs-CZ" i="1" dirty="0" smtClean="0"/>
              <a:t>                            a </a:t>
            </a:r>
            <a:r>
              <a:rPr lang="cs-CZ" i="1" dirty="0"/>
              <a:t>s ohledem na průběh tehdejšího jednání, v němž byly probírány vzájemné rodinné vztahy mezi účastníky a slyšenými svědky, </a:t>
            </a:r>
            <a:r>
              <a:rPr lang="cs-CZ" b="1" i="1" dirty="0"/>
              <a:t>nebylo možno předmětný expresivní výrok žalované kvalifikovat jako vybočení z mezí její účastnické výpovědi</a:t>
            </a:r>
            <a:r>
              <a:rPr lang="cs-CZ" i="1" dirty="0"/>
              <a:t>. </a:t>
            </a:r>
          </a:p>
          <a:p>
            <a:endParaRPr lang="cs-CZ" dirty="0"/>
          </a:p>
        </p:txBody>
      </p:sp>
    </p:spTree>
    <p:extLst>
      <p:ext uri="{BB962C8B-B14F-4D97-AF65-F5344CB8AC3E}">
        <p14:creationId xmlns:p14="http://schemas.microsoft.com/office/powerpoint/2010/main" val="32044325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Ochrana proti difamaci</a:t>
            </a:r>
            <a:endParaRPr lang="cs-CZ" dirty="0"/>
          </a:p>
        </p:txBody>
      </p:sp>
      <p:sp>
        <p:nvSpPr>
          <p:cNvPr id="3" name="Zástupný symbol pro obsah 2"/>
          <p:cNvSpPr>
            <a:spLocks noGrp="1"/>
          </p:cNvSpPr>
          <p:nvPr>
            <p:ph sz="quarter" idx="1"/>
          </p:nvPr>
        </p:nvSpPr>
        <p:spPr/>
        <p:txBody>
          <a:bodyPr>
            <a:normAutofit fontScale="55000" lnSpcReduction="20000"/>
          </a:bodyPr>
          <a:lstStyle/>
          <a:p>
            <a:pPr algn="just"/>
            <a:r>
              <a:rPr lang="cs-CZ" b="1" dirty="0" smtClean="0"/>
              <a:t>Nepřímí původci zásahů </a:t>
            </a:r>
            <a:r>
              <a:rPr lang="cs-CZ" b="1" dirty="0"/>
              <a:t>– </a:t>
            </a:r>
            <a:r>
              <a:rPr lang="cs-CZ" b="1" dirty="0" smtClean="0"/>
              <a:t>nedostatek </a:t>
            </a:r>
            <a:r>
              <a:rPr lang="cs-CZ" b="1" dirty="0"/>
              <a:t>pasivní </a:t>
            </a:r>
            <a:r>
              <a:rPr lang="cs-CZ" b="1" dirty="0" smtClean="0"/>
              <a:t>věcné legitimace  x exces</a:t>
            </a:r>
          </a:p>
          <a:p>
            <a:pPr algn="just"/>
            <a:endParaRPr lang="cs-CZ" b="1" dirty="0"/>
          </a:p>
          <a:p>
            <a:pPr algn="just"/>
            <a:r>
              <a:rPr lang="cs-CZ" dirty="0" smtClean="0"/>
              <a:t>Dříve analogicky § 420 odst. 2 </a:t>
            </a:r>
            <a:r>
              <a:rPr lang="cs-CZ" dirty="0" err="1" smtClean="0"/>
              <a:t>obč</a:t>
            </a:r>
            <a:r>
              <a:rPr lang="cs-CZ" dirty="0"/>
              <a:t>. </a:t>
            </a:r>
            <a:r>
              <a:rPr lang="cs-CZ" dirty="0" err="1" smtClean="0"/>
              <a:t>zák</a:t>
            </a:r>
            <a:r>
              <a:rPr lang="cs-CZ" dirty="0" smtClean="0"/>
              <a:t> – rozsudek NS </a:t>
            </a:r>
            <a:r>
              <a:rPr lang="cs-CZ" dirty="0" err="1" smtClean="0"/>
              <a:t>sp</a:t>
            </a:r>
            <a:r>
              <a:rPr lang="cs-CZ" dirty="0" smtClean="0"/>
              <a:t>. zn. 30 </a:t>
            </a:r>
            <a:r>
              <a:rPr lang="cs-CZ" dirty="0" err="1"/>
              <a:t>Cdo</a:t>
            </a:r>
            <a:r>
              <a:rPr lang="cs-CZ" dirty="0"/>
              <a:t> </a:t>
            </a:r>
            <a:r>
              <a:rPr lang="cs-CZ" dirty="0" smtClean="0"/>
              <a:t>2712/2005 ze dne 22.6.2006:</a:t>
            </a:r>
          </a:p>
          <a:p>
            <a:pPr algn="just"/>
            <a:endParaRPr lang="cs-CZ" dirty="0" smtClean="0"/>
          </a:p>
          <a:p>
            <a:pPr marL="0" indent="0" algn="just">
              <a:buNone/>
            </a:pPr>
            <a:r>
              <a:rPr lang="cs-CZ" dirty="0" smtClean="0"/>
              <a:t>      </a:t>
            </a:r>
            <a:r>
              <a:rPr lang="cs-CZ" i="1" dirty="0" smtClean="0"/>
              <a:t>Jestliže </a:t>
            </a:r>
            <a:r>
              <a:rPr lang="cs-CZ" i="1" dirty="0"/>
              <a:t>byl neoprávněný zásah do osobnostních práv fyzické osoby způsoben někým, kdo byl </a:t>
            </a:r>
            <a:r>
              <a:rPr lang="cs-CZ" b="1" i="1" dirty="0"/>
              <a:t>použit </a:t>
            </a:r>
            <a:r>
              <a:rPr lang="cs-CZ" i="1" dirty="0"/>
              <a:t>právnickou nebo jinou fyzickou osobou k realizaci činnosti této právnické či jiné osoby, přičítá se za použití analogie ustanovení § 420 odst. 2 ve spojení s ustanovením § 853 </a:t>
            </a:r>
            <a:r>
              <a:rPr lang="cs-CZ" i="1" dirty="0" err="1"/>
              <a:t>obč</a:t>
            </a:r>
            <a:r>
              <a:rPr lang="cs-CZ" i="1" dirty="0"/>
              <a:t>. zák. neoprávněný zásah samotné fyzické či jiné právnické osobě. Soud se musí zabývat splněním předpokladu tohoto druhu odpovědnosti, a to že právnická osoba </a:t>
            </a:r>
            <a:r>
              <a:rPr lang="cs-CZ" b="1" i="1" dirty="0"/>
              <a:t>vědomě použila </a:t>
            </a:r>
            <a:r>
              <a:rPr lang="cs-CZ" i="1" dirty="0"/>
              <a:t>takové osoby </a:t>
            </a:r>
            <a:r>
              <a:rPr lang="cs-CZ" i="1" dirty="0" smtClean="0"/>
              <a:t>            a </a:t>
            </a:r>
            <a:r>
              <a:rPr lang="cs-CZ" i="1" dirty="0"/>
              <a:t>že taková osoba vědomě jednala, byla použita za právnickou osobu v rámci pověřením vymezené činnosti. Je-li totiž na základě zhodnocení všech okolností konkrétního </a:t>
            </a:r>
            <a:r>
              <a:rPr lang="cs-CZ" i="1" dirty="0" smtClean="0"/>
              <a:t>                     případu </a:t>
            </a:r>
            <a:r>
              <a:rPr lang="cs-CZ" i="1" dirty="0"/>
              <a:t>– především </a:t>
            </a:r>
            <a:r>
              <a:rPr lang="cs-CZ" b="1" i="1" dirty="0"/>
              <a:t>z hlediska místního, časového a věcného vztahu k plnění činnosti </a:t>
            </a:r>
            <a:r>
              <a:rPr lang="cs-CZ" i="1" dirty="0"/>
              <a:t>– na místě závěr, že se činnost použité osoby již neděla v rámci pověřením vymezené činnosti, </a:t>
            </a:r>
            <a:r>
              <a:rPr lang="cs-CZ" i="1" dirty="0" smtClean="0"/>
              <a:t> ale </a:t>
            </a:r>
            <a:r>
              <a:rPr lang="cs-CZ" i="1" dirty="0"/>
              <a:t>šlo o vybočení (exces) z tohoto rámce, o jednání za jiného z vlastní iniciativy a </a:t>
            </a:r>
            <a:r>
              <a:rPr lang="cs-CZ" b="1" i="1" dirty="0"/>
              <a:t>ve vlastním zájmu</a:t>
            </a:r>
            <a:r>
              <a:rPr lang="cs-CZ" i="1" dirty="0"/>
              <a:t>, postihují občanskoprávní sankce podle ustanovení § 13 </a:t>
            </a:r>
            <a:r>
              <a:rPr lang="cs-CZ" i="1" dirty="0" err="1"/>
              <a:t>obč</a:t>
            </a:r>
            <a:r>
              <a:rPr lang="cs-CZ" i="1" dirty="0"/>
              <a:t>. zák. přímo tuto použitou osobu. Právě tak, pokud předseda politické strany vysloví svůj názor na určitou událost a přitom zároveň </a:t>
            </a:r>
            <a:r>
              <a:rPr lang="cs-CZ" b="1" i="1" dirty="0"/>
              <a:t>nejde o názor přijatý oprávněným orgánem politické strany</a:t>
            </a:r>
            <a:r>
              <a:rPr lang="cs-CZ" i="1" dirty="0"/>
              <a:t>, odpovídá </a:t>
            </a:r>
            <a:r>
              <a:rPr lang="cs-CZ" i="1" dirty="0" smtClean="0"/>
              <a:t>                     ve </a:t>
            </a:r>
            <a:r>
              <a:rPr lang="cs-CZ" i="1" dirty="0"/>
              <a:t>smyslu judikatury Nejvyššího soudu postižené fyzické osobě za neoprávněný zásah </a:t>
            </a:r>
            <a:r>
              <a:rPr lang="cs-CZ" i="1" dirty="0" smtClean="0"/>
              <a:t>                       do </a:t>
            </a:r>
            <a:r>
              <a:rPr lang="cs-CZ" i="1" dirty="0"/>
              <a:t>osobnostních práv sám předseda politické strany, nikoli však politická strana sama. Takový výrok není totiž výrokem politické strany, a tedy ani předmětem její vlastní odpovědnosti </a:t>
            </a:r>
            <a:r>
              <a:rPr lang="cs-CZ" i="1" dirty="0" smtClean="0"/>
              <a:t>             podle </a:t>
            </a:r>
            <a:r>
              <a:rPr lang="cs-CZ" i="1" dirty="0"/>
              <a:t>ustanovení § 13 </a:t>
            </a:r>
            <a:r>
              <a:rPr lang="cs-CZ" i="1" dirty="0" err="1"/>
              <a:t>obč</a:t>
            </a:r>
            <a:r>
              <a:rPr lang="cs-CZ" i="1" dirty="0"/>
              <a:t>. zák. (srov. např. rozsudek Nejvyššího soudu České republiky ze dne </a:t>
            </a:r>
            <a:r>
              <a:rPr lang="cs-CZ" i="1" dirty="0" smtClean="0"/>
              <a:t> 29</a:t>
            </a:r>
            <a:r>
              <a:rPr lang="cs-CZ" i="1" dirty="0"/>
              <a:t>. listopadu 2001, </a:t>
            </a:r>
            <a:r>
              <a:rPr lang="cs-CZ" i="1" dirty="0" err="1"/>
              <a:t>sp</a:t>
            </a:r>
            <a:r>
              <a:rPr lang="cs-CZ" i="1" dirty="0"/>
              <a:t>. zn. 30 </a:t>
            </a:r>
            <a:r>
              <a:rPr lang="cs-CZ" i="1" dirty="0" err="1"/>
              <a:t>Cdo</a:t>
            </a:r>
            <a:r>
              <a:rPr lang="cs-CZ" i="1" dirty="0"/>
              <a:t> 79/2001</a:t>
            </a:r>
            <a:r>
              <a:rPr lang="cs-CZ" i="1" dirty="0" smtClean="0"/>
              <a:t>).</a:t>
            </a:r>
            <a:endParaRPr lang="cs-CZ" i="1" dirty="0"/>
          </a:p>
        </p:txBody>
      </p:sp>
    </p:spTree>
    <p:extLst>
      <p:ext uri="{BB962C8B-B14F-4D97-AF65-F5344CB8AC3E}">
        <p14:creationId xmlns:p14="http://schemas.microsoft.com/office/powerpoint/2010/main" val="22510086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Ochrana proti difamaci</a:t>
            </a:r>
            <a:endParaRPr lang="cs-CZ" dirty="0"/>
          </a:p>
        </p:txBody>
      </p:sp>
      <p:sp>
        <p:nvSpPr>
          <p:cNvPr id="3" name="Zástupný symbol pro obsah 2"/>
          <p:cNvSpPr>
            <a:spLocks noGrp="1"/>
          </p:cNvSpPr>
          <p:nvPr>
            <p:ph sz="quarter" idx="1"/>
          </p:nvPr>
        </p:nvSpPr>
        <p:spPr/>
        <p:txBody>
          <a:bodyPr>
            <a:normAutofit fontScale="92500"/>
          </a:bodyPr>
          <a:lstStyle/>
          <a:p>
            <a:pPr algn="just"/>
            <a:r>
              <a:rPr lang="cs-CZ" dirty="0" smtClean="0"/>
              <a:t>Rozsudek KS v Brně </a:t>
            </a:r>
            <a:r>
              <a:rPr lang="cs-CZ" dirty="0" err="1" smtClean="0"/>
              <a:t>sp</a:t>
            </a:r>
            <a:r>
              <a:rPr lang="cs-CZ" dirty="0" smtClean="0"/>
              <a:t>. zn. 24 C 67/2006 ze dne 26.1.2007:</a:t>
            </a:r>
          </a:p>
          <a:p>
            <a:pPr marL="0" indent="0">
              <a:buNone/>
            </a:pPr>
            <a:endParaRPr lang="cs-CZ" dirty="0"/>
          </a:p>
          <a:p>
            <a:pPr marL="0" indent="0" algn="just">
              <a:buNone/>
            </a:pPr>
            <a:r>
              <a:rPr lang="cs-CZ" dirty="0" smtClean="0"/>
              <a:t>     </a:t>
            </a:r>
            <a:r>
              <a:rPr lang="cs-CZ" i="1" dirty="0" smtClean="0"/>
              <a:t>Odpovědnost </a:t>
            </a:r>
            <a:r>
              <a:rPr lang="cs-CZ" i="1" dirty="0"/>
              <a:t>za výrok předsedy politické strany, který </a:t>
            </a:r>
            <a:r>
              <a:rPr lang="cs-CZ" b="1" i="1" dirty="0"/>
              <a:t>při obhajobě způsobu získání </a:t>
            </a:r>
            <a:r>
              <a:rPr lang="cs-CZ" b="1" i="1" dirty="0" smtClean="0"/>
              <a:t>své funkce </a:t>
            </a:r>
            <a:r>
              <a:rPr lang="cs-CZ" i="1" dirty="0"/>
              <a:t>nepřípustnou kritikou protiprávně </a:t>
            </a:r>
            <a:r>
              <a:rPr lang="cs-CZ" i="1" dirty="0" smtClean="0"/>
              <a:t>zasáhl do </a:t>
            </a:r>
            <a:r>
              <a:rPr lang="cs-CZ" i="1" dirty="0"/>
              <a:t>osobnostního práva žalobce dle § 11 a násl. </a:t>
            </a:r>
            <a:r>
              <a:rPr lang="cs-CZ" i="1" dirty="0" err="1"/>
              <a:t>obč</a:t>
            </a:r>
            <a:r>
              <a:rPr lang="cs-CZ" i="1" dirty="0"/>
              <a:t>. zák., nese sám předseda politické strany a nelze ji přenášet na politickou stranu, neboť výrok byl </a:t>
            </a:r>
            <a:r>
              <a:rPr lang="cs-CZ" i="1" dirty="0" smtClean="0"/>
              <a:t>pronesen </a:t>
            </a:r>
            <a:r>
              <a:rPr lang="cs-CZ" b="1" i="1" dirty="0" smtClean="0"/>
              <a:t>ve </a:t>
            </a:r>
            <a:r>
              <a:rPr lang="cs-CZ" b="1" i="1" dirty="0"/>
              <a:t>vlastním zájmu </a:t>
            </a:r>
            <a:r>
              <a:rPr lang="cs-CZ" i="1" dirty="0"/>
              <a:t>předsedy strany </a:t>
            </a:r>
            <a:r>
              <a:rPr lang="cs-CZ" i="1" dirty="0" smtClean="0"/>
              <a:t>  a   zároveň   nešlo o </a:t>
            </a:r>
            <a:r>
              <a:rPr lang="cs-CZ" i="1" dirty="0"/>
              <a:t>názor přijatý oprávněným orgánem politické strany.</a:t>
            </a:r>
          </a:p>
        </p:txBody>
      </p:sp>
    </p:spTree>
    <p:extLst>
      <p:ext uri="{BB962C8B-B14F-4D97-AF65-F5344CB8AC3E}">
        <p14:creationId xmlns:p14="http://schemas.microsoft.com/office/powerpoint/2010/main" val="25355763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Ochrana proti difamaci</a:t>
            </a:r>
            <a:endParaRPr lang="cs-CZ" dirty="0"/>
          </a:p>
        </p:txBody>
      </p:sp>
      <p:sp>
        <p:nvSpPr>
          <p:cNvPr id="3" name="Zástupný symbol pro obsah 2"/>
          <p:cNvSpPr>
            <a:spLocks noGrp="1"/>
          </p:cNvSpPr>
          <p:nvPr>
            <p:ph sz="quarter" idx="1"/>
          </p:nvPr>
        </p:nvSpPr>
        <p:spPr/>
        <p:txBody>
          <a:bodyPr/>
          <a:lstStyle/>
          <a:p>
            <a:pPr algn="just"/>
            <a:r>
              <a:rPr lang="cs-CZ" dirty="0" smtClean="0"/>
              <a:t>§ 2914 NOZ:</a:t>
            </a:r>
            <a:endParaRPr lang="cs-CZ" dirty="0"/>
          </a:p>
          <a:p>
            <a:pPr marL="0" indent="0" algn="just">
              <a:buNone/>
            </a:pPr>
            <a:endParaRPr lang="cs-CZ" dirty="0" smtClean="0"/>
          </a:p>
          <a:p>
            <a:pPr marL="0" indent="0" algn="just">
              <a:buNone/>
            </a:pPr>
            <a:r>
              <a:rPr lang="cs-CZ" dirty="0"/>
              <a:t> </a:t>
            </a:r>
            <a:r>
              <a:rPr lang="cs-CZ" dirty="0" smtClean="0"/>
              <a:t>    Kdo </a:t>
            </a:r>
            <a:r>
              <a:rPr lang="cs-CZ" dirty="0"/>
              <a:t>při své činnosti </a:t>
            </a:r>
            <a:r>
              <a:rPr lang="cs-CZ" b="1" dirty="0"/>
              <a:t>použije zmocněnce, zaměstnance nebo jiného pomocníka</a:t>
            </a:r>
            <a:r>
              <a:rPr lang="cs-CZ" dirty="0"/>
              <a:t>, nahradí škodu jím způsobenou stejně, jako by ji způsobil sám. Zavázal-li se však někdo při plnění jiné osoby provést určitou činnost samostatně, nepovažuje se </a:t>
            </a:r>
            <a:r>
              <a:rPr lang="cs-CZ" dirty="0" smtClean="0"/>
              <a:t>                           za </a:t>
            </a:r>
            <a:r>
              <a:rPr lang="cs-CZ" dirty="0"/>
              <a:t>pomocníka; pokud ho však tato jiná osoba nepečlivě vybrala nebo na něho nedostatečně dohlížela, ručí za splnění jeho povinnosti k náhradě škody.</a:t>
            </a:r>
          </a:p>
          <a:p>
            <a:endParaRPr lang="cs-CZ" dirty="0"/>
          </a:p>
          <a:p>
            <a:endParaRPr lang="cs-CZ" dirty="0"/>
          </a:p>
        </p:txBody>
      </p:sp>
    </p:spTree>
    <p:extLst>
      <p:ext uri="{BB962C8B-B14F-4D97-AF65-F5344CB8AC3E}">
        <p14:creationId xmlns:p14="http://schemas.microsoft.com/office/powerpoint/2010/main" val="38158633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Ochrana proti difamaci</a:t>
            </a:r>
            <a:endParaRPr lang="cs-CZ" dirty="0"/>
          </a:p>
        </p:txBody>
      </p:sp>
      <p:sp>
        <p:nvSpPr>
          <p:cNvPr id="3" name="Zástupný symbol pro obsah 2"/>
          <p:cNvSpPr>
            <a:spLocks noGrp="1"/>
          </p:cNvSpPr>
          <p:nvPr>
            <p:ph sz="quarter" idx="1"/>
          </p:nvPr>
        </p:nvSpPr>
        <p:spPr/>
        <p:txBody>
          <a:bodyPr>
            <a:normAutofit lnSpcReduction="10000"/>
          </a:bodyPr>
          <a:lstStyle/>
          <a:p>
            <a:pPr lvl="0" algn="just"/>
            <a:r>
              <a:rPr lang="cs-CZ" b="1" u="sng" dirty="0"/>
              <a:t>Význam motivu </a:t>
            </a:r>
            <a:r>
              <a:rPr lang="cs-CZ" b="1" u="sng" dirty="0" smtClean="0"/>
              <a:t>zveřejnění</a:t>
            </a:r>
            <a:r>
              <a:rPr lang="cs-CZ" dirty="0" smtClean="0"/>
              <a:t> (legitimní x nelegitimní) - nález </a:t>
            </a:r>
            <a:r>
              <a:rPr lang="cs-CZ" dirty="0"/>
              <a:t>ÚS </a:t>
            </a:r>
            <a:r>
              <a:rPr lang="cs-CZ" dirty="0" err="1"/>
              <a:t>sp</a:t>
            </a:r>
            <a:r>
              <a:rPr lang="cs-CZ" dirty="0"/>
              <a:t>. zn. I. ÚS 453/03 ze dne 11.11.2005:</a:t>
            </a:r>
          </a:p>
          <a:p>
            <a:pPr marL="0" indent="0">
              <a:buNone/>
            </a:pPr>
            <a:endParaRPr lang="cs-CZ" dirty="0"/>
          </a:p>
          <a:p>
            <a:pPr marL="0" indent="0" algn="just">
              <a:buNone/>
            </a:pPr>
            <a:r>
              <a:rPr lang="cs-CZ" dirty="0"/>
              <a:t> </a:t>
            </a:r>
            <a:r>
              <a:rPr lang="cs-CZ" dirty="0" smtClean="0"/>
              <a:t>   </a:t>
            </a:r>
            <a:r>
              <a:rPr lang="cs-CZ" i="1" dirty="0" smtClean="0"/>
              <a:t>Důležité </a:t>
            </a:r>
            <a:r>
              <a:rPr lang="cs-CZ" i="1" dirty="0"/>
              <a:t>pro zvážení legitimního zveřejnění informace je zkoumání motivu zveřejnění. Legitimitu zveřejnění informace nelze dovodit pokud byla dominantně motivována </a:t>
            </a:r>
            <a:r>
              <a:rPr lang="cs-CZ" b="1" i="1" dirty="0"/>
              <a:t>touhou poškodit </a:t>
            </a:r>
            <a:r>
              <a:rPr lang="cs-CZ" i="1" dirty="0"/>
              <a:t>difamovanou osobu, pokud šiřitel sám informaci nevěřil anebo pokud ji poskytl bezohledně, aniž by se řádně staral o to, zda je či není pravdivá.</a:t>
            </a:r>
          </a:p>
          <a:p>
            <a:endParaRPr lang="cs-CZ" dirty="0"/>
          </a:p>
        </p:txBody>
      </p:sp>
    </p:spTree>
    <p:extLst>
      <p:ext uri="{BB962C8B-B14F-4D97-AF65-F5344CB8AC3E}">
        <p14:creationId xmlns:p14="http://schemas.microsoft.com/office/powerpoint/2010/main" val="25052230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Ochrana proti difamaci</a:t>
            </a:r>
            <a:endParaRPr lang="cs-CZ" dirty="0"/>
          </a:p>
        </p:txBody>
      </p:sp>
      <p:sp>
        <p:nvSpPr>
          <p:cNvPr id="3" name="Zástupný symbol pro obsah 2"/>
          <p:cNvSpPr>
            <a:spLocks noGrp="1"/>
          </p:cNvSpPr>
          <p:nvPr>
            <p:ph sz="quarter" idx="1"/>
          </p:nvPr>
        </p:nvSpPr>
        <p:spPr/>
        <p:txBody>
          <a:bodyPr/>
          <a:lstStyle/>
          <a:p>
            <a:pPr algn="just"/>
            <a:r>
              <a:rPr lang="cs-CZ" dirty="0" smtClean="0"/>
              <a:t>Rozsudek Nejvyššího soudu </a:t>
            </a:r>
            <a:r>
              <a:rPr lang="cs-CZ" dirty="0" err="1" smtClean="0"/>
              <a:t>sp</a:t>
            </a:r>
            <a:r>
              <a:rPr lang="cs-CZ" dirty="0" smtClean="0"/>
              <a:t>. zn.                               30 </a:t>
            </a:r>
            <a:r>
              <a:rPr lang="cs-CZ" dirty="0" err="1" smtClean="0"/>
              <a:t>Cdo</a:t>
            </a:r>
            <a:r>
              <a:rPr lang="cs-CZ" dirty="0" smtClean="0"/>
              <a:t> 1883/2013-735 ze dne 19.3.2014:</a:t>
            </a:r>
          </a:p>
          <a:p>
            <a:pPr algn="just"/>
            <a:endParaRPr lang="cs-CZ" dirty="0" smtClean="0"/>
          </a:p>
          <a:p>
            <a:pPr marL="0" indent="0" algn="just">
              <a:buNone/>
            </a:pPr>
            <a:r>
              <a:rPr lang="cs-CZ" dirty="0" smtClean="0"/>
              <a:t>   </a:t>
            </a:r>
            <a:r>
              <a:rPr lang="cs-CZ" i="1" dirty="0" smtClean="0"/>
              <a:t>Hodnotící </a:t>
            </a:r>
            <a:r>
              <a:rPr lang="cs-CZ" i="1" dirty="0"/>
              <a:t>soud </a:t>
            </a:r>
            <a:r>
              <a:rPr lang="cs-CZ" i="1" dirty="0" smtClean="0"/>
              <a:t>… </a:t>
            </a:r>
            <a:r>
              <a:rPr lang="cs-CZ" i="1" dirty="0"/>
              <a:t>nelze jakkoli dokazovat, je však nutné </a:t>
            </a:r>
            <a:r>
              <a:rPr lang="cs-CZ" b="1" i="1" dirty="0"/>
              <a:t>zkoumat</a:t>
            </a:r>
            <a:r>
              <a:rPr lang="cs-CZ" i="1" dirty="0"/>
              <a:t>, zda se zakládá na pravdivé informaci, zda forma jeho veřejné prezentace je přiměřená a zda zásah do práv dotčené osoby je nevyhnutelným průvodním jevem výkonu kritiky, tzn., </a:t>
            </a:r>
            <a:r>
              <a:rPr lang="cs-CZ" b="1" i="1" dirty="0"/>
              <a:t>zda primárním cílem kritiky není hanobení dané osoby</a:t>
            </a:r>
            <a:r>
              <a:rPr lang="cs-CZ" i="1" dirty="0"/>
              <a:t>.</a:t>
            </a:r>
          </a:p>
          <a:p>
            <a:pPr algn="just"/>
            <a:endParaRPr lang="cs-CZ" dirty="0" smtClean="0"/>
          </a:p>
          <a:p>
            <a:pPr algn="just"/>
            <a:endParaRPr lang="cs-CZ" dirty="0"/>
          </a:p>
        </p:txBody>
      </p:sp>
    </p:spTree>
    <p:extLst>
      <p:ext uri="{BB962C8B-B14F-4D97-AF65-F5344CB8AC3E}">
        <p14:creationId xmlns:p14="http://schemas.microsoft.com/office/powerpoint/2010/main" val="6628500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Ochrana proti difamaci</a:t>
            </a:r>
            <a:endParaRPr lang="cs-CZ" dirty="0"/>
          </a:p>
        </p:txBody>
      </p:sp>
      <p:sp>
        <p:nvSpPr>
          <p:cNvPr id="3" name="Zástupný symbol pro obsah 2"/>
          <p:cNvSpPr>
            <a:spLocks noGrp="1"/>
          </p:cNvSpPr>
          <p:nvPr>
            <p:ph sz="quarter" idx="1"/>
          </p:nvPr>
        </p:nvSpPr>
        <p:spPr/>
        <p:txBody>
          <a:bodyPr>
            <a:normAutofit fontScale="85000" lnSpcReduction="10000"/>
          </a:bodyPr>
          <a:lstStyle/>
          <a:p>
            <a:r>
              <a:rPr lang="cs-CZ" dirty="0" smtClean="0"/>
              <a:t>Rozsudek KS v Brně </a:t>
            </a:r>
            <a:r>
              <a:rPr lang="cs-CZ" dirty="0" err="1" smtClean="0"/>
              <a:t>sp</a:t>
            </a:r>
            <a:r>
              <a:rPr lang="cs-CZ" dirty="0" smtClean="0"/>
              <a:t>. zn. 13 </a:t>
            </a:r>
            <a:r>
              <a:rPr lang="cs-CZ" dirty="0"/>
              <a:t>Co </a:t>
            </a:r>
            <a:r>
              <a:rPr lang="cs-CZ" dirty="0" smtClean="0"/>
              <a:t>62/2011 ze dne 23.5.2013:</a:t>
            </a:r>
          </a:p>
          <a:p>
            <a:endParaRPr lang="cs-CZ" dirty="0"/>
          </a:p>
          <a:p>
            <a:pPr marL="0" indent="0" algn="just" hangingPunct="0">
              <a:buNone/>
            </a:pPr>
            <a:r>
              <a:rPr lang="cs-CZ" i="1" dirty="0" smtClean="0"/>
              <a:t>    Kritika </a:t>
            </a:r>
            <a:r>
              <a:rPr lang="cs-CZ" i="1" dirty="0"/>
              <a:t>žalovaných navíc směřovala ke </a:t>
            </a:r>
            <a:r>
              <a:rPr lang="cs-CZ" b="1" i="1" dirty="0"/>
              <a:t>zcela legitimnímu cíli</a:t>
            </a:r>
            <a:r>
              <a:rPr lang="cs-CZ" i="1" dirty="0"/>
              <a:t>, který vyjádřil již Ústavní soud v nálezu ze dne 8.12.2004 tak, že „…</a:t>
            </a:r>
            <a:r>
              <a:rPr lang="cs-CZ" b="1" i="1" dirty="0"/>
              <a:t>prostředí univerzit</a:t>
            </a:r>
            <a:r>
              <a:rPr lang="cs-CZ" i="1" dirty="0"/>
              <a:t> bylo třeba – za aktivní účasti studentů a nového vedení vysokých škol – </a:t>
            </a:r>
            <a:r>
              <a:rPr lang="cs-CZ" b="1" i="1" dirty="0"/>
              <a:t>zásadně </a:t>
            </a:r>
            <a:r>
              <a:rPr lang="cs-CZ" b="1" i="1" dirty="0" smtClean="0"/>
              <a:t>                   a </a:t>
            </a:r>
            <a:r>
              <a:rPr lang="cs-CZ" b="1" i="1" dirty="0"/>
              <a:t>urychleně změnit</a:t>
            </a:r>
            <a:r>
              <a:rPr lang="cs-CZ" i="1" dirty="0"/>
              <a:t>…“. </a:t>
            </a:r>
            <a:r>
              <a:rPr lang="cs-CZ" i="1" dirty="0" smtClean="0"/>
              <a:t>Při </a:t>
            </a:r>
            <a:r>
              <a:rPr lang="cs-CZ" i="1" dirty="0"/>
              <a:t>závěru, že kritika adresovaná žalobci byla založena na pravdivém základu, že byla ve smyslu judikaturou přijatých a výše uvedených zásad kritikou přiměřenou a že vedla k legitimnímu cíli, by vyhovění žalobě, tedy uložení povinnosti omluvy žalovaným, znamenala popření obecně platné zásady, že omezení svobody projevu v demokratické společnosti musí být nezbytné. </a:t>
            </a:r>
          </a:p>
          <a:p>
            <a:pPr marL="0" indent="0" hangingPunct="0">
              <a:buNone/>
            </a:pPr>
            <a:endParaRPr lang="cs-CZ" i="1" dirty="0"/>
          </a:p>
          <a:p>
            <a:endParaRPr lang="cs-CZ" dirty="0"/>
          </a:p>
        </p:txBody>
      </p:sp>
    </p:spTree>
    <p:extLst>
      <p:ext uri="{BB962C8B-B14F-4D97-AF65-F5344CB8AC3E}">
        <p14:creationId xmlns:p14="http://schemas.microsoft.com/office/powerpoint/2010/main" val="29971039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Ochrana proti difamaci</a:t>
            </a:r>
            <a:endParaRPr lang="cs-CZ" dirty="0"/>
          </a:p>
        </p:txBody>
      </p:sp>
      <p:sp>
        <p:nvSpPr>
          <p:cNvPr id="3" name="Zástupný symbol pro obsah 2"/>
          <p:cNvSpPr>
            <a:spLocks noGrp="1"/>
          </p:cNvSpPr>
          <p:nvPr>
            <p:ph sz="quarter" idx="1"/>
          </p:nvPr>
        </p:nvSpPr>
        <p:spPr/>
        <p:txBody>
          <a:bodyPr>
            <a:noAutofit/>
          </a:bodyPr>
          <a:lstStyle/>
          <a:p>
            <a:pPr algn="just"/>
            <a:r>
              <a:rPr lang="cs-CZ" sz="1800" b="1" u="sng" dirty="0"/>
              <a:t>10-ti stupňový test </a:t>
            </a:r>
            <a:r>
              <a:rPr lang="cs-CZ" sz="1800" b="1" u="sng" dirty="0" smtClean="0"/>
              <a:t>difamace</a:t>
            </a:r>
            <a:r>
              <a:rPr lang="cs-CZ" sz="1800" dirty="0" smtClean="0"/>
              <a:t> -nález </a:t>
            </a:r>
            <a:r>
              <a:rPr lang="cs-CZ" sz="1800" dirty="0"/>
              <a:t>ÚS </a:t>
            </a:r>
            <a:r>
              <a:rPr lang="cs-CZ" sz="1800" dirty="0" err="1"/>
              <a:t>sp</a:t>
            </a:r>
            <a:r>
              <a:rPr lang="cs-CZ" sz="1800" dirty="0"/>
              <a:t>. zn. I. ÚS 453/03 ze dne 11.11.2005</a:t>
            </a:r>
            <a:r>
              <a:rPr lang="cs-CZ" sz="1800" dirty="0" smtClean="0"/>
              <a:t>:</a:t>
            </a:r>
          </a:p>
          <a:p>
            <a:pPr marL="0" indent="0">
              <a:buNone/>
            </a:pPr>
            <a:endParaRPr lang="cs-CZ" sz="1800" dirty="0"/>
          </a:p>
          <a:p>
            <a:pPr marL="0" indent="0" algn="just">
              <a:buNone/>
            </a:pPr>
            <a:r>
              <a:rPr lang="cs-CZ" sz="1800" i="1" dirty="0" smtClean="0"/>
              <a:t>    Tvrzená </a:t>
            </a:r>
            <a:r>
              <a:rPr lang="cs-CZ" sz="1800" i="1" dirty="0"/>
              <a:t>difamační fakta je třeba vždy posuzovat komplexně pod zorným úhlem mnoha hledisek, která lze vyjádřit v následujících bodech (shodně viz </a:t>
            </a:r>
            <a:r>
              <a:rPr lang="cs-CZ" sz="1800" i="1" dirty="0" err="1"/>
              <a:t>Amicus</a:t>
            </a:r>
            <a:r>
              <a:rPr lang="cs-CZ" sz="1800" i="1" dirty="0"/>
              <a:t> </a:t>
            </a:r>
            <a:r>
              <a:rPr lang="cs-CZ" sz="1800" i="1" dirty="0" err="1"/>
              <a:t>Curiae</a:t>
            </a:r>
            <a:r>
              <a:rPr lang="cs-CZ" sz="1800" i="1" dirty="0"/>
              <a:t> </a:t>
            </a:r>
            <a:r>
              <a:rPr lang="cs-CZ" sz="1800" i="1" dirty="0" err="1"/>
              <a:t>Opinion</a:t>
            </a:r>
            <a:r>
              <a:rPr lang="cs-CZ" sz="1800" i="1" dirty="0"/>
              <a:t> Benátské Komise ze dne 17. 3. 2004, CDL-AD(2004)011):</a:t>
            </a:r>
          </a:p>
          <a:p>
            <a:pPr marL="0" indent="0" algn="just">
              <a:buNone/>
            </a:pPr>
            <a:r>
              <a:rPr lang="cs-CZ" sz="1800" i="1" dirty="0"/>
              <a:t> </a:t>
            </a:r>
            <a:r>
              <a:rPr lang="cs-CZ" sz="1800" i="1" dirty="0" smtClean="0"/>
              <a:t>   1</a:t>
            </a:r>
            <a:r>
              <a:rPr lang="cs-CZ" sz="1800" i="1" dirty="0"/>
              <a:t>. </a:t>
            </a:r>
            <a:r>
              <a:rPr lang="cs-CZ" sz="1800" b="1" i="1" dirty="0"/>
              <a:t>Závažnost obvinění</a:t>
            </a:r>
            <a:r>
              <a:rPr lang="cs-CZ" sz="1800" i="1" dirty="0"/>
              <a:t>. Čím závažnější obvinění je, tím více byla veřejnost dezinformována </a:t>
            </a:r>
            <a:r>
              <a:rPr lang="cs-CZ" sz="1800" i="1" dirty="0" smtClean="0"/>
              <a:t> a </a:t>
            </a:r>
            <a:r>
              <a:rPr lang="cs-CZ" sz="1800" i="1" dirty="0"/>
              <a:t>difamovaná osoba poškozena, pokud tvrzení není pravdivé.</a:t>
            </a:r>
          </a:p>
          <a:p>
            <a:pPr marL="0" indent="0" algn="just">
              <a:buNone/>
            </a:pPr>
            <a:r>
              <a:rPr lang="cs-CZ" sz="1800" i="1" dirty="0" smtClean="0"/>
              <a:t>   2</a:t>
            </a:r>
            <a:r>
              <a:rPr lang="cs-CZ" sz="1800" i="1" dirty="0"/>
              <a:t>. </a:t>
            </a:r>
            <a:r>
              <a:rPr lang="cs-CZ" sz="1800" b="1" i="1" dirty="0"/>
              <a:t>Povaha informace </a:t>
            </a:r>
            <a:r>
              <a:rPr lang="cs-CZ" sz="1800" b="1" i="1" dirty="0" smtClean="0"/>
              <a:t> </a:t>
            </a:r>
            <a:r>
              <a:rPr lang="cs-CZ" sz="1800" i="1" dirty="0" smtClean="0"/>
              <a:t>a </a:t>
            </a:r>
            <a:r>
              <a:rPr lang="cs-CZ" sz="1800" i="1" dirty="0"/>
              <a:t>uvážení, do jaké míry je předmětný problém </a:t>
            </a:r>
            <a:r>
              <a:rPr lang="cs-CZ" sz="1800" b="1" i="1" dirty="0"/>
              <a:t>záležitostí veřejného zájmu</a:t>
            </a:r>
            <a:r>
              <a:rPr lang="cs-CZ" sz="1800" i="1" dirty="0"/>
              <a:t>.</a:t>
            </a:r>
          </a:p>
          <a:p>
            <a:pPr marL="0" indent="0" algn="just">
              <a:buNone/>
            </a:pPr>
            <a:r>
              <a:rPr lang="cs-CZ" sz="1800" i="1" dirty="0" smtClean="0"/>
              <a:t>   3</a:t>
            </a:r>
            <a:r>
              <a:rPr lang="cs-CZ" sz="1800" i="1" dirty="0"/>
              <a:t>. </a:t>
            </a:r>
            <a:r>
              <a:rPr lang="cs-CZ" sz="1800" b="1" i="1" dirty="0"/>
              <a:t>Zdroj informace</a:t>
            </a:r>
            <a:r>
              <a:rPr lang="cs-CZ" sz="1800" i="1" dirty="0"/>
              <a:t>. Někteří šiřitelé informace nemají přímou znalost </a:t>
            </a:r>
            <a:r>
              <a:rPr lang="cs-CZ" sz="1800" i="1" dirty="0" smtClean="0"/>
              <a:t>                    o </a:t>
            </a:r>
            <a:r>
              <a:rPr lang="cs-CZ" sz="1800" i="1" dirty="0"/>
              <a:t>události. Někteří mají vlastní důvody rozmělnit informaci anebo jsou placeni za své příběhy.</a:t>
            </a:r>
          </a:p>
          <a:p>
            <a:pPr marL="0" indent="0">
              <a:buNone/>
            </a:pPr>
            <a:r>
              <a:rPr lang="cs-CZ" sz="1800" i="1" dirty="0" smtClean="0"/>
              <a:t>   4</a:t>
            </a:r>
            <a:r>
              <a:rPr lang="cs-CZ" sz="1800" i="1" dirty="0"/>
              <a:t>. Vynaložené úsilí a konkrétní kroky k </a:t>
            </a:r>
            <a:r>
              <a:rPr lang="cs-CZ" sz="1800" b="1" i="1" dirty="0"/>
              <a:t>ověření pravdivosti </a:t>
            </a:r>
            <a:r>
              <a:rPr lang="cs-CZ" sz="1800" i="1" dirty="0"/>
              <a:t>informace.</a:t>
            </a:r>
          </a:p>
          <a:p>
            <a:pPr marL="0" indent="0">
              <a:buNone/>
            </a:pPr>
            <a:endParaRPr lang="cs-CZ" sz="1600" i="1" dirty="0"/>
          </a:p>
          <a:p>
            <a:pPr marL="0" indent="0">
              <a:buNone/>
            </a:pPr>
            <a:r>
              <a:rPr lang="cs-CZ" sz="1600" i="1" dirty="0" smtClean="0"/>
              <a:t>   </a:t>
            </a:r>
            <a:endParaRPr lang="cs-CZ" sz="1600" i="1" dirty="0"/>
          </a:p>
        </p:txBody>
      </p:sp>
    </p:spTree>
    <p:extLst>
      <p:ext uri="{BB962C8B-B14F-4D97-AF65-F5344CB8AC3E}">
        <p14:creationId xmlns:p14="http://schemas.microsoft.com/office/powerpoint/2010/main" val="38387656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Ochrana proti difamaci</a:t>
            </a:r>
            <a:endParaRPr lang="cs-CZ" dirty="0"/>
          </a:p>
        </p:txBody>
      </p:sp>
      <p:sp>
        <p:nvSpPr>
          <p:cNvPr id="3" name="Zástupný symbol pro obsah 2"/>
          <p:cNvSpPr>
            <a:spLocks noGrp="1"/>
          </p:cNvSpPr>
          <p:nvPr>
            <p:ph sz="quarter" idx="1"/>
          </p:nvPr>
        </p:nvSpPr>
        <p:spPr/>
        <p:txBody>
          <a:bodyPr>
            <a:normAutofit fontScale="85000" lnSpcReduction="10000"/>
          </a:bodyPr>
          <a:lstStyle/>
          <a:p>
            <a:pPr marL="0" indent="0">
              <a:buNone/>
            </a:pPr>
            <a:r>
              <a:rPr lang="cs-CZ" sz="2800" i="1" dirty="0" smtClean="0"/>
              <a:t>     5</a:t>
            </a:r>
            <a:r>
              <a:rPr lang="cs-CZ" sz="2800" i="1" dirty="0"/>
              <a:t>. </a:t>
            </a:r>
            <a:r>
              <a:rPr lang="cs-CZ" sz="2800" b="1" i="1" dirty="0"/>
              <a:t>Status informace</a:t>
            </a:r>
            <a:r>
              <a:rPr lang="cs-CZ" sz="2800" i="1" dirty="0"/>
              <a:t>. Obvinění již může být předmětem vyšetřování, které vyžaduje ohledy.</a:t>
            </a:r>
          </a:p>
          <a:p>
            <a:pPr marL="0" indent="0" algn="just">
              <a:buNone/>
            </a:pPr>
            <a:r>
              <a:rPr lang="cs-CZ" i="1" dirty="0" smtClean="0"/>
              <a:t>    6</a:t>
            </a:r>
            <a:r>
              <a:rPr lang="cs-CZ" i="1" dirty="0"/>
              <a:t>. </a:t>
            </a:r>
            <a:r>
              <a:rPr lang="cs-CZ" b="1" i="1" dirty="0"/>
              <a:t>Naléhavost záležitosti</a:t>
            </a:r>
            <a:r>
              <a:rPr lang="cs-CZ" i="1" dirty="0"/>
              <a:t>. Zprávy jsou často komoditou podléhající rychlé zkáze.</a:t>
            </a:r>
          </a:p>
          <a:p>
            <a:pPr marL="0" indent="0" algn="just">
              <a:buNone/>
            </a:pPr>
            <a:r>
              <a:rPr lang="cs-CZ" i="1" dirty="0" smtClean="0"/>
              <a:t>     7</a:t>
            </a:r>
            <a:r>
              <a:rPr lang="cs-CZ" i="1" dirty="0"/>
              <a:t>. Zda byl žádán </a:t>
            </a:r>
            <a:r>
              <a:rPr lang="cs-CZ" b="1" i="1" dirty="0"/>
              <a:t>komentář od stěžovatele (žalobce)</a:t>
            </a:r>
            <a:r>
              <a:rPr lang="cs-CZ" i="1" dirty="0"/>
              <a:t>. Ten může mít informace, kterými jiní nedisponují nebo které nesdělili. Oslovení stěžovatele (žalobce) nemusí být vždy nutné.</a:t>
            </a:r>
          </a:p>
          <a:p>
            <a:pPr marL="0" indent="0">
              <a:buNone/>
            </a:pPr>
            <a:r>
              <a:rPr lang="cs-CZ" i="1" dirty="0" smtClean="0"/>
              <a:t>    8</a:t>
            </a:r>
            <a:r>
              <a:rPr lang="cs-CZ" i="1" dirty="0"/>
              <a:t>. Zda médii šířené sdělení obsahovalo podstatu události viděné </a:t>
            </a:r>
            <a:r>
              <a:rPr lang="cs-CZ" b="1" i="1" dirty="0"/>
              <a:t>očima stěžovatele (žalobce)</a:t>
            </a:r>
            <a:r>
              <a:rPr lang="cs-CZ" i="1" dirty="0"/>
              <a:t>.</a:t>
            </a:r>
          </a:p>
          <a:p>
            <a:pPr marL="0" indent="0" algn="just">
              <a:buNone/>
            </a:pPr>
            <a:r>
              <a:rPr lang="cs-CZ" i="1" dirty="0" smtClean="0"/>
              <a:t>    9</a:t>
            </a:r>
            <a:r>
              <a:rPr lang="cs-CZ" i="1" dirty="0"/>
              <a:t>. </a:t>
            </a:r>
            <a:r>
              <a:rPr lang="cs-CZ" b="1" i="1" dirty="0"/>
              <a:t>Tón sdělení </a:t>
            </a:r>
            <a:r>
              <a:rPr lang="cs-CZ" i="1" dirty="0"/>
              <a:t>šířeného médii. Původce mediálně šířené informace může iniciovat diskusi nebo vyšetřování. Nemusí prezentovat obvinění jako sdělování faktu.</a:t>
            </a:r>
          </a:p>
          <a:p>
            <a:pPr marL="0" indent="0">
              <a:buNone/>
            </a:pPr>
            <a:r>
              <a:rPr lang="cs-CZ" i="1" dirty="0" smtClean="0"/>
              <a:t>    10</a:t>
            </a:r>
            <a:r>
              <a:rPr lang="cs-CZ" i="1" dirty="0"/>
              <a:t>. </a:t>
            </a:r>
            <a:r>
              <a:rPr lang="cs-CZ" b="1" i="1" dirty="0"/>
              <a:t>Okolnosti zveřejnění </a:t>
            </a:r>
            <a:r>
              <a:rPr lang="cs-CZ" i="1" dirty="0"/>
              <a:t>včetně jeho </a:t>
            </a:r>
            <a:r>
              <a:rPr lang="cs-CZ" b="1" i="1" dirty="0"/>
              <a:t>načasování</a:t>
            </a:r>
            <a:r>
              <a:rPr lang="cs-CZ" i="1" dirty="0"/>
              <a:t>.</a:t>
            </a:r>
          </a:p>
          <a:p>
            <a:endParaRPr lang="cs-CZ" dirty="0"/>
          </a:p>
          <a:p>
            <a:endParaRPr lang="cs-CZ" dirty="0"/>
          </a:p>
        </p:txBody>
      </p:sp>
    </p:spTree>
    <p:extLst>
      <p:ext uri="{BB962C8B-B14F-4D97-AF65-F5344CB8AC3E}">
        <p14:creationId xmlns:p14="http://schemas.microsoft.com/office/powerpoint/2010/main" val="35845293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Ochrana proti difamaci</a:t>
            </a:r>
            <a:endParaRPr lang="cs-CZ" dirty="0"/>
          </a:p>
        </p:txBody>
      </p:sp>
      <p:sp>
        <p:nvSpPr>
          <p:cNvPr id="3" name="Zástupný symbol pro obsah 2"/>
          <p:cNvSpPr>
            <a:spLocks noGrp="1"/>
          </p:cNvSpPr>
          <p:nvPr>
            <p:ph sz="quarter" idx="1"/>
          </p:nvPr>
        </p:nvSpPr>
        <p:spPr/>
        <p:txBody>
          <a:bodyPr>
            <a:normAutofit fontScale="62500" lnSpcReduction="20000"/>
          </a:bodyPr>
          <a:lstStyle/>
          <a:p>
            <a:r>
              <a:rPr lang="cs-CZ" dirty="0" smtClean="0"/>
              <a:t> Nález ÚS </a:t>
            </a:r>
            <a:r>
              <a:rPr lang="cs-CZ" dirty="0" err="1" smtClean="0"/>
              <a:t>sp</a:t>
            </a:r>
            <a:r>
              <a:rPr lang="cs-CZ" dirty="0" smtClean="0"/>
              <a:t>. zn. II</a:t>
            </a:r>
            <a:r>
              <a:rPr lang="cs-CZ" dirty="0"/>
              <a:t>. ÚS 2051/14 </a:t>
            </a:r>
            <a:r>
              <a:rPr lang="cs-CZ" dirty="0" smtClean="0"/>
              <a:t>ze dne 3.2.2015:</a:t>
            </a:r>
          </a:p>
          <a:p>
            <a:endParaRPr lang="cs-CZ" dirty="0" smtClean="0"/>
          </a:p>
          <a:p>
            <a:pPr marL="0" indent="0" algn="just">
              <a:buNone/>
            </a:pPr>
            <a:r>
              <a:rPr lang="cs-CZ" dirty="0"/>
              <a:t> </a:t>
            </a:r>
            <a:r>
              <a:rPr lang="cs-CZ" dirty="0" smtClean="0"/>
              <a:t>    </a:t>
            </a:r>
            <a:r>
              <a:rPr lang="cs-CZ" i="1" dirty="0" smtClean="0"/>
              <a:t>Při </a:t>
            </a:r>
            <a:r>
              <a:rPr lang="cs-CZ" i="1" dirty="0"/>
              <a:t>řešení kolize mezi základním právem na svobodu projevu a základním právem na ochranu důstojnosti a cti jednotlivce musí být brána v potaz zejména 1) </a:t>
            </a:r>
            <a:r>
              <a:rPr lang="cs-CZ" b="1" i="1" dirty="0"/>
              <a:t>povaha výroku </a:t>
            </a:r>
            <a:r>
              <a:rPr lang="cs-CZ" i="1" dirty="0"/>
              <a:t>(tj. zda jde o skutkové tvrzení či hodnotový soud), 2) </a:t>
            </a:r>
            <a:r>
              <a:rPr lang="cs-CZ" b="1" i="1" dirty="0"/>
              <a:t>obsah výroku </a:t>
            </a:r>
            <a:r>
              <a:rPr lang="cs-CZ" i="1" dirty="0"/>
              <a:t>(např. zda jde o projev „politický“ či „komerční“), 3) </a:t>
            </a:r>
            <a:r>
              <a:rPr lang="cs-CZ" b="1" i="1" dirty="0"/>
              <a:t>forma výroku </a:t>
            </a:r>
            <a:r>
              <a:rPr lang="cs-CZ" i="1" dirty="0"/>
              <a:t>(zejména nakolik je předmětný výrok expresivní či dokonce vulgární), 4) </a:t>
            </a:r>
            <a:r>
              <a:rPr lang="cs-CZ" b="1" i="1" dirty="0"/>
              <a:t>postavení kritizované osoby </a:t>
            </a:r>
            <a:r>
              <a:rPr lang="cs-CZ" i="1" dirty="0"/>
              <a:t>(např. zda jde o osobu veřejně činnou či dokonce o osobu aktivní v politickém životě, případně o osobu veřejně známou – typicky „hvězdy </a:t>
            </a:r>
            <a:r>
              <a:rPr lang="cs-CZ" i="1" dirty="0" err="1"/>
              <a:t>showbyznisu</a:t>
            </a:r>
            <a:r>
              <a:rPr lang="cs-CZ" i="1" dirty="0"/>
              <a:t>“), 5) zda se výrok (kritika) dotýká </a:t>
            </a:r>
            <a:r>
              <a:rPr lang="cs-CZ" b="1" i="1" dirty="0"/>
              <a:t>soukromé či veřejné sféry </a:t>
            </a:r>
            <a:r>
              <a:rPr lang="cs-CZ" i="1" dirty="0"/>
              <a:t>této kritizované osoby, 6) </a:t>
            </a:r>
            <a:r>
              <a:rPr lang="cs-CZ" b="1" i="1" dirty="0"/>
              <a:t>chování kritizované osoby </a:t>
            </a:r>
            <a:r>
              <a:rPr lang="cs-CZ" i="1" dirty="0"/>
              <a:t>(např. zda kritiku sama „vyprovokovala“ či jak se posléze </a:t>
            </a:r>
            <a:r>
              <a:rPr lang="cs-CZ" i="1" dirty="0" smtClean="0"/>
              <a:t>             ke </a:t>
            </a:r>
            <a:r>
              <a:rPr lang="cs-CZ" i="1" dirty="0"/>
              <a:t>kritice postavila), 7) </a:t>
            </a:r>
            <a:r>
              <a:rPr lang="cs-CZ" b="1" i="1" dirty="0"/>
              <a:t>kdo výrok pronáší </a:t>
            </a:r>
            <a:r>
              <a:rPr lang="cs-CZ" i="1" dirty="0"/>
              <a:t>(např. zda se jedná o novináře, běžného občana, politika apod.) a konečně, 8) </a:t>
            </a:r>
            <a:r>
              <a:rPr lang="cs-CZ" b="1" i="1" dirty="0"/>
              <a:t>kdy tak učiní </a:t>
            </a:r>
            <a:r>
              <a:rPr lang="cs-CZ" i="1" dirty="0"/>
              <a:t>(tzn. např. jaké měl či mohl mít jeho autor v daný okamžik k dispozici konkrétní údaje, z nichž vycházel, a v jaké situaci tak učinil). </a:t>
            </a:r>
            <a:endParaRPr lang="cs-CZ" i="1" dirty="0" smtClean="0"/>
          </a:p>
          <a:p>
            <a:pPr marL="0" indent="0" algn="just">
              <a:buNone/>
            </a:pPr>
            <a:r>
              <a:rPr lang="cs-CZ" i="1" dirty="0" smtClean="0"/>
              <a:t>… Zároveň </a:t>
            </a:r>
            <a:r>
              <a:rPr lang="cs-CZ" i="1" dirty="0"/>
              <a:t>Ústavní soud zdůrazňuje, že tento výčet relevantních faktorů není taxativní; v úvahu musí být vždy vzat celkový kontext věci a ve specifických případech mohou být významné i okolnosti, jež nelze do žádné z právě zmíněných kategorií zařadit. </a:t>
            </a:r>
          </a:p>
        </p:txBody>
      </p:sp>
    </p:spTree>
    <p:extLst>
      <p:ext uri="{BB962C8B-B14F-4D97-AF65-F5344CB8AC3E}">
        <p14:creationId xmlns:p14="http://schemas.microsoft.com/office/powerpoint/2010/main" val="3147007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Ochrana proti difamaci</a:t>
            </a:r>
            <a:endParaRPr lang="cs-CZ" dirty="0"/>
          </a:p>
        </p:txBody>
      </p:sp>
      <p:sp>
        <p:nvSpPr>
          <p:cNvPr id="3" name="Zástupný symbol pro obsah 2"/>
          <p:cNvSpPr>
            <a:spLocks noGrp="1"/>
          </p:cNvSpPr>
          <p:nvPr>
            <p:ph sz="quarter" idx="1"/>
          </p:nvPr>
        </p:nvSpPr>
        <p:spPr/>
        <p:txBody>
          <a:bodyPr>
            <a:normAutofit lnSpcReduction="10000"/>
          </a:bodyPr>
          <a:lstStyle/>
          <a:p>
            <a:pPr algn="just"/>
            <a:r>
              <a:rPr lang="cs-CZ" b="1" dirty="0" smtClean="0"/>
              <a:t>Princip proporcionality </a:t>
            </a:r>
            <a:r>
              <a:rPr lang="cs-CZ" dirty="0" smtClean="0"/>
              <a:t>– např. rozsudek NS           </a:t>
            </a:r>
            <a:r>
              <a:rPr lang="cs-CZ" dirty="0" err="1" smtClean="0"/>
              <a:t>sp</a:t>
            </a:r>
            <a:r>
              <a:rPr lang="cs-CZ" dirty="0" smtClean="0"/>
              <a:t>. zn. 30 </a:t>
            </a:r>
            <a:r>
              <a:rPr lang="cs-CZ" dirty="0" err="1" smtClean="0"/>
              <a:t>Cdo</a:t>
            </a:r>
            <a:r>
              <a:rPr lang="cs-CZ" dirty="0" smtClean="0"/>
              <a:t> 1016/2010 ze dne 31.1.2012:</a:t>
            </a:r>
          </a:p>
          <a:p>
            <a:pPr marL="0" indent="0">
              <a:buNone/>
            </a:pPr>
            <a:endParaRPr lang="cs-CZ" dirty="0" smtClean="0"/>
          </a:p>
          <a:p>
            <a:pPr marL="0" indent="0" algn="just">
              <a:buNone/>
            </a:pPr>
            <a:r>
              <a:rPr lang="cs-CZ" i="1" dirty="0" smtClean="0"/>
              <a:t>Je </a:t>
            </a:r>
            <a:r>
              <a:rPr lang="cs-CZ" i="1" dirty="0"/>
              <a:t>vždy nezbytné zkoumat míru (intenzitu) tvrzeného porušení základního práva na ochranu osobnosti (osobní cti a dobré pověsti), a to právě v kontextu se svobodou projevu a s právem na informace a se zřetelem na </a:t>
            </a:r>
            <a:r>
              <a:rPr lang="cs-CZ" b="1" i="1" dirty="0"/>
              <a:t>požadavek proporcionality </a:t>
            </a:r>
            <a:r>
              <a:rPr lang="cs-CZ" i="1" dirty="0"/>
              <a:t>uplatňování těchto práv (a jejich ochrany).</a:t>
            </a:r>
            <a:endParaRPr lang="cs-CZ" i="1" dirty="0" smtClean="0"/>
          </a:p>
          <a:p>
            <a:endParaRPr lang="cs-CZ" dirty="0"/>
          </a:p>
          <a:p>
            <a:r>
              <a:rPr lang="cs-CZ" b="1" u="sng" dirty="0" smtClean="0"/>
              <a:t>Co</a:t>
            </a:r>
            <a:r>
              <a:rPr lang="cs-CZ" b="1" u="sng" dirty="0"/>
              <a:t>, kdo, o </a:t>
            </a:r>
            <a:r>
              <a:rPr lang="cs-CZ" b="1" u="sng" dirty="0" smtClean="0"/>
              <a:t>kom, jak </a:t>
            </a:r>
            <a:r>
              <a:rPr lang="cs-CZ" b="1" u="sng" dirty="0"/>
              <a:t>a proč </a:t>
            </a:r>
            <a:r>
              <a:rPr lang="cs-CZ" b="1" u="sng" dirty="0" smtClean="0"/>
              <a:t>(kdy a kde)</a:t>
            </a:r>
            <a:endParaRPr lang="cs-CZ" u="sng" dirty="0"/>
          </a:p>
          <a:p>
            <a:endParaRPr lang="cs-CZ" dirty="0"/>
          </a:p>
        </p:txBody>
      </p:sp>
    </p:spTree>
    <p:extLst>
      <p:ext uri="{BB962C8B-B14F-4D97-AF65-F5344CB8AC3E}">
        <p14:creationId xmlns:p14="http://schemas.microsoft.com/office/powerpoint/2010/main" val="233421523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Podmínky odpovědnosti za zásah</a:t>
            </a:r>
            <a:endParaRPr lang="cs-CZ" b="1" dirty="0"/>
          </a:p>
        </p:txBody>
      </p:sp>
      <p:sp>
        <p:nvSpPr>
          <p:cNvPr id="3" name="Zástupný symbol pro obsah 2"/>
          <p:cNvSpPr>
            <a:spLocks noGrp="1"/>
          </p:cNvSpPr>
          <p:nvPr>
            <p:ph sz="quarter" idx="1"/>
          </p:nvPr>
        </p:nvSpPr>
        <p:spPr/>
        <p:txBody>
          <a:bodyPr>
            <a:normAutofit/>
          </a:bodyPr>
          <a:lstStyle/>
          <a:p>
            <a:pPr lvl="0" algn="just"/>
            <a:r>
              <a:rPr lang="cs-CZ" dirty="0" smtClean="0"/>
              <a:t>Specifické </a:t>
            </a:r>
            <a:r>
              <a:rPr lang="cs-CZ" dirty="0"/>
              <a:t>– </a:t>
            </a:r>
            <a:r>
              <a:rPr lang="cs-CZ" b="1" dirty="0"/>
              <a:t>objektivní </a:t>
            </a:r>
            <a:r>
              <a:rPr lang="cs-CZ" b="1" dirty="0" smtClean="0"/>
              <a:t>princip </a:t>
            </a:r>
            <a:r>
              <a:rPr lang="cs-CZ" dirty="0" smtClean="0"/>
              <a:t>- nevyžaduje se zavinění </a:t>
            </a:r>
            <a:r>
              <a:rPr lang="cs-CZ" dirty="0"/>
              <a:t>a v podstatě ani vznik </a:t>
            </a:r>
            <a:r>
              <a:rPr lang="cs-CZ" dirty="0" smtClean="0"/>
              <a:t>újmy:</a:t>
            </a:r>
            <a:endParaRPr lang="cs-CZ" dirty="0"/>
          </a:p>
          <a:p>
            <a:pPr marL="0" lvl="0" indent="0" algn="just">
              <a:buNone/>
            </a:pPr>
            <a:r>
              <a:rPr lang="cs-CZ" dirty="0"/>
              <a:t> </a:t>
            </a:r>
            <a:endParaRPr lang="cs-CZ" sz="2400" b="1" u="sng" dirty="0"/>
          </a:p>
          <a:p>
            <a:pPr marL="514350" lvl="0" indent="-514350" algn="just">
              <a:buFont typeface="Wingdings 2"/>
              <a:buAutoNum type="arabicParenR"/>
            </a:pPr>
            <a:r>
              <a:rPr lang="cs-CZ" sz="2400" b="1" dirty="0"/>
              <a:t>Neoprávněný zásah</a:t>
            </a:r>
            <a:r>
              <a:rPr lang="cs-CZ" sz="2400" dirty="0"/>
              <a:t> – rozpor s objektivním právem</a:t>
            </a:r>
          </a:p>
          <a:p>
            <a:pPr marL="514350" lvl="0" indent="-514350" algn="just">
              <a:buFont typeface="Wingdings 2"/>
              <a:buAutoNum type="arabicParenR"/>
            </a:pPr>
            <a:r>
              <a:rPr lang="cs-CZ" sz="2400" b="1" dirty="0"/>
              <a:t>Objektivní způsobilost zásahu porušit nebo jen ohrozit osobnost</a:t>
            </a:r>
            <a:endParaRPr lang="cs-CZ" sz="2400" dirty="0"/>
          </a:p>
          <a:p>
            <a:pPr marL="514350" lvl="0" indent="-514350" algn="just">
              <a:buFont typeface="Wingdings 2"/>
              <a:buAutoNum type="arabicParenR"/>
            </a:pPr>
            <a:r>
              <a:rPr lang="cs-CZ" sz="2400" b="1" dirty="0"/>
              <a:t>Kauzalita </a:t>
            </a:r>
            <a:r>
              <a:rPr lang="cs-CZ" sz="2400" dirty="0"/>
              <a:t>mezi neoprávněným zásahem a porušením nebo jen ohrožením osobnosti </a:t>
            </a:r>
          </a:p>
          <a:p>
            <a:pPr marL="0" indent="0">
              <a:buNone/>
            </a:pPr>
            <a:endParaRPr lang="cs-CZ" dirty="0"/>
          </a:p>
          <a:p>
            <a:endParaRPr lang="cs-CZ" dirty="0"/>
          </a:p>
        </p:txBody>
      </p:sp>
    </p:spTree>
    <p:extLst>
      <p:ext uri="{BB962C8B-B14F-4D97-AF65-F5344CB8AC3E}">
        <p14:creationId xmlns:p14="http://schemas.microsoft.com/office/powerpoint/2010/main" val="34907986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Podmínky odpovědnosti za zásah</a:t>
            </a:r>
            <a:endParaRPr lang="cs-CZ" dirty="0"/>
          </a:p>
        </p:txBody>
      </p:sp>
      <p:sp>
        <p:nvSpPr>
          <p:cNvPr id="3" name="Zástupný symbol pro obsah 2"/>
          <p:cNvSpPr>
            <a:spLocks noGrp="1"/>
          </p:cNvSpPr>
          <p:nvPr>
            <p:ph sz="quarter" idx="1"/>
          </p:nvPr>
        </p:nvSpPr>
        <p:spPr/>
        <p:txBody>
          <a:bodyPr>
            <a:normAutofit fontScale="77500" lnSpcReduction="20000"/>
          </a:bodyPr>
          <a:lstStyle/>
          <a:p>
            <a:r>
              <a:rPr lang="cs-CZ" dirty="0" smtClean="0"/>
              <a:t>Usnesení ÚS </a:t>
            </a:r>
            <a:r>
              <a:rPr lang="cs-CZ" dirty="0" err="1" smtClean="0"/>
              <a:t>sp</a:t>
            </a:r>
            <a:r>
              <a:rPr lang="cs-CZ" dirty="0"/>
              <a:t>. zn. IV. ÚS 315/01 ze dne 20.5.2002:</a:t>
            </a:r>
          </a:p>
          <a:p>
            <a:endParaRPr lang="cs-CZ" dirty="0"/>
          </a:p>
          <a:p>
            <a:pPr marL="0" indent="0" algn="just">
              <a:buNone/>
            </a:pPr>
            <a:r>
              <a:rPr lang="cs-CZ" dirty="0" smtClean="0"/>
              <a:t>    </a:t>
            </a:r>
            <a:r>
              <a:rPr lang="cs-CZ" i="1" dirty="0" smtClean="0"/>
              <a:t>Pokud </a:t>
            </a:r>
            <a:r>
              <a:rPr lang="cs-CZ" i="1" dirty="0"/>
              <a:t>stěžovatel zdůrazňuje absenci zavinění na své straně, je tato námitka, uplatněná až v řízení o ústavní stížnosti, právně irelevantní. Odpovědnost stanovená v ustanovení § 13 občanského zákoníku je </a:t>
            </a:r>
            <a:r>
              <a:rPr lang="cs-CZ" b="1" i="1" dirty="0"/>
              <a:t>odpovědností objektivní</a:t>
            </a:r>
            <a:r>
              <a:rPr lang="cs-CZ" i="1" dirty="0"/>
              <a:t>, což znamená, že občanskoprávní sankce vzniká na objektivním základě, její nastoupení </a:t>
            </a:r>
            <a:r>
              <a:rPr lang="cs-CZ" b="1" i="1" dirty="0"/>
              <a:t>nevyžaduje zavinění</a:t>
            </a:r>
            <a:r>
              <a:rPr lang="cs-CZ" i="1" dirty="0"/>
              <a:t>, a tato odpovědnost nemůže být proto vyloučena ani důkazem omluvitelného omylu apod. Vzniklá nemajetková újma na osobnosti postižené fyzické osoby je pro ni stejně závažná bez ohledu na to, jednal-li původce zásahu zaviněně </a:t>
            </a:r>
            <a:r>
              <a:rPr lang="cs-CZ" i="1" dirty="0" smtClean="0"/>
              <a:t>          či </a:t>
            </a:r>
            <a:r>
              <a:rPr lang="cs-CZ" i="1" dirty="0"/>
              <a:t>nikoliv. </a:t>
            </a:r>
            <a:r>
              <a:rPr lang="cs-CZ" b="1" i="1" dirty="0"/>
              <a:t>Subjektivní prvek zavinění má význam toliko </a:t>
            </a:r>
            <a:r>
              <a:rPr lang="cs-CZ" b="1" i="1" dirty="0" smtClean="0"/>
              <a:t>          při </a:t>
            </a:r>
            <a:r>
              <a:rPr lang="cs-CZ" b="1" i="1" dirty="0"/>
              <a:t>určování výše náhrady nemajetkové újmy</a:t>
            </a:r>
            <a:r>
              <a:rPr lang="cs-CZ" i="1" dirty="0"/>
              <a:t> dle odst. 3 citovaného ustanovení (srov. dikci "k okolnostem, za nichž k porušení práva došlo"). </a:t>
            </a:r>
          </a:p>
        </p:txBody>
      </p:sp>
    </p:spTree>
    <p:extLst>
      <p:ext uri="{BB962C8B-B14F-4D97-AF65-F5344CB8AC3E}">
        <p14:creationId xmlns:p14="http://schemas.microsoft.com/office/powerpoint/2010/main" val="27272279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Podmínky odpovědnosti za zásah</a:t>
            </a:r>
            <a:endParaRPr lang="cs-CZ" dirty="0"/>
          </a:p>
        </p:txBody>
      </p:sp>
      <p:sp>
        <p:nvSpPr>
          <p:cNvPr id="3" name="Zástupný symbol pro obsah 2"/>
          <p:cNvSpPr>
            <a:spLocks noGrp="1"/>
          </p:cNvSpPr>
          <p:nvPr>
            <p:ph sz="quarter" idx="1"/>
          </p:nvPr>
        </p:nvSpPr>
        <p:spPr/>
        <p:txBody>
          <a:bodyPr>
            <a:normAutofit fontScale="85000" lnSpcReduction="20000"/>
          </a:bodyPr>
          <a:lstStyle/>
          <a:p>
            <a:pPr algn="just"/>
            <a:r>
              <a:rPr lang="cs-CZ" dirty="0" smtClean="0"/>
              <a:t>Rozsudek NS </a:t>
            </a:r>
            <a:r>
              <a:rPr lang="cs-CZ" dirty="0" err="1" smtClean="0"/>
              <a:t>sp</a:t>
            </a:r>
            <a:r>
              <a:rPr lang="cs-CZ" dirty="0" smtClean="0"/>
              <a:t>. zn. 28 </a:t>
            </a:r>
            <a:r>
              <a:rPr lang="cs-CZ" dirty="0" err="1"/>
              <a:t>Cdo</a:t>
            </a:r>
            <a:r>
              <a:rPr lang="cs-CZ" dirty="0"/>
              <a:t> </a:t>
            </a:r>
            <a:r>
              <a:rPr lang="cs-CZ" dirty="0" smtClean="0"/>
              <a:t>1234/2002 </a:t>
            </a:r>
            <a:r>
              <a:rPr lang="cs-CZ" dirty="0"/>
              <a:t>ze dne </a:t>
            </a:r>
            <a:r>
              <a:rPr lang="cs-CZ" dirty="0" smtClean="0"/>
              <a:t>21.8.2003 (tisková zpráva zaslána do ČTK, avšak ČTK ji vůbec nepoužila):</a:t>
            </a:r>
          </a:p>
          <a:p>
            <a:pPr marL="0" indent="0">
              <a:buNone/>
            </a:pPr>
            <a:endParaRPr lang="cs-CZ" dirty="0"/>
          </a:p>
          <a:p>
            <a:pPr marL="0" indent="0" algn="just">
              <a:buNone/>
            </a:pPr>
            <a:r>
              <a:rPr lang="cs-CZ" dirty="0"/>
              <a:t> </a:t>
            </a:r>
            <a:r>
              <a:rPr lang="cs-CZ" dirty="0" smtClean="0"/>
              <a:t>   </a:t>
            </a:r>
            <a:r>
              <a:rPr lang="cs-CZ" i="1" dirty="0" smtClean="0"/>
              <a:t>Odvolací </a:t>
            </a:r>
            <a:r>
              <a:rPr lang="cs-CZ" i="1" dirty="0"/>
              <a:t>soud ve svém právním závěru nekladl totiž důraz na to, že je rozhodné, zda se pronesené (sdělené) údaje dostaly na veřejnost nebo </a:t>
            </a:r>
            <a:r>
              <a:rPr lang="cs-CZ" b="1" i="1" dirty="0"/>
              <a:t>mohly se </a:t>
            </a:r>
            <a:r>
              <a:rPr lang="cs-CZ" i="1" dirty="0"/>
              <a:t>v důsledku jednání subjektu zásahu </a:t>
            </a:r>
            <a:r>
              <a:rPr lang="cs-CZ" b="1" i="1" dirty="0"/>
              <a:t>dostat na veřejnost </a:t>
            </a:r>
            <a:r>
              <a:rPr lang="cs-CZ" i="1" dirty="0"/>
              <a:t>(srov. Sborník III. Nejvyššího soudu, SEVT, Praha 1980, str. 199), ale naopak za rozhodné pokládal to, zda v daném případě Č. t. k. si jen zprávu přečetla a žádnou pasáž z ní nepublikovala, takže podle názoru odvolacího soudu tu chyběl základní předpoklad, tedy zveřejnění zprávy. V tomto smyslu jde o názor lišící se </a:t>
            </a:r>
            <a:r>
              <a:rPr lang="cs-CZ" i="1" dirty="0" smtClean="0"/>
              <a:t>                     od </a:t>
            </a:r>
            <a:r>
              <a:rPr lang="cs-CZ" i="1" dirty="0"/>
              <a:t>závěrů z citované uveřejněné a ustálené judikatury. </a:t>
            </a:r>
          </a:p>
        </p:txBody>
      </p:sp>
    </p:spTree>
    <p:extLst>
      <p:ext uri="{BB962C8B-B14F-4D97-AF65-F5344CB8AC3E}">
        <p14:creationId xmlns:p14="http://schemas.microsoft.com/office/powerpoint/2010/main" val="15077348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Katalog prostředků ochrany</a:t>
            </a:r>
            <a:endParaRPr lang="cs-CZ" b="1" dirty="0"/>
          </a:p>
        </p:txBody>
      </p:sp>
      <p:sp>
        <p:nvSpPr>
          <p:cNvPr id="3" name="Zástupný symbol pro obsah 2"/>
          <p:cNvSpPr>
            <a:spLocks noGrp="1"/>
          </p:cNvSpPr>
          <p:nvPr>
            <p:ph sz="quarter" idx="1"/>
          </p:nvPr>
        </p:nvSpPr>
        <p:spPr/>
        <p:txBody>
          <a:bodyPr>
            <a:normAutofit fontScale="77500" lnSpcReduction="20000"/>
          </a:bodyPr>
          <a:lstStyle/>
          <a:p>
            <a:r>
              <a:rPr lang="cs-CZ" dirty="0"/>
              <a:t>§ 13 OZ (</a:t>
            </a:r>
            <a:r>
              <a:rPr lang="cs-CZ" b="1" dirty="0"/>
              <a:t>demonstrativní</a:t>
            </a:r>
            <a:r>
              <a:rPr lang="cs-CZ" dirty="0"/>
              <a:t> </a:t>
            </a:r>
            <a:r>
              <a:rPr lang="cs-CZ" dirty="0" smtClean="0"/>
              <a:t>výčet – „zejména“):</a:t>
            </a:r>
          </a:p>
          <a:p>
            <a:pPr marL="0" indent="0">
              <a:buNone/>
            </a:pPr>
            <a:endParaRPr lang="cs-CZ" dirty="0" smtClean="0"/>
          </a:p>
          <a:p>
            <a:pPr marL="0" indent="0" algn="just">
              <a:buNone/>
            </a:pPr>
            <a:r>
              <a:rPr lang="cs-CZ" dirty="0"/>
              <a:t>(1) Fyzická osoba má právo se zejména domáhat, aby bylo </a:t>
            </a:r>
            <a:r>
              <a:rPr lang="cs-CZ" b="1" dirty="0"/>
              <a:t>upuštěno </a:t>
            </a:r>
            <a:r>
              <a:rPr lang="cs-CZ" b="1" dirty="0" smtClean="0"/>
              <a:t> </a:t>
            </a:r>
            <a:r>
              <a:rPr lang="cs-CZ" dirty="0" smtClean="0"/>
              <a:t>od </a:t>
            </a:r>
            <a:r>
              <a:rPr lang="cs-CZ" dirty="0"/>
              <a:t>neoprávněných zásahů do práva na ochranu její osobnosti, aby byly </a:t>
            </a:r>
            <a:r>
              <a:rPr lang="cs-CZ" b="1" dirty="0"/>
              <a:t>odstraněny</a:t>
            </a:r>
            <a:r>
              <a:rPr lang="cs-CZ" dirty="0"/>
              <a:t> následky těchto zásahů a aby jí bylo dáno </a:t>
            </a:r>
            <a:r>
              <a:rPr lang="cs-CZ" b="1" dirty="0"/>
              <a:t>přiměřené zadostiučinění</a:t>
            </a:r>
            <a:r>
              <a:rPr lang="cs-CZ" dirty="0"/>
              <a:t>.</a:t>
            </a:r>
          </a:p>
          <a:p>
            <a:pPr marL="0" indent="0">
              <a:buNone/>
            </a:pPr>
            <a:r>
              <a:rPr lang="cs-CZ" dirty="0"/>
              <a:t> </a:t>
            </a:r>
          </a:p>
          <a:p>
            <a:pPr marL="0" indent="0" algn="just">
              <a:buNone/>
            </a:pPr>
            <a:r>
              <a:rPr lang="cs-CZ" dirty="0" smtClean="0"/>
              <a:t>(</a:t>
            </a:r>
            <a:r>
              <a:rPr lang="cs-CZ" dirty="0"/>
              <a:t>2) Pokud by se nejevilo postačujícím zadostiučinění podle odstavce 1 zejména proto, že byla ve značné míře snížena důstojnost fyzické osoby nebo její vážnost ve společnosti, má fyzická osoba též právo </a:t>
            </a:r>
            <a:r>
              <a:rPr lang="cs-CZ" dirty="0" smtClean="0"/>
              <a:t>          na </a:t>
            </a:r>
            <a:r>
              <a:rPr lang="cs-CZ" b="1" dirty="0"/>
              <a:t>náhradu nemajetkové újmy v penězích</a:t>
            </a:r>
            <a:r>
              <a:rPr lang="cs-CZ" dirty="0"/>
              <a:t>.</a:t>
            </a:r>
          </a:p>
          <a:p>
            <a:pPr marL="0" indent="0">
              <a:buNone/>
            </a:pPr>
            <a:r>
              <a:rPr lang="cs-CZ" dirty="0"/>
              <a:t> </a:t>
            </a:r>
          </a:p>
          <a:p>
            <a:pPr marL="0" indent="0" algn="just">
              <a:buNone/>
            </a:pPr>
            <a:r>
              <a:rPr lang="cs-CZ" dirty="0" smtClean="0"/>
              <a:t>(</a:t>
            </a:r>
            <a:r>
              <a:rPr lang="cs-CZ" dirty="0"/>
              <a:t>3) Výši náhrady podle odstavce 2 určí soud s přihlédnutím </a:t>
            </a:r>
            <a:r>
              <a:rPr lang="cs-CZ" dirty="0" smtClean="0"/>
              <a:t>                    k </a:t>
            </a:r>
            <a:r>
              <a:rPr lang="cs-CZ" dirty="0"/>
              <a:t>závažnosti vzniklé újmy a k okolnostem, za nichž k porušení práva došlo</a:t>
            </a:r>
            <a:r>
              <a:rPr lang="cs-CZ" dirty="0" smtClean="0"/>
              <a:t>.</a:t>
            </a:r>
            <a:endParaRPr lang="cs-CZ" dirty="0"/>
          </a:p>
        </p:txBody>
      </p:sp>
    </p:spTree>
    <p:extLst>
      <p:ext uri="{BB962C8B-B14F-4D97-AF65-F5344CB8AC3E}">
        <p14:creationId xmlns:p14="http://schemas.microsoft.com/office/powerpoint/2010/main" val="41425766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Katalog prostředků ochrany</a:t>
            </a:r>
            <a:endParaRPr lang="cs-CZ" dirty="0"/>
          </a:p>
        </p:txBody>
      </p:sp>
      <p:sp>
        <p:nvSpPr>
          <p:cNvPr id="3" name="Zástupný symbol pro obsah 2"/>
          <p:cNvSpPr>
            <a:spLocks noGrp="1"/>
          </p:cNvSpPr>
          <p:nvPr>
            <p:ph sz="quarter" idx="1"/>
          </p:nvPr>
        </p:nvSpPr>
        <p:spPr/>
        <p:txBody>
          <a:bodyPr>
            <a:normAutofit lnSpcReduction="10000"/>
          </a:bodyPr>
          <a:lstStyle/>
          <a:p>
            <a:pPr algn="just"/>
            <a:r>
              <a:rPr lang="cs-CZ" dirty="0" smtClean="0"/>
              <a:t>V praxi 4 typy žalob:</a:t>
            </a:r>
          </a:p>
          <a:p>
            <a:pPr marL="0" indent="0" algn="just">
              <a:buNone/>
            </a:pPr>
            <a:endParaRPr lang="cs-CZ" dirty="0" smtClean="0"/>
          </a:p>
          <a:p>
            <a:pPr marL="514350" indent="-514350" algn="just">
              <a:buAutoNum type="arabicParenR"/>
            </a:pPr>
            <a:r>
              <a:rPr lang="cs-CZ" dirty="0" smtClean="0"/>
              <a:t>Zdržovací </a:t>
            </a:r>
            <a:r>
              <a:rPr lang="cs-CZ" dirty="0"/>
              <a:t>žaloba</a:t>
            </a:r>
          </a:p>
          <a:p>
            <a:pPr marL="514350" indent="-514350" algn="just">
              <a:buAutoNum type="arabicParenR"/>
            </a:pPr>
            <a:r>
              <a:rPr lang="cs-CZ" dirty="0"/>
              <a:t>Odstraňovací žaloba</a:t>
            </a:r>
          </a:p>
          <a:p>
            <a:pPr marL="514350" indent="-514350" algn="just">
              <a:buAutoNum type="arabicParenR"/>
            </a:pPr>
            <a:r>
              <a:rPr lang="cs-CZ" dirty="0"/>
              <a:t>Satisfakční žaloba</a:t>
            </a:r>
          </a:p>
          <a:p>
            <a:pPr marL="514350" indent="-514350" algn="just">
              <a:buAutoNum type="arabicParenR"/>
            </a:pPr>
            <a:r>
              <a:rPr lang="cs-CZ" dirty="0"/>
              <a:t>Přípustnost určovací žaloby (nemusel být naléhavý právní zájem na určení</a:t>
            </a:r>
            <a:r>
              <a:rPr lang="cs-CZ" dirty="0" smtClean="0"/>
              <a:t>)</a:t>
            </a:r>
          </a:p>
          <a:p>
            <a:pPr marL="0" indent="0" algn="just">
              <a:buNone/>
            </a:pPr>
            <a:endParaRPr lang="cs-CZ" dirty="0"/>
          </a:p>
          <a:p>
            <a:pPr algn="just"/>
            <a:r>
              <a:rPr lang="cs-CZ" dirty="0"/>
              <a:t>Výhody: úprava koncentrovaná a jednotně postavená na </a:t>
            </a:r>
            <a:r>
              <a:rPr lang="cs-CZ" b="1" dirty="0"/>
              <a:t>objektivní odpovědnosti</a:t>
            </a:r>
          </a:p>
          <a:p>
            <a:endParaRPr lang="cs-CZ" dirty="0"/>
          </a:p>
        </p:txBody>
      </p:sp>
    </p:spTree>
    <p:extLst>
      <p:ext uri="{BB962C8B-B14F-4D97-AF65-F5344CB8AC3E}">
        <p14:creationId xmlns:p14="http://schemas.microsoft.com/office/powerpoint/2010/main" val="29678049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Katalog prostředků ochrany</a:t>
            </a:r>
            <a:endParaRPr lang="cs-CZ" dirty="0"/>
          </a:p>
        </p:txBody>
      </p:sp>
      <p:sp>
        <p:nvSpPr>
          <p:cNvPr id="3" name="Zástupný symbol pro obsah 2"/>
          <p:cNvSpPr>
            <a:spLocks noGrp="1"/>
          </p:cNvSpPr>
          <p:nvPr>
            <p:ph sz="quarter" idx="1"/>
          </p:nvPr>
        </p:nvSpPr>
        <p:spPr/>
        <p:txBody>
          <a:bodyPr>
            <a:normAutofit lnSpcReduction="10000"/>
          </a:bodyPr>
          <a:lstStyle/>
          <a:p>
            <a:r>
              <a:rPr lang="cs-CZ" dirty="0" smtClean="0"/>
              <a:t>§ 82 odst. 1 NOZ (</a:t>
            </a:r>
            <a:r>
              <a:rPr lang="cs-CZ" b="1" dirty="0" smtClean="0"/>
              <a:t>taxativní</a:t>
            </a:r>
            <a:r>
              <a:rPr lang="cs-CZ" dirty="0" smtClean="0"/>
              <a:t> výčet):</a:t>
            </a:r>
          </a:p>
          <a:p>
            <a:endParaRPr lang="cs-CZ" dirty="0"/>
          </a:p>
          <a:p>
            <a:pPr marL="0" indent="0" algn="just">
              <a:buNone/>
            </a:pPr>
            <a:r>
              <a:rPr lang="cs-CZ" dirty="0"/>
              <a:t> </a:t>
            </a:r>
            <a:r>
              <a:rPr lang="cs-CZ" dirty="0" smtClean="0"/>
              <a:t>   Člověk</a:t>
            </a:r>
            <a:r>
              <a:rPr lang="cs-CZ" dirty="0"/>
              <a:t>, jehož osobnost byla dotčena, má právo domáhat se toho, aby bylo od neoprávněného zásahu </a:t>
            </a:r>
            <a:r>
              <a:rPr lang="cs-CZ" b="1" dirty="0"/>
              <a:t>upuštěno</a:t>
            </a:r>
            <a:r>
              <a:rPr lang="cs-CZ" dirty="0"/>
              <a:t> nebo aby byl </a:t>
            </a:r>
            <a:r>
              <a:rPr lang="cs-CZ" b="1" dirty="0"/>
              <a:t>odstraněn </a:t>
            </a:r>
            <a:r>
              <a:rPr lang="cs-CZ" dirty="0"/>
              <a:t>jeho následek</a:t>
            </a:r>
            <a:r>
              <a:rPr lang="cs-CZ" dirty="0" smtClean="0"/>
              <a:t>.</a:t>
            </a:r>
          </a:p>
          <a:p>
            <a:pPr marL="0" indent="0" algn="just">
              <a:buNone/>
            </a:pPr>
            <a:endParaRPr lang="cs-CZ" dirty="0"/>
          </a:p>
          <a:p>
            <a:pPr algn="just"/>
            <a:r>
              <a:rPr lang="cs-CZ" dirty="0" smtClean="0"/>
              <a:t>Omezeno jen na 2 typy:</a:t>
            </a:r>
          </a:p>
          <a:p>
            <a:pPr marL="0" indent="0" algn="just">
              <a:buNone/>
            </a:pPr>
            <a:endParaRPr lang="cs-CZ" dirty="0"/>
          </a:p>
          <a:p>
            <a:pPr marL="514350" indent="-514350" algn="just">
              <a:buAutoNum type="arabicParenR"/>
            </a:pPr>
            <a:r>
              <a:rPr lang="cs-CZ" dirty="0"/>
              <a:t>Zdržovací žaloba</a:t>
            </a:r>
          </a:p>
          <a:p>
            <a:pPr marL="514350" indent="-514350" algn="just">
              <a:buAutoNum type="arabicParenR"/>
            </a:pPr>
            <a:r>
              <a:rPr lang="cs-CZ" dirty="0"/>
              <a:t>Odstraňovací </a:t>
            </a:r>
            <a:r>
              <a:rPr lang="cs-CZ" dirty="0" smtClean="0"/>
              <a:t>žaloba</a:t>
            </a:r>
          </a:p>
          <a:p>
            <a:pPr marL="514350" indent="-514350" algn="just">
              <a:buAutoNum type="arabicParenR"/>
            </a:pPr>
            <a:endParaRPr lang="cs-CZ" dirty="0" smtClean="0"/>
          </a:p>
          <a:p>
            <a:pPr marL="0" indent="0" algn="just">
              <a:buNone/>
            </a:pPr>
            <a:endParaRPr lang="cs-CZ" dirty="0" smtClean="0"/>
          </a:p>
          <a:p>
            <a:pPr marL="514350" indent="-514350" algn="just">
              <a:buAutoNum type="arabicParenR"/>
            </a:pPr>
            <a:endParaRPr lang="cs-CZ" dirty="0"/>
          </a:p>
          <a:p>
            <a:endParaRPr lang="cs-CZ" dirty="0" smtClean="0"/>
          </a:p>
          <a:p>
            <a:pPr marL="0" indent="0">
              <a:buNone/>
            </a:pPr>
            <a:endParaRPr lang="cs-CZ" dirty="0"/>
          </a:p>
          <a:p>
            <a:pPr marL="0" indent="0">
              <a:buNone/>
            </a:pPr>
            <a:endParaRPr lang="cs-CZ" dirty="0"/>
          </a:p>
        </p:txBody>
      </p:sp>
    </p:spTree>
    <p:extLst>
      <p:ext uri="{BB962C8B-B14F-4D97-AF65-F5344CB8AC3E}">
        <p14:creationId xmlns:p14="http://schemas.microsoft.com/office/powerpoint/2010/main" val="4679973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Katalog prostředků ochrany</a:t>
            </a:r>
            <a:endParaRPr lang="cs-CZ" dirty="0"/>
          </a:p>
        </p:txBody>
      </p:sp>
      <p:sp>
        <p:nvSpPr>
          <p:cNvPr id="3" name="Zástupný symbol pro obsah 2"/>
          <p:cNvSpPr>
            <a:spLocks noGrp="1"/>
          </p:cNvSpPr>
          <p:nvPr>
            <p:ph sz="quarter" idx="1"/>
          </p:nvPr>
        </p:nvSpPr>
        <p:spPr/>
        <p:txBody>
          <a:bodyPr/>
          <a:lstStyle/>
          <a:p>
            <a:r>
              <a:rPr lang="cs-CZ" b="1" dirty="0"/>
              <a:t>Zdržovací </a:t>
            </a:r>
            <a:r>
              <a:rPr lang="cs-CZ" b="1" dirty="0" smtClean="0"/>
              <a:t>žaloba:</a:t>
            </a:r>
          </a:p>
          <a:p>
            <a:pPr marL="0" indent="0">
              <a:buNone/>
            </a:pPr>
            <a:endParaRPr lang="cs-CZ" b="1" dirty="0" smtClean="0"/>
          </a:p>
          <a:p>
            <a:pPr>
              <a:buFontTx/>
              <a:buChar char="-"/>
            </a:pPr>
            <a:r>
              <a:rPr lang="cs-CZ" dirty="0" smtClean="0"/>
              <a:t>v praxi často podávány nedůvodně (jednorázové zásahy) </a:t>
            </a:r>
          </a:p>
          <a:p>
            <a:pPr algn="just">
              <a:buFontTx/>
              <a:buChar char="-"/>
            </a:pPr>
            <a:r>
              <a:rPr lang="cs-CZ" dirty="0" smtClean="0"/>
              <a:t> </a:t>
            </a:r>
            <a:r>
              <a:rPr lang="cs-CZ" b="1" dirty="0" smtClean="0"/>
              <a:t>podmínka úspěchu</a:t>
            </a:r>
            <a:r>
              <a:rPr lang="cs-CZ" dirty="0" smtClean="0"/>
              <a:t>:  trvání zásahu nebo reálná hrozba opakování v budoucnu</a:t>
            </a:r>
          </a:p>
          <a:p>
            <a:pPr algn="just">
              <a:buFontTx/>
              <a:buChar char="-"/>
            </a:pPr>
            <a:endParaRPr lang="cs-CZ" dirty="0"/>
          </a:p>
          <a:p>
            <a:pPr algn="just"/>
            <a:r>
              <a:rPr lang="cs-CZ" b="1" dirty="0"/>
              <a:t>Odstraňovací žaloba </a:t>
            </a:r>
            <a:r>
              <a:rPr lang="cs-CZ" dirty="0"/>
              <a:t>- odstranění </a:t>
            </a:r>
            <a:r>
              <a:rPr lang="cs-CZ" b="1" dirty="0"/>
              <a:t>zdroje </a:t>
            </a:r>
            <a:r>
              <a:rPr lang="cs-CZ" dirty="0"/>
              <a:t>závadných následků či závadného stavu </a:t>
            </a:r>
          </a:p>
          <a:p>
            <a:pPr algn="just">
              <a:buFontTx/>
              <a:buChar char="-"/>
            </a:pPr>
            <a:endParaRPr lang="cs-CZ" dirty="0"/>
          </a:p>
          <a:p>
            <a:pPr marL="0" indent="0">
              <a:buNone/>
            </a:pPr>
            <a:endParaRPr lang="cs-CZ" dirty="0"/>
          </a:p>
        </p:txBody>
      </p:sp>
    </p:spTree>
    <p:extLst>
      <p:ext uri="{BB962C8B-B14F-4D97-AF65-F5344CB8AC3E}">
        <p14:creationId xmlns:p14="http://schemas.microsoft.com/office/powerpoint/2010/main" val="40770572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mg.geocaching.com/cache/b013242c-94d4-439e-a214-1b11fef9ac3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8640960" cy="5688632"/>
          </a:xfrm>
          <a:prstGeom prst="rect">
            <a:avLst/>
          </a:prstGeom>
          <a:noFill/>
          <a:extLst>
            <a:ext uri="{909E8E84-426E-40DD-AFC4-6F175D3DCCD1}">
              <a14:hiddenFill xmlns:a14="http://schemas.microsoft.com/office/drawing/2010/main">
                <a:solidFill>
                  <a:srgbClr val="FFFFFF"/>
                </a:solidFill>
              </a14:hiddenFill>
            </a:ext>
          </a:extLst>
        </p:spPr>
      </p:pic>
      <p:sp>
        <p:nvSpPr>
          <p:cNvPr id="2" name="TextovéPole 1"/>
          <p:cNvSpPr txBox="1"/>
          <p:nvPr/>
        </p:nvSpPr>
        <p:spPr>
          <a:xfrm>
            <a:off x="251520" y="6093296"/>
            <a:ext cx="8640960" cy="246221"/>
          </a:xfrm>
          <a:prstGeom prst="rect">
            <a:avLst/>
          </a:prstGeom>
          <a:noFill/>
        </p:spPr>
        <p:txBody>
          <a:bodyPr wrap="square" rtlCol="0">
            <a:spAutoFit/>
          </a:bodyPr>
          <a:lstStyle/>
          <a:p>
            <a:r>
              <a:rPr lang="cs-CZ" sz="1000" dirty="0" smtClean="0"/>
              <a:t>Zdroj: http</a:t>
            </a:r>
            <a:r>
              <a:rPr lang="cs-CZ" sz="1000" dirty="0"/>
              <a:t>://img.geocaching.com/cache/b013242c-94d4-439e-a214-1b11fef9ac3c.jpg</a:t>
            </a:r>
          </a:p>
        </p:txBody>
      </p:sp>
    </p:spTree>
    <p:extLst>
      <p:ext uri="{BB962C8B-B14F-4D97-AF65-F5344CB8AC3E}">
        <p14:creationId xmlns:p14="http://schemas.microsoft.com/office/powerpoint/2010/main" val="317522447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archeologienadosah.cz/sites/default/files/fili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39"/>
            <a:ext cx="8856984" cy="5760641"/>
          </a:xfrm>
          <a:prstGeom prst="rect">
            <a:avLst/>
          </a:prstGeom>
          <a:noFill/>
          <a:extLst>
            <a:ext uri="{909E8E84-426E-40DD-AFC4-6F175D3DCCD1}">
              <a14:hiddenFill xmlns:a14="http://schemas.microsoft.com/office/drawing/2010/main">
                <a:solidFill>
                  <a:srgbClr val="FFFFFF"/>
                </a:solidFill>
              </a14:hiddenFill>
            </a:ext>
          </a:extLst>
        </p:spPr>
      </p:pic>
      <p:sp>
        <p:nvSpPr>
          <p:cNvPr id="2" name="TextovéPole 1"/>
          <p:cNvSpPr txBox="1"/>
          <p:nvPr/>
        </p:nvSpPr>
        <p:spPr>
          <a:xfrm>
            <a:off x="179512" y="6021288"/>
            <a:ext cx="8712968" cy="246221"/>
          </a:xfrm>
          <a:prstGeom prst="rect">
            <a:avLst/>
          </a:prstGeom>
          <a:noFill/>
        </p:spPr>
        <p:txBody>
          <a:bodyPr wrap="square" rtlCol="0">
            <a:spAutoFit/>
          </a:bodyPr>
          <a:lstStyle/>
          <a:p>
            <a:r>
              <a:rPr lang="cs-CZ" sz="1000" dirty="0" smtClean="0"/>
              <a:t>Zdroj: http</a:t>
            </a:r>
            <a:r>
              <a:rPr lang="cs-CZ" sz="1000" dirty="0"/>
              <a:t>://www.archeologienadosah.cz/sites/default/files/filip.jpg</a:t>
            </a:r>
          </a:p>
        </p:txBody>
      </p:sp>
    </p:spTree>
    <p:extLst>
      <p:ext uri="{BB962C8B-B14F-4D97-AF65-F5344CB8AC3E}">
        <p14:creationId xmlns:p14="http://schemas.microsoft.com/office/powerpoint/2010/main" val="344552408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Katalog prostředků ochrany</a:t>
            </a:r>
            <a:endParaRPr lang="cs-CZ" b="1" dirty="0"/>
          </a:p>
        </p:txBody>
      </p:sp>
      <p:sp>
        <p:nvSpPr>
          <p:cNvPr id="3" name="Zástupný symbol pro obsah 2"/>
          <p:cNvSpPr>
            <a:spLocks noGrp="1"/>
          </p:cNvSpPr>
          <p:nvPr>
            <p:ph sz="quarter" idx="1"/>
          </p:nvPr>
        </p:nvSpPr>
        <p:spPr/>
        <p:txBody>
          <a:bodyPr>
            <a:normAutofit fontScale="55000" lnSpcReduction="20000"/>
          </a:bodyPr>
          <a:lstStyle/>
          <a:p>
            <a:pPr algn="just"/>
            <a:r>
              <a:rPr lang="cs-CZ" i="1" dirty="0"/>
              <a:t>"Pro mě bylo setkání se seriálem Návštěvníci na </a:t>
            </a:r>
            <a:r>
              <a:rPr lang="cs-CZ" i="1" dirty="0" smtClean="0"/>
              <a:t>obrazovce </a:t>
            </a:r>
            <a:r>
              <a:rPr lang="cs-CZ" i="1" dirty="0"/>
              <a:t>šok</a:t>
            </a:r>
            <a:r>
              <a:rPr lang="cs-CZ" i="1" dirty="0" smtClean="0"/>
              <a:t>. Když </a:t>
            </a:r>
            <a:r>
              <a:rPr lang="cs-CZ" i="1" dirty="0"/>
              <a:t>jsem viděla </a:t>
            </a:r>
            <a:r>
              <a:rPr lang="cs-CZ" i="1" dirty="0" smtClean="0"/>
              <a:t>                       na </a:t>
            </a:r>
            <a:r>
              <a:rPr lang="cs-CZ" i="1" dirty="0"/>
              <a:t>obrazovce akademika Filipa, bylo mi mého manžela strašně </a:t>
            </a:r>
            <a:r>
              <a:rPr lang="cs-CZ" i="1" dirty="0" smtClean="0"/>
              <a:t>líto.“</a:t>
            </a:r>
          </a:p>
          <a:p>
            <a:pPr marL="0" indent="0">
              <a:buNone/>
            </a:pPr>
            <a:r>
              <a:rPr lang="cs-CZ" dirty="0"/>
              <a:t>	</a:t>
            </a:r>
            <a:endParaRPr lang="cs-CZ" dirty="0" smtClean="0"/>
          </a:p>
          <a:p>
            <a:pPr marL="0" indent="0">
              <a:buNone/>
            </a:pPr>
            <a:r>
              <a:rPr lang="cs-CZ" dirty="0"/>
              <a:t>	</a:t>
            </a:r>
            <a:r>
              <a:rPr lang="cs-CZ" dirty="0" smtClean="0"/>
              <a:t>(Alena </a:t>
            </a:r>
            <a:r>
              <a:rPr lang="cs-CZ" dirty="0"/>
              <a:t>Filipová </a:t>
            </a:r>
            <a:r>
              <a:rPr lang="cs-CZ" dirty="0" smtClean="0"/>
              <a:t>, vdova po akademikovi Janu Filipovi)</a:t>
            </a:r>
          </a:p>
          <a:p>
            <a:pPr marL="0" indent="0">
              <a:buNone/>
            </a:pPr>
            <a:endParaRPr lang="cs-CZ" dirty="0"/>
          </a:p>
          <a:p>
            <a:r>
              <a:rPr lang="cs-CZ" i="1" dirty="0"/>
              <a:t>"Pamatuji se na to dodnes, ona se rozhodla, že nám vysílání </a:t>
            </a:r>
            <a:r>
              <a:rPr lang="cs-CZ" i="1" dirty="0" smtClean="0"/>
              <a:t>znemožní." </a:t>
            </a:r>
          </a:p>
          <a:p>
            <a:pPr marL="0" indent="0">
              <a:buNone/>
            </a:pPr>
            <a:endParaRPr lang="cs-CZ" dirty="0" smtClean="0"/>
          </a:p>
          <a:p>
            <a:pPr marL="0" indent="0">
              <a:buNone/>
            </a:pPr>
            <a:r>
              <a:rPr lang="cs-CZ" dirty="0"/>
              <a:t> </a:t>
            </a:r>
            <a:r>
              <a:rPr lang="cs-CZ" dirty="0" smtClean="0"/>
              <a:t>     	(dramaturgyně Jarmila Turnovská)</a:t>
            </a:r>
            <a:endParaRPr lang="cs-CZ" dirty="0"/>
          </a:p>
          <a:p>
            <a:pPr marL="0" indent="0">
              <a:buNone/>
            </a:pPr>
            <a:endParaRPr lang="cs-CZ" dirty="0" smtClean="0"/>
          </a:p>
          <a:p>
            <a:pPr algn="just"/>
            <a:r>
              <a:rPr lang="cs-CZ" i="1" dirty="0" smtClean="0"/>
              <a:t>„Každý</a:t>
            </a:r>
            <a:r>
              <a:rPr lang="cs-CZ" i="1" dirty="0"/>
              <a:t>, kdo v seriálu vyslovil jméno Filip, musel dodatečně nadabovat slovo Richard. Stálo to kolem sto tisíc korun, ale myslím, že jsme to udělali velmi dobře. Natočil jsem spoustu věcí, ale v životě jsem se s něčím takovým </a:t>
            </a:r>
            <a:r>
              <a:rPr lang="cs-CZ" i="1" dirty="0" smtClean="0"/>
              <a:t>nesetkal." </a:t>
            </a:r>
          </a:p>
          <a:p>
            <a:pPr marL="0" indent="0" algn="just">
              <a:buNone/>
            </a:pPr>
            <a:endParaRPr lang="cs-CZ" i="1" dirty="0" smtClean="0"/>
          </a:p>
          <a:p>
            <a:pPr marL="0" indent="0">
              <a:buNone/>
            </a:pPr>
            <a:r>
              <a:rPr lang="cs-CZ" dirty="0" smtClean="0"/>
              <a:t>	(režisér Jindřich Polák)</a:t>
            </a:r>
          </a:p>
          <a:p>
            <a:pPr marL="0" indent="0">
              <a:buNone/>
            </a:pPr>
            <a:endParaRPr lang="cs-CZ" dirty="0"/>
          </a:p>
          <a:p>
            <a:pPr algn="just"/>
            <a:r>
              <a:rPr lang="cs-CZ" i="1" dirty="0" smtClean="0"/>
              <a:t>"</a:t>
            </a:r>
            <a:r>
              <a:rPr lang="cs-CZ" i="1" dirty="0"/>
              <a:t>Existují případy, kdy se musela například vystřihnout nějaká scéna nebo pozastavit celý film, ale aby se muselo takto trapně změnit jméno, to </a:t>
            </a:r>
            <a:r>
              <a:rPr lang="cs-CZ" i="1" dirty="0" smtClean="0"/>
              <a:t>neznám." </a:t>
            </a:r>
          </a:p>
          <a:p>
            <a:pPr marL="0" indent="0" algn="just">
              <a:buNone/>
            </a:pPr>
            <a:endParaRPr lang="cs-CZ" i="1" dirty="0" smtClean="0"/>
          </a:p>
          <a:p>
            <a:pPr marL="0" indent="0">
              <a:buNone/>
            </a:pPr>
            <a:r>
              <a:rPr lang="cs-CZ" dirty="0" smtClean="0"/>
              <a:t>	(</a:t>
            </a:r>
            <a:r>
              <a:rPr lang="cs-CZ" dirty="0"/>
              <a:t>filmový kritik Tomáš </a:t>
            </a:r>
            <a:r>
              <a:rPr lang="cs-CZ" dirty="0" err="1" smtClean="0"/>
              <a:t>Baldýnský</a:t>
            </a:r>
            <a:r>
              <a:rPr lang="cs-CZ" dirty="0" smtClean="0"/>
              <a:t>)</a:t>
            </a:r>
          </a:p>
          <a:p>
            <a:pPr marL="0" indent="0">
              <a:buNone/>
            </a:pPr>
            <a:endParaRPr lang="cs-CZ" dirty="0"/>
          </a:p>
          <a:p>
            <a:pPr marL="0" indent="0">
              <a:buNone/>
            </a:pPr>
            <a:r>
              <a:rPr lang="cs-CZ" sz="1600" dirty="0"/>
              <a:t>Zdroj: </a:t>
            </a:r>
            <a:r>
              <a:rPr lang="cs-CZ" sz="1600" u="sng" dirty="0">
                <a:hlinkClick r:id="rId2"/>
              </a:rPr>
              <a:t>http://zpravy.idnes.cz/navstevnici-prisli-o-filipa-d10-/domaci.aspx?c=A030506_224801_domaci_pol</a:t>
            </a:r>
            <a:endParaRPr lang="cs-CZ" sz="1600" dirty="0"/>
          </a:p>
          <a:p>
            <a:endParaRPr lang="cs-CZ" dirty="0"/>
          </a:p>
        </p:txBody>
      </p:sp>
    </p:spTree>
    <p:extLst>
      <p:ext uri="{BB962C8B-B14F-4D97-AF65-F5344CB8AC3E}">
        <p14:creationId xmlns:p14="http://schemas.microsoft.com/office/powerpoint/2010/main" val="40317776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Ochrana proti difamaci</a:t>
            </a:r>
            <a:endParaRPr lang="cs-CZ" dirty="0"/>
          </a:p>
        </p:txBody>
      </p:sp>
      <p:sp>
        <p:nvSpPr>
          <p:cNvPr id="3" name="Zástupný symbol pro obsah 2"/>
          <p:cNvSpPr>
            <a:spLocks noGrp="1"/>
          </p:cNvSpPr>
          <p:nvPr>
            <p:ph sz="quarter" idx="1"/>
          </p:nvPr>
        </p:nvSpPr>
        <p:spPr/>
        <p:txBody>
          <a:bodyPr>
            <a:normAutofit fontScale="55000" lnSpcReduction="20000"/>
          </a:bodyPr>
          <a:lstStyle/>
          <a:p>
            <a:pPr lvl="0"/>
            <a:r>
              <a:rPr lang="cs-CZ" sz="3200" b="1" u="sng" dirty="0"/>
              <a:t>Kategorizace </a:t>
            </a:r>
            <a:r>
              <a:rPr lang="cs-CZ" sz="3200" b="1" u="sng" dirty="0" smtClean="0"/>
              <a:t>informací dle </a:t>
            </a:r>
            <a:r>
              <a:rPr lang="cs-CZ" sz="3200" b="1" u="sng" dirty="0"/>
              <a:t>charakteru </a:t>
            </a:r>
            <a:r>
              <a:rPr lang="cs-CZ" sz="3200" b="1" u="sng" dirty="0" smtClean="0"/>
              <a:t>informace:</a:t>
            </a:r>
          </a:p>
          <a:p>
            <a:pPr marL="0" lvl="0" indent="0">
              <a:buNone/>
            </a:pPr>
            <a:endParaRPr lang="cs-CZ" sz="3200" dirty="0"/>
          </a:p>
          <a:p>
            <a:pPr marL="514350" indent="-514350" algn="just">
              <a:buAutoNum type="arabicParenR"/>
            </a:pPr>
            <a:r>
              <a:rPr lang="cs-CZ" sz="3200" b="1" dirty="0" smtClean="0"/>
              <a:t>Skutková </a:t>
            </a:r>
            <a:r>
              <a:rPr lang="cs-CZ" sz="3200" b="1" dirty="0"/>
              <a:t>tvrzení </a:t>
            </a:r>
            <a:r>
              <a:rPr lang="cs-CZ" sz="3200" b="1" dirty="0" smtClean="0"/>
              <a:t> - </a:t>
            </a:r>
            <a:r>
              <a:rPr lang="cs-CZ" sz="3200" dirty="0" smtClean="0"/>
              <a:t>mají </a:t>
            </a:r>
            <a:r>
              <a:rPr lang="cs-CZ" sz="3200" b="1" dirty="0"/>
              <a:t>objektivní</a:t>
            </a:r>
            <a:r>
              <a:rPr lang="cs-CZ" sz="3200" dirty="0"/>
              <a:t> </a:t>
            </a:r>
            <a:r>
              <a:rPr lang="cs-CZ" sz="3200" dirty="0" smtClean="0"/>
              <a:t>povahu </a:t>
            </a:r>
            <a:r>
              <a:rPr lang="cs-CZ" sz="3200" dirty="0"/>
              <a:t>a jako taková je lze </a:t>
            </a:r>
            <a:r>
              <a:rPr lang="cs-CZ" sz="3200" dirty="0" smtClean="0"/>
              <a:t>ověřit (</a:t>
            </a:r>
            <a:r>
              <a:rPr lang="cs-CZ" sz="3200" b="1" dirty="0" smtClean="0"/>
              <a:t>důkaz pravdy)</a:t>
            </a:r>
          </a:p>
          <a:p>
            <a:pPr marL="514350" indent="-514350">
              <a:buAutoNum type="arabicParenR"/>
            </a:pPr>
            <a:endParaRPr lang="cs-CZ" sz="3200" b="1" i="1" dirty="0" smtClean="0"/>
          </a:p>
          <a:p>
            <a:pPr marL="514350" indent="-514350" algn="just">
              <a:buFont typeface="Wingdings 2"/>
              <a:buAutoNum type="arabicParenR"/>
            </a:pPr>
            <a:r>
              <a:rPr lang="cs-CZ" sz="3200" b="1" dirty="0" smtClean="0"/>
              <a:t>Hodnotící </a:t>
            </a:r>
            <a:r>
              <a:rPr lang="cs-CZ" sz="3200" b="1" dirty="0"/>
              <a:t>úsudky</a:t>
            </a:r>
            <a:r>
              <a:rPr lang="cs-CZ" sz="3200" dirty="0"/>
              <a:t> </a:t>
            </a:r>
            <a:r>
              <a:rPr lang="cs-CZ" sz="3200" dirty="0" smtClean="0"/>
              <a:t>- vždy </a:t>
            </a:r>
            <a:r>
              <a:rPr lang="cs-CZ" sz="3200" b="1" dirty="0"/>
              <a:t>subjektivní</a:t>
            </a:r>
            <a:r>
              <a:rPr lang="cs-CZ" sz="3200" dirty="0"/>
              <a:t>, neboť jsou výrazem názorů toho, kdo hodnotící úsudek </a:t>
            </a:r>
            <a:r>
              <a:rPr lang="cs-CZ" sz="3200" dirty="0" smtClean="0"/>
              <a:t>činí - důkaz </a:t>
            </a:r>
            <a:r>
              <a:rPr lang="cs-CZ" sz="3200" dirty="0"/>
              <a:t>pravdy je </a:t>
            </a:r>
            <a:r>
              <a:rPr lang="cs-CZ" sz="3200" dirty="0" smtClean="0"/>
              <a:t>vyloučen x  </a:t>
            </a:r>
            <a:r>
              <a:rPr lang="cs-CZ" sz="3200" b="1" dirty="0" smtClean="0"/>
              <a:t>povinnost prokázat základ kritiky - </a:t>
            </a:r>
            <a:r>
              <a:rPr lang="cs-CZ" sz="3200" dirty="0" smtClean="0"/>
              <a:t>např</a:t>
            </a:r>
            <a:r>
              <a:rPr lang="cs-CZ" sz="3200" dirty="0"/>
              <a:t>. nález ÚS </a:t>
            </a:r>
            <a:r>
              <a:rPr lang="cs-CZ" sz="3200" dirty="0" err="1" smtClean="0"/>
              <a:t>sp</a:t>
            </a:r>
            <a:r>
              <a:rPr lang="cs-CZ" sz="3200" dirty="0"/>
              <a:t>. zn. I. ÚS 453/03 ze dne </a:t>
            </a:r>
            <a:r>
              <a:rPr lang="cs-CZ" sz="3200" dirty="0" smtClean="0"/>
              <a:t>11.11.2005</a:t>
            </a:r>
            <a:r>
              <a:rPr lang="cs-CZ" sz="3200" dirty="0"/>
              <a:t>:</a:t>
            </a:r>
          </a:p>
          <a:p>
            <a:pPr marL="0" indent="0" algn="just">
              <a:buNone/>
            </a:pPr>
            <a:endParaRPr lang="cs-CZ" sz="3200" dirty="0"/>
          </a:p>
          <a:p>
            <a:pPr marL="0" indent="0" algn="just">
              <a:buNone/>
            </a:pPr>
            <a:r>
              <a:rPr lang="cs-CZ" sz="3200" dirty="0" smtClean="0"/>
              <a:t>       </a:t>
            </a:r>
            <a:r>
              <a:rPr lang="cs-CZ" sz="3200" i="1" dirty="0" smtClean="0"/>
              <a:t>Presumpcí </a:t>
            </a:r>
            <a:r>
              <a:rPr lang="cs-CZ" sz="3200" i="1" dirty="0"/>
              <a:t>ústavní konformity je chráněn toliko hodnotící úsudek, nikoli tvrzení faktů, která v míře, v níž sloužila za</a:t>
            </a:r>
            <a:r>
              <a:rPr lang="cs-CZ" sz="3200" b="1" i="1" dirty="0"/>
              <a:t> základ kritiky, musí naopak důkazně prokazovat kritik </a:t>
            </a:r>
            <a:r>
              <a:rPr lang="cs-CZ" sz="3200" b="1" i="1" dirty="0" smtClean="0"/>
              <a:t>sám.</a:t>
            </a:r>
          </a:p>
          <a:p>
            <a:pPr marL="0" indent="0" algn="just">
              <a:buNone/>
            </a:pPr>
            <a:endParaRPr lang="cs-CZ" sz="3200" b="1" i="1" dirty="0"/>
          </a:p>
          <a:p>
            <a:pPr algn="just"/>
            <a:r>
              <a:rPr lang="cs-CZ" sz="3200" b="1" dirty="0" smtClean="0"/>
              <a:t>Kritika </a:t>
            </a:r>
            <a:r>
              <a:rPr lang="cs-CZ" sz="3200" b="1" dirty="0"/>
              <a:t>přípustná</a:t>
            </a:r>
            <a:r>
              <a:rPr lang="cs-CZ" sz="3200" dirty="0"/>
              <a:t>: věcná, konkrétní a přiměřená (obsahem i </a:t>
            </a:r>
            <a:r>
              <a:rPr lang="cs-CZ" sz="3200" dirty="0" smtClean="0"/>
              <a:t>formou)             </a:t>
            </a:r>
            <a:r>
              <a:rPr lang="cs-CZ" sz="3200" b="1" dirty="0" smtClean="0"/>
              <a:t>x</a:t>
            </a:r>
            <a:r>
              <a:rPr lang="cs-CZ" sz="3200" dirty="0" smtClean="0"/>
              <a:t> </a:t>
            </a:r>
            <a:r>
              <a:rPr lang="cs-CZ" sz="3200" b="1" dirty="0" smtClean="0"/>
              <a:t>intenzivní exces </a:t>
            </a:r>
            <a:r>
              <a:rPr lang="cs-CZ" sz="3200" dirty="0" smtClean="0"/>
              <a:t>(míra expresivity ve značném nepoměru k cíli kritiky)</a:t>
            </a:r>
            <a:endParaRPr lang="cs-CZ" sz="3200" b="1" dirty="0"/>
          </a:p>
          <a:p>
            <a:pPr marL="0" indent="0" algn="just">
              <a:buNone/>
            </a:pPr>
            <a:endParaRPr lang="cs-CZ" dirty="0" smtClean="0"/>
          </a:p>
          <a:p>
            <a:pPr marL="0" indent="0">
              <a:buNone/>
            </a:pPr>
            <a:r>
              <a:rPr lang="cs-CZ" dirty="0"/>
              <a:t> </a:t>
            </a:r>
            <a:r>
              <a:rPr lang="cs-CZ" dirty="0" smtClean="0"/>
              <a:t>      </a:t>
            </a:r>
            <a:endParaRPr lang="cs-CZ" dirty="0"/>
          </a:p>
        </p:txBody>
      </p:sp>
    </p:spTree>
    <p:extLst>
      <p:ext uri="{BB962C8B-B14F-4D97-AF65-F5344CB8AC3E}">
        <p14:creationId xmlns:p14="http://schemas.microsoft.com/office/powerpoint/2010/main" val="215685155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Katalog prostředků ochrany</a:t>
            </a:r>
            <a:endParaRPr lang="cs-CZ" dirty="0"/>
          </a:p>
        </p:txBody>
      </p:sp>
      <p:sp>
        <p:nvSpPr>
          <p:cNvPr id="3" name="Zástupný symbol pro obsah 2"/>
          <p:cNvSpPr>
            <a:spLocks noGrp="1"/>
          </p:cNvSpPr>
          <p:nvPr>
            <p:ph sz="quarter" idx="1"/>
          </p:nvPr>
        </p:nvSpPr>
        <p:spPr/>
        <p:txBody>
          <a:bodyPr>
            <a:normAutofit fontScale="55000" lnSpcReduction="20000"/>
          </a:bodyPr>
          <a:lstStyle/>
          <a:p>
            <a:r>
              <a:rPr lang="cs-CZ" b="1" u="sng" dirty="0" smtClean="0"/>
              <a:t>Postmortální ochrana</a:t>
            </a:r>
            <a:r>
              <a:rPr lang="cs-CZ" b="1" dirty="0" smtClean="0"/>
              <a:t>:</a:t>
            </a:r>
          </a:p>
          <a:p>
            <a:endParaRPr lang="cs-CZ" dirty="0"/>
          </a:p>
          <a:p>
            <a:r>
              <a:rPr lang="cs-CZ" dirty="0" smtClean="0"/>
              <a:t>§ 15 OZ:</a:t>
            </a:r>
          </a:p>
          <a:p>
            <a:pPr marL="0" indent="0">
              <a:buNone/>
            </a:pPr>
            <a:endParaRPr lang="cs-CZ" dirty="0" smtClean="0"/>
          </a:p>
          <a:p>
            <a:pPr marL="0" indent="0" algn="just">
              <a:buNone/>
            </a:pPr>
            <a:r>
              <a:rPr lang="cs-CZ" dirty="0"/>
              <a:t> </a:t>
            </a:r>
            <a:r>
              <a:rPr lang="cs-CZ" dirty="0" smtClean="0"/>
              <a:t>    Po </a:t>
            </a:r>
            <a:r>
              <a:rPr lang="cs-CZ" dirty="0"/>
              <a:t>smrti fyzické osoby přísluší uplatňovat právo </a:t>
            </a:r>
            <a:r>
              <a:rPr lang="cs-CZ" dirty="0" smtClean="0"/>
              <a:t>na </a:t>
            </a:r>
            <a:r>
              <a:rPr lang="cs-CZ" dirty="0"/>
              <a:t>ochranu její osobnosti </a:t>
            </a:r>
            <a:r>
              <a:rPr lang="cs-CZ" b="1" dirty="0"/>
              <a:t>manželu nebo </a:t>
            </a:r>
            <a:r>
              <a:rPr lang="cs-CZ" b="1" dirty="0" smtClean="0"/>
              <a:t>partnerovi a </a:t>
            </a:r>
            <a:r>
              <a:rPr lang="cs-CZ" b="1" dirty="0"/>
              <a:t>dětem</a:t>
            </a:r>
            <a:r>
              <a:rPr lang="cs-CZ" dirty="0"/>
              <a:t>, a není-li jich, jejím </a:t>
            </a:r>
            <a:r>
              <a:rPr lang="cs-CZ" b="1" dirty="0"/>
              <a:t>rodičům</a:t>
            </a:r>
            <a:r>
              <a:rPr lang="cs-CZ" dirty="0" smtClean="0"/>
              <a:t>.</a:t>
            </a:r>
          </a:p>
          <a:p>
            <a:pPr marL="0" indent="0" algn="just">
              <a:buNone/>
            </a:pPr>
            <a:endParaRPr lang="cs-CZ" dirty="0"/>
          </a:p>
          <a:p>
            <a:pPr algn="just"/>
            <a:r>
              <a:rPr lang="cs-CZ" dirty="0"/>
              <a:t>§ 82 </a:t>
            </a:r>
            <a:r>
              <a:rPr lang="cs-CZ" dirty="0" smtClean="0"/>
              <a:t>odst. 2 NOZ:</a:t>
            </a:r>
          </a:p>
          <a:p>
            <a:pPr algn="just"/>
            <a:endParaRPr lang="cs-CZ" dirty="0"/>
          </a:p>
          <a:p>
            <a:pPr marL="0" indent="0" algn="just">
              <a:buNone/>
            </a:pPr>
            <a:r>
              <a:rPr lang="cs-CZ" dirty="0" smtClean="0"/>
              <a:t>(</a:t>
            </a:r>
            <a:r>
              <a:rPr lang="cs-CZ" dirty="0"/>
              <a:t>2) Po smrti člověka se může ochrany jeho osobnosti domáhat </a:t>
            </a:r>
            <a:r>
              <a:rPr lang="cs-CZ" b="1" dirty="0"/>
              <a:t>kterákoli z osob jemu blízkých</a:t>
            </a:r>
            <a:r>
              <a:rPr lang="cs-CZ" dirty="0"/>
              <a:t>.</a:t>
            </a:r>
          </a:p>
          <a:p>
            <a:pPr marL="0" indent="0" algn="just">
              <a:buNone/>
            </a:pPr>
            <a:r>
              <a:rPr lang="cs-CZ" dirty="0"/>
              <a:t> </a:t>
            </a:r>
          </a:p>
          <a:p>
            <a:pPr algn="just"/>
            <a:r>
              <a:rPr lang="cs-CZ" dirty="0"/>
              <a:t>§ 83 </a:t>
            </a:r>
            <a:r>
              <a:rPr lang="cs-CZ" dirty="0" smtClean="0"/>
              <a:t>NOZ:</a:t>
            </a:r>
            <a:endParaRPr lang="cs-CZ" dirty="0"/>
          </a:p>
          <a:p>
            <a:pPr algn="just"/>
            <a:endParaRPr lang="cs-CZ" dirty="0"/>
          </a:p>
          <a:p>
            <a:pPr marL="0" indent="0" algn="just">
              <a:buNone/>
            </a:pPr>
            <a:r>
              <a:rPr lang="cs-CZ" dirty="0" smtClean="0"/>
              <a:t>(</a:t>
            </a:r>
            <a:r>
              <a:rPr lang="cs-CZ" dirty="0"/>
              <a:t>1) </a:t>
            </a:r>
            <a:r>
              <a:rPr lang="cs-CZ" b="1" dirty="0"/>
              <a:t>Souvisí-li</a:t>
            </a:r>
            <a:r>
              <a:rPr lang="cs-CZ" dirty="0"/>
              <a:t> neoprávněný zásah do osobnosti člověka </a:t>
            </a:r>
            <a:r>
              <a:rPr lang="cs-CZ" b="1" dirty="0"/>
              <a:t>s jeho činností v právnické osobě</a:t>
            </a:r>
            <a:r>
              <a:rPr lang="cs-CZ" dirty="0"/>
              <a:t>, může právo na ochranu jeho osobnosti uplatnit i tato právnická osoba; za jeho života však jen jeho jménem a s jeho souhlasem. Není-li člověk schopen projevit vůli pro nepřítomnost </a:t>
            </a:r>
            <a:r>
              <a:rPr lang="cs-CZ" dirty="0" smtClean="0"/>
              <a:t>                      nebo </a:t>
            </a:r>
            <a:r>
              <a:rPr lang="cs-CZ" dirty="0"/>
              <a:t>pro neschopnost úsudku, není souhlasu třeba.</a:t>
            </a:r>
          </a:p>
          <a:p>
            <a:pPr algn="just"/>
            <a:endParaRPr lang="cs-CZ" dirty="0"/>
          </a:p>
          <a:p>
            <a:pPr marL="0" indent="0" algn="just">
              <a:buNone/>
            </a:pPr>
            <a:r>
              <a:rPr lang="cs-CZ" dirty="0" smtClean="0"/>
              <a:t>(</a:t>
            </a:r>
            <a:r>
              <a:rPr lang="cs-CZ" dirty="0"/>
              <a:t>2) </a:t>
            </a:r>
            <a:r>
              <a:rPr lang="cs-CZ" b="1" dirty="0"/>
              <a:t>Po smrti člověka se právnická osoba může domáhat</a:t>
            </a:r>
            <a:r>
              <a:rPr lang="cs-CZ" dirty="0"/>
              <a:t>, aby od neoprávněného zásahu bylo upuštěno a aby byly odstraněny jeho následky.</a:t>
            </a:r>
          </a:p>
        </p:txBody>
      </p:sp>
    </p:spTree>
    <p:extLst>
      <p:ext uri="{BB962C8B-B14F-4D97-AF65-F5344CB8AC3E}">
        <p14:creationId xmlns:p14="http://schemas.microsoft.com/office/powerpoint/2010/main" val="4239352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Katalog prostředků ochrany</a:t>
            </a:r>
            <a:endParaRPr lang="cs-CZ" dirty="0"/>
          </a:p>
        </p:txBody>
      </p:sp>
      <p:sp>
        <p:nvSpPr>
          <p:cNvPr id="3" name="Zástupný symbol pro obsah 2"/>
          <p:cNvSpPr>
            <a:spLocks noGrp="1"/>
          </p:cNvSpPr>
          <p:nvPr>
            <p:ph sz="quarter" idx="1"/>
          </p:nvPr>
        </p:nvSpPr>
        <p:spPr/>
        <p:txBody>
          <a:bodyPr>
            <a:normAutofit lnSpcReduction="10000"/>
          </a:bodyPr>
          <a:lstStyle/>
          <a:p>
            <a:pPr algn="just"/>
            <a:r>
              <a:rPr lang="cs-CZ" b="1" dirty="0"/>
              <a:t>Určovací </a:t>
            </a:r>
            <a:r>
              <a:rPr lang="cs-CZ" b="1" dirty="0" smtClean="0"/>
              <a:t>žaloba:</a:t>
            </a:r>
          </a:p>
          <a:p>
            <a:pPr marL="0" indent="0" algn="just">
              <a:buNone/>
            </a:pPr>
            <a:r>
              <a:rPr lang="cs-CZ" b="1" dirty="0"/>
              <a:t> </a:t>
            </a:r>
          </a:p>
          <a:p>
            <a:pPr marL="0" indent="0" algn="just">
              <a:buNone/>
            </a:pPr>
            <a:r>
              <a:rPr lang="cs-CZ" b="1" dirty="0" smtClean="0"/>
              <a:t>    </a:t>
            </a:r>
            <a:r>
              <a:rPr lang="cs-CZ" dirty="0" smtClean="0"/>
              <a:t>Komentář -</a:t>
            </a:r>
            <a:r>
              <a:rPr lang="cs-CZ" b="1" dirty="0" smtClean="0"/>
              <a:t>  </a:t>
            </a:r>
            <a:r>
              <a:rPr lang="cs-CZ" dirty="0"/>
              <a:t>jen při existenci </a:t>
            </a:r>
            <a:r>
              <a:rPr lang="cs-CZ" b="1" dirty="0"/>
              <a:t>naléhavého právního zájmu</a:t>
            </a:r>
            <a:r>
              <a:rPr lang="cs-CZ" dirty="0"/>
              <a:t> (§ 80 OSŘ</a:t>
            </a:r>
            <a:r>
              <a:rPr lang="cs-CZ" dirty="0" smtClean="0"/>
              <a:t>)</a:t>
            </a:r>
          </a:p>
          <a:p>
            <a:pPr marL="0" indent="0" algn="just">
              <a:buNone/>
            </a:pPr>
            <a:r>
              <a:rPr lang="cs-CZ" dirty="0" smtClean="0"/>
              <a:t> </a:t>
            </a:r>
            <a:r>
              <a:rPr lang="cs-CZ" dirty="0"/>
              <a:t>x </a:t>
            </a:r>
            <a:r>
              <a:rPr lang="cs-CZ" dirty="0" smtClean="0"/>
              <a:t> konstatování porušení práva - jiný </a:t>
            </a:r>
            <a:r>
              <a:rPr lang="cs-CZ" dirty="0"/>
              <a:t>způsob satisfakce (§ 2951 odst. 2 NOZ</a:t>
            </a:r>
            <a:r>
              <a:rPr lang="cs-CZ" dirty="0" smtClean="0"/>
              <a:t>) – </a:t>
            </a:r>
            <a:r>
              <a:rPr lang="cs-CZ" b="1" dirty="0" smtClean="0"/>
              <a:t>satisfakční žaloba</a:t>
            </a:r>
            <a:endParaRPr lang="cs-CZ" b="1" dirty="0"/>
          </a:p>
          <a:p>
            <a:pPr algn="just"/>
            <a:endParaRPr lang="cs-CZ" dirty="0"/>
          </a:p>
          <a:p>
            <a:pPr algn="just"/>
            <a:r>
              <a:rPr lang="cs-CZ" b="1" dirty="0"/>
              <a:t> Satisfakce již nejsou založeny na objektivní odpovědnosti !!!</a:t>
            </a:r>
            <a:r>
              <a:rPr lang="cs-CZ" dirty="0"/>
              <a:t> (jednotná úprava závazků </a:t>
            </a:r>
            <a:r>
              <a:rPr lang="cs-CZ" dirty="0" smtClean="0"/>
              <a:t>                 z </a:t>
            </a:r>
            <a:r>
              <a:rPr lang="cs-CZ" dirty="0"/>
              <a:t>deliktů)</a:t>
            </a:r>
          </a:p>
          <a:p>
            <a:endParaRPr lang="cs-CZ" dirty="0"/>
          </a:p>
        </p:txBody>
      </p:sp>
    </p:spTree>
    <p:extLst>
      <p:ext uri="{BB962C8B-B14F-4D97-AF65-F5344CB8AC3E}">
        <p14:creationId xmlns:p14="http://schemas.microsoft.com/office/powerpoint/2010/main" val="40951350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smtClean="0"/>
              <a:t>Náhrada nemajetkové újmy</a:t>
            </a:r>
            <a:endParaRPr lang="cs-CZ" b="1" dirty="0"/>
          </a:p>
        </p:txBody>
      </p:sp>
      <p:sp>
        <p:nvSpPr>
          <p:cNvPr id="3" name="Zástupný symbol pro obsah 2"/>
          <p:cNvSpPr>
            <a:spLocks noGrp="1"/>
          </p:cNvSpPr>
          <p:nvPr>
            <p:ph sz="quarter" idx="1"/>
          </p:nvPr>
        </p:nvSpPr>
        <p:spPr/>
        <p:txBody>
          <a:bodyPr>
            <a:normAutofit fontScale="77500" lnSpcReduction="20000"/>
          </a:bodyPr>
          <a:lstStyle/>
          <a:p>
            <a:pPr algn="just"/>
            <a:r>
              <a:rPr lang="cs-CZ" sz="2600" dirty="0" smtClean="0"/>
              <a:t>NOZ se hlásí k PETL x fakticky rozpor (</a:t>
            </a:r>
            <a:r>
              <a:rPr lang="cs-CZ" sz="2600" b="1" dirty="0" smtClean="0"/>
              <a:t>škoda vs. újma</a:t>
            </a:r>
            <a:r>
              <a:rPr lang="cs-CZ" sz="2600" dirty="0" smtClean="0"/>
              <a:t>) – viz § 2894 NOZ:</a:t>
            </a:r>
          </a:p>
          <a:p>
            <a:pPr marL="0" indent="0" algn="just">
              <a:buNone/>
            </a:pPr>
            <a:endParaRPr lang="cs-CZ" sz="2600" dirty="0"/>
          </a:p>
          <a:p>
            <a:pPr marL="0" indent="0" algn="just">
              <a:buNone/>
            </a:pPr>
            <a:r>
              <a:rPr lang="cs-CZ" sz="2600" dirty="0" smtClean="0"/>
              <a:t>(</a:t>
            </a:r>
            <a:r>
              <a:rPr lang="cs-CZ" sz="2600" dirty="0"/>
              <a:t>1) Povinnost nahradit jinému újmu zahrnuje vždy povinnost </a:t>
            </a:r>
            <a:r>
              <a:rPr lang="cs-CZ" sz="2600" dirty="0" smtClean="0"/>
              <a:t>k </a:t>
            </a:r>
            <a:r>
              <a:rPr lang="cs-CZ" sz="2600" dirty="0"/>
              <a:t>náhradě </a:t>
            </a:r>
            <a:r>
              <a:rPr lang="cs-CZ" sz="2600" b="1" dirty="0"/>
              <a:t>újmy na jmění (škody)</a:t>
            </a:r>
            <a:r>
              <a:rPr lang="cs-CZ" sz="2600" dirty="0"/>
              <a:t>.</a:t>
            </a:r>
          </a:p>
          <a:p>
            <a:pPr marL="0" indent="0" algn="just">
              <a:buNone/>
            </a:pPr>
            <a:r>
              <a:rPr lang="cs-CZ" sz="2600" dirty="0" smtClean="0"/>
              <a:t>(</a:t>
            </a:r>
            <a:r>
              <a:rPr lang="cs-CZ" sz="2600" dirty="0"/>
              <a:t>2) Nebyla-li povinnost odčinit jinému </a:t>
            </a:r>
            <a:r>
              <a:rPr lang="cs-CZ" sz="2600" b="1" dirty="0"/>
              <a:t>nemajetkovou újmu </a:t>
            </a:r>
            <a:r>
              <a:rPr lang="cs-CZ" sz="2600" dirty="0"/>
              <a:t>výslovně </a:t>
            </a:r>
            <a:r>
              <a:rPr lang="cs-CZ" sz="2600" b="1" dirty="0"/>
              <a:t>ujednána</a:t>
            </a:r>
            <a:r>
              <a:rPr lang="cs-CZ" sz="2600" dirty="0"/>
              <a:t>, postihuje škůdce, jen </a:t>
            </a:r>
            <a:r>
              <a:rPr lang="cs-CZ" sz="2600" b="1" dirty="0"/>
              <a:t>stanoví-li to zvlášť zákon</a:t>
            </a:r>
            <a:r>
              <a:rPr lang="cs-CZ" sz="2600" dirty="0"/>
              <a:t>. </a:t>
            </a:r>
            <a:r>
              <a:rPr lang="cs-CZ" sz="2600" dirty="0" smtClean="0"/>
              <a:t>                 V </a:t>
            </a:r>
            <a:r>
              <a:rPr lang="cs-CZ" sz="2600" dirty="0"/>
              <a:t>takových případech se povinnost nahradit nemajetkovou újmu poskytnutím zadostiučinění posoudí </a:t>
            </a:r>
            <a:r>
              <a:rPr lang="cs-CZ" sz="2600" b="1" dirty="0"/>
              <a:t>obdobně podle ustanovení </a:t>
            </a:r>
            <a:r>
              <a:rPr lang="cs-CZ" sz="2600" b="1" dirty="0" smtClean="0"/>
              <a:t>                        o </a:t>
            </a:r>
            <a:r>
              <a:rPr lang="cs-CZ" sz="2600" b="1" dirty="0"/>
              <a:t>povinnosti nahradit škodu</a:t>
            </a:r>
            <a:r>
              <a:rPr lang="cs-CZ" sz="2600" dirty="0" smtClean="0"/>
              <a:t>.</a:t>
            </a:r>
          </a:p>
          <a:p>
            <a:pPr marL="0" indent="0" algn="just">
              <a:buNone/>
            </a:pPr>
            <a:endParaRPr lang="cs-CZ" sz="2600" dirty="0" smtClean="0"/>
          </a:p>
          <a:p>
            <a:pPr marL="0" indent="0" algn="just">
              <a:buNone/>
            </a:pPr>
            <a:r>
              <a:rPr lang="cs-CZ" sz="2600" dirty="0" smtClean="0"/>
              <a:t>X čl</a:t>
            </a:r>
            <a:r>
              <a:rPr lang="cs-CZ" sz="2600" dirty="0"/>
              <a:t>. 2:101 </a:t>
            </a:r>
            <a:r>
              <a:rPr lang="cs-CZ" sz="2600" dirty="0" smtClean="0"/>
              <a:t>PETL:</a:t>
            </a:r>
          </a:p>
          <a:p>
            <a:pPr marL="0" indent="0" algn="just">
              <a:buNone/>
            </a:pPr>
            <a:endParaRPr lang="cs-CZ" sz="2600" i="1" u="sng" dirty="0">
              <a:solidFill>
                <a:schemeClr val="tx1"/>
              </a:solidFill>
            </a:endParaRPr>
          </a:p>
          <a:p>
            <a:pPr marL="0" indent="0" algn="just">
              <a:buNone/>
            </a:pPr>
            <a:r>
              <a:rPr lang="cs-CZ" sz="2600" dirty="0" smtClean="0"/>
              <a:t>     </a:t>
            </a:r>
            <a:r>
              <a:rPr lang="cs-CZ" sz="2600" dirty="0" smtClean="0">
                <a:solidFill>
                  <a:schemeClr val="tx1"/>
                </a:solidFill>
              </a:rPr>
              <a:t>Škoda </a:t>
            </a:r>
            <a:r>
              <a:rPr lang="cs-CZ" sz="2600" dirty="0">
                <a:solidFill>
                  <a:schemeClr val="tx1"/>
                </a:solidFill>
              </a:rPr>
              <a:t>je </a:t>
            </a:r>
            <a:r>
              <a:rPr lang="cs-CZ" sz="2600" b="1" dirty="0">
                <a:solidFill>
                  <a:schemeClr val="tx1"/>
                </a:solidFill>
              </a:rPr>
              <a:t>majetkovou nebo nemajetkovou újmou </a:t>
            </a:r>
            <a:r>
              <a:rPr lang="cs-CZ" sz="2600" dirty="0">
                <a:solidFill>
                  <a:schemeClr val="tx1"/>
                </a:solidFill>
              </a:rPr>
              <a:t>zákonem chráněného zájmu.</a:t>
            </a:r>
          </a:p>
          <a:p>
            <a:pPr marL="0" indent="0" algn="just">
              <a:buNone/>
            </a:pPr>
            <a:endParaRPr lang="cs-CZ" i="1" dirty="0"/>
          </a:p>
        </p:txBody>
      </p:sp>
    </p:spTree>
    <p:extLst>
      <p:ext uri="{BB962C8B-B14F-4D97-AF65-F5344CB8AC3E}">
        <p14:creationId xmlns:p14="http://schemas.microsoft.com/office/powerpoint/2010/main" val="23934748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a:t>Náhrada </a:t>
            </a:r>
            <a:r>
              <a:rPr lang="cs-CZ" b="1" dirty="0" smtClean="0"/>
              <a:t>nemajetkové </a:t>
            </a:r>
            <a:r>
              <a:rPr lang="cs-CZ" b="1" dirty="0"/>
              <a:t>újmy</a:t>
            </a:r>
            <a:endParaRPr lang="cs-CZ" dirty="0"/>
          </a:p>
        </p:txBody>
      </p:sp>
      <p:sp>
        <p:nvSpPr>
          <p:cNvPr id="3" name="Zástupný symbol pro obsah 2"/>
          <p:cNvSpPr>
            <a:spLocks noGrp="1"/>
          </p:cNvSpPr>
          <p:nvPr>
            <p:ph sz="quarter" idx="1"/>
          </p:nvPr>
        </p:nvSpPr>
        <p:spPr/>
        <p:txBody>
          <a:bodyPr>
            <a:noAutofit/>
          </a:bodyPr>
          <a:lstStyle/>
          <a:p>
            <a:pPr algn="just"/>
            <a:r>
              <a:rPr lang="cs-CZ" sz="1800" dirty="0" smtClean="0"/>
              <a:t>Satisfakční povinnost obecně založena na </a:t>
            </a:r>
            <a:r>
              <a:rPr lang="cs-CZ" sz="1800" b="1" dirty="0" smtClean="0"/>
              <a:t>presumovaném nedbalostním zavinění</a:t>
            </a:r>
            <a:r>
              <a:rPr lang="cs-CZ" sz="1800" dirty="0"/>
              <a:t> </a:t>
            </a:r>
            <a:r>
              <a:rPr lang="cs-CZ" sz="1800" dirty="0" smtClean="0"/>
              <a:t>– viz § </a:t>
            </a:r>
            <a:r>
              <a:rPr lang="cs-CZ" sz="1800" dirty="0"/>
              <a:t>2894 odst. 2, </a:t>
            </a:r>
            <a:r>
              <a:rPr lang="cs-CZ" sz="1800" dirty="0" smtClean="0"/>
              <a:t>věta druhá NOZ ve spojení s: </a:t>
            </a:r>
          </a:p>
          <a:p>
            <a:pPr algn="just"/>
            <a:endParaRPr lang="cs-CZ" sz="1800" dirty="0"/>
          </a:p>
          <a:p>
            <a:pPr algn="just"/>
            <a:r>
              <a:rPr lang="cs-CZ" sz="1800" dirty="0" smtClean="0"/>
              <a:t>§ </a:t>
            </a:r>
            <a:r>
              <a:rPr lang="cs-CZ" sz="1800" dirty="0"/>
              <a:t>2910 NOZ:</a:t>
            </a:r>
          </a:p>
          <a:p>
            <a:pPr marL="0" lvl="1" indent="0" algn="just">
              <a:buClr>
                <a:schemeClr val="accent1"/>
              </a:buClr>
              <a:buSzPct val="85000"/>
              <a:buNone/>
            </a:pPr>
            <a:endParaRPr lang="cs-CZ" sz="1800" dirty="0">
              <a:solidFill>
                <a:schemeClr val="tx1"/>
              </a:solidFill>
            </a:endParaRPr>
          </a:p>
          <a:p>
            <a:pPr marL="0" lvl="1" indent="0" algn="just">
              <a:buClr>
                <a:schemeClr val="accent1"/>
              </a:buClr>
              <a:buSzPct val="85000"/>
              <a:buNone/>
            </a:pPr>
            <a:r>
              <a:rPr lang="cs-CZ" sz="1800" dirty="0">
                <a:solidFill>
                  <a:schemeClr val="tx1"/>
                </a:solidFill>
              </a:rPr>
              <a:t>     Škůdce, který </a:t>
            </a:r>
            <a:r>
              <a:rPr lang="cs-CZ" sz="1800" b="1" dirty="0">
                <a:solidFill>
                  <a:schemeClr val="tx1"/>
                </a:solidFill>
              </a:rPr>
              <a:t>vlastním zaviněním </a:t>
            </a:r>
            <a:r>
              <a:rPr lang="cs-CZ" sz="1800" dirty="0">
                <a:solidFill>
                  <a:schemeClr val="tx1"/>
                </a:solidFill>
              </a:rPr>
              <a:t>poruší povinnost stanovenou zákonem                      a zasáhne tak  do </a:t>
            </a:r>
            <a:r>
              <a:rPr lang="cs-CZ" sz="1800" b="1" dirty="0">
                <a:solidFill>
                  <a:schemeClr val="tx1"/>
                </a:solidFill>
              </a:rPr>
              <a:t>absolutního práva </a:t>
            </a:r>
            <a:r>
              <a:rPr lang="cs-CZ" sz="1800" dirty="0">
                <a:solidFill>
                  <a:schemeClr val="tx1"/>
                </a:solidFill>
              </a:rPr>
              <a:t>poškozeného, nahradí poškozenému, co tím způsobil. Povinnost k náhradě vznikne i škůdci, který zasáhne do jiného práva poškozeného zaviněným porušením zákonné povinnosti stanovené na ochranu takového práva.</a:t>
            </a:r>
          </a:p>
          <a:p>
            <a:pPr algn="just"/>
            <a:endParaRPr lang="cs-CZ" sz="1800" dirty="0"/>
          </a:p>
          <a:p>
            <a:pPr algn="just"/>
            <a:r>
              <a:rPr lang="cs-CZ" sz="1800" dirty="0"/>
              <a:t>§ 2911 NOZ:</a:t>
            </a:r>
          </a:p>
          <a:p>
            <a:pPr algn="just"/>
            <a:endParaRPr lang="cs-CZ" sz="1800" dirty="0"/>
          </a:p>
          <a:p>
            <a:pPr marL="0" lvl="1" indent="0" algn="just">
              <a:buClr>
                <a:schemeClr val="accent1"/>
              </a:buClr>
              <a:buSzPct val="85000"/>
              <a:buNone/>
            </a:pPr>
            <a:r>
              <a:rPr lang="cs-CZ" sz="1800" i="1" dirty="0">
                <a:solidFill>
                  <a:schemeClr val="tx1"/>
                </a:solidFill>
              </a:rPr>
              <a:t>    </a:t>
            </a:r>
            <a:r>
              <a:rPr lang="cs-CZ" sz="1800" dirty="0">
                <a:solidFill>
                  <a:schemeClr val="tx1"/>
                </a:solidFill>
              </a:rPr>
              <a:t>Způsobí-li škůdce poškozenému škodu porušením zákonné povinnosti</a:t>
            </a:r>
            <a:r>
              <a:rPr lang="cs-CZ" sz="1800" b="1" dirty="0">
                <a:solidFill>
                  <a:schemeClr val="tx1"/>
                </a:solidFill>
              </a:rPr>
              <a:t>, má se za to</a:t>
            </a:r>
            <a:r>
              <a:rPr lang="cs-CZ" sz="1800" dirty="0">
                <a:solidFill>
                  <a:schemeClr val="tx1"/>
                </a:solidFill>
              </a:rPr>
              <a:t>, že škodu </a:t>
            </a:r>
            <a:r>
              <a:rPr lang="cs-CZ" sz="1800" b="1" dirty="0">
                <a:solidFill>
                  <a:schemeClr val="tx1"/>
                </a:solidFill>
              </a:rPr>
              <a:t>zavinil z nedbalosti</a:t>
            </a:r>
            <a:r>
              <a:rPr lang="cs-CZ" sz="1800" dirty="0">
                <a:solidFill>
                  <a:schemeClr val="tx1"/>
                </a:solidFill>
              </a:rPr>
              <a:t>.</a:t>
            </a:r>
          </a:p>
          <a:p>
            <a:pPr algn="just"/>
            <a:endParaRPr lang="cs-CZ" sz="1800" dirty="0"/>
          </a:p>
          <a:p>
            <a:pPr marL="0" indent="0" algn="just">
              <a:buNone/>
            </a:pPr>
            <a:endParaRPr lang="cs-CZ" sz="1800" i="1" dirty="0">
              <a:solidFill>
                <a:schemeClr val="tx1"/>
              </a:solidFill>
            </a:endParaRPr>
          </a:p>
        </p:txBody>
      </p:sp>
    </p:spTree>
    <p:extLst>
      <p:ext uri="{BB962C8B-B14F-4D97-AF65-F5344CB8AC3E}">
        <p14:creationId xmlns:p14="http://schemas.microsoft.com/office/powerpoint/2010/main" val="15908241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Náhrada nemajetkové újmy</a:t>
            </a:r>
            <a:endParaRPr lang="cs-CZ" dirty="0"/>
          </a:p>
        </p:txBody>
      </p:sp>
      <p:sp>
        <p:nvSpPr>
          <p:cNvPr id="3" name="Zástupný symbol pro obsah 2"/>
          <p:cNvSpPr>
            <a:spLocks noGrp="1"/>
          </p:cNvSpPr>
          <p:nvPr>
            <p:ph sz="quarter" idx="1"/>
          </p:nvPr>
        </p:nvSpPr>
        <p:spPr/>
        <p:txBody>
          <a:bodyPr>
            <a:normAutofit fontScale="92500" lnSpcReduction="20000"/>
          </a:bodyPr>
          <a:lstStyle/>
          <a:p>
            <a:r>
              <a:rPr lang="cs-CZ" sz="3100" b="1" dirty="0"/>
              <a:t>Náhrada při újmě na přirozených právech člověka   </a:t>
            </a:r>
            <a:endParaRPr lang="cs-CZ" sz="3100" b="1" dirty="0" smtClean="0"/>
          </a:p>
          <a:p>
            <a:pPr marL="0" indent="0">
              <a:buNone/>
            </a:pPr>
            <a:endParaRPr lang="cs-CZ" sz="3100" b="1" dirty="0" smtClean="0"/>
          </a:p>
          <a:p>
            <a:r>
              <a:rPr lang="cs-CZ" sz="3100" dirty="0" smtClean="0"/>
              <a:t>§ 2956 NOZ:</a:t>
            </a:r>
          </a:p>
          <a:p>
            <a:pPr marL="0" lvl="1" indent="0">
              <a:buClr>
                <a:schemeClr val="accent1"/>
              </a:buClr>
              <a:buSzPct val="85000"/>
              <a:buNone/>
            </a:pPr>
            <a:endParaRPr lang="cs-CZ" sz="3100" i="1" dirty="0" smtClean="0">
              <a:solidFill>
                <a:schemeClr val="tx1"/>
              </a:solidFill>
            </a:endParaRPr>
          </a:p>
          <a:p>
            <a:pPr marL="0" lvl="1" indent="0" algn="just">
              <a:buClr>
                <a:schemeClr val="accent1"/>
              </a:buClr>
              <a:buSzPct val="85000"/>
              <a:buNone/>
            </a:pPr>
            <a:r>
              <a:rPr lang="cs-CZ" sz="3100" i="1" dirty="0">
                <a:solidFill>
                  <a:schemeClr val="tx1"/>
                </a:solidFill>
              </a:rPr>
              <a:t> </a:t>
            </a:r>
            <a:r>
              <a:rPr lang="cs-CZ" sz="3100" i="1" dirty="0" smtClean="0">
                <a:solidFill>
                  <a:schemeClr val="tx1"/>
                </a:solidFill>
              </a:rPr>
              <a:t>    </a:t>
            </a:r>
            <a:r>
              <a:rPr lang="cs-CZ" sz="3100" dirty="0" smtClean="0">
                <a:solidFill>
                  <a:schemeClr val="tx1"/>
                </a:solidFill>
              </a:rPr>
              <a:t>Vznikne-li </a:t>
            </a:r>
            <a:r>
              <a:rPr lang="cs-CZ" sz="3100" dirty="0">
                <a:solidFill>
                  <a:schemeClr val="tx1"/>
                </a:solidFill>
              </a:rPr>
              <a:t>škůdci povinnost odčinit člověku újmu na jeho přirozeném právu chráněném ustanoveními první části tohoto zákona, </a:t>
            </a:r>
            <a:r>
              <a:rPr lang="cs-CZ" sz="3100" b="1" dirty="0">
                <a:solidFill>
                  <a:schemeClr val="tx1"/>
                </a:solidFill>
              </a:rPr>
              <a:t>nahradí </a:t>
            </a:r>
            <a:r>
              <a:rPr lang="cs-CZ" sz="3100" dirty="0">
                <a:solidFill>
                  <a:schemeClr val="tx1"/>
                </a:solidFill>
              </a:rPr>
              <a:t>škodu </a:t>
            </a:r>
            <a:r>
              <a:rPr lang="cs-CZ" sz="3100" b="1" dirty="0">
                <a:solidFill>
                  <a:schemeClr val="tx1"/>
                </a:solidFill>
              </a:rPr>
              <a:t>i nemajetkovou újmu</a:t>
            </a:r>
            <a:r>
              <a:rPr lang="cs-CZ" sz="3100" dirty="0">
                <a:solidFill>
                  <a:schemeClr val="tx1"/>
                </a:solidFill>
              </a:rPr>
              <a:t>, kterou tím způsobil; jako nemajetkovou újmu odčiní </a:t>
            </a:r>
            <a:r>
              <a:rPr lang="cs-CZ" sz="3100" dirty="0" smtClean="0">
                <a:solidFill>
                  <a:schemeClr val="tx1"/>
                </a:solidFill>
              </a:rPr>
              <a:t>                       i </a:t>
            </a:r>
            <a:r>
              <a:rPr lang="cs-CZ" sz="3100" dirty="0">
                <a:solidFill>
                  <a:schemeClr val="tx1"/>
                </a:solidFill>
              </a:rPr>
              <a:t>způsobené </a:t>
            </a:r>
            <a:r>
              <a:rPr lang="cs-CZ" sz="3100" b="1" dirty="0">
                <a:solidFill>
                  <a:schemeClr val="tx1"/>
                </a:solidFill>
              </a:rPr>
              <a:t>duševní útrapy</a:t>
            </a:r>
            <a:r>
              <a:rPr lang="cs-CZ" sz="3100" dirty="0">
                <a:solidFill>
                  <a:schemeClr val="tx1"/>
                </a:solidFill>
              </a:rPr>
              <a:t>.</a:t>
            </a:r>
          </a:p>
          <a:p>
            <a:pPr marL="0" indent="0">
              <a:buNone/>
            </a:pPr>
            <a:endParaRPr lang="cs-CZ" sz="3100" dirty="0" smtClean="0"/>
          </a:p>
          <a:p>
            <a:endParaRPr lang="cs-CZ" dirty="0"/>
          </a:p>
        </p:txBody>
      </p:sp>
    </p:spTree>
    <p:extLst>
      <p:ext uri="{BB962C8B-B14F-4D97-AF65-F5344CB8AC3E}">
        <p14:creationId xmlns:p14="http://schemas.microsoft.com/office/powerpoint/2010/main" val="408386315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Náhrada nemajetkové újmy</a:t>
            </a:r>
            <a:endParaRPr lang="cs-CZ" dirty="0"/>
          </a:p>
        </p:txBody>
      </p:sp>
      <p:sp>
        <p:nvSpPr>
          <p:cNvPr id="3" name="Zástupný symbol pro obsah 2"/>
          <p:cNvSpPr>
            <a:spLocks noGrp="1"/>
          </p:cNvSpPr>
          <p:nvPr>
            <p:ph sz="quarter" idx="1"/>
          </p:nvPr>
        </p:nvSpPr>
        <p:spPr/>
        <p:txBody>
          <a:bodyPr>
            <a:normAutofit fontScale="92500"/>
          </a:bodyPr>
          <a:lstStyle/>
          <a:p>
            <a:pPr algn="just"/>
            <a:r>
              <a:rPr lang="cs-CZ" sz="2800" b="1" dirty="0" smtClean="0"/>
              <a:t>Způsob satisfakce</a:t>
            </a:r>
            <a:r>
              <a:rPr lang="cs-CZ" sz="2800" dirty="0" smtClean="0"/>
              <a:t> </a:t>
            </a:r>
            <a:r>
              <a:rPr lang="cs-CZ" sz="2800" dirty="0"/>
              <a:t>- § 2951 odst. 2 NOZ:</a:t>
            </a:r>
          </a:p>
          <a:p>
            <a:pPr marL="0" indent="0" algn="just">
              <a:buNone/>
            </a:pPr>
            <a:endParaRPr lang="cs-CZ" sz="2800" i="1" dirty="0"/>
          </a:p>
          <a:p>
            <a:pPr marL="0" indent="0" algn="just">
              <a:buNone/>
            </a:pPr>
            <a:r>
              <a:rPr lang="cs-CZ" sz="2800" i="1" dirty="0"/>
              <a:t>     </a:t>
            </a:r>
            <a:r>
              <a:rPr lang="cs-CZ" sz="2800" dirty="0"/>
              <a:t>Nemajetková újma se odčiní </a:t>
            </a:r>
            <a:r>
              <a:rPr lang="cs-CZ" sz="2800" b="1" dirty="0"/>
              <a:t>přiměřeným zadostiučiněním</a:t>
            </a:r>
            <a:r>
              <a:rPr lang="cs-CZ" sz="2800" dirty="0"/>
              <a:t>. Zadostiučinění musí být poskytnuto </a:t>
            </a:r>
            <a:r>
              <a:rPr lang="cs-CZ" sz="2800" b="1" dirty="0"/>
              <a:t>v penězích</a:t>
            </a:r>
            <a:r>
              <a:rPr lang="cs-CZ" sz="2800" dirty="0"/>
              <a:t>, nezajistí-li jeho </a:t>
            </a:r>
            <a:r>
              <a:rPr lang="cs-CZ" sz="2800" b="1" dirty="0"/>
              <a:t>jiný způsob </a:t>
            </a:r>
            <a:r>
              <a:rPr lang="cs-CZ" sz="2800" dirty="0"/>
              <a:t>skutečné </a:t>
            </a:r>
            <a:r>
              <a:rPr lang="cs-CZ" sz="2800" dirty="0" smtClean="0"/>
              <a:t>        a </a:t>
            </a:r>
            <a:r>
              <a:rPr lang="cs-CZ" sz="2800" dirty="0"/>
              <a:t>dostatečně účinné odčinění způsobené újmy</a:t>
            </a:r>
            <a:r>
              <a:rPr lang="cs-CZ" sz="2800" dirty="0" smtClean="0"/>
              <a:t>.</a:t>
            </a:r>
          </a:p>
          <a:p>
            <a:pPr marL="0" indent="0" algn="just">
              <a:buNone/>
            </a:pPr>
            <a:endParaRPr lang="cs-CZ" sz="2800" dirty="0"/>
          </a:p>
          <a:p>
            <a:pPr algn="just"/>
            <a:r>
              <a:rPr lang="cs-CZ" sz="2800" b="1" dirty="0"/>
              <a:t>Přes zavádějící formulaci není </a:t>
            </a:r>
            <a:r>
              <a:rPr lang="cs-CZ" sz="2800" b="1" dirty="0" smtClean="0"/>
              <a:t>uzákoněna priorita </a:t>
            </a:r>
            <a:r>
              <a:rPr lang="cs-CZ" sz="2800" b="1" dirty="0"/>
              <a:t>finanční satisfakce!</a:t>
            </a:r>
            <a:endParaRPr lang="cs-CZ" sz="2800" dirty="0"/>
          </a:p>
          <a:p>
            <a:pPr marL="0" indent="0">
              <a:buNone/>
            </a:pPr>
            <a:r>
              <a:rPr lang="cs-CZ" sz="2800" b="1" dirty="0"/>
              <a:t> </a:t>
            </a:r>
            <a:endParaRPr lang="cs-CZ" sz="2800" dirty="0"/>
          </a:p>
          <a:p>
            <a:pPr marL="0" indent="0" algn="just">
              <a:buNone/>
            </a:pPr>
            <a:endParaRPr lang="cs-CZ" sz="2800" dirty="0"/>
          </a:p>
          <a:p>
            <a:endParaRPr lang="cs-CZ" dirty="0"/>
          </a:p>
        </p:txBody>
      </p:sp>
    </p:spTree>
    <p:extLst>
      <p:ext uri="{BB962C8B-B14F-4D97-AF65-F5344CB8AC3E}">
        <p14:creationId xmlns:p14="http://schemas.microsoft.com/office/powerpoint/2010/main" val="178999165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Náhrada nemajetkové újmy</a:t>
            </a:r>
            <a:endParaRPr lang="cs-CZ" dirty="0"/>
          </a:p>
        </p:txBody>
      </p:sp>
      <p:sp>
        <p:nvSpPr>
          <p:cNvPr id="3" name="Zástupný symbol pro obsah 2"/>
          <p:cNvSpPr>
            <a:spLocks noGrp="1"/>
          </p:cNvSpPr>
          <p:nvPr>
            <p:ph sz="quarter" idx="1"/>
          </p:nvPr>
        </p:nvSpPr>
        <p:spPr/>
        <p:txBody>
          <a:bodyPr>
            <a:normAutofit fontScale="92500" lnSpcReduction="10000"/>
          </a:bodyPr>
          <a:lstStyle/>
          <a:p>
            <a:pPr algn="just"/>
            <a:r>
              <a:rPr lang="cs-CZ" b="1" dirty="0"/>
              <a:t>Jiný </a:t>
            </a:r>
            <a:r>
              <a:rPr lang="cs-CZ" b="1" dirty="0" smtClean="0"/>
              <a:t>způsob satisfakce - </a:t>
            </a:r>
            <a:r>
              <a:rPr lang="cs-CZ" dirty="0"/>
              <a:t>omluva, svépomoc, </a:t>
            </a:r>
            <a:r>
              <a:rPr lang="cs-CZ" dirty="0" smtClean="0"/>
              <a:t>konstatování (určení) porušení práva, jiné rozhodnutí</a:t>
            </a:r>
          </a:p>
          <a:p>
            <a:pPr marL="0" indent="0" algn="just">
              <a:buNone/>
            </a:pPr>
            <a:endParaRPr lang="cs-CZ" dirty="0"/>
          </a:p>
          <a:p>
            <a:pPr algn="just"/>
            <a:r>
              <a:rPr lang="cs-CZ" b="1" dirty="0" smtClean="0"/>
              <a:t>Omluva</a:t>
            </a:r>
            <a:r>
              <a:rPr lang="cs-CZ" dirty="0" smtClean="0"/>
              <a:t> - </a:t>
            </a:r>
            <a:r>
              <a:rPr lang="cs-CZ" dirty="0"/>
              <a:t>soukromá nebo veřejná </a:t>
            </a:r>
            <a:r>
              <a:rPr lang="cs-CZ" dirty="0" smtClean="0"/>
              <a:t>(adekvátnost </a:t>
            </a:r>
            <a:r>
              <a:rPr lang="cs-CZ" dirty="0"/>
              <a:t>obsahu </a:t>
            </a:r>
            <a:r>
              <a:rPr lang="cs-CZ" dirty="0" smtClean="0"/>
              <a:t> i </a:t>
            </a:r>
            <a:r>
              <a:rPr lang="cs-CZ" dirty="0"/>
              <a:t>formy, </a:t>
            </a:r>
            <a:r>
              <a:rPr lang="cs-CZ" dirty="0" smtClean="0"/>
              <a:t>vykonatelnost)</a:t>
            </a:r>
          </a:p>
          <a:p>
            <a:pPr marL="0" indent="0" algn="just">
              <a:buNone/>
            </a:pPr>
            <a:endParaRPr lang="cs-CZ" dirty="0"/>
          </a:p>
          <a:p>
            <a:r>
              <a:rPr lang="cs-CZ" b="1" dirty="0" smtClean="0"/>
              <a:t>Obsah omluvy </a:t>
            </a:r>
            <a:r>
              <a:rPr lang="cs-CZ" dirty="0" smtClean="0"/>
              <a:t>-</a:t>
            </a:r>
            <a:r>
              <a:rPr lang="cs-CZ" b="1" dirty="0" smtClean="0"/>
              <a:t> </a:t>
            </a:r>
            <a:r>
              <a:rPr lang="cs-CZ" dirty="0" smtClean="0"/>
              <a:t>musí </a:t>
            </a:r>
            <a:r>
              <a:rPr lang="cs-CZ" dirty="0"/>
              <a:t>odpovídat zásahu, pozor na slova typu </a:t>
            </a:r>
            <a:r>
              <a:rPr lang="cs-CZ" i="1" dirty="0"/>
              <a:t>„velice lituji, slibuji, že už nikdy neudělám…“</a:t>
            </a:r>
          </a:p>
          <a:p>
            <a:pPr marL="0" indent="0">
              <a:buNone/>
            </a:pPr>
            <a:endParaRPr lang="cs-CZ" dirty="0"/>
          </a:p>
          <a:p>
            <a:pPr algn="just"/>
            <a:r>
              <a:rPr lang="cs-CZ" b="1" dirty="0" smtClean="0"/>
              <a:t>Forma omluvy </a:t>
            </a:r>
            <a:r>
              <a:rPr lang="cs-CZ" dirty="0" smtClean="0"/>
              <a:t>- proporcionalita </a:t>
            </a:r>
            <a:r>
              <a:rPr lang="cs-CZ" dirty="0"/>
              <a:t>mezi zásahem </a:t>
            </a:r>
            <a:r>
              <a:rPr lang="cs-CZ" dirty="0" smtClean="0"/>
              <a:t>             a </a:t>
            </a:r>
            <a:r>
              <a:rPr lang="cs-CZ" dirty="0"/>
              <a:t>satisfakcí</a:t>
            </a:r>
          </a:p>
          <a:p>
            <a:pPr marL="0" indent="0">
              <a:buNone/>
            </a:pPr>
            <a:endParaRPr lang="cs-CZ" dirty="0"/>
          </a:p>
          <a:p>
            <a:pPr algn="just"/>
            <a:endParaRPr lang="cs-CZ" dirty="0"/>
          </a:p>
          <a:p>
            <a:pPr algn="just"/>
            <a:endParaRPr lang="cs-CZ" dirty="0"/>
          </a:p>
          <a:p>
            <a:endParaRPr lang="cs-CZ" dirty="0"/>
          </a:p>
        </p:txBody>
      </p:sp>
    </p:spTree>
    <p:extLst>
      <p:ext uri="{BB962C8B-B14F-4D97-AF65-F5344CB8AC3E}">
        <p14:creationId xmlns:p14="http://schemas.microsoft.com/office/powerpoint/2010/main" val="240046074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Náhrada nemajetkové újmy</a:t>
            </a:r>
            <a:endParaRPr lang="cs-CZ" dirty="0"/>
          </a:p>
        </p:txBody>
      </p:sp>
      <p:sp>
        <p:nvSpPr>
          <p:cNvPr id="3" name="Zástupný symbol pro obsah 2"/>
          <p:cNvSpPr>
            <a:spLocks noGrp="1"/>
          </p:cNvSpPr>
          <p:nvPr>
            <p:ph sz="quarter" idx="1"/>
          </p:nvPr>
        </p:nvSpPr>
        <p:spPr/>
        <p:txBody>
          <a:bodyPr/>
          <a:lstStyle/>
          <a:p>
            <a:pPr algn="just"/>
            <a:r>
              <a:rPr lang="cs-CZ" dirty="0" smtClean="0"/>
              <a:t>Rozsudek </a:t>
            </a:r>
            <a:r>
              <a:rPr lang="cs-CZ" dirty="0"/>
              <a:t>KS v Ostravě </a:t>
            </a:r>
            <a:r>
              <a:rPr lang="cs-CZ" dirty="0" err="1"/>
              <a:t>sp</a:t>
            </a:r>
            <a:r>
              <a:rPr lang="cs-CZ" dirty="0"/>
              <a:t>. zn. 23 </a:t>
            </a:r>
            <a:r>
              <a:rPr lang="cs-CZ" dirty="0" smtClean="0"/>
              <a:t>C 3/97 </a:t>
            </a:r>
            <a:r>
              <a:rPr lang="cs-CZ" dirty="0"/>
              <a:t>ze dne 15.4.1997, SR </a:t>
            </a:r>
            <a:r>
              <a:rPr lang="cs-CZ" dirty="0" smtClean="0"/>
              <a:t>6/1997:</a:t>
            </a:r>
          </a:p>
          <a:p>
            <a:endParaRPr lang="cs-CZ" dirty="0"/>
          </a:p>
          <a:p>
            <a:pPr marL="0" indent="0" algn="just">
              <a:buNone/>
            </a:pPr>
            <a:r>
              <a:rPr lang="cs-CZ" dirty="0" smtClean="0"/>
              <a:t>     </a:t>
            </a:r>
            <a:r>
              <a:rPr lang="cs-CZ" i="1" dirty="0" smtClean="0"/>
              <a:t>Přiměřeným </a:t>
            </a:r>
            <a:r>
              <a:rPr lang="cs-CZ" i="1" dirty="0"/>
              <a:t>zadostiučiněním nemůže být omluva pronášená za takových okolností, že </a:t>
            </a:r>
            <a:r>
              <a:rPr lang="cs-CZ" b="1" i="1" dirty="0"/>
              <a:t>teprve z ní se určitá část veřejnosti dozví</a:t>
            </a:r>
            <a:r>
              <a:rPr lang="cs-CZ" i="1" dirty="0"/>
              <a:t> o zásahu </a:t>
            </a:r>
            <a:r>
              <a:rPr lang="cs-CZ" i="1" dirty="0" smtClean="0"/>
              <a:t>                         do </a:t>
            </a:r>
            <a:r>
              <a:rPr lang="cs-CZ" i="1" dirty="0"/>
              <a:t>osobnostních práv, o němž by se jinak nedozvěděla a jenž by tedy do té doby nemohl vážnost postižené fyzické osoby v očích dané části veřejnosti snížit.</a:t>
            </a:r>
          </a:p>
          <a:p>
            <a:pPr marL="0" indent="0">
              <a:buNone/>
            </a:pPr>
            <a:endParaRPr lang="cs-CZ" dirty="0"/>
          </a:p>
        </p:txBody>
      </p:sp>
    </p:spTree>
    <p:extLst>
      <p:ext uri="{BB962C8B-B14F-4D97-AF65-F5344CB8AC3E}">
        <p14:creationId xmlns:p14="http://schemas.microsoft.com/office/powerpoint/2010/main" val="19607061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8782944" cy="5832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ovéPole 2"/>
          <p:cNvSpPr txBox="1"/>
          <p:nvPr/>
        </p:nvSpPr>
        <p:spPr>
          <a:xfrm>
            <a:off x="179512" y="6165304"/>
            <a:ext cx="8782944" cy="246221"/>
          </a:xfrm>
          <a:prstGeom prst="rect">
            <a:avLst/>
          </a:prstGeom>
          <a:noFill/>
        </p:spPr>
        <p:txBody>
          <a:bodyPr wrap="square" rtlCol="0">
            <a:spAutoFit/>
          </a:bodyPr>
          <a:lstStyle/>
          <a:p>
            <a:r>
              <a:rPr lang="cs-CZ" sz="1000" dirty="0"/>
              <a:t>http://www.novinky.cz/zahranicni/evropa/331598-slovensky-tydenik-musel-zverejnit-omluvu-na-54-strankach.html</a:t>
            </a:r>
          </a:p>
        </p:txBody>
      </p:sp>
    </p:spTree>
    <p:extLst>
      <p:ext uri="{BB962C8B-B14F-4D97-AF65-F5344CB8AC3E}">
        <p14:creationId xmlns:p14="http://schemas.microsoft.com/office/powerpoint/2010/main" val="95836066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Náhrada nemajetkové újmy</a:t>
            </a:r>
            <a:endParaRPr lang="cs-CZ" dirty="0"/>
          </a:p>
        </p:txBody>
      </p:sp>
      <p:sp>
        <p:nvSpPr>
          <p:cNvPr id="3" name="Zástupný symbol pro obsah 2"/>
          <p:cNvSpPr>
            <a:spLocks noGrp="1"/>
          </p:cNvSpPr>
          <p:nvPr>
            <p:ph sz="quarter" idx="1"/>
          </p:nvPr>
        </p:nvSpPr>
        <p:spPr/>
        <p:txBody>
          <a:bodyPr>
            <a:normAutofit fontScale="85000" lnSpcReduction="20000"/>
          </a:bodyPr>
          <a:lstStyle/>
          <a:p>
            <a:pPr algn="just"/>
            <a:r>
              <a:rPr lang="cs-CZ" b="1" dirty="0" smtClean="0"/>
              <a:t>Svépomoc </a:t>
            </a:r>
            <a:r>
              <a:rPr lang="cs-CZ" dirty="0" smtClean="0"/>
              <a:t>- rozsudek </a:t>
            </a:r>
            <a:r>
              <a:rPr lang="cs-CZ" dirty="0"/>
              <a:t>Nejvyššího soudu ze dne </a:t>
            </a:r>
            <a:r>
              <a:rPr lang="cs-CZ" dirty="0" smtClean="0"/>
              <a:t>15.7.2004</a:t>
            </a:r>
            <a:r>
              <a:rPr lang="cs-CZ" dirty="0"/>
              <a:t>, </a:t>
            </a:r>
            <a:r>
              <a:rPr lang="cs-CZ" dirty="0" smtClean="0"/>
              <a:t>             </a:t>
            </a:r>
            <a:r>
              <a:rPr lang="cs-CZ" dirty="0" err="1" smtClean="0"/>
              <a:t>sp</a:t>
            </a:r>
            <a:r>
              <a:rPr lang="cs-CZ" dirty="0"/>
              <a:t>. zn. 30 </a:t>
            </a:r>
            <a:r>
              <a:rPr lang="cs-CZ" dirty="0" err="1"/>
              <a:t>Cdo</a:t>
            </a:r>
            <a:r>
              <a:rPr lang="cs-CZ" dirty="0"/>
              <a:t> </a:t>
            </a:r>
            <a:r>
              <a:rPr lang="cs-CZ" dirty="0" smtClean="0"/>
              <a:t>157/2004:</a:t>
            </a:r>
            <a:endParaRPr lang="cs-CZ" dirty="0"/>
          </a:p>
          <a:p>
            <a:endParaRPr lang="cs-CZ" dirty="0"/>
          </a:p>
          <a:p>
            <a:pPr marL="0" indent="0" algn="just">
              <a:buNone/>
            </a:pPr>
            <a:r>
              <a:rPr lang="cs-CZ" dirty="0" smtClean="0"/>
              <a:t>    </a:t>
            </a:r>
            <a:r>
              <a:rPr lang="cs-CZ" i="1" dirty="0" smtClean="0"/>
              <a:t>Je-li </a:t>
            </a:r>
            <a:r>
              <a:rPr lang="cs-CZ" i="1" dirty="0"/>
              <a:t>účelem zadostiučinění podle § 13 občanského zákoníku reparace následků zásahu do osobnostní sféry fyzické osoby, pak předpoklad poskytnutí takovéhoto zadostiučinění může modifikovat skutečnost případného </a:t>
            </a:r>
            <a:r>
              <a:rPr lang="cs-CZ" b="1" i="1" dirty="0"/>
              <a:t>zhojení následku </a:t>
            </a:r>
            <a:r>
              <a:rPr lang="cs-CZ" i="1" dirty="0"/>
              <a:t>zásahu v té či oné míře tím, že jistou formu </a:t>
            </a:r>
            <a:r>
              <a:rPr lang="cs-CZ" b="1" i="1" dirty="0"/>
              <a:t>zadostiučinění si fakticky poskytne sám poškozený</a:t>
            </a:r>
            <a:r>
              <a:rPr lang="cs-CZ" i="1" dirty="0"/>
              <a:t>, a to na úkor zájmů škůdce, např. ve formě následného a jinak neakceptovatelného verbálního nebo brachiálního útoku, apod. V takovýchto případech je třeba porovnat míru dotčení osobnosti fyzické osoby, a tomu odpovídající předpoklad přiměřenosti satisfakce s tím, do jaké míry byl nárok na satisfakci suplován případnou "svémocí" poškozeného.</a:t>
            </a:r>
          </a:p>
          <a:p>
            <a:pPr marL="0" indent="0">
              <a:buNone/>
            </a:pPr>
            <a:endParaRPr lang="cs-CZ" dirty="0"/>
          </a:p>
          <a:p>
            <a:endParaRPr lang="cs-CZ" dirty="0"/>
          </a:p>
        </p:txBody>
      </p:sp>
    </p:spTree>
    <p:extLst>
      <p:ext uri="{BB962C8B-B14F-4D97-AF65-F5344CB8AC3E}">
        <p14:creationId xmlns:p14="http://schemas.microsoft.com/office/powerpoint/2010/main" val="1949719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Ochrana proti difamaci</a:t>
            </a:r>
            <a:endParaRPr lang="cs-CZ" dirty="0"/>
          </a:p>
        </p:txBody>
      </p:sp>
      <p:sp>
        <p:nvSpPr>
          <p:cNvPr id="3" name="Zástupný symbol pro obsah 2"/>
          <p:cNvSpPr>
            <a:spLocks noGrp="1"/>
          </p:cNvSpPr>
          <p:nvPr>
            <p:ph sz="quarter" idx="1"/>
          </p:nvPr>
        </p:nvSpPr>
        <p:spPr/>
        <p:txBody>
          <a:bodyPr>
            <a:normAutofit fontScale="62500" lnSpcReduction="20000"/>
          </a:bodyPr>
          <a:lstStyle/>
          <a:p>
            <a:pPr algn="just"/>
            <a:r>
              <a:rPr lang="cs-CZ" b="1" dirty="0" smtClean="0"/>
              <a:t>Ryze subjektivní hodnocení projevů politika </a:t>
            </a:r>
            <a:r>
              <a:rPr lang="cs-CZ" dirty="0" smtClean="0"/>
              <a:t>- nález </a:t>
            </a:r>
            <a:r>
              <a:rPr lang="cs-CZ" dirty="0"/>
              <a:t>Ústavního soudu </a:t>
            </a:r>
            <a:r>
              <a:rPr lang="cs-CZ" dirty="0" err="1"/>
              <a:t>sp</a:t>
            </a:r>
            <a:r>
              <a:rPr lang="cs-CZ" dirty="0"/>
              <a:t>. zn. IV.ÚS 1511/13, ze dne 20. 5. </a:t>
            </a:r>
            <a:r>
              <a:rPr lang="cs-CZ" dirty="0" smtClean="0"/>
              <a:t>2014:</a:t>
            </a:r>
          </a:p>
          <a:p>
            <a:pPr algn="just"/>
            <a:endParaRPr lang="cs-CZ" dirty="0" smtClean="0"/>
          </a:p>
          <a:p>
            <a:pPr marL="0" indent="0" algn="just">
              <a:buNone/>
            </a:pPr>
            <a:r>
              <a:rPr lang="cs-CZ" dirty="0" smtClean="0"/>
              <a:t>     </a:t>
            </a:r>
            <a:r>
              <a:rPr lang="cs-CZ" i="1" dirty="0" smtClean="0"/>
              <a:t>Požadavek </a:t>
            </a:r>
            <a:r>
              <a:rPr lang="cs-CZ" i="1" dirty="0"/>
              <a:t>na věcný základ kritiky je obtížně splnitelný tam, kde jde o </a:t>
            </a:r>
            <a:r>
              <a:rPr lang="cs-CZ" b="1" i="1" dirty="0"/>
              <a:t>ryzí subjektivní názor</a:t>
            </a:r>
            <a:r>
              <a:rPr lang="cs-CZ" i="1" dirty="0"/>
              <a:t> na konkrétní akty či projevy politika, např. </a:t>
            </a:r>
            <a:r>
              <a:rPr lang="cs-CZ" b="1" i="1" dirty="0"/>
              <a:t>označení politického projevu za balast</a:t>
            </a:r>
            <a:r>
              <a:rPr lang="cs-CZ" i="1" dirty="0"/>
              <a:t>. Ústavní soud </a:t>
            </a:r>
            <a:r>
              <a:rPr lang="cs-CZ" b="1" i="1" dirty="0"/>
              <a:t>nemůže</a:t>
            </a:r>
            <a:r>
              <a:rPr lang="cs-CZ" i="1" dirty="0"/>
              <a:t> tím, že by v posuzovaném případě rezignoval na ingerenci do rozhodovací činnosti obecných soudů, </a:t>
            </a:r>
            <a:r>
              <a:rPr lang="cs-CZ" b="1" i="1" dirty="0"/>
              <a:t>připustit, aby se prostor pro svobodné šíření názorů a myšlenek zúžil natolik, že bude ve veřejném prostoru zapovězeno hodnotit projevy politických představitelů slovy jako "bezobsažná megalomanská spoušť banalit" či "tuny balastu", </a:t>
            </a:r>
            <a:r>
              <a:rPr lang="cs-CZ" i="1" dirty="0"/>
              <a:t>resp. že bude zapovězeno kritizovat politické představitele za "neschopnost věcně seznamovat veřejnost" s čímkoli, např. s děním v obci, jako v posuzovaném případě, a to bez ohledu na to, jakou povahu ony kritizované projevy politických představitelů budou mít. </a:t>
            </a:r>
            <a:endParaRPr lang="cs-CZ" i="1" dirty="0" smtClean="0"/>
          </a:p>
          <a:p>
            <a:endParaRPr lang="cs-CZ" dirty="0"/>
          </a:p>
          <a:p>
            <a:pPr marL="0" indent="0" algn="just">
              <a:buNone/>
            </a:pPr>
            <a:r>
              <a:rPr lang="cs-CZ" i="1" dirty="0" smtClean="0"/>
              <a:t>     Na </a:t>
            </a:r>
            <a:r>
              <a:rPr lang="cs-CZ" i="1" dirty="0"/>
              <a:t>uvedené názory má stěžovatel bezpochyby </a:t>
            </a:r>
            <a:r>
              <a:rPr lang="cs-CZ" b="1" i="1" dirty="0"/>
              <a:t>právo</a:t>
            </a:r>
            <a:r>
              <a:rPr lang="cs-CZ" i="1" dirty="0"/>
              <a:t>, a to </a:t>
            </a:r>
            <a:r>
              <a:rPr lang="cs-CZ" b="1" i="1" dirty="0"/>
              <a:t>i kdyby byl jediný, kdo bude tímto způsobem </a:t>
            </a:r>
            <a:r>
              <a:rPr lang="cs-CZ" i="1" dirty="0"/>
              <a:t>výroky konkrétní veřejně činné osoby </a:t>
            </a:r>
            <a:r>
              <a:rPr lang="cs-CZ" b="1" i="1" dirty="0"/>
              <a:t>hodnotit</a:t>
            </a:r>
            <a:r>
              <a:rPr lang="cs-CZ" i="1" dirty="0"/>
              <a:t>, resp. uvedené názory </a:t>
            </a:r>
            <a:r>
              <a:rPr lang="cs-CZ" i="1" dirty="0" smtClean="0"/>
              <a:t>zastávat… </a:t>
            </a:r>
            <a:endParaRPr lang="cs-CZ" i="1" dirty="0"/>
          </a:p>
          <a:p>
            <a:pPr algn="just"/>
            <a:endParaRPr lang="cs-CZ" dirty="0" smtClean="0"/>
          </a:p>
        </p:txBody>
      </p:sp>
    </p:spTree>
    <p:extLst>
      <p:ext uri="{BB962C8B-B14F-4D97-AF65-F5344CB8AC3E}">
        <p14:creationId xmlns:p14="http://schemas.microsoft.com/office/powerpoint/2010/main" val="103564527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Náhrada nemajetkové újmy</a:t>
            </a:r>
            <a:endParaRPr lang="cs-CZ" dirty="0"/>
          </a:p>
        </p:txBody>
      </p:sp>
      <p:sp>
        <p:nvSpPr>
          <p:cNvPr id="3" name="Zástupný symbol pro obsah 2"/>
          <p:cNvSpPr>
            <a:spLocks noGrp="1"/>
          </p:cNvSpPr>
          <p:nvPr>
            <p:ph sz="quarter" idx="1"/>
          </p:nvPr>
        </p:nvSpPr>
        <p:spPr/>
        <p:txBody>
          <a:bodyPr>
            <a:normAutofit fontScale="77500" lnSpcReduction="20000"/>
          </a:bodyPr>
          <a:lstStyle/>
          <a:p>
            <a:r>
              <a:rPr lang="cs-CZ" dirty="0" smtClean="0"/>
              <a:t>Rozsudek KS v Brně </a:t>
            </a:r>
            <a:r>
              <a:rPr lang="cs-CZ" dirty="0" err="1" smtClean="0"/>
              <a:t>sp</a:t>
            </a:r>
            <a:r>
              <a:rPr lang="cs-CZ" dirty="0" smtClean="0"/>
              <a:t>. zn.</a:t>
            </a:r>
            <a:r>
              <a:rPr lang="cs-CZ" dirty="0"/>
              <a:t> 24 C </a:t>
            </a:r>
            <a:r>
              <a:rPr lang="cs-CZ" dirty="0" smtClean="0"/>
              <a:t>36/2008 ze dne 30.1.2009:</a:t>
            </a:r>
          </a:p>
          <a:p>
            <a:endParaRPr lang="cs-CZ" dirty="0"/>
          </a:p>
          <a:p>
            <a:pPr marL="0" indent="0" algn="just">
              <a:buNone/>
            </a:pPr>
            <a:r>
              <a:rPr lang="cs-CZ" i="1" dirty="0"/>
              <a:t> </a:t>
            </a:r>
            <a:r>
              <a:rPr lang="cs-CZ" i="1" dirty="0" smtClean="0"/>
              <a:t>    Zpravodajství </a:t>
            </a:r>
            <a:r>
              <a:rPr lang="cs-CZ" i="1" dirty="0"/>
              <a:t>o natolik závažné události, jakou záměna dětí spojená s takto silným lidským příběhem nepochybně je, mělo svou informační hodnotu pro společnost a plnilo i preventivní funkci, když                  po zveřejnění věci došlo ke zpřísnění preventivních opatření v celé řadě zdravotnických </a:t>
            </a:r>
            <a:r>
              <a:rPr lang="cs-CZ" i="1" dirty="0" smtClean="0"/>
              <a:t>zařízení… </a:t>
            </a:r>
            <a:r>
              <a:rPr lang="cs-CZ" i="1" dirty="0"/>
              <a:t>Jinou věcí je však otázka </a:t>
            </a:r>
            <a:r>
              <a:rPr lang="cs-CZ" b="1" i="1" dirty="0"/>
              <a:t>opakovaného pobírání honorářů ze strany jednoho </a:t>
            </a:r>
            <a:r>
              <a:rPr lang="cs-CZ" b="1" i="1" dirty="0" smtClean="0"/>
              <a:t>                    z </a:t>
            </a:r>
            <a:r>
              <a:rPr lang="cs-CZ" b="1" i="1" dirty="0"/>
              <a:t>rodičovských párů za poskytování soukromí </a:t>
            </a:r>
            <a:r>
              <a:rPr lang="cs-CZ" b="1" i="1" dirty="0" smtClean="0"/>
              <a:t>médiím </a:t>
            </a:r>
            <a:r>
              <a:rPr lang="cs-CZ" i="1" dirty="0" smtClean="0"/>
              <a:t>… </a:t>
            </a:r>
            <a:r>
              <a:rPr lang="cs-CZ" i="1" dirty="0"/>
              <a:t>Tato skutková zjištění jsou proto právně významná nikoli pro závěry soudu o rozsahu a intenzitě vzniklé nemajetkové újmy, jak byly učiněny výše, ale pro závěr soudu, že oba žalobci jsou </a:t>
            </a:r>
            <a:r>
              <a:rPr lang="cs-CZ" b="1" i="1" dirty="0"/>
              <a:t>schopni zajistit si za svou újmu tímto způsobem částečnou satisfakci </a:t>
            </a:r>
            <a:r>
              <a:rPr lang="cs-CZ" b="1" i="1" dirty="0" smtClean="0"/>
              <a:t>svépomocí</a:t>
            </a:r>
            <a:r>
              <a:rPr lang="cs-CZ" i="1" dirty="0" smtClean="0"/>
              <a:t>… Je </a:t>
            </a:r>
            <a:r>
              <a:rPr lang="cs-CZ" i="1" dirty="0"/>
              <a:t>proto v těchto souvislostech nutno zhodnotit určitý postoj obou žalobců, kterým deklarují, že jsou schopni se svou nepochybně traumatizující situací naložit svépomocí </a:t>
            </a:r>
            <a:r>
              <a:rPr lang="cs-CZ" i="1" dirty="0" smtClean="0"/>
              <a:t>částečně </a:t>
            </a:r>
            <a:r>
              <a:rPr lang="cs-CZ" i="1" dirty="0"/>
              <a:t>i  ku prospěchu svému.</a:t>
            </a:r>
          </a:p>
          <a:p>
            <a:endParaRPr lang="cs-CZ" dirty="0"/>
          </a:p>
          <a:p>
            <a:endParaRPr lang="cs-CZ" dirty="0"/>
          </a:p>
        </p:txBody>
      </p:sp>
    </p:spTree>
    <p:extLst>
      <p:ext uri="{BB962C8B-B14F-4D97-AF65-F5344CB8AC3E}">
        <p14:creationId xmlns:p14="http://schemas.microsoft.com/office/powerpoint/2010/main" val="297489601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Náhrada nemajetkové újmy</a:t>
            </a:r>
            <a:endParaRPr lang="cs-CZ" dirty="0"/>
          </a:p>
        </p:txBody>
      </p:sp>
      <p:sp>
        <p:nvSpPr>
          <p:cNvPr id="3" name="Zástupný symbol pro obsah 2"/>
          <p:cNvSpPr>
            <a:spLocks noGrp="1"/>
          </p:cNvSpPr>
          <p:nvPr>
            <p:ph sz="quarter" idx="1"/>
          </p:nvPr>
        </p:nvSpPr>
        <p:spPr/>
        <p:txBody>
          <a:bodyPr>
            <a:normAutofit fontScale="62500" lnSpcReduction="20000"/>
          </a:bodyPr>
          <a:lstStyle/>
          <a:p>
            <a:r>
              <a:rPr lang="cs-CZ" b="1" dirty="0"/>
              <a:t>Jiné </a:t>
            </a:r>
            <a:r>
              <a:rPr lang="cs-CZ" b="1" dirty="0" smtClean="0"/>
              <a:t>rozhodnutí </a:t>
            </a:r>
            <a:r>
              <a:rPr lang="cs-CZ" dirty="0" smtClean="0"/>
              <a:t>- usnesení NS </a:t>
            </a:r>
            <a:r>
              <a:rPr lang="cs-CZ" dirty="0" err="1" smtClean="0"/>
              <a:t>sp</a:t>
            </a:r>
            <a:r>
              <a:rPr lang="cs-CZ" dirty="0"/>
              <a:t>. zn. 30 </a:t>
            </a:r>
            <a:r>
              <a:rPr lang="cs-CZ" dirty="0" err="1"/>
              <a:t>Cdo</a:t>
            </a:r>
            <a:r>
              <a:rPr lang="cs-CZ" dirty="0"/>
              <a:t> 4003/2011 ze dne </a:t>
            </a:r>
            <a:r>
              <a:rPr lang="cs-CZ" dirty="0" smtClean="0"/>
              <a:t>29.11.2012:</a:t>
            </a:r>
          </a:p>
          <a:p>
            <a:endParaRPr lang="cs-CZ" dirty="0"/>
          </a:p>
          <a:p>
            <a:pPr marL="0" indent="0" algn="just">
              <a:buNone/>
            </a:pPr>
            <a:r>
              <a:rPr lang="cs-CZ" dirty="0" smtClean="0"/>
              <a:t>     </a:t>
            </a:r>
            <a:r>
              <a:rPr lang="cs-CZ" i="1" dirty="0" smtClean="0"/>
              <a:t>Právní </a:t>
            </a:r>
            <a:r>
              <a:rPr lang="cs-CZ" i="1" dirty="0"/>
              <a:t>úprava ochrany osobnosti fyzické osoby tvoří určitou hierarchii; civilní právo umožňuje dohodu stran konfliktu o zásahu a o jeho satisfakci, svépomoc postiženého, ochranu pomocí státního orgánu a jeho rozhodnutím, při určité úrovni společenské nebezpečnosti skutku pak ochrana přerůstá do řízení trestněprávního </a:t>
            </a:r>
            <a:r>
              <a:rPr lang="cs-CZ" i="1" dirty="0" smtClean="0"/>
              <a:t>             či </a:t>
            </a:r>
            <a:r>
              <a:rPr lang="cs-CZ" i="1" dirty="0"/>
              <a:t>přestupkového. </a:t>
            </a:r>
            <a:r>
              <a:rPr lang="cs-CZ" b="1" i="1" dirty="0"/>
              <a:t>Satisfakce je postižené osobě poskytnuta každou formou použité obrany</a:t>
            </a:r>
            <a:r>
              <a:rPr lang="cs-CZ" i="1" dirty="0"/>
              <a:t>, přičemž </a:t>
            </a:r>
            <a:r>
              <a:rPr lang="cs-CZ" b="1" i="1" dirty="0"/>
              <a:t>potrestáním škůdce v přestupkovém či trestním řízení je satisfakce velmi výrazná</a:t>
            </a:r>
            <a:r>
              <a:rPr lang="cs-CZ" i="1" dirty="0"/>
              <a:t>, neboť státní orgán konstatuje nejen protiprávní jednání, ale také subjektivní vztah pachatele ke svému jednání a stanoví sankce podle závažnosti jednání škůdce. Z hlediska poskytnuté satisfakce ve správním řízení je nerozhodné, že v přestupkovém řízení nelze žalobkyni přiznat nemajetkovou újmu. Z hlediska posouzení zda je dostatečná satisfakce, které se žalobkyni nepochybně dostalo již ve správním řízení, je třeba především vyjít jak z celkové povahy, tak i z jednotlivých okolností konkrétního případu (musí přihlédnout např. </a:t>
            </a:r>
            <a:r>
              <a:rPr lang="cs-CZ" i="1" dirty="0" smtClean="0"/>
              <a:t>             k </a:t>
            </a:r>
            <a:r>
              <a:rPr lang="cs-CZ" i="1" dirty="0"/>
              <a:t>intenzitě, povaze a způsobu neoprávněného zásahu, k charakteru a rozsahu zasažené hodnoty osobnosti, k trvání i šíři ohlasu vzniklé nemajetkové újmy </a:t>
            </a:r>
            <a:r>
              <a:rPr lang="cs-CZ" i="1" dirty="0" smtClean="0"/>
              <a:t>                    pro </a:t>
            </a:r>
            <a:r>
              <a:rPr lang="cs-CZ" i="1" dirty="0"/>
              <a:t>postavení a uplatnění postižené fyzické osoby ve společnosti apod.</a:t>
            </a:r>
          </a:p>
          <a:p>
            <a:pPr marL="0" indent="0">
              <a:buNone/>
            </a:pPr>
            <a:endParaRPr lang="cs-CZ" dirty="0"/>
          </a:p>
          <a:p>
            <a:endParaRPr lang="cs-CZ" dirty="0"/>
          </a:p>
        </p:txBody>
      </p:sp>
    </p:spTree>
    <p:extLst>
      <p:ext uri="{BB962C8B-B14F-4D97-AF65-F5344CB8AC3E}">
        <p14:creationId xmlns:p14="http://schemas.microsoft.com/office/powerpoint/2010/main" val="392570388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Náhrada nemajetkové újmy</a:t>
            </a:r>
            <a:endParaRPr lang="cs-CZ" dirty="0"/>
          </a:p>
        </p:txBody>
      </p:sp>
      <p:sp>
        <p:nvSpPr>
          <p:cNvPr id="3" name="Zástupný symbol pro obsah 2"/>
          <p:cNvSpPr>
            <a:spLocks noGrp="1"/>
          </p:cNvSpPr>
          <p:nvPr>
            <p:ph sz="quarter" idx="1"/>
          </p:nvPr>
        </p:nvSpPr>
        <p:spPr/>
        <p:txBody>
          <a:bodyPr>
            <a:normAutofit fontScale="62500" lnSpcReduction="20000"/>
          </a:bodyPr>
          <a:lstStyle/>
          <a:p>
            <a:pPr algn="just"/>
            <a:r>
              <a:rPr lang="cs-CZ" b="1" u="sng" dirty="0"/>
              <a:t>Test objektivního posouzení</a:t>
            </a:r>
            <a:r>
              <a:rPr lang="cs-CZ" b="1" dirty="0"/>
              <a:t> </a:t>
            </a:r>
            <a:r>
              <a:rPr lang="cs-CZ" dirty="0" smtClean="0"/>
              <a:t>- rozsudek </a:t>
            </a:r>
            <a:r>
              <a:rPr lang="cs-CZ" dirty="0"/>
              <a:t>NS  </a:t>
            </a:r>
            <a:r>
              <a:rPr lang="cs-CZ" dirty="0" err="1"/>
              <a:t>sp</a:t>
            </a:r>
            <a:r>
              <a:rPr lang="cs-CZ" dirty="0"/>
              <a:t>. zn. 30 </a:t>
            </a:r>
            <a:r>
              <a:rPr lang="cs-CZ" dirty="0" err="1"/>
              <a:t>Cdo</a:t>
            </a:r>
            <a:r>
              <a:rPr lang="cs-CZ" dirty="0"/>
              <a:t> 4431/2007 ze dne </a:t>
            </a:r>
            <a:r>
              <a:rPr lang="cs-CZ" dirty="0" smtClean="0"/>
              <a:t>7.10.2009:</a:t>
            </a:r>
          </a:p>
          <a:p>
            <a:endParaRPr lang="cs-CZ" dirty="0"/>
          </a:p>
          <a:p>
            <a:pPr marL="0" indent="0" algn="just">
              <a:buNone/>
            </a:pPr>
            <a:r>
              <a:rPr lang="cs-CZ" dirty="0" smtClean="0"/>
              <a:t>     </a:t>
            </a:r>
            <a:r>
              <a:rPr lang="cs-CZ" i="1" dirty="0" smtClean="0"/>
              <a:t>Zadostiučinění </a:t>
            </a:r>
            <a:r>
              <a:rPr lang="cs-CZ" i="1" dirty="0"/>
              <a:t>v penězích plní především satisfakční funkci, i když úlohu preventivního významu zákonu odpovídajícího a spravedlivého zadostiučinění nelze vylučovat. Vlastní zásah je nutno hodnotit vždy </a:t>
            </a:r>
            <a:r>
              <a:rPr lang="cs-CZ" b="1" i="1" dirty="0"/>
              <a:t>objektivně</a:t>
            </a:r>
            <a:r>
              <a:rPr lang="cs-CZ" i="1" dirty="0"/>
              <a:t> s přihlédnutím ke konkrétní </a:t>
            </a:r>
            <a:r>
              <a:rPr lang="cs-CZ" b="1" i="1" dirty="0"/>
              <a:t>situaci</a:t>
            </a:r>
            <a:r>
              <a:rPr lang="cs-CZ" i="1" dirty="0"/>
              <a:t>, za které k neoprávněnému zásahu došlo (tzv. konkrétní uplatnění objektivního kritéria), jakož i k </a:t>
            </a:r>
            <a:r>
              <a:rPr lang="cs-CZ" b="1" i="1" dirty="0"/>
              <a:t>osobě</a:t>
            </a:r>
            <a:r>
              <a:rPr lang="cs-CZ" i="1" dirty="0"/>
              <a:t> postižené fyzické osoby (tzv. diferencované uplatnění objektivního kritéria). Uplatnění konkrétního a diferencovaného objektivního hodnocení znamená, že o snížení důstojnosti postižené fyzické osoby či její vážnosti ve společnosti ve značné míře půjde pouze tam, kde za konkrétní situace, za které k neoprávněnému zásahu do osobnosti fyzické osoby došlo, jakož i </a:t>
            </a:r>
            <a:r>
              <a:rPr lang="cs-CZ" i="1" dirty="0" smtClean="0"/>
              <a:t>                     s </a:t>
            </a:r>
            <a:r>
              <a:rPr lang="cs-CZ" i="1" dirty="0"/>
              <a:t>přihlédnutím k dotčené fyzické osobě, lze spolehlivě dovodit, že by nastalou </a:t>
            </a:r>
            <a:r>
              <a:rPr lang="cs-CZ" b="1" i="1" dirty="0"/>
              <a:t>nemajetkovou újmu </a:t>
            </a:r>
            <a:r>
              <a:rPr lang="cs-CZ" i="1" dirty="0"/>
              <a:t>vzhledem k intenzitě a trvání nepříznivého následku spočívajícího ve snížení její důstojnosti či vážnosti ve společnosti </a:t>
            </a:r>
            <a:r>
              <a:rPr lang="cs-CZ" b="1" i="1" dirty="0"/>
              <a:t>pociťovala jako závažnou zpravidla každá fyzická osoba</a:t>
            </a:r>
            <a:r>
              <a:rPr lang="cs-CZ" i="1" dirty="0"/>
              <a:t> nacházející se na místě a v postavení postižené fyzické osoby</a:t>
            </a:r>
            <a:r>
              <a:rPr lang="cs-CZ" i="1" dirty="0" smtClean="0"/>
              <a:t>.</a:t>
            </a:r>
          </a:p>
          <a:p>
            <a:pPr marL="0" indent="0">
              <a:buNone/>
            </a:pPr>
            <a:endParaRPr lang="cs-CZ" dirty="0"/>
          </a:p>
          <a:p>
            <a:r>
              <a:rPr lang="cs-CZ" b="1" dirty="0" smtClean="0"/>
              <a:t>Jak </a:t>
            </a:r>
            <a:r>
              <a:rPr lang="cs-CZ" b="1" dirty="0"/>
              <a:t>intenzivně by újmu </a:t>
            </a:r>
            <a:r>
              <a:rPr lang="cs-CZ" b="1" dirty="0" smtClean="0"/>
              <a:t>v dané situaci vnímal </a:t>
            </a:r>
            <a:r>
              <a:rPr lang="cs-CZ" b="1" dirty="0"/>
              <a:t>„běžný člověk“?</a:t>
            </a:r>
          </a:p>
          <a:p>
            <a:endParaRPr lang="cs-CZ" dirty="0"/>
          </a:p>
        </p:txBody>
      </p:sp>
    </p:spTree>
    <p:extLst>
      <p:ext uri="{BB962C8B-B14F-4D97-AF65-F5344CB8AC3E}">
        <p14:creationId xmlns:p14="http://schemas.microsoft.com/office/powerpoint/2010/main" val="402834384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Náhrada nemajetkové újmy</a:t>
            </a:r>
            <a:endParaRPr lang="cs-CZ" dirty="0"/>
          </a:p>
        </p:txBody>
      </p:sp>
      <p:sp>
        <p:nvSpPr>
          <p:cNvPr id="3" name="Zástupný symbol pro obsah 2"/>
          <p:cNvSpPr>
            <a:spLocks noGrp="1"/>
          </p:cNvSpPr>
          <p:nvPr>
            <p:ph sz="quarter" idx="1"/>
          </p:nvPr>
        </p:nvSpPr>
        <p:spPr/>
        <p:txBody>
          <a:bodyPr>
            <a:normAutofit fontScale="77500" lnSpcReduction="20000"/>
          </a:bodyPr>
          <a:lstStyle/>
          <a:p>
            <a:pPr algn="just"/>
            <a:r>
              <a:rPr lang="cs-CZ" b="1" u="sng" dirty="0"/>
              <a:t>Příklon k </a:t>
            </a:r>
            <a:r>
              <a:rPr lang="cs-CZ" b="1" u="sng" dirty="0" smtClean="0"/>
              <a:t>preventivně-sankční </a:t>
            </a:r>
            <a:r>
              <a:rPr lang="cs-CZ" b="1" u="sng" dirty="0"/>
              <a:t>funkci finančních satisfakcí </a:t>
            </a:r>
            <a:r>
              <a:rPr lang="cs-CZ" dirty="0" smtClean="0"/>
              <a:t>– nejednotné názory teoretiků i judikatury x </a:t>
            </a:r>
            <a:r>
              <a:rPr lang="cs-CZ" smtClean="0"/>
              <a:t>dle NOZ patrně </a:t>
            </a:r>
            <a:r>
              <a:rPr lang="cs-CZ" dirty="0" smtClean="0"/>
              <a:t>už jen akademický problém</a:t>
            </a:r>
            <a:endParaRPr lang="cs-CZ" b="1" u="sng" dirty="0" smtClean="0"/>
          </a:p>
          <a:p>
            <a:pPr algn="just"/>
            <a:endParaRPr lang="cs-CZ" b="1" u="sng" dirty="0"/>
          </a:p>
          <a:p>
            <a:pPr algn="just"/>
            <a:r>
              <a:rPr lang="cs-CZ" dirty="0" smtClean="0"/>
              <a:t>Usnesení ÚS </a:t>
            </a:r>
            <a:r>
              <a:rPr lang="cs-CZ" dirty="0" err="1"/>
              <a:t>sp</a:t>
            </a:r>
            <a:r>
              <a:rPr lang="cs-CZ" dirty="0"/>
              <a:t>. zn. IV. ÚS 315/01 </a:t>
            </a:r>
            <a:r>
              <a:rPr lang="cs-CZ" dirty="0" smtClean="0"/>
              <a:t>ze </a:t>
            </a:r>
            <a:r>
              <a:rPr lang="cs-CZ" dirty="0"/>
              <a:t>dne </a:t>
            </a:r>
            <a:r>
              <a:rPr lang="cs-CZ" dirty="0" smtClean="0"/>
              <a:t>20.5.2002:</a:t>
            </a:r>
          </a:p>
          <a:p>
            <a:pPr marL="0" indent="0" algn="just">
              <a:buNone/>
            </a:pPr>
            <a:endParaRPr lang="cs-CZ" dirty="0" smtClean="0"/>
          </a:p>
          <a:p>
            <a:pPr marL="0" indent="0" algn="just">
              <a:buNone/>
            </a:pPr>
            <a:r>
              <a:rPr lang="cs-CZ" dirty="0"/>
              <a:t> </a:t>
            </a:r>
            <a:r>
              <a:rPr lang="cs-CZ" dirty="0" smtClean="0"/>
              <a:t>   </a:t>
            </a:r>
            <a:r>
              <a:rPr lang="cs-CZ" i="1" dirty="0" smtClean="0"/>
              <a:t>Odpovědnost </a:t>
            </a:r>
            <a:r>
              <a:rPr lang="cs-CZ" i="1" dirty="0"/>
              <a:t>za zásah do osobnostních práv je odpovědností objektivního charakteru, což znamená, že občanskoprávní sankce vzniká na objektivním základě, její nastoupení nevyžaduje zavinění. Vzniklá nemajetková újma na osobnosti postižené fyzické osoby je pro ni stejně závažná bez ohledu na to, jednal-li původce zásahu zaviněně či nikoliv. Subjektivní prvek </a:t>
            </a:r>
            <a:r>
              <a:rPr lang="cs-CZ" b="1" i="1" dirty="0"/>
              <a:t>zavinění má význam toliko při určování výše náhrady </a:t>
            </a:r>
            <a:r>
              <a:rPr lang="cs-CZ" i="1" dirty="0"/>
              <a:t>nemajetkové újmy dle § 13 odst. 3 </a:t>
            </a:r>
            <a:r>
              <a:rPr lang="cs-CZ" i="1" dirty="0" err="1" smtClean="0"/>
              <a:t>obč</a:t>
            </a:r>
            <a:r>
              <a:rPr lang="cs-CZ" i="1" dirty="0" smtClean="0"/>
              <a:t>. zák. v </a:t>
            </a:r>
            <a:r>
              <a:rPr lang="cs-CZ" i="1" dirty="0"/>
              <a:t>rámci zohlednění okolností, za nichž k porušení práva došlo.</a:t>
            </a:r>
          </a:p>
          <a:p>
            <a:pPr algn="just"/>
            <a:endParaRPr lang="cs-CZ" dirty="0"/>
          </a:p>
        </p:txBody>
      </p:sp>
    </p:spTree>
    <p:extLst>
      <p:ext uri="{BB962C8B-B14F-4D97-AF65-F5344CB8AC3E}">
        <p14:creationId xmlns:p14="http://schemas.microsoft.com/office/powerpoint/2010/main" val="199081142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img.reflex.cz/img/3/article/1069885_vieweg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8784976" cy="5616624"/>
          </a:xfrm>
          <a:prstGeom prst="rect">
            <a:avLst/>
          </a:prstGeom>
          <a:noFill/>
          <a:extLst>
            <a:ext uri="{909E8E84-426E-40DD-AFC4-6F175D3DCCD1}">
              <a14:hiddenFill xmlns:a14="http://schemas.microsoft.com/office/drawing/2010/main">
                <a:solidFill>
                  <a:srgbClr val="FFFFFF"/>
                </a:solidFill>
              </a14:hiddenFill>
            </a:ext>
          </a:extLst>
        </p:spPr>
      </p:pic>
      <p:sp>
        <p:nvSpPr>
          <p:cNvPr id="2" name="TextovéPole 1"/>
          <p:cNvSpPr txBox="1"/>
          <p:nvPr/>
        </p:nvSpPr>
        <p:spPr>
          <a:xfrm>
            <a:off x="179512" y="6021288"/>
            <a:ext cx="8784976" cy="246221"/>
          </a:xfrm>
          <a:prstGeom prst="rect">
            <a:avLst/>
          </a:prstGeom>
          <a:noFill/>
        </p:spPr>
        <p:txBody>
          <a:bodyPr wrap="square" rtlCol="0">
            <a:spAutoFit/>
          </a:bodyPr>
          <a:lstStyle/>
          <a:p>
            <a:r>
              <a:rPr lang="cs-CZ" sz="1000" dirty="0"/>
              <a:t>http://img.reflex.cz/img/3/article/1069885_viewegh.jpg</a:t>
            </a:r>
          </a:p>
        </p:txBody>
      </p:sp>
    </p:spTree>
    <p:extLst>
      <p:ext uri="{BB962C8B-B14F-4D97-AF65-F5344CB8AC3E}">
        <p14:creationId xmlns:p14="http://schemas.microsoft.com/office/powerpoint/2010/main" val="429459439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Náhrada nemajetkové újmy</a:t>
            </a:r>
            <a:endParaRPr lang="cs-CZ" dirty="0"/>
          </a:p>
        </p:txBody>
      </p:sp>
      <p:sp>
        <p:nvSpPr>
          <p:cNvPr id="3" name="Zástupný symbol pro obsah 2"/>
          <p:cNvSpPr>
            <a:spLocks noGrp="1"/>
          </p:cNvSpPr>
          <p:nvPr>
            <p:ph sz="quarter" idx="1"/>
          </p:nvPr>
        </p:nvSpPr>
        <p:spPr/>
        <p:txBody>
          <a:bodyPr>
            <a:normAutofit fontScale="55000" lnSpcReduction="20000"/>
          </a:bodyPr>
          <a:lstStyle/>
          <a:p>
            <a:r>
              <a:rPr lang="cs-CZ" dirty="0" smtClean="0"/>
              <a:t>Nález ÚS </a:t>
            </a:r>
            <a:r>
              <a:rPr lang="cs-CZ" dirty="0" err="1" smtClean="0"/>
              <a:t>sp</a:t>
            </a:r>
            <a:r>
              <a:rPr lang="cs-CZ" dirty="0"/>
              <a:t>. zn. I. ÚS 1586/09 ze dne </a:t>
            </a:r>
            <a:r>
              <a:rPr lang="cs-CZ" dirty="0" smtClean="0"/>
              <a:t>6.3.2012:</a:t>
            </a:r>
          </a:p>
          <a:p>
            <a:endParaRPr lang="cs-CZ" dirty="0"/>
          </a:p>
          <a:p>
            <a:pPr marL="0" indent="0" algn="just">
              <a:buNone/>
            </a:pPr>
            <a:r>
              <a:rPr lang="cs-CZ" dirty="0" smtClean="0"/>
              <a:t>      </a:t>
            </a:r>
            <a:r>
              <a:rPr lang="cs-CZ" i="1" dirty="0" smtClean="0"/>
              <a:t>V </a:t>
            </a:r>
            <a:r>
              <a:rPr lang="cs-CZ" i="1" dirty="0"/>
              <a:t>tomto pojetí, zohledňujícím význam intenzity a míry zavinění při stanovení výše </a:t>
            </a:r>
            <a:r>
              <a:rPr lang="cs-CZ" i="1" dirty="0" err="1"/>
              <a:t>relutární</a:t>
            </a:r>
            <a:r>
              <a:rPr lang="cs-CZ" i="1" dirty="0"/>
              <a:t> náhrady, je zásah do práva na ochranu osobnosti civilním deliktem a přiměřené zadostiučinění jednou z civilněprávních </a:t>
            </a:r>
            <a:r>
              <a:rPr lang="cs-CZ" b="1" i="1" dirty="0"/>
              <a:t>sankcí, </a:t>
            </a:r>
            <a:r>
              <a:rPr lang="cs-CZ" i="1" dirty="0"/>
              <a:t>která má </a:t>
            </a:r>
            <a:r>
              <a:rPr lang="cs-CZ" b="1" i="1" dirty="0"/>
              <a:t>odrazovat rušitele chráněných osobnostních statků a jeho možné následovníky</a:t>
            </a:r>
            <a:r>
              <a:rPr lang="cs-CZ" i="1" dirty="0"/>
              <a:t> od protiprávního jednání, a být tak </a:t>
            </a:r>
            <a:r>
              <a:rPr lang="cs-CZ" b="1" i="1" dirty="0"/>
              <a:t>nástrojem speciální i generální prevence, </a:t>
            </a:r>
            <a:r>
              <a:rPr lang="cs-CZ" i="1" dirty="0"/>
              <a:t>což vyžaduje, aby se jednalo o </a:t>
            </a:r>
            <a:r>
              <a:rPr lang="cs-CZ" b="1" i="1" dirty="0"/>
              <a:t>sankci patřičně důraznou a dostačující (přiměřenou) i z tohoto hlediska. </a:t>
            </a:r>
            <a:r>
              <a:rPr lang="cs-CZ" i="1" dirty="0"/>
              <a:t>"V rozhodnutí soudu musí být preventivně </a:t>
            </a:r>
            <a:r>
              <a:rPr lang="cs-CZ" b="1" i="1" u="sng" dirty="0"/>
              <a:t>optimalizováno mezi satisfakčním a sankčním působením </a:t>
            </a:r>
            <a:r>
              <a:rPr lang="cs-CZ" i="1" dirty="0"/>
              <a:t>přiměřeného zadostiučinění, mezi nimiž existuje vztah komplementarity (navzájem se doplňují, posilují - viz teze vyjádřená ohledně narůstající potřeby finanční satisfakce v přímé úměře s mírou zavinění původce zásahu) i vztah konkurence (v tom směru, že výše náhrady nesmí být toliko exemplární civilní sankcí, tj. fakticky bezdůvodným obohacením osoby dotčené neoprávněným zásahem) (srov. P. Hajn: Cit. dílo, str. 7 a násl.). Obdobně i K. Eliáš a kol. dovodili, že "nelze opomenout, že forma a výše zadostiučinění sleduje účel nejen nápravný a vyrovnací, ale též </a:t>
            </a:r>
            <a:r>
              <a:rPr lang="cs-CZ" b="1" i="1" dirty="0"/>
              <a:t>individuálně odrazující </a:t>
            </a:r>
            <a:r>
              <a:rPr lang="cs-CZ" b="1" i="1" dirty="0" smtClean="0"/>
              <a:t>          a </a:t>
            </a:r>
            <a:r>
              <a:rPr lang="cs-CZ" b="1" i="1" dirty="0"/>
              <a:t>nepřímo i obecně předcházející </a:t>
            </a:r>
            <a:r>
              <a:rPr lang="cs-CZ" i="1" dirty="0"/>
              <a:t>podobným jiným zásahům. </a:t>
            </a:r>
            <a:r>
              <a:rPr lang="cs-CZ" b="1" i="1" u="sng" dirty="0"/>
              <a:t>Odstrašující či odrazující funkce</a:t>
            </a:r>
            <a:r>
              <a:rPr lang="cs-CZ" b="1" i="1" dirty="0"/>
              <a:t> </a:t>
            </a:r>
            <a:r>
              <a:rPr lang="cs-CZ" i="1" dirty="0"/>
              <a:t>tohoto institutu ochrany soukromého práva se </a:t>
            </a:r>
            <a:r>
              <a:rPr lang="cs-CZ" b="1" i="1" dirty="0"/>
              <a:t>společně s funkcí preventivní </a:t>
            </a:r>
            <a:r>
              <a:rPr lang="cs-CZ" i="1" dirty="0"/>
              <a:t>projevuje nejen v obecné rovině nepřímo vychovávající k úctě k právům jiných lidí, ale zejména ve vztahu ke konkrétnímu původci zásahu, jehož má odradit od myšlenky pokračování v zásahu nebo od myšlenky dalšího zásahu. (...) </a:t>
            </a:r>
          </a:p>
        </p:txBody>
      </p:sp>
    </p:spTree>
    <p:extLst>
      <p:ext uri="{BB962C8B-B14F-4D97-AF65-F5344CB8AC3E}">
        <p14:creationId xmlns:p14="http://schemas.microsoft.com/office/powerpoint/2010/main" val="272259917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Náhrada nemajetkové újmy</a:t>
            </a:r>
            <a:endParaRPr lang="cs-CZ" dirty="0"/>
          </a:p>
        </p:txBody>
      </p:sp>
      <p:sp>
        <p:nvSpPr>
          <p:cNvPr id="3" name="Zástupný symbol pro obsah 2"/>
          <p:cNvSpPr>
            <a:spLocks noGrp="1"/>
          </p:cNvSpPr>
          <p:nvPr>
            <p:ph sz="quarter" idx="1"/>
          </p:nvPr>
        </p:nvSpPr>
        <p:spPr/>
        <p:txBody>
          <a:bodyPr>
            <a:normAutofit fontScale="62500" lnSpcReduction="20000"/>
          </a:bodyPr>
          <a:lstStyle/>
          <a:p>
            <a:pPr algn="just"/>
            <a:r>
              <a:rPr lang="cs-CZ" dirty="0" smtClean="0"/>
              <a:t>Usnesení Ústavního soudu </a:t>
            </a:r>
            <a:r>
              <a:rPr lang="cs-CZ" dirty="0" err="1" smtClean="0"/>
              <a:t>sp</a:t>
            </a:r>
            <a:r>
              <a:rPr lang="cs-CZ" dirty="0" smtClean="0"/>
              <a:t>. zn. </a:t>
            </a:r>
            <a:r>
              <a:rPr lang="pl-PL" dirty="0"/>
              <a:t>II.ÚS 438/14 ze dne 20. 5. </a:t>
            </a:r>
            <a:r>
              <a:rPr lang="pl-PL" dirty="0" smtClean="0"/>
              <a:t>2014:</a:t>
            </a:r>
          </a:p>
          <a:p>
            <a:pPr marL="0" indent="0" algn="just">
              <a:buNone/>
            </a:pPr>
            <a:r>
              <a:rPr lang="pl-PL" dirty="0"/>
              <a:t/>
            </a:r>
            <a:br>
              <a:rPr lang="pl-PL" dirty="0"/>
            </a:br>
            <a:r>
              <a:rPr lang="pl-PL" dirty="0"/>
              <a:t> </a:t>
            </a:r>
            <a:r>
              <a:rPr lang="pl-PL" dirty="0" smtClean="0"/>
              <a:t>    </a:t>
            </a:r>
            <a:r>
              <a:rPr lang="cs-CZ" i="1" dirty="0" smtClean="0"/>
              <a:t>Náhrada </a:t>
            </a:r>
            <a:r>
              <a:rPr lang="cs-CZ" i="1" dirty="0"/>
              <a:t>nemajetkové újmy v penězích plní </a:t>
            </a:r>
            <a:r>
              <a:rPr lang="cs-CZ" b="1" i="1" dirty="0"/>
              <a:t>primárně funkci satisfakční</a:t>
            </a:r>
            <a:r>
              <a:rPr lang="cs-CZ" i="1" dirty="0"/>
              <a:t>, </a:t>
            </a:r>
            <a:r>
              <a:rPr lang="cs-CZ" i="1" dirty="0" smtClean="0"/>
              <a:t>            tj</a:t>
            </a:r>
            <a:r>
              <a:rPr lang="cs-CZ" i="1" dirty="0"/>
              <a:t>. jejím účelem je přiměřeně s ohledem na všechny okolnosti konkrétního případu, optimálně, a tím účinně vyvážit a zmírnit nepříznivý následek neoprávněného zásahu. Základním a určujícím hlediskem při určování výše náhrady nemajetkové újmy pak musí být hledisko závažnosti a intenzity ("blízkosti") zásahu (srov. nález </a:t>
            </a:r>
            <a:r>
              <a:rPr lang="cs-CZ" i="1" dirty="0" err="1"/>
              <a:t>sp</a:t>
            </a:r>
            <a:r>
              <a:rPr lang="cs-CZ" i="1" dirty="0"/>
              <a:t>. zn</a:t>
            </a:r>
            <a:r>
              <a:rPr lang="cs-CZ" i="1" dirty="0" smtClean="0"/>
              <a:t>. I</a:t>
            </a:r>
            <a:r>
              <a:rPr lang="cs-CZ" i="1" dirty="0"/>
              <a:t>. ÚS 1586/09 ze dne 6. 3. 2012, N 43/64 </a:t>
            </a:r>
            <a:r>
              <a:rPr lang="cs-CZ" i="1" dirty="0" err="1"/>
              <a:t>SbNU</a:t>
            </a:r>
            <a:r>
              <a:rPr lang="cs-CZ" i="1" dirty="0"/>
              <a:t> 491, body 33 a 34, usnesení </a:t>
            </a:r>
            <a:r>
              <a:rPr lang="cs-CZ" i="1" dirty="0" err="1"/>
              <a:t>sp</a:t>
            </a:r>
            <a:r>
              <a:rPr lang="cs-CZ" i="1" dirty="0"/>
              <a:t>. zn. </a:t>
            </a:r>
            <a:r>
              <a:rPr lang="cs-CZ" i="1" dirty="0" smtClean="0"/>
              <a:t>              II</a:t>
            </a:r>
            <a:r>
              <a:rPr lang="cs-CZ" i="1" dirty="0"/>
              <a:t>. ÚS 3894/11 ze dne 30. 5. 2012, bod 17, dostupné na http://nalus.usoud.cz). </a:t>
            </a:r>
            <a:r>
              <a:rPr lang="cs-CZ" b="1" i="1" dirty="0"/>
              <a:t>Současně by však náhrada nemajetkové újmy v penězích měla plnit </a:t>
            </a:r>
            <a:r>
              <a:rPr lang="cs-CZ" b="1" i="1" u="sng" dirty="0"/>
              <a:t>funkci preventivně-sankční </a:t>
            </a:r>
            <a:r>
              <a:rPr lang="cs-CZ" i="1" dirty="0"/>
              <a:t>(srov. nález </a:t>
            </a:r>
            <a:r>
              <a:rPr lang="cs-CZ" i="1" dirty="0" err="1"/>
              <a:t>sp</a:t>
            </a:r>
            <a:r>
              <a:rPr lang="cs-CZ" i="1" dirty="0"/>
              <a:t>. zn. I. ÚS 1586/09 ze dne 6. 3. 2012, </a:t>
            </a:r>
            <a:r>
              <a:rPr lang="cs-CZ" i="1" dirty="0" smtClean="0"/>
              <a:t>        N </a:t>
            </a:r>
            <a:r>
              <a:rPr lang="cs-CZ" i="1" dirty="0"/>
              <a:t>43/64 </a:t>
            </a:r>
            <a:r>
              <a:rPr lang="cs-CZ" i="1" dirty="0" err="1"/>
              <a:t>SbNU</a:t>
            </a:r>
            <a:r>
              <a:rPr lang="cs-CZ" i="1" dirty="0"/>
              <a:t> 491, bod 35), protože v určitých případech může být občanskoprávní ochrana účinná jen tehdy, jestliže i výše plnění uloženého rušiteli bude postižené fyzické osobě zajišťovat nejen přiměřené zadostiučinění, odpovídající závažnosti vzniklé nemajetkové újmy, nýbrž zároveň bude svým </a:t>
            </a:r>
            <a:r>
              <a:rPr lang="cs-CZ" b="1" i="1" dirty="0"/>
              <a:t>odstrašujícím účinkem působit preventivně </a:t>
            </a:r>
            <a:r>
              <a:rPr lang="cs-CZ" b="1" i="1" dirty="0" smtClean="0"/>
              <a:t> jak </a:t>
            </a:r>
            <a:r>
              <a:rPr lang="cs-CZ" b="1" i="1" dirty="0"/>
              <a:t>na rušitele, tak i na ostatní potenciální rušitele</a:t>
            </a:r>
            <a:r>
              <a:rPr lang="cs-CZ" i="1" dirty="0"/>
              <a:t> (srov. Knap, K., Švestka, J., Jehlička, O., Pavlík P., Plecitý, V. Ochrana osobnosti podle občanského práva. </a:t>
            </a:r>
            <a:r>
              <a:rPr lang="cs-CZ" i="1" dirty="0" smtClean="0"/>
              <a:t>4</a:t>
            </a:r>
            <a:r>
              <a:rPr lang="cs-CZ" i="1" dirty="0"/>
              <a:t>. vydání. Praha: Linde 2004, str. 192</a:t>
            </a:r>
            <a:r>
              <a:rPr lang="cs-CZ" i="1" dirty="0" smtClean="0"/>
              <a:t>).</a:t>
            </a:r>
          </a:p>
          <a:p>
            <a:pPr marL="0" indent="0" algn="just">
              <a:buNone/>
            </a:pPr>
            <a:r>
              <a:rPr lang="cs-CZ" i="1" dirty="0" smtClean="0"/>
              <a:t> </a:t>
            </a:r>
            <a:r>
              <a:rPr lang="pl-PL" dirty="0"/>
              <a:t/>
            </a:r>
            <a:br>
              <a:rPr lang="pl-PL" dirty="0"/>
            </a:br>
            <a:endParaRPr lang="cs-CZ" dirty="0"/>
          </a:p>
        </p:txBody>
      </p:sp>
    </p:spTree>
    <p:extLst>
      <p:ext uri="{BB962C8B-B14F-4D97-AF65-F5344CB8AC3E}">
        <p14:creationId xmlns:p14="http://schemas.microsoft.com/office/powerpoint/2010/main" val="404747057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Náhrada nemajetkové újmy</a:t>
            </a:r>
            <a:endParaRPr lang="cs-CZ" dirty="0"/>
          </a:p>
        </p:txBody>
      </p:sp>
      <p:sp>
        <p:nvSpPr>
          <p:cNvPr id="3" name="Zástupný symbol pro obsah 2"/>
          <p:cNvSpPr>
            <a:spLocks noGrp="1"/>
          </p:cNvSpPr>
          <p:nvPr>
            <p:ph sz="quarter" idx="1"/>
          </p:nvPr>
        </p:nvSpPr>
        <p:spPr/>
        <p:txBody>
          <a:bodyPr>
            <a:normAutofit fontScale="77500" lnSpcReduction="20000"/>
          </a:bodyPr>
          <a:lstStyle/>
          <a:p>
            <a:pPr marL="0" indent="0" algn="just">
              <a:buNone/>
            </a:pPr>
            <a:r>
              <a:rPr lang="cs-CZ" dirty="0" smtClean="0"/>
              <a:t>     </a:t>
            </a:r>
            <a:r>
              <a:rPr lang="cs-CZ" i="1" dirty="0"/>
              <a:t>Otázka </a:t>
            </a:r>
            <a:r>
              <a:rPr lang="cs-CZ" b="1" i="1" u="sng" dirty="0"/>
              <a:t>míry zavinění </a:t>
            </a:r>
            <a:r>
              <a:rPr lang="cs-CZ" i="1" dirty="0"/>
              <a:t>původce zásahu pro stanovení výše </a:t>
            </a:r>
            <a:r>
              <a:rPr lang="cs-CZ" i="1" dirty="0" err="1"/>
              <a:t>relutární</a:t>
            </a:r>
            <a:r>
              <a:rPr lang="cs-CZ" i="1" dirty="0"/>
              <a:t> náhrady dle § 13 odst. 3 </a:t>
            </a:r>
            <a:r>
              <a:rPr lang="cs-CZ" i="1" dirty="0" err="1"/>
              <a:t>obč</a:t>
            </a:r>
            <a:r>
              <a:rPr lang="cs-CZ" i="1" dirty="0"/>
              <a:t>. zák. se tak stává zásadním způsobem spoluurčující a bezpochyby i </a:t>
            </a:r>
            <a:r>
              <a:rPr lang="cs-CZ" b="1" i="1" u="sng" dirty="0"/>
              <a:t>jedním z klíčových hledisek pro navýšení</a:t>
            </a:r>
            <a:r>
              <a:rPr lang="cs-CZ" b="1" i="1" dirty="0"/>
              <a:t> </a:t>
            </a:r>
            <a:r>
              <a:rPr lang="cs-CZ" i="1" dirty="0" err="1"/>
              <a:t>relutární</a:t>
            </a:r>
            <a:r>
              <a:rPr lang="cs-CZ" i="1" dirty="0"/>
              <a:t> </a:t>
            </a:r>
            <a:r>
              <a:rPr lang="cs-CZ" i="1" dirty="0" smtClean="0"/>
              <a:t>náhrady… V </a:t>
            </a:r>
            <a:r>
              <a:rPr lang="cs-CZ" i="1" dirty="0"/>
              <a:t>tomto směru lze dojít k závěru, že v případě </a:t>
            </a:r>
            <a:r>
              <a:rPr lang="cs-CZ" b="1" i="1" dirty="0"/>
              <a:t>zlého úmyslu (záměru) </a:t>
            </a:r>
            <a:r>
              <a:rPr lang="cs-CZ" i="1" dirty="0"/>
              <a:t>na straně původce neoprávněného zásahu by měl soud svůj odsudek nad tímto společensky i právně zvlášť odsouzeníhodným chováním vyjádřit právě </a:t>
            </a:r>
            <a:r>
              <a:rPr lang="cs-CZ" b="1" i="1" dirty="0"/>
              <a:t>citelným určením výše peněžitého zadostiučinění</a:t>
            </a:r>
            <a:r>
              <a:rPr lang="cs-CZ" i="1" dirty="0"/>
              <a:t>. Obdobně by bylo třeba postupovat i v případě, že by původce neoprávněného zásahu do osobnostních práv právě tímto zásahem </a:t>
            </a:r>
            <a:r>
              <a:rPr lang="cs-CZ" b="1" i="1" dirty="0"/>
              <a:t>sledoval</a:t>
            </a:r>
            <a:r>
              <a:rPr lang="cs-CZ" i="1" dirty="0"/>
              <a:t> pouze záměr zvýšit svůj </a:t>
            </a:r>
            <a:r>
              <a:rPr lang="cs-CZ" b="1" i="1" dirty="0"/>
              <a:t>majetkový prospěch </a:t>
            </a:r>
            <a:r>
              <a:rPr lang="cs-CZ" i="1" dirty="0"/>
              <a:t>či tak činil ve snaze zviditelnit se a získat tak potřebnou publicitu pro své konání (např. zvýšený odběr a prodej tisku, reklama aj.).</a:t>
            </a:r>
          </a:p>
          <a:p>
            <a:pPr marL="0" indent="0">
              <a:buNone/>
            </a:pPr>
            <a:r>
              <a:rPr lang="cs-CZ" dirty="0"/>
              <a:t> </a:t>
            </a:r>
          </a:p>
          <a:p>
            <a:endParaRPr lang="cs-CZ" dirty="0"/>
          </a:p>
        </p:txBody>
      </p:sp>
    </p:spTree>
    <p:extLst>
      <p:ext uri="{BB962C8B-B14F-4D97-AF65-F5344CB8AC3E}">
        <p14:creationId xmlns:p14="http://schemas.microsoft.com/office/powerpoint/2010/main" val="12928996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Náhrada nemajetkové újmy</a:t>
            </a:r>
            <a:endParaRPr lang="cs-CZ" dirty="0"/>
          </a:p>
        </p:txBody>
      </p:sp>
      <p:sp>
        <p:nvSpPr>
          <p:cNvPr id="3" name="Zástupný symbol pro obsah 2"/>
          <p:cNvSpPr>
            <a:spLocks noGrp="1"/>
          </p:cNvSpPr>
          <p:nvPr>
            <p:ph sz="quarter" idx="1"/>
          </p:nvPr>
        </p:nvSpPr>
        <p:spPr/>
        <p:txBody>
          <a:bodyPr/>
          <a:lstStyle/>
          <a:p>
            <a:pPr algn="just"/>
            <a:r>
              <a:rPr lang="cs-CZ" dirty="0" smtClean="0"/>
              <a:t>Rozsudek </a:t>
            </a:r>
            <a:r>
              <a:rPr lang="cs-CZ" dirty="0"/>
              <a:t>NS  </a:t>
            </a:r>
            <a:r>
              <a:rPr lang="cs-CZ" dirty="0" err="1"/>
              <a:t>sp</a:t>
            </a:r>
            <a:r>
              <a:rPr lang="cs-CZ" dirty="0"/>
              <a:t>. zn. 30 </a:t>
            </a:r>
            <a:r>
              <a:rPr lang="cs-CZ" dirty="0" err="1"/>
              <a:t>Cdo</a:t>
            </a:r>
            <a:r>
              <a:rPr lang="cs-CZ" dirty="0"/>
              <a:t> 4431/2007 ze dne 7.10.2009:</a:t>
            </a:r>
          </a:p>
          <a:p>
            <a:endParaRPr lang="cs-CZ" dirty="0"/>
          </a:p>
          <a:p>
            <a:pPr marL="0" indent="0" algn="just">
              <a:buNone/>
            </a:pPr>
            <a:r>
              <a:rPr lang="cs-CZ" dirty="0"/>
              <a:t>     </a:t>
            </a:r>
            <a:r>
              <a:rPr lang="cs-CZ" i="1" dirty="0"/>
              <a:t>Zadostiučinění v penězích plní především satisfakční funkci, i když </a:t>
            </a:r>
            <a:r>
              <a:rPr lang="cs-CZ" b="1" i="1" dirty="0"/>
              <a:t>úlohu preventivního významu </a:t>
            </a:r>
            <a:r>
              <a:rPr lang="cs-CZ" i="1" dirty="0"/>
              <a:t>zákonu odpovídajícího a spravedlivého zadostiučinění </a:t>
            </a:r>
            <a:r>
              <a:rPr lang="cs-CZ" b="1" i="1" dirty="0"/>
              <a:t>nelze vylučovat</a:t>
            </a:r>
            <a:r>
              <a:rPr lang="cs-CZ" i="1" dirty="0"/>
              <a:t>.</a:t>
            </a:r>
            <a:endParaRPr lang="cs-CZ" dirty="0"/>
          </a:p>
        </p:txBody>
      </p:sp>
    </p:spTree>
    <p:extLst>
      <p:ext uri="{BB962C8B-B14F-4D97-AF65-F5344CB8AC3E}">
        <p14:creationId xmlns:p14="http://schemas.microsoft.com/office/powerpoint/2010/main" val="16106873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Náhrada nemajetkové újmy</a:t>
            </a:r>
            <a:endParaRPr lang="cs-CZ" dirty="0"/>
          </a:p>
        </p:txBody>
      </p:sp>
      <p:sp>
        <p:nvSpPr>
          <p:cNvPr id="3" name="Zástupný symbol pro obsah 2"/>
          <p:cNvSpPr>
            <a:spLocks noGrp="1"/>
          </p:cNvSpPr>
          <p:nvPr>
            <p:ph sz="quarter" idx="1"/>
          </p:nvPr>
        </p:nvSpPr>
        <p:spPr/>
        <p:txBody>
          <a:bodyPr>
            <a:normAutofit fontScale="92500" lnSpcReduction="10000"/>
          </a:bodyPr>
          <a:lstStyle/>
          <a:p>
            <a:pPr algn="just"/>
            <a:r>
              <a:rPr lang="cs-CZ" dirty="0" smtClean="0"/>
              <a:t>Rozsudek NS </a:t>
            </a:r>
            <a:r>
              <a:rPr lang="cs-CZ" dirty="0" err="1" smtClean="0"/>
              <a:t>sp</a:t>
            </a:r>
            <a:r>
              <a:rPr lang="cs-CZ" dirty="0" smtClean="0"/>
              <a:t>. zn. 30 </a:t>
            </a:r>
            <a:r>
              <a:rPr lang="cs-CZ" dirty="0" err="1" smtClean="0"/>
              <a:t>Cdo</a:t>
            </a:r>
            <a:r>
              <a:rPr lang="cs-CZ" dirty="0" smtClean="0"/>
              <a:t> 4842/2010 ze dne 27.9.2012 (protiprávní odstranění vaječníků):</a:t>
            </a:r>
          </a:p>
          <a:p>
            <a:pPr algn="just"/>
            <a:endParaRPr lang="cs-CZ" dirty="0"/>
          </a:p>
          <a:p>
            <a:pPr marL="0" indent="0" algn="just">
              <a:buNone/>
            </a:pPr>
            <a:r>
              <a:rPr lang="cs-CZ" dirty="0" smtClean="0"/>
              <a:t>     </a:t>
            </a:r>
            <a:r>
              <a:rPr lang="cs-CZ" i="1" dirty="0" smtClean="0"/>
              <a:t>V </a:t>
            </a:r>
            <a:r>
              <a:rPr lang="cs-CZ" i="1" dirty="0"/>
              <a:t>rozhodnutí soudu o náhradě nemajetkové újmy </a:t>
            </a:r>
            <a:r>
              <a:rPr lang="cs-CZ" i="1" dirty="0" smtClean="0"/>
              <a:t>              v </a:t>
            </a:r>
            <a:r>
              <a:rPr lang="cs-CZ" i="1" dirty="0"/>
              <a:t>penězích musí být </a:t>
            </a:r>
            <a:r>
              <a:rPr lang="cs-CZ" b="1" i="1" dirty="0"/>
              <a:t>preventivně optimalizováno mezi </a:t>
            </a:r>
            <a:r>
              <a:rPr lang="cs-CZ" b="1" i="1" u="sng" dirty="0"/>
              <a:t>satisfakčním a sankčním působením </a:t>
            </a:r>
            <a:r>
              <a:rPr lang="cs-CZ" i="1" dirty="0"/>
              <a:t>přiměřeného zadostiučinění, mezi nimiž existuje vztah komplementarity i vztah konkurence. Otázka míry </a:t>
            </a:r>
            <a:r>
              <a:rPr lang="cs-CZ" b="1" i="1" dirty="0"/>
              <a:t>zavinění</a:t>
            </a:r>
            <a:r>
              <a:rPr lang="cs-CZ" i="1" dirty="0"/>
              <a:t> původce zásahu pro stanovení výše </a:t>
            </a:r>
            <a:r>
              <a:rPr lang="cs-CZ" i="1" dirty="0" err="1"/>
              <a:t>relutární</a:t>
            </a:r>
            <a:r>
              <a:rPr lang="cs-CZ" i="1" dirty="0"/>
              <a:t> náhrady dle </a:t>
            </a:r>
            <a:r>
              <a:rPr lang="cs-CZ" i="1" dirty="0" smtClean="0"/>
              <a:t>§ 13 odst</a:t>
            </a:r>
            <a:r>
              <a:rPr lang="cs-CZ" i="1" dirty="0"/>
              <a:t>. 3 </a:t>
            </a:r>
            <a:r>
              <a:rPr lang="cs-CZ" i="1" dirty="0" err="1" smtClean="0"/>
              <a:t>obč</a:t>
            </a:r>
            <a:r>
              <a:rPr lang="cs-CZ" i="1" dirty="0" smtClean="0"/>
              <a:t>. zák. se </a:t>
            </a:r>
            <a:r>
              <a:rPr lang="cs-CZ" i="1" dirty="0"/>
              <a:t>tak stává zásadním způsobem spoluurčující a bezpochyby i </a:t>
            </a:r>
            <a:r>
              <a:rPr lang="cs-CZ" b="1" i="1" dirty="0"/>
              <a:t>jedním </a:t>
            </a:r>
            <a:r>
              <a:rPr lang="cs-CZ" b="1" i="1" dirty="0" smtClean="0"/>
              <a:t>                    z </a:t>
            </a:r>
            <a:r>
              <a:rPr lang="cs-CZ" b="1" i="1" dirty="0"/>
              <a:t>klíčových hledisek pro navýšení </a:t>
            </a:r>
            <a:r>
              <a:rPr lang="cs-CZ" i="1" dirty="0" err="1"/>
              <a:t>relutární</a:t>
            </a:r>
            <a:r>
              <a:rPr lang="cs-CZ" i="1" dirty="0"/>
              <a:t> náhrady.</a:t>
            </a:r>
          </a:p>
        </p:txBody>
      </p:sp>
    </p:spTree>
    <p:extLst>
      <p:ext uri="{BB962C8B-B14F-4D97-AF65-F5344CB8AC3E}">
        <p14:creationId xmlns:p14="http://schemas.microsoft.com/office/powerpoint/2010/main" val="3834346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Ochrana proti difamaci</a:t>
            </a:r>
            <a:endParaRPr lang="cs-CZ" dirty="0"/>
          </a:p>
        </p:txBody>
      </p:sp>
      <p:sp>
        <p:nvSpPr>
          <p:cNvPr id="3" name="Zástupný symbol pro obsah 2"/>
          <p:cNvSpPr>
            <a:spLocks noGrp="1"/>
          </p:cNvSpPr>
          <p:nvPr>
            <p:ph sz="quarter" idx="1"/>
          </p:nvPr>
        </p:nvSpPr>
        <p:spPr/>
        <p:txBody>
          <a:bodyPr>
            <a:normAutofit fontScale="70000" lnSpcReduction="20000"/>
          </a:bodyPr>
          <a:lstStyle/>
          <a:p>
            <a:pPr marL="0" indent="0" algn="just">
              <a:buNone/>
            </a:pPr>
            <a:r>
              <a:rPr lang="cs-CZ" b="1" i="1" dirty="0" smtClean="0"/>
              <a:t>      Soudy </a:t>
            </a:r>
            <a:r>
              <a:rPr lang="cs-CZ" b="1" i="1" dirty="0"/>
              <a:t>tak nemohou být </a:t>
            </a:r>
            <a:r>
              <a:rPr lang="cs-CZ" i="1" dirty="0"/>
              <a:t>v takovýchto případech, resp. názorových polemikách, </a:t>
            </a:r>
            <a:r>
              <a:rPr lang="cs-CZ" b="1" i="1" dirty="0"/>
              <a:t>arbitry správnosti</a:t>
            </a:r>
            <a:r>
              <a:rPr lang="cs-CZ" i="1" dirty="0"/>
              <a:t>, relevance či vhodnosti uvedených názorů, neboť podobné výroky, jako nyní posuzované, mají </a:t>
            </a:r>
            <a:r>
              <a:rPr lang="cs-CZ" b="1" i="1" dirty="0"/>
              <a:t>charakter zcela subjektivních mínění, resp. hodnotových preferencí, které jsou z povahy věci ryze individuální a nelze je objektivizovat</a:t>
            </a:r>
            <a:r>
              <a:rPr lang="cs-CZ" i="1" dirty="0"/>
              <a:t>. I zcela věcný projev jednoho politika může jeho názorový oponent vnímat jako balast či banalitu, a naopak. Podobná vzájemná subjektivní hodnocení jsou ostatně předmětem a obsahem politických diskusí na všech úrovních politiky. Veřejná debata o veřejných věcech by měla podléhat, pokud jde o subjektivní názory v ní prezentované, pouze minimální míře zásahů ze strany veřejné moci (soudů). Je </a:t>
            </a:r>
            <a:r>
              <a:rPr lang="cs-CZ" b="1" i="1" dirty="0"/>
              <a:t>věcí příjemců informací (čtenářů, diváků), </a:t>
            </a:r>
            <a:r>
              <a:rPr lang="cs-CZ" i="1" dirty="0"/>
              <a:t>aby si o aktérech veřejné diskuse sami učinili obrázek, a to jak na základě formy, tak obsahu jimi prezentovaných </a:t>
            </a:r>
            <a:r>
              <a:rPr lang="cs-CZ" i="1" dirty="0" smtClean="0"/>
              <a:t>názorů…</a:t>
            </a:r>
            <a:endParaRPr lang="cs-CZ" i="1" dirty="0"/>
          </a:p>
          <a:p>
            <a:pPr marL="0" indent="0" algn="just">
              <a:buNone/>
            </a:pPr>
            <a:r>
              <a:rPr lang="cs-CZ" b="1" i="1" dirty="0"/>
              <a:t/>
            </a:r>
            <a:br>
              <a:rPr lang="cs-CZ" b="1" i="1" dirty="0"/>
            </a:br>
            <a:r>
              <a:rPr lang="cs-CZ" b="1" i="1" dirty="0" smtClean="0"/>
              <a:t>      Výjimečná </a:t>
            </a:r>
            <a:r>
              <a:rPr lang="cs-CZ" b="1" i="1" dirty="0"/>
              <a:t>ingerence veřejné moci </a:t>
            </a:r>
            <a:r>
              <a:rPr lang="cs-CZ" i="1" dirty="0"/>
              <a:t>(tedy soudů v řízení na ochranu osobnosti) pak bude </a:t>
            </a:r>
            <a:r>
              <a:rPr lang="cs-CZ" b="1" i="1" dirty="0"/>
              <a:t>namístě pouze při zjevně excesivní formě prezentace názorů, typicky u vulgárních projevů</a:t>
            </a:r>
            <a:r>
              <a:rPr lang="cs-CZ" i="1" dirty="0"/>
              <a:t>. I zde je však vždy nutno hodnotit celkový kontext projevu.</a:t>
            </a:r>
          </a:p>
          <a:p>
            <a:endParaRPr lang="cs-CZ" dirty="0"/>
          </a:p>
        </p:txBody>
      </p:sp>
    </p:spTree>
    <p:extLst>
      <p:ext uri="{BB962C8B-B14F-4D97-AF65-F5344CB8AC3E}">
        <p14:creationId xmlns:p14="http://schemas.microsoft.com/office/powerpoint/2010/main" val="15045313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Náhrada nemajetkové újmy</a:t>
            </a:r>
            <a:endParaRPr lang="cs-CZ" dirty="0"/>
          </a:p>
        </p:txBody>
      </p:sp>
      <p:sp>
        <p:nvSpPr>
          <p:cNvPr id="3" name="Zástupný symbol pro obsah 2"/>
          <p:cNvSpPr>
            <a:spLocks noGrp="1"/>
          </p:cNvSpPr>
          <p:nvPr>
            <p:ph sz="quarter" idx="1"/>
          </p:nvPr>
        </p:nvSpPr>
        <p:spPr/>
        <p:txBody>
          <a:bodyPr>
            <a:normAutofit fontScale="92500" lnSpcReduction="20000"/>
          </a:bodyPr>
          <a:lstStyle/>
          <a:p>
            <a:pPr algn="just"/>
            <a:r>
              <a:rPr lang="cs-CZ" dirty="0" smtClean="0"/>
              <a:t>Rozsudek NS </a:t>
            </a:r>
            <a:r>
              <a:rPr lang="cs-CZ" dirty="0" err="1" smtClean="0"/>
              <a:t>sp</a:t>
            </a:r>
            <a:r>
              <a:rPr lang="cs-CZ" dirty="0" smtClean="0"/>
              <a:t>. zn. 30 </a:t>
            </a:r>
            <a:r>
              <a:rPr lang="cs-CZ" dirty="0" err="1" smtClean="0"/>
              <a:t>Cdo</a:t>
            </a:r>
            <a:r>
              <a:rPr lang="cs-CZ" dirty="0" smtClean="0"/>
              <a:t> 3770/2011 ze dne 12.12.2012:</a:t>
            </a:r>
          </a:p>
          <a:p>
            <a:pPr algn="just"/>
            <a:endParaRPr lang="cs-CZ" dirty="0" smtClean="0"/>
          </a:p>
          <a:p>
            <a:pPr marL="0" indent="0" algn="just">
              <a:buNone/>
            </a:pPr>
            <a:r>
              <a:rPr lang="cs-CZ" dirty="0" smtClean="0"/>
              <a:t>     </a:t>
            </a:r>
            <a:r>
              <a:rPr lang="cs-CZ" i="1" dirty="0" smtClean="0"/>
              <a:t>Kdyby </a:t>
            </a:r>
            <a:r>
              <a:rPr lang="cs-CZ" i="1" dirty="0"/>
              <a:t>se však jednání zákonného zástupce, objektivně kvalifikované jako rozporné se zájmy dítěte, mělo promítnout např. ve snížení výše uvažovaného peněžitého zadostiučinění, došlo by jednak k </a:t>
            </a:r>
            <a:r>
              <a:rPr lang="cs-CZ" b="1" i="1" dirty="0"/>
              <a:t>popření</a:t>
            </a:r>
            <a:r>
              <a:rPr lang="cs-CZ" i="1" dirty="0"/>
              <a:t> satisfakční funkce peněžitého zadostiučinění ve vztahu k dotčenému dítěti (nezletilému je peněžité zadostiučinění sníženo, ačkoliv se na vzniku újmy nepodílelo) a rovněž </a:t>
            </a:r>
            <a:r>
              <a:rPr lang="cs-CZ" i="1" dirty="0" smtClean="0"/>
              <a:t>                            k </a:t>
            </a:r>
            <a:r>
              <a:rPr lang="cs-CZ" b="1" i="1" dirty="0"/>
              <a:t>preventivní funkci peněžitého zadostiučinění </a:t>
            </a:r>
            <a:r>
              <a:rPr lang="cs-CZ" i="1" dirty="0"/>
              <a:t>(šiřitel soukromých informací o dítěti </a:t>
            </a:r>
            <a:r>
              <a:rPr lang="cs-CZ" b="1" i="1" dirty="0"/>
              <a:t>by nebyl </a:t>
            </a:r>
            <a:r>
              <a:rPr lang="cs-CZ" b="1" i="1" dirty="0" smtClean="0"/>
              <a:t>                 </a:t>
            </a:r>
            <a:r>
              <a:rPr lang="cs-CZ" i="1" dirty="0" smtClean="0"/>
              <a:t>před </a:t>
            </a:r>
            <a:r>
              <a:rPr lang="cs-CZ" i="1" dirty="0"/>
              <a:t>dalšími útoky </a:t>
            </a:r>
            <a:r>
              <a:rPr lang="cs-CZ" b="1" i="1" u="sng" dirty="0"/>
              <a:t>odstrašen výší</a:t>
            </a:r>
            <a:r>
              <a:rPr lang="cs-CZ" b="1" i="1" dirty="0"/>
              <a:t> </a:t>
            </a:r>
            <a:r>
              <a:rPr lang="cs-CZ" i="1" dirty="0"/>
              <a:t>přiznaného peněžitého zadostiučinění). </a:t>
            </a:r>
          </a:p>
        </p:txBody>
      </p:sp>
    </p:spTree>
    <p:extLst>
      <p:ext uri="{BB962C8B-B14F-4D97-AF65-F5344CB8AC3E}">
        <p14:creationId xmlns:p14="http://schemas.microsoft.com/office/powerpoint/2010/main" val="316735269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Náhrada nemajetkové újmy</a:t>
            </a:r>
            <a:endParaRPr lang="cs-CZ" dirty="0"/>
          </a:p>
        </p:txBody>
      </p:sp>
      <p:sp>
        <p:nvSpPr>
          <p:cNvPr id="3" name="Zástupný symbol pro obsah 2"/>
          <p:cNvSpPr>
            <a:spLocks noGrp="1"/>
          </p:cNvSpPr>
          <p:nvPr>
            <p:ph sz="quarter" idx="1"/>
          </p:nvPr>
        </p:nvSpPr>
        <p:spPr/>
        <p:txBody>
          <a:bodyPr>
            <a:normAutofit fontScale="77500" lnSpcReduction="20000"/>
          </a:bodyPr>
          <a:lstStyle/>
          <a:p>
            <a:r>
              <a:rPr lang="cs-CZ" dirty="0" smtClean="0"/>
              <a:t>Rozsudek NS </a:t>
            </a:r>
            <a:r>
              <a:rPr lang="cs-CZ" dirty="0" err="1"/>
              <a:t>sp</a:t>
            </a:r>
            <a:r>
              <a:rPr lang="cs-CZ" dirty="0"/>
              <a:t>. zn. 30 </a:t>
            </a:r>
            <a:r>
              <a:rPr lang="cs-CZ" dirty="0" err="1"/>
              <a:t>Cdo</a:t>
            </a:r>
            <a:r>
              <a:rPr lang="cs-CZ" dirty="0"/>
              <a:t> </a:t>
            </a:r>
            <a:r>
              <a:rPr lang="cs-CZ" dirty="0" smtClean="0"/>
              <a:t>1231/2011 </a:t>
            </a:r>
            <a:r>
              <a:rPr lang="cs-CZ" dirty="0"/>
              <a:t>ze dne </a:t>
            </a:r>
            <a:r>
              <a:rPr lang="cs-CZ" dirty="0" smtClean="0"/>
              <a:t>12.12.2012:</a:t>
            </a:r>
          </a:p>
          <a:p>
            <a:endParaRPr lang="cs-CZ" dirty="0"/>
          </a:p>
          <a:p>
            <a:pPr marL="0" indent="0" algn="just">
              <a:buNone/>
            </a:pPr>
            <a:r>
              <a:rPr lang="cs-CZ" i="1" dirty="0" smtClean="0"/>
              <a:t>    Je </a:t>
            </a:r>
            <a:r>
              <a:rPr lang="cs-CZ" i="1" dirty="0"/>
              <a:t>zřejmé, že </a:t>
            </a:r>
            <a:r>
              <a:rPr lang="cs-CZ" b="1" i="1" u="sng" dirty="0"/>
              <a:t>preventivně - sankční funkci zadostiučinění </a:t>
            </a:r>
            <a:r>
              <a:rPr lang="cs-CZ" i="1" dirty="0"/>
              <a:t>nelze uplatňovat u každého zásahu do osobnostních práv; je však nicméně nezbytné </a:t>
            </a:r>
            <a:r>
              <a:rPr lang="cs-CZ" b="1" i="1" dirty="0"/>
              <a:t>posoudit vhodnost jejího použití </a:t>
            </a:r>
            <a:r>
              <a:rPr lang="cs-CZ" b="1" i="1" dirty="0" smtClean="0"/>
              <a:t>                        v </a:t>
            </a:r>
            <a:r>
              <a:rPr lang="cs-CZ" b="1" i="1" dirty="0"/>
              <a:t>konkrétním případě</a:t>
            </a:r>
            <a:r>
              <a:rPr lang="cs-CZ" i="1" dirty="0"/>
              <a:t>, zvláště pak tehdy, kdy skutečně hrozí opakování podobných zásahů do ochrany osobnosti, a kdy je třeba žalovanou od podobných zásahů </a:t>
            </a:r>
            <a:r>
              <a:rPr lang="cs-CZ" b="1" i="1" dirty="0"/>
              <a:t>odradit</a:t>
            </a:r>
            <a:r>
              <a:rPr lang="cs-CZ" i="1" dirty="0"/>
              <a:t>.</a:t>
            </a:r>
            <a:endParaRPr lang="cs-CZ" dirty="0"/>
          </a:p>
          <a:p>
            <a:pPr marL="0" indent="0">
              <a:buNone/>
            </a:pPr>
            <a:endParaRPr lang="cs-CZ" i="1" dirty="0" smtClean="0"/>
          </a:p>
          <a:p>
            <a:pPr marL="0" indent="0" algn="just">
              <a:buNone/>
            </a:pPr>
            <a:r>
              <a:rPr lang="cs-CZ" i="1" dirty="0"/>
              <a:t> </a:t>
            </a:r>
            <a:r>
              <a:rPr lang="cs-CZ" i="1" dirty="0" smtClean="0"/>
              <a:t>    Za </a:t>
            </a:r>
            <a:r>
              <a:rPr lang="cs-CZ" i="1" dirty="0"/>
              <a:t>situace, kdy žalobkyně nastínila tuto otázku už ve svém žalobním návrhu, se jí měly soudy zabývat a zhodnotit, zda se budou na konkrétní případ preventivně - sankční funkci </a:t>
            </a:r>
            <a:r>
              <a:rPr lang="cs-CZ" b="1" i="1" dirty="0"/>
              <a:t>aplikovat</a:t>
            </a:r>
            <a:r>
              <a:rPr lang="cs-CZ" i="1" dirty="0"/>
              <a:t>, popřípadě adekvátně odůvodnit, proč se </a:t>
            </a:r>
            <a:r>
              <a:rPr lang="cs-CZ" b="1" i="1" dirty="0"/>
              <a:t>zde</a:t>
            </a:r>
            <a:r>
              <a:rPr lang="cs-CZ" i="1" dirty="0"/>
              <a:t> tato funkce </a:t>
            </a:r>
            <a:r>
              <a:rPr lang="cs-CZ" b="1" i="1" dirty="0"/>
              <a:t>neuplatní</a:t>
            </a:r>
            <a:r>
              <a:rPr lang="cs-CZ" i="1" dirty="0" smtClean="0"/>
              <a:t>.</a:t>
            </a:r>
            <a:endParaRPr lang="cs-CZ" dirty="0"/>
          </a:p>
        </p:txBody>
      </p:sp>
    </p:spTree>
    <p:extLst>
      <p:ext uri="{BB962C8B-B14F-4D97-AF65-F5344CB8AC3E}">
        <p14:creationId xmlns:p14="http://schemas.microsoft.com/office/powerpoint/2010/main" val="329751093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Náhrada nemajetkové újmy</a:t>
            </a:r>
            <a:endParaRPr lang="cs-CZ" dirty="0"/>
          </a:p>
        </p:txBody>
      </p:sp>
      <p:sp>
        <p:nvSpPr>
          <p:cNvPr id="3" name="Zástupný symbol pro obsah 2"/>
          <p:cNvSpPr>
            <a:spLocks noGrp="1"/>
          </p:cNvSpPr>
          <p:nvPr>
            <p:ph sz="quarter" idx="1"/>
          </p:nvPr>
        </p:nvSpPr>
        <p:spPr/>
        <p:txBody>
          <a:bodyPr>
            <a:normAutofit fontScale="70000" lnSpcReduction="20000"/>
          </a:bodyPr>
          <a:lstStyle/>
          <a:p>
            <a:r>
              <a:rPr lang="sk-SK" dirty="0" err="1" smtClean="0"/>
              <a:t>Rozsudek</a:t>
            </a:r>
            <a:r>
              <a:rPr lang="sk-SK" dirty="0" smtClean="0"/>
              <a:t> NS </a:t>
            </a:r>
            <a:r>
              <a:rPr lang="sk-SK" dirty="0" err="1" smtClean="0"/>
              <a:t>sp</a:t>
            </a:r>
            <a:r>
              <a:rPr lang="sk-SK" dirty="0" smtClean="0"/>
              <a:t>. </a:t>
            </a:r>
            <a:r>
              <a:rPr lang="sk-SK" dirty="0"/>
              <a:t>zn. 30 </a:t>
            </a:r>
            <a:r>
              <a:rPr lang="sk-SK" dirty="0" err="1"/>
              <a:t>Cdo</a:t>
            </a:r>
            <a:r>
              <a:rPr lang="sk-SK" dirty="0"/>
              <a:t> </a:t>
            </a:r>
            <a:r>
              <a:rPr lang="sk-SK" dirty="0" smtClean="0"/>
              <a:t>3352/2012 </a:t>
            </a:r>
            <a:r>
              <a:rPr lang="sk-SK" dirty="0" err="1"/>
              <a:t>ze</a:t>
            </a:r>
            <a:r>
              <a:rPr lang="sk-SK" dirty="0"/>
              <a:t> dne </a:t>
            </a:r>
            <a:r>
              <a:rPr lang="sk-SK" dirty="0" smtClean="0"/>
              <a:t>19.6.2013:</a:t>
            </a:r>
            <a:endParaRPr lang="cs-CZ" dirty="0"/>
          </a:p>
          <a:p>
            <a:pPr marL="0" indent="0">
              <a:buNone/>
            </a:pPr>
            <a:endParaRPr lang="cs-CZ" dirty="0"/>
          </a:p>
          <a:p>
            <a:pPr marL="0" indent="0" algn="just">
              <a:buNone/>
            </a:pPr>
            <a:r>
              <a:rPr lang="sk-SK" i="1" dirty="0" smtClean="0"/>
              <a:t>     </a:t>
            </a:r>
            <a:r>
              <a:rPr lang="sk-SK" i="1" dirty="0" err="1" smtClean="0"/>
              <a:t>Současně</a:t>
            </a:r>
            <a:r>
              <a:rPr lang="sk-SK" i="1" dirty="0" smtClean="0"/>
              <a:t> </a:t>
            </a:r>
            <a:r>
              <a:rPr lang="sk-SK" i="1" dirty="0"/>
              <a:t>dovolací </a:t>
            </a:r>
            <a:r>
              <a:rPr lang="sk-SK" i="1" dirty="0" err="1"/>
              <a:t>soud</a:t>
            </a:r>
            <a:r>
              <a:rPr lang="sk-SK" i="1" dirty="0"/>
              <a:t> </a:t>
            </a:r>
            <a:r>
              <a:rPr lang="sk-SK" i="1" dirty="0" err="1"/>
              <a:t>konstatuje</a:t>
            </a:r>
            <a:r>
              <a:rPr lang="sk-SK" i="1" dirty="0"/>
              <a:t>, že </a:t>
            </a:r>
            <a:r>
              <a:rPr lang="sk-SK" i="1" dirty="0" err="1"/>
              <a:t>se</a:t>
            </a:r>
            <a:r>
              <a:rPr lang="sk-SK" i="1" dirty="0"/>
              <a:t> </a:t>
            </a:r>
            <a:r>
              <a:rPr lang="sk-SK" i="1" dirty="0" err="1"/>
              <a:t>dovolatelka</a:t>
            </a:r>
            <a:r>
              <a:rPr lang="sk-SK" i="1" dirty="0"/>
              <a:t> </a:t>
            </a:r>
            <a:r>
              <a:rPr lang="sk-SK" i="1" dirty="0" err="1"/>
              <a:t>již</a:t>
            </a:r>
            <a:r>
              <a:rPr lang="sk-SK" i="1" dirty="0"/>
              <a:t> </a:t>
            </a:r>
            <a:r>
              <a:rPr lang="sk-SK" i="1" dirty="0" err="1"/>
              <a:t>dříve</a:t>
            </a:r>
            <a:r>
              <a:rPr lang="sk-SK" i="1" dirty="0"/>
              <a:t> domáhala také </a:t>
            </a:r>
            <a:r>
              <a:rPr lang="sk-SK" b="1" i="1" u="sng" dirty="0" err="1"/>
              <a:t>preventivně</a:t>
            </a:r>
            <a:r>
              <a:rPr lang="sk-SK" b="1" i="1" u="sng" dirty="0"/>
              <a:t> - sankční </a:t>
            </a:r>
            <a:r>
              <a:rPr lang="sk-SK" b="1" i="1" u="sng" dirty="0" err="1"/>
              <a:t>funkce</a:t>
            </a:r>
            <a:r>
              <a:rPr lang="sk-SK" b="1" i="1" dirty="0"/>
              <a:t> </a:t>
            </a:r>
            <a:r>
              <a:rPr lang="sk-SK" i="1" dirty="0"/>
              <a:t>ochrany osobnosti (</a:t>
            </a:r>
            <a:r>
              <a:rPr lang="sk-SK" i="1" dirty="0" err="1"/>
              <a:t>viz</a:t>
            </a:r>
            <a:r>
              <a:rPr lang="sk-SK" i="1" dirty="0"/>
              <a:t>. č. l. 32), </a:t>
            </a:r>
            <a:r>
              <a:rPr lang="sk-SK" i="1" dirty="0" err="1"/>
              <a:t>kterou</a:t>
            </a:r>
            <a:r>
              <a:rPr lang="sk-SK" i="1" dirty="0"/>
              <a:t> odvolací </a:t>
            </a:r>
            <a:r>
              <a:rPr lang="sk-SK" i="1" dirty="0" err="1"/>
              <a:t>soud</a:t>
            </a:r>
            <a:r>
              <a:rPr lang="sk-SK" i="1" dirty="0"/>
              <a:t> nijak </a:t>
            </a:r>
            <a:r>
              <a:rPr lang="sk-SK" i="1" dirty="0" err="1"/>
              <a:t>nepromítl</a:t>
            </a:r>
            <a:r>
              <a:rPr lang="sk-SK" i="1" dirty="0"/>
              <a:t> do výše </a:t>
            </a:r>
            <a:r>
              <a:rPr lang="sk-SK" i="1" dirty="0" err="1"/>
              <a:t>přiznaného</a:t>
            </a:r>
            <a:r>
              <a:rPr lang="sk-SK" i="1" dirty="0"/>
              <a:t> </a:t>
            </a:r>
            <a:r>
              <a:rPr lang="sk-SK" i="1" dirty="0" err="1"/>
              <a:t>finančního</a:t>
            </a:r>
            <a:r>
              <a:rPr lang="sk-SK" i="1" dirty="0"/>
              <a:t> </a:t>
            </a:r>
            <a:r>
              <a:rPr lang="sk-SK" i="1" dirty="0" err="1"/>
              <a:t>zadostiučinění</a:t>
            </a:r>
            <a:r>
              <a:rPr lang="sk-SK" i="1" dirty="0"/>
              <a:t>. </a:t>
            </a:r>
            <a:r>
              <a:rPr lang="sk-SK" i="1" dirty="0" err="1"/>
              <a:t>Přičemž</a:t>
            </a:r>
            <a:r>
              <a:rPr lang="sk-SK" i="1" dirty="0"/>
              <a:t> jak </a:t>
            </a:r>
            <a:r>
              <a:rPr lang="sk-SK" i="1" dirty="0" err="1"/>
              <a:t>již</a:t>
            </a:r>
            <a:r>
              <a:rPr lang="sk-SK" i="1" dirty="0"/>
              <a:t> </a:t>
            </a:r>
            <a:r>
              <a:rPr lang="sk-SK" i="1" dirty="0" err="1"/>
              <a:t>dříve</a:t>
            </a:r>
            <a:r>
              <a:rPr lang="sk-SK" i="1" dirty="0"/>
              <a:t> </a:t>
            </a:r>
            <a:r>
              <a:rPr lang="sk-SK" i="1" dirty="0" err="1"/>
              <a:t>uvedl</a:t>
            </a:r>
            <a:r>
              <a:rPr lang="sk-SK" i="1" dirty="0"/>
              <a:t> </a:t>
            </a:r>
            <a:r>
              <a:rPr lang="sk-SK" i="1" dirty="0" err="1"/>
              <a:t>Nejvyšší</a:t>
            </a:r>
            <a:r>
              <a:rPr lang="sk-SK" i="1" dirty="0"/>
              <a:t> </a:t>
            </a:r>
            <a:r>
              <a:rPr lang="sk-SK" i="1" dirty="0" err="1"/>
              <a:t>soud</a:t>
            </a:r>
            <a:r>
              <a:rPr lang="sk-SK" i="1" dirty="0"/>
              <a:t> </a:t>
            </a:r>
            <a:r>
              <a:rPr lang="sk-SK" i="1" dirty="0" err="1"/>
              <a:t>ve</a:t>
            </a:r>
            <a:r>
              <a:rPr lang="sk-SK" i="1" dirty="0"/>
              <a:t> </a:t>
            </a:r>
            <a:r>
              <a:rPr lang="sk-SK" i="1" dirty="0" err="1"/>
              <a:t>svém</a:t>
            </a:r>
            <a:r>
              <a:rPr lang="sk-SK" i="1" dirty="0"/>
              <a:t> rozhodnutí </a:t>
            </a:r>
            <a:r>
              <a:rPr lang="sk-SK" i="1" dirty="0" err="1"/>
              <a:t>ze</a:t>
            </a:r>
            <a:r>
              <a:rPr lang="sk-SK" i="1" dirty="0"/>
              <a:t> dne 12. 12. 2012, </a:t>
            </a:r>
            <a:r>
              <a:rPr lang="sk-SK" i="1" dirty="0" err="1"/>
              <a:t>sp</a:t>
            </a:r>
            <a:r>
              <a:rPr lang="sk-SK" i="1" dirty="0"/>
              <a:t>. zn. 30 </a:t>
            </a:r>
            <a:r>
              <a:rPr lang="sk-SK" i="1" dirty="0" err="1"/>
              <a:t>Cdo</a:t>
            </a:r>
            <a:r>
              <a:rPr lang="sk-SK" i="1" dirty="0"/>
              <a:t> 1231/2011, že „</a:t>
            </a:r>
            <a:r>
              <a:rPr lang="sk-SK" i="1" dirty="0" err="1"/>
              <a:t>preventivně</a:t>
            </a:r>
            <a:r>
              <a:rPr lang="sk-SK" i="1" dirty="0"/>
              <a:t> - sankční </a:t>
            </a:r>
            <a:r>
              <a:rPr lang="sk-SK" i="1" dirty="0" err="1"/>
              <a:t>funkci</a:t>
            </a:r>
            <a:r>
              <a:rPr lang="sk-SK" i="1" dirty="0"/>
              <a:t> </a:t>
            </a:r>
            <a:r>
              <a:rPr lang="sk-SK" i="1" dirty="0" err="1"/>
              <a:t>zadostiučinění</a:t>
            </a:r>
            <a:r>
              <a:rPr lang="sk-SK" i="1" dirty="0"/>
              <a:t> </a:t>
            </a:r>
            <a:r>
              <a:rPr lang="sk-SK" i="1" dirty="0" err="1"/>
              <a:t>nelze</a:t>
            </a:r>
            <a:r>
              <a:rPr lang="sk-SK" i="1" dirty="0"/>
              <a:t> </a:t>
            </a:r>
            <a:r>
              <a:rPr lang="sk-SK" i="1" dirty="0" err="1"/>
              <a:t>uplatňovat</a:t>
            </a:r>
            <a:r>
              <a:rPr lang="sk-SK" i="1" dirty="0"/>
              <a:t> u každého zásahu do </a:t>
            </a:r>
            <a:r>
              <a:rPr lang="sk-SK" i="1" dirty="0" err="1"/>
              <a:t>osobnostních</a:t>
            </a:r>
            <a:r>
              <a:rPr lang="sk-SK" i="1" dirty="0"/>
              <a:t> práv; je však </a:t>
            </a:r>
            <a:r>
              <a:rPr lang="sk-SK" i="1" dirty="0" err="1"/>
              <a:t>nicméně</a:t>
            </a:r>
            <a:r>
              <a:rPr lang="sk-SK" i="1" dirty="0"/>
              <a:t> </a:t>
            </a:r>
            <a:r>
              <a:rPr lang="sk-SK" b="1" i="1" dirty="0" err="1"/>
              <a:t>nezbytné</a:t>
            </a:r>
            <a:r>
              <a:rPr lang="sk-SK" b="1" i="1" dirty="0"/>
              <a:t> </a:t>
            </a:r>
            <a:r>
              <a:rPr lang="sk-SK" b="1" i="1" dirty="0" err="1"/>
              <a:t>posoudit</a:t>
            </a:r>
            <a:r>
              <a:rPr lang="sk-SK" b="1" i="1" dirty="0"/>
              <a:t> </a:t>
            </a:r>
            <a:r>
              <a:rPr lang="sk-SK" b="1" i="1" dirty="0" err="1"/>
              <a:t>vhodnost</a:t>
            </a:r>
            <a:r>
              <a:rPr lang="sk-SK" b="1" i="1" dirty="0"/>
              <a:t> </a:t>
            </a:r>
            <a:r>
              <a:rPr lang="sk-SK" b="1" i="1" dirty="0" err="1"/>
              <a:t>jejího</a:t>
            </a:r>
            <a:r>
              <a:rPr lang="sk-SK" b="1" i="1" dirty="0"/>
              <a:t> použití </a:t>
            </a:r>
            <a:r>
              <a:rPr lang="sk-SK" b="1" i="1" dirty="0" smtClean="0"/>
              <a:t>                               v </a:t>
            </a:r>
            <a:r>
              <a:rPr lang="sk-SK" b="1" i="1" dirty="0" err="1"/>
              <a:t>konkrétním</a:t>
            </a:r>
            <a:r>
              <a:rPr lang="sk-SK" b="1" i="1" dirty="0"/>
              <a:t> </a:t>
            </a:r>
            <a:r>
              <a:rPr lang="sk-SK" b="1" i="1" dirty="0" err="1"/>
              <a:t>případě</a:t>
            </a:r>
            <a:r>
              <a:rPr lang="sk-SK" i="1" dirty="0"/>
              <a:t>, </a:t>
            </a:r>
            <a:r>
              <a:rPr lang="sk-SK" i="1" dirty="0" err="1"/>
              <a:t>zvláště</a:t>
            </a:r>
            <a:r>
              <a:rPr lang="sk-SK" i="1" dirty="0"/>
              <a:t> </a:t>
            </a:r>
            <a:r>
              <a:rPr lang="sk-SK" i="1" dirty="0" err="1"/>
              <a:t>pak</a:t>
            </a:r>
            <a:r>
              <a:rPr lang="sk-SK" i="1" dirty="0"/>
              <a:t> </a:t>
            </a:r>
            <a:r>
              <a:rPr lang="sk-SK" i="1" dirty="0" err="1"/>
              <a:t>tehdy</a:t>
            </a:r>
            <a:r>
              <a:rPr lang="sk-SK" i="1" dirty="0"/>
              <a:t>, </a:t>
            </a:r>
            <a:r>
              <a:rPr lang="sk-SK" i="1" dirty="0" err="1"/>
              <a:t>kdy</a:t>
            </a:r>
            <a:r>
              <a:rPr lang="sk-SK" i="1" dirty="0"/>
              <a:t> </a:t>
            </a:r>
            <a:r>
              <a:rPr lang="sk-SK" i="1" dirty="0" err="1"/>
              <a:t>skutečně</a:t>
            </a:r>
            <a:r>
              <a:rPr lang="sk-SK" i="1" dirty="0"/>
              <a:t> hrozní </a:t>
            </a:r>
            <a:r>
              <a:rPr lang="sk-SK" i="1" dirty="0" err="1"/>
              <a:t>opakování</a:t>
            </a:r>
            <a:r>
              <a:rPr lang="sk-SK" i="1" dirty="0"/>
              <a:t> podobných </a:t>
            </a:r>
            <a:r>
              <a:rPr lang="sk-SK" i="1" dirty="0" err="1"/>
              <a:t>zásahů</a:t>
            </a:r>
            <a:r>
              <a:rPr lang="sk-SK" i="1" dirty="0"/>
              <a:t> do ochrany osobnosti, a </a:t>
            </a:r>
            <a:r>
              <a:rPr lang="sk-SK" i="1" dirty="0" err="1"/>
              <a:t>kdy</a:t>
            </a:r>
            <a:r>
              <a:rPr lang="sk-SK" i="1" dirty="0"/>
              <a:t> je </a:t>
            </a:r>
            <a:r>
              <a:rPr lang="sk-SK" i="1" dirty="0" err="1"/>
              <a:t>třeba</a:t>
            </a:r>
            <a:r>
              <a:rPr lang="sk-SK" i="1" dirty="0"/>
              <a:t> žalovanou od podobných </a:t>
            </a:r>
            <a:r>
              <a:rPr lang="sk-SK" i="1" dirty="0" err="1"/>
              <a:t>zásahů</a:t>
            </a:r>
            <a:r>
              <a:rPr lang="sk-SK" i="1" dirty="0"/>
              <a:t> </a:t>
            </a:r>
            <a:r>
              <a:rPr lang="sk-SK" i="1" dirty="0" err="1"/>
              <a:t>odradit</a:t>
            </a:r>
            <a:r>
              <a:rPr lang="sk-SK" i="1" dirty="0"/>
              <a:t>. </a:t>
            </a:r>
            <a:r>
              <a:rPr lang="sk-SK" i="1" dirty="0" err="1"/>
              <a:t>Proto</a:t>
            </a:r>
            <a:r>
              <a:rPr lang="sk-SK" i="1" dirty="0"/>
              <a:t> za </a:t>
            </a:r>
            <a:r>
              <a:rPr lang="sk-SK" i="1" dirty="0" err="1"/>
              <a:t>situace</a:t>
            </a:r>
            <a:r>
              <a:rPr lang="sk-SK" i="1" dirty="0"/>
              <a:t>, </a:t>
            </a:r>
            <a:r>
              <a:rPr lang="sk-SK" i="1" dirty="0" err="1"/>
              <a:t>kdy</a:t>
            </a:r>
            <a:r>
              <a:rPr lang="sk-SK" i="1" dirty="0"/>
              <a:t> </a:t>
            </a:r>
            <a:r>
              <a:rPr lang="sk-SK" i="1" dirty="0" err="1"/>
              <a:t>se</a:t>
            </a:r>
            <a:r>
              <a:rPr lang="sk-SK" i="1" dirty="0"/>
              <a:t> </a:t>
            </a:r>
            <a:r>
              <a:rPr lang="sk-SK" i="1" dirty="0" err="1"/>
              <a:t>dovolatelka</a:t>
            </a:r>
            <a:r>
              <a:rPr lang="sk-SK" i="1" dirty="0"/>
              <a:t> </a:t>
            </a:r>
            <a:r>
              <a:rPr lang="sk-SK" i="1" dirty="0" err="1"/>
              <a:t>domáhá</a:t>
            </a:r>
            <a:r>
              <a:rPr lang="sk-SK" i="1" dirty="0"/>
              <a:t> </a:t>
            </a:r>
            <a:r>
              <a:rPr lang="sk-SK" i="1" dirty="0" err="1"/>
              <a:t>preventivní</a:t>
            </a:r>
            <a:r>
              <a:rPr lang="sk-SK" i="1" dirty="0"/>
              <a:t> a sankční </a:t>
            </a:r>
            <a:r>
              <a:rPr lang="sk-SK" i="1" dirty="0" err="1"/>
              <a:t>funkce</a:t>
            </a:r>
            <a:r>
              <a:rPr lang="sk-SK" i="1" dirty="0"/>
              <a:t>, je </a:t>
            </a:r>
            <a:r>
              <a:rPr lang="sk-SK" i="1" dirty="0" err="1"/>
              <a:t>třeba</a:t>
            </a:r>
            <a:r>
              <a:rPr lang="sk-SK" i="1" dirty="0"/>
              <a:t> </a:t>
            </a:r>
            <a:r>
              <a:rPr lang="sk-SK" i="1" dirty="0" err="1"/>
              <a:t>adekvátně</a:t>
            </a:r>
            <a:r>
              <a:rPr lang="sk-SK" i="1" dirty="0"/>
              <a:t> </a:t>
            </a:r>
            <a:r>
              <a:rPr lang="sk-SK" i="1" dirty="0" err="1"/>
              <a:t>zdůvodnit</a:t>
            </a:r>
            <a:r>
              <a:rPr lang="sk-SK" i="1" dirty="0"/>
              <a:t>, </a:t>
            </a:r>
            <a:r>
              <a:rPr lang="sk-SK" i="1" dirty="0" err="1"/>
              <a:t>zda</a:t>
            </a:r>
            <a:r>
              <a:rPr lang="sk-SK" i="1" dirty="0"/>
              <a:t> a </a:t>
            </a:r>
            <a:r>
              <a:rPr lang="sk-SK" i="1" dirty="0" err="1"/>
              <a:t>proč</a:t>
            </a:r>
            <a:r>
              <a:rPr lang="sk-SK" i="1" dirty="0"/>
              <a:t> </a:t>
            </a:r>
            <a:r>
              <a:rPr lang="sk-SK" i="1" dirty="0" err="1"/>
              <a:t>se</a:t>
            </a:r>
            <a:r>
              <a:rPr lang="sk-SK" i="1" dirty="0"/>
              <a:t> bude k </a:t>
            </a:r>
            <a:r>
              <a:rPr lang="sk-SK" i="1" dirty="0" err="1"/>
              <a:t>této</a:t>
            </a:r>
            <a:r>
              <a:rPr lang="sk-SK" i="1" dirty="0"/>
              <a:t> </a:t>
            </a:r>
            <a:r>
              <a:rPr lang="sk-SK" i="1" dirty="0" err="1"/>
              <a:t>funkci</a:t>
            </a:r>
            <a:r>
              <a:rPr lang="sk-SK" i="1" dirty="0"/>
              <a:t> </a:t>
            </a:r>
            <a:r>
              <a:rPr lang="sk-SK" i="1" dirty="0" err="1"/>
              <a:t>přihlížet</a:t>
            </a:r>
            <a:r>
              <a:rPr lang="sk-SK" i="1" dirty="0"/>
              <a:t> a jak </a:t>
            </a:r>
            <a:r>
              <a:rPr lang="sk-SK" i="1" dirty="0" err="1"/>
              <a:t>se</a:t>
            </a:r>
            <a:r>
              <a:rPr lang="sk-SK" i="1" dirty="0"/>
              <a:t> </a:t>
            </a:r>
            <a:r>
              <a:rPr lang="sk-SK" i="1" dirty="0" err="1"/>
              <a:t>uplatnění</a:t>
            </a:r>
            <a:r>
              <a:rPr lang="sk-SK" i="1" dirty="0"/>
              <a:t> </a:t>
            </a:r>
            <a:r>
              <a:rPr lang="sk-SK" i="1" dirty="0" err="1"/>
              <a:t>této</a:t>
            </a:r>
            <a:r>
              <a:rPr lang="sk-SK" i="1" dirty="0"/>
              <a:t> </a:t>
            </a:r>
            <a:r>
              <a:rPr lang="sk-SK" i="1" dirty="0" err="1"/>
              <a:t>funkce</a:t>
            </a:r>
            <a:r>
              <a:rPr lang="sk-SK" i="1" dirty="0"/>
              <a:t> </a:t>
            </a:r>
            <a:r>
              <a:rPr lang="sk-SK" i="1" dirty="0" err="1"/>
              <a:t>promítne</a:t>
            </a:r>
            <a:r>
              <a:rPr lang="sk-SK" i="1" dirty="0"/>
              <a:t> do celkové výše </a:t>
            </a:r>
            <a:r>
              <a:rPr lang="sk-SK" i="1" dirty="0" err="1"/>
              <a:t>přiznané</a:t>
            </a:r>
            <a:r>
              <a:rPr lang="sk-SK" i="1" dirty="0"/>
              <a:t> finanční náhrady za </a:t>
            </a:r>
            <a:r>
              <a:rPr lang="sk-SK" i="1" dirty="0" err="1"/>
              <a:t>způsobenou</a:t>
            </a:r>
            <a:r>
              <a:rPr lang="sk-SK" i="1" dirty="0"/>
              <a:t> nemajetkovou </a:t>
            </a:r>
            <a:r>
              <a:rPr lang="sk-SK" i="1" dirty="0" err="1"/>
              <a:t>újmu</a:t>
            </a:r>
            <a:r>
              <a:rPr lang="sk-SK" i="1" dirty="0"/>
              <a:t>.“ Odvolací </a:t>
            </a:r>
            <a:r>
              <a:rPr lang="sk-SK" i="1" dirty="0" err="1"/>
              <a:t>soud</a:t>
            </a:r>
            <a:r>
              <a:rPr lang="sk-SK" i="1" dirty="0"/>
              <a:t> však otázku </a:t>
            </a:r>
            <a:r>
              <a:rPr lang="sk-SK" i="1" dirty="0" err="1"/>
              <a:t>preventivně</a:t>
            </a:r>
            <a:r>
              <a:rPr lang="sk-SK" i="1" dirty="0"/>
              <a:t> – sankční </a:t>
            </a:r>
            <a:r>
              <a:rPr lang="sk-SK" i="1" dirty="0" err="1"/>
              <a:t>funkce</a:t>
            </a:r>
            <a:r>
              <a:rPr lang="sk-SK" i="1" dirty="0"/>
              <a:t> </a:t>
            </a:r>
            <a:r>
              <a:rPr lang="sk-SK" i="1" dirty="0" smtClean="0"/>
              <a:t>                              v </a:t>
            </a:r>
            <a:r>
              <a:rPr lang="sk-SK" i="1" dirty="0" err="1"/>
              <a:t>konkrétním</a:t>
            </a:r>
            <a:r>
              <a:rPr lang="sk-SK" i="1" dirty="0"/>
              <a:t> </a:t>
            </a:r>
            <a:r>
              <a:rPr lang="sk-SK" i="1" dirty="0" err="1"/>
              <a:t>případě</a:t>
            </a:r>
            <a:r>
              <a:rPr lang="sk-SK" i="1" dirty="0"/>
              <a:t> nijak </a:t>
            </a:r>
            <a:r>
              <a:rPr lang="sk-SK" i="1" dirty="0" err="1"/>
              <a:t>nezkoumal</a:t>
            </a:r>
            <a:r>
              <a:rPr lang="sk-SK" i="1" dirty="0"/>
              <a:t>.</a:t>
            </a:r>
            <a:endParaRPr lang="cs-CZ" i="1" dirty="0"/>
          </a:p>
          <a:p>
            <a:endParaRPr lang="cs-CZ" i="1" dirty="0"/>
          </a:p>
        </p:txBody>
      </p:sp>
    </p:spTree>
    <p:extLst>
      <p:ext uri="{BB962C8B-B14F-4D97-AF65-F5344CB8AC3E}">
        <p14:creationId xmlns:p14="http://schemas.microsoft.com/office/powerpoint/2010/main" val="261080133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Náhrada nemajetkové újmy</a:t>
            </a:r>
            <a:endParaRPr lang="cs-CZ" dirty="0"/>
          </a:p>
        </p:txBody>
      </p:sp>
      <p:sp>
        <p:nvSpPr>
          <p:cNvPr id="3" name="Zástupný symbol pro obsah 2"/>
          <p:cNvSpPr>
            <a:spLocks noGrp="1"/>
          </p:cNvSpPr>
          <p:nvPr>
            <p:ph sz="quarter" idx="1"/>
          </p:nvPr>
        </p:nvSpPr>
        <p:spPr/>
        <p:txBody>
          <a:bodyPr>
            <a:normAutofit fontScale="70000" lnSpcReduction="20000"/>
          </a:bodyPr>
          <a:lstStyle/>
          <a:p>
            <a:r>
              <a:rPr lang="cs-CZ" b="1" dirty="0" smtClean="0"/>
              <a:t>Adhezní řízení </a:t>
            </a:r>
            <a:r>
              <a:rPr lang="cs-CZ" dirty="0"/>
              <a:t>- </a:t>
            </a:r>
            <a:r>
              <a:rPr lang="cs-CZ" dirty="0" smtClean="0"/>
              <a:t>usnesení NS </a:t>
            </a:r>
            <a:r>
              <a:rPr lang="cs-CZ" dirty="0" err="1"/>
              <a:t>sp.zn</a:t>
            </a:r>
            <a:r>
              <a:rPr lang="cs-CZ" dirty="0"/>
              <a:t>. 8 </a:t>
            </a:r>
            <a:r>
              <a:rPr lang="cs-CZ" dirty="0" err="1"/>
              <a:t>Tdo</a:t>
            </a:r>
            <a:r>
              <a:rPr lang="cs-CZ" dirty="0"/>
              <a:t> </a:t>
            </a:r>
            <a:r>
              <a:rPr lang="cs-CZ" dirty="0" smtClean="0"/>
              <a:t>46/2013 </a:t>
            </a:r>
            <a:r>
              <a:rPr lang="cs-CZ" dirty="0"/>
              <a:t>ze dne </a:t>
            </a:r>
            <a:r>
              <a:rPr lang="cs-CZ" dirty="0" smtClean="0"/>
              <a:t>19.6.2013:</a:t>
            </a:r>
          </a:p>
          <a:p>
            <a:endParaRPr lang="cs-CZ" b="1" dirty="0" smtClean="0"/>
          </a:p>
          <a:p>
            <a:pPr marL="0" indent="0" algn="just">
              <a:buNone/>
            </a:pPr>
            <a:r>
              <a:rPr lang="cs-CZ" dirty="0" smtClean="0"/>
              <a:t>      </a:t>
            </a:r>
            <a:r>
              <a:rPr lang="cs-CZ" i="1" dirty="0" smtClean="0"/>
              <a:t>Pro </a:t>
            </a:r>
            <a:r>
              <a:rPr lang="cs-CZ" i="1" dirty="0"/>
              <a:t>stanovení výše nemajetkové újmy v penězích (</a:t>
            </a:r>
            <a:r>
              <a:rPr lang="cs-CZ" i="1" dirty="0" err="1"/>
              <a:t>relutární</a:t>
            </a:r>
            <a:r>
              <a:rPr lang="cs-CZ" i="1" dirty="0"/>
              <a:t>) podle § 13 odst. 3 </a:t>
            </a:r>
            <a:r>
              <a:rPr lang="cs-CZ" i="1" dirty="0" err="1"/>
              <a:t>obč</a:t>
            </a:r>
            <a:r>
              <a:rPr lang="cs-CZ" i="1" dirty="0"/>
              <a:t>. zák. je </a:t>
            </a:r>
            <a:r>
              <a:rPr lang="cs-CZ" b="1" i="1" dirty="0"/>
              <a:t>rozhodná i míra zavinění původce zásahu</a:t>
            </a:r>
            <a:r>
              <a:rPr lang="cs-CZ" i="1" dirty="0"/>
              <a:t>, která se stává zásadním způsobem spoluurčující a bezpochyby je i </a:t>
            </a:r>
            <a:r>
              <a:rPr lang="cs-CZ" b="1" i="1" dirty="0"/>
              <a:t>jedním </a:t>
            </a:r>
            <a:r>
              <a:rPr lang="cs-CZ" b="1" i="1" dirty="0" smtClean="0"/>
              <a:t>                    z </a:t>
            </a:r>
            <a:r>
              <a:rPr lang="cs-CZ" b="1" i="1" dirty="0"/>
              <a:t>klíčových hledisek pro navýšení </a:t>
            </a:r>
            <a:r>
              <a:rPr lang="cs-CZ" b="1" i="1" dirty="0" err="1"/>
              <a:t>relutární</a:t>
            </a:r>
            <a:r>
              <a:rPr lang="cs-CZ" b="1" i="1" dirty="0"/>
              <a:t> náhrady</a:t>
            </a:r>
            <a:r>
              <a:rPr lang="cs-CZ" i="1" dirty="0"/>
              <a:t>. To odpovídá </a:t>
            </a:r>
            <a:r>
              <a:rPr lang="cs-CZ" i="1" dirty="0" smtClean="0"/>
              <a:t>           i </a:t>
            </a:r>
            <a:r>
              <a:rPr lang="cs-CZ" i="1" dirty="0"/>
              <a:t>satisfakčnímu smyslu této náhrady, kdy potřeba finanční satisfakce narůstá v přímé úměře s mírou zavinění původce zásahu, neboť vyšší mírou zavinění je vždy neoprávněnost zásahu do osobnostních práv zesílena (je zesílena křivda, za niž má přijít zadostiučinění). V tomto směru lze dojít </a:t>
            </a:r>
            <a:r>
              <a:rPr lang="cs-CZ" i="1" dirty="0" smtClean="0"/>
              <a:t>             k </a:t>
            </a:r>
            <a:r>
              <a:rPr lang="cs-CZ" i="1" dirty="0"/>
              <a:t>závěru, že v případě zlého úmyslu (záměru) na straně původce neoprávněného zásahu by měl soud svůj odsudek nad tímto společensky </a:t>
            </a:r>
            <a:r>
              <a:rPr lang="cs-CZ" i="1" dirty="0" smtClean="0"/>
              <a:t>           i </a:t>
            </a:r>
            <a:r>
              <a:rPr lang="cs-CZ" i="1" dirty="0"/>
              <a:t>právně zvlášť odsouzeníhodným chováním vyjádřit právě </a:t>
            </a:r>
            <a:r>
              <a:rPr lang="cs-CZ" b="1" i="1" dirty="0"/>
              <a:t>citelným určením výše peněžitého zadostiučinění </a:t>
            </a:r>
            <a:r>
              <a:rPr lang="cs-CZ" i="1" dirty="0"/>
              <a:t>(srov. přiměřeně nález Ústavního soudu ze dne 6. 3. 2012, </a:t>
            </a:r>
            <a:r>
              <a:rPr lang="cs-CZ" i="1" dirty="0" err="1"/>
              <a:t>sp</a:t>
            </a:r>
            <a:r>
              <a:rPr lang="cs-CZ" i="1" dirty="0"/>
              <a:t>. zn. I. ÚS 1586/2009, usnesení Ústavního soudu ze dne 20. 5. 2002, </a:t>
            </a:r>
            <a:r>
              <a:rPr lang="cs-CZ" i="1" dirty="0" err="1"/>
              <a:t>sp</a:t>
            </a:r>
            <a:r>
              <a:rPr lang="cs-CZ" i="1" dirty="0"/>
              <a:t>. zn. IV. ÚS 315/2001, a rozsudek Nejvyššího soudu </a:t>
            </a:r>
            <a:r>
              <a:rPr lang="cs-CZ" i="1" dirty="0" smtClean="0"/>
              <a:t>ze </a:t>
            </a:r>
            <a:r>
              <a:rPr lang="cs-CZ" i="1" dirty="0"/>
              <a:t>dne 28. 6. 2007, </a:t>
            </a:r>
            <a:r>
              <a:rPr lang="cs-CZ" i="1" dirty="0" err="1"/>
              <a:t>sp</a:t>
            </a:r>
            <a:r>
              <a:rPr lang="cs-CZ" i="1" dirty="0"/>
              <a:t>. zn. 30 </a:t>
            </a:r>
            <a:r>
              <a:rPr lang="cs-CZ" i="1" dirty="0" err="1"/>
              <a:t>Cdo</a:t>
            </a:r>
            <a:r>
              <a:rPr lang="cs-CZ" i="1" dirty="0"/>
              <a:t> 2625/2007). </a:t>
            </a:r>
          </a:p>
        </p:txBody>
      </p:sp>
    </p:spTree>
    <p:extLst>
      <p:ext uri="{BB962C8B-B14F-4D97-AF65-F5344CB8AC3E}">
        <p14:creationId xmlns:p14="http://schemas.microsoft.com/office/powerpoint/2010/main" val="299162437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Náhrada nemajetkové újmy</a:t>
            </a:r>
            <a:endParaRPr lang="cs-CZ" dirty="0"/>
          </a:p>
        </p:txBody>
      </p:sp>
      <p:sp>
        <p:nvSpPr>
          <p:cNvPr id="3" name="Zástupný symbol pro obsah 2"/>
          <p:cNvSpPr>
            <a:spLocks noGrp="1"/>
          </p:cNvSpPr>
          <p:nvPr>
            <p:ph sz="quarter" idx="1"/>
          </p:nvPr>
        </p:nvSpPr>
        <p:spPr/>
        <p:txBody>
          <a:bodyPr>
            <a:normAutofit fontScale="62500" lnSpcReduction="20000"/>
          </a:bodyPr>
          <a:lstStyle/>
          <a:p>
            <a:pPr algn="just"/>
            <a:r>
              <a:rPr lang="cs-CZ" b="1" dirty="0" smtClean="0"/>
              <a:t>Odmítající názor </a:t>
            </a:r>
            <a:r>
              <a:rPr lang="cs-CZ" dirty="0" smtClean="0"/>
              <a:t>– usnesení NS </a:t>
            </a:r>
            <a:r>
              <a:rPr lang="cs-CZ" dirty="0" err="1" smtClean="0"/>
              <a:t>sp</a:t>
            </a:r>
            <a:r>
              <a:rPr lang="cs-CZ" dirty="0" smtClean="0"/>
              <a:t>. zn. 30 </a:t>
            </a:r>
            <a:r>
              <a:rPr lang="cs-CZ" dirty="0" err="1" smtClean="0"/>
              <a:t>Cdo</a:t>
            </a:r>
            <a:r>
              <a:rPr lang="cs-CZ" dirty="0" smtClean="0"/>
              <a:t> 3157/2013 ze dne 22.8.2014:</a:t>
            </a:r>
          </a:p>
          <a:p>
            <a:pPr algn="just"/>
            <a:endParaRPr lang="cs-CZ" dirty="0"/>
          </a:p>
          <a:p>
            <a:pPr marL="0" indent="0" algn="just">
              <a:buNone/>
            </a:pPr>
            <a:r>
              <a:rPr lang="cs-CZ" i="1" dirty="0" smtClean="0"/>
              <a:t>     Naopak</a:t>
            </a:r>
            <a:r>
              <a:rPr lang="cs-CZ" i="1" dirty="0"/>
              <a:t>, </a:t>
            </a:r>
            <a:r>
              <a:rPr lang="cs-CZ" b="1" i="1" u="sng" dirty="0"/>
              <a:t>český právní řád nezná soukromoprávní institut sankční škody </a:t>
            </a:r>
            <a:r>
              <a:rPr lang="cs-CZ" i="1" dirty="0"/>
              <a:t>(</a:t>
            </a:r>
            <a:r>
              <a:rPr lang="cs-CZ" i="1" dirty="0" err="1"/>
              <a:t>punitive</a:t>
            </a:r>
            <a:r>
              <a:rPr lang="cs-CZ" i="1" dirty="0"/>
              <a:t> </a:t>
            </a:r>
            <a:r>
              <a:rPr lang="cs-CZ" i="1" dirty="0" err="1"/>
              <a:t>damages</a:t>
            </a:r>
            <a:r>
              <a:rPr lang="cs-CZ" i="1" dirty="0"/>
              <a:t>). Sankční postih je vyhrazen výlučně státní moci a veřejnému právu (k tomu srovnej konstantní judikaturu Nejvyššího soudu: rozsudek </a:t>
            </a:r>
            <a:r>
              <a:rPr lang="cs-CZ" i="1" dirty="0" err="1"/>
              <a:t>sp</a:t>
            </a:r>
            <a:r>
              <a:rPr lang="cs-CZ" i="1" dirty="0"/>
              <a:t>. zn. </a:t>
            </a:r>
            <a:r>
              <a:rPr lang="cs-CZ" i="1" dirty="0" smtClean="0"/>
              <a:t>                30 </a:t>
            </a:r>
            <a:r>
              <a:rPr lang="cs-CZ" i="1" dirty="0" err="1"/>
              <a:t>Cdo</a:t>
            </a:r>
            <a:r>
              <a:rPr lang="cs-CZ" i="1" dirty="0"/>
              <a:t> 3936/2010 ze dne 15. prosince 2011, rozsudek ze dne 6. srpna 2011, </a:t>
            </a:r>
            <a:r>
              <a:rPr lang="cs-CZ" i="1" dirty="0" err="1"/>
              <a:t>sp</a:t>
            </a:r>
            <a:r>
              <a:rPr lang="cs-CZ" i="1" dirty="0"/>
              <a:t>. zn. </a:t>
            </a:r>
            <a:r>
              <a:rPr lang="cs-CZ" i="1" dirty="0" smtClean="0"/>
              <a:t>            30 </a:t>
            </a:r>
            <a:r>
              <a:rPr lang="cs-CZ" i="1" dirty="0" err="1"/>
              <a:t>Cdo</a:t>
            </a:r>
            <a:r>
              <a:rPr lang="cs-CZ" i="1" dirty="0"/>
              <a:t> 2434/2010, rozsudek ze dne 15. března 2012, </a:t>
            </a:r>
            <a:r>
              <a:rPr lang="cs-CZ" i="1" dirty="0" err="1"/>
              <a:t>sp</a:t>
            </a:r>
            <a:r>
              <a:rPr lang="cs-CZ" i="1" dirty="0"/>
              <a:t>. zn. 30 </a:t>
            </a:r>
            <a:r>
              <a:rPr lang="cs-CZ" i="1" dirty="0" err="1"/>
              <a:t>Cdo</a:t>
            </a:r>
            <a:r>
              <a:rPr lang="cs-CZ" i="1" dirty="0"/>
              <a:t> 1796/2011, rozsudek ze dne 24. dubna 2013, </a:t>
            </a:r>
            <a:r>
              <a:rPr lang="cs-CZ" i="1" dirty="0" err="1"/>
              <a:t>sp</a:t>
            </a:r>
            <a:r>
              <a:rPr lang="cs-CZ" i="1" dirty="0"/>
              <a:t>. zn. 30 </a:t>
            </a:r>
            <a:r>
              <a:rPr lang="cs-CZ" i="1" dirty="0" err="1"/>
              <a:t>Cdo</a:t>
            </a:r>
            <a:r>
              <a:rPr lang="cs-CZ" i="1" dirty="0"/>
              <a:t> 2469/2012, rozsudek ze dne 28. února 2013, </a:t>
            </a:r>
            <a:r>
              <a:rPr lang="cs-CZ" i="1" dirty="0" err="1"/>
              <a:t>sp</a:t>
            </a:r>
            <a:r>
              <a:rPr lang="cs-CZ" i="1" dirty="0"/>
              <a:t>. zn. 30 </a:t>
            </a:r>
            <a:r>
              <a:rPr lang="cs-CZ" i="1" dirty="0" err="1" smtClean="0"/>
              <a:t>Cdo</a:t>
            </a:r>
            <a:r>
              <a:rPr lang="cs-CZ" i="1" dirty="0" smtClean="0"/>
              <a:t> </a:t>
            </a:r>
            <a:r>
              <a:rPr lang="cs-CZ" i="1" dirty="0"/>
              <a:t>2778/2011 nebo rozsudek ze dne 15. prosince 2011, </a:t>
            </a:r>
            <a:r>
              <a:rPr lang="cs-CZ" i="1" dirty="0" err="1"/>
              <a:t>sp</a:t>
            </a:r>
            <a:r>
              <a:rPr lang="cs-CZ" i="1" dirty="0"/>
              <a:t>. zn. 30 </a:t>
            </a:r>
            <a:r>
              <a:rPr lang="cs-CZ" i="1" dirty="0" err="1"/>
              <a:t>Cdo</a:t>
            </a:r>
            <a:r>
              <a:rPr lang="cs-CZ" i="1" dirty="0"/>
              <a:t> 3936/2010, </a:t>
            </a:r>
            <a:r>
              <a:rPr lang="cs-CZ" i="1" dirty="0" smtClean="0"/>
              <a:t>kde </a:t>
            </a:r>
            <a:r>
              <a:rPr lang="cs-CZ" b="1" i="1" dirty="0"/>
              <a:t>Nejvyšší soud výslovně odmítl přítomnost </a:t>
            </a:r>
            <a:r>
              <a:rPr lang="cs-CZ" b="1" i="1" dirty="0" err="1"/>
              <a:t>punitive</a:t>
            </a:r>
            <a:r>
              <a:rPr lang="cs-CZ" b="1" i="1" dirty="0"/>
              <a:t> </a:t>
            </a:r>
            <a:r>
              <a:rPr lang="cs-CZ" b="1" i="1" dirty="0" smtClean="0"/>
              <a:t>                 a </a:t>
            </a:r>
            <a:r>
              <a:rPr lang="cs-CZ" b="1" i="1" dirty="0" err="1"/>
              <a:t>exemplary</a:t>
            </a:r>
            <a:r>
              <a:rPr lang="cs-CZ" b="1" i="1" dirty="0"/>
              <a:t> </a:t>
            </a:r>
            <a:r>
              <a:rPr lang="cs-CZ" b="1" i="1" dirty="0" err="1"/>
              <a:t>damages</a:t>
            </a:r>
            <a:r>
              <a:rPr lang="cs-CZ" b="1" i="1" dirty="0"/>
              <a:t> a jiných odškodnění represivní povahy v českém právním řádu</a:t>
            </a:r>
            <a:r>
              <a:rPr lang="cs-CZ" i="1" dirty="0"/>
              <a:t>). </a:t>
            </a:r>
            <a:endParaRPr lang="cs-CZ" i="1" dirty="0" smtClean="0"/>
          </a:p>
          <a:p>
            <a:pPr marL="0" indent="0" algn="just">
              <a:buNone/>
            </a:pPr>
            <a:endParaRPr lang="cs-CZ" i="1" dirty="0"/>
          </a:p>
          <a:p>
            <a:pPr marL="0" indent="0" algn="just">
              <a:buNone/>
            </a:pPr>
            <a:r>
              <a:rPr lang="cs-CZ" i="1" dirty="0" smtClean="0"/>
              <a:t>     Odvolacím </a:t>
            </a:r>
            <a:r>
              <a:rPr lang="cs-CZ" i="1" dirty="0"/>
              <a:t>soudem citovaný nález Ústavního soudu ze dne 6. března 2012, </a:t>
            </a:r>
            <a:r>
              <a:rPr lang="cs-CZ" i="1" dirty="0" err="1"/>
              <a:t>sp</a:t>
            </a:r>
            <a:r>
              <a:rPr lang="cs-CZ" i="1" dirty="0"/>
              <a:t>. zn. </a:t>
            </a:r>
            <a:r>
              <a:rPr lang="cs-CZ" i="1" dirty="0" smtClean="0"/>
              <a:t> I</a:t>
            </a:r>
            <a:r>
              <a:rPr lang="cs-CZ" i="1" dirty="0"/>
              <a:t>. ÚS 1586/09, představuje ve vztahu k exemplární náhradě škody a k otázce sankční náhrady škody </a:t>
            </a:r>
            <a:r>
              <a:rPr lang="cs-CZ" b="1" i="1" u="sng" dirty="0"/>
              <a:t>ojedinělou výjimku</a:t>
            </a:r>
            <a:r>
              <a:rPr lang="cs-CZ" i="1" dirty="0"/>
              <a:t>, která vychází ze zvláštních skutkových okolností případu (srov. reflexi předmětného nálezu např. v usnesení II. ÚS 1360/12 ze dne 13. září 2012, usnesení </a:t>
            </a:r>
            <a:r>
              <a:rPr lang="cs-CZ" i="1" dirty="0" err="1"/>
              <a:t>sp</a:t>
            </a:r>
            <a:r>
              <a:rPr lang="cs-CZ" i="1" dirty="0"/>
              <a:t>. zn. III. ÚS 3066/11 ze dne 17. prosince 2013, nebo nálezu </a:t>
            </a:r>
            <a:r>
              <a:rPr lang="cs-CZ" i="1" dirty="0" err="1"/>
              <a:t>sp</a:t>
            </a:r>
            <a:r>
              <a:rPr lang="cs-CZ" i="1" dirty="0"/>
              <a:t>. zn. II. ÚS 171/12 ze dne 15. května 2012). </a:t>
            </a:r>
          </a:p>
          <a:p>
            <a:pPr marL="0" indent="0" algn="just">
              <a:buNone/>
            </a:pPr>
            <a:r>
              <a:rPr lang="cs-CZ" i="1" dirty="0" smtClean="0"/>
              <a:t> </a:t>
            </a:r>
          </a:p>
          <a:p>
            <a:pPr marL="0" indent="0" algn="just">
              <a:buNone/>
            </a:pPr>
            <a:endParaRPr lang="cs-CZ" i="1" dirty="0"/>
          </a:p>
          <a:p>
            <a:pPr algn="just"/>
            <a:endParaRPr lang="cs-CZ" dirty="0"/>
          </a:p>
        </p:txBody>
      </p:sp>
    </p:spTree>
    <p:extLst>
      <p:ext uri="{BB962C8B-B14F-4D97-AF65-F5344CB8AC3E}">
        <p14:creationId xmlns:p14="http://schemas.microsoft.com/office/powerpoint/2010/main" val="343460493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Náhrada nemajetkové újmy</a:t>
            </a:r>
            <a:endParaRPr lang="cs-CZ" dirty="0"/>
          </a:p>
        </p:txBody>
      </p:sp>
      <p:sp>
        <p:nvSpPr>
          <p:cNvPr id="3" name="Zástupný symbol pro obsah 2"/>
          <p:cNvSpPr>
            <a:spLocks noGrp="1"/>
          </p:cNvSpPr>
          <p:nvPr>
            <p:ph sz="quarter" idx="1"/>
          </p:nvPr>
        </p:nvSpPr>
        <p:spPr/>
        <p:txBody>
          <a:bodyPr>
            <a:normAutofit fontScale="62500" lnSpcReduction="20000"/>
          </a:bodyPr>
          <a:lstStyle/>
          <a:p>
            <a:pPr marL="0" indent="0" algn="just">
              <a:buNone/>
            </a:pPr>
            <a:r>
              <a:rPr lang="cs-CZ" i="1" dirty="0" smtClean="0"/>
              <a:t>     Nejvyšší </a:t>
            </a:r>
            <a:r>
              <a:rPr lang="cs-CZ" i="1" dirty="0"/>
              <a:t>soud po zvážení shora uvedených skutečností dospěl k závěru, že uznání cizího rozhodnutí přiznávajícího </a:t>
            </a:r>
            <a:r>
              <a:rPr lang="cs-CZ" i="1" dirty="0" err="1"/>
              <a:t>punitive</a:t>
            </a:r>
            <a:r>
              <a:rPr lang="cs-CZ" i="1" dirty="0"/>
              <a:t> </a:t>
            </a:r>
            <a:r>
              <a:rPr lang="cs-CZ" i="1" dirty="0" err="1"/>
              <a:t>damages</a:t>
            </a:r>
            <a:r>
              <a:rPr lang="cs-CZ" i="1" dirty="0"/>
              <a:t> v českém právu nelze bez dalšího odmítnout pro rozpor s veřejným pořádkem, byť </a:t>
            </a:r>
            <a:r>
              <a:rPr lang="cs-CZ" b="1" i="1" dirty="0"/>
              <a:t>český právní řád nezná soukromoprávní institut sankční škody </a:t>
            </a:r>
            <a:r>
              <a:rPr lang="cs-CZ" i="1" dirty="0"/>
              <a:t>(viz zmiňovaná judikatura Nejvyššího soudu). V tomto směru je třeba nálezu Ústavního soudu ze dne 6. března 2012, </a:t>
            </a:r>
            <a:r>
              <a:rPr lang="cs-CZ" i="1" dirty="0" err="1"/>
              <a:t>sp</a:t>
            </a:r>
            <a:r>
              <a:rPr lang="cs-CZ" i="1" dirty="0"/>
              <a:t>. zn. I. ÚS 1586/09, na který odkazuje odvolací soud, rozumět tak, jak je ostatně uvedeno v bodě 37 jeho odůvodnění, že v případě vyšší míry zavinění je vždy neoprávněnost zásahu do osobnostních práv zesílena (je zesílena křivda, za niž má přijít zadostiučinění), čemuž musí odpovídat i forma a výše poskytované satisfakce. </a:t>
            </a:r>
            <a:r>
              <a:rPr lang="cs-CZ" b="1" i="1" dirty="0"/>
              <a:t>Nejde proto o umožnění soukromoprávního trestání, ale o stanovení satisfakce ve formě a výši odpovídající újmě poškozeného, umocněné zvláštními okolnostmi. </a:t>
            </a:r>
            <a:endParaRPr lang="cs-CZ" b="1" i="1" dirty="0" smtClean="0"/>
          </a:p>
          <a:p>
            <a:pPr marL="0" indent="0" algn="just">
              <a:buNone/>
            </a:pPr>
            <a:endParaRPr lang="cs-CZ" b="1" i="1" dirty="0"/>
          </a:p>
          <a:p>
            <a:pPr marL="0" indent="0" algn="just">
              <a:buNone/>
            </a:pPr>
            <a:r>
              <a:rPr lang="cs-CZ" i="1" dirty="0"/>
              <a:t>    Ze </a:t>
            </a:r>
            <a:r>
              <a:rPr lang="cs-CZ" b="1" i="1" dirty="0"/>
              <a:t>stejné koncepce </a:t>
            </a:r>
            <a:r>
              <a:rPr lang="cs-CZ" i="1" dirty="0"/>
              <a:t>ostatně vychází </a:t>
            </a:r>
            <a:r>
              <a:rPr lang="cs-CZ" b="1" i="1" dirty="0"/>
              <a:t>i současný občanský zákoník</a:t>
            </a:r>
            <a:r>
              <a:rPr lang="cs-CZ" i="1" dirty="0"/>
              <a:t>, </a:t>
            </a:r>
            <a:r>
              <a:rPr lang="cs-CZ" i="1" dirty="0" smtClean="0"/>
              <a:t>který            v </a:t>
            </a:r>
            <a:r>
              <a:rPr lang="cs-CZ" i="1" dirty="0"/>
              <a:t>§ 2957 o. z. uvádí okolnosti umocňující intenzitu a závažnost újmy poškozeného</a:t>
            </a:r>
            <a:r>
              <a:rPr lang="cs-CZ" i="1"/>
              <a:t>, </a:t>
            </a:r>
            <a:r>
              <a:rPr lang="cs-CZ" i="1" smtClean="0"/>
              <a:t>          k </a:t>
            </a:r>
            <a:r>
              <a:rPr lang="cs-CZ" i="1" dirty="0"/>
              <a:t>nimž musí být při stanovení její náhrady </a:t>
            </a:r>
            <a:r>
              <a:rPr lang="cs-CZ" i="1" dirty="0" smtClean="0"/>
              <a:t>přihlédnuto, jako </a:t>
            </a:r>
            <a:r>
              <a:rPr lang="cs-CZ" i="1" dirty="0"/>
              <a:t>jsou úmyslné způsobení újmy, zvláště pak způsobení újmy s použitím lsti, pohrůžky, zneužitím závislosti poškozeného na škůdci, násobením účinků zásahu jeho uváděním ve veřejnou známost, nebo v důsledku diskriminace poškozeného se zřetelem na jeho pohlaví, zdravotní stav, etnický původ, víru nebo i jiné obdobně závažné důvody.</a:t>
            </a:r>
          </a:p>
          <a:p>
            <a:endParaRPr lang="cs-CZ" dirty="0"/>
          </a:p>
        </p:txBody>
      </p:sp>
    </p:spTree>
    <p:extLst>
      <p:ext uri="{BB962C8B-B14F-4D97-AF65-F5344CB8AC3E}">
        <p14:creationId xmlns:p14="http://schemas.microsoft.com/office/powerpoint/2010/main" val="354386275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Náhrada nemajetkové újmy</a:t>
            </a:r>
            <a:endParaRPr lang="cs-CZ" dirty="0"/>
          </a:p>
        </p:txBody>
      </p:sp>
      <p:sp>
        <p:nvSpPr>
          <p:cNvPr id="3" name="Zástupný symbol pro obsah 2"/>
          <p:cNvSpPr>
            <a:spLocks noGrp="1"/>
          </p:cNvSpPr>
          <p:nvPr>
            <p:ph sz="quarter" idx="1"/>
          </p:nvPr>
        </p:nvSpPr>
        <p:spPr/>
        <p:txBody>
          <a:bodyPr>
            <a:normAutofit fontScale="55000" lnSpcReduction="20000"/>
          </a:bodyPr>
          <a:lstStyle/>
          <a:p>
            <a:r>
              <a:rPr lang="cs-CZ" dirty="0" smtClean="0"/>
              <a:t>Již zmíněný nález ÚS </a:t>
            </a:r>
            <a:r>
              <a:rPr lang="cs-CZ" dirty="0" err="1" smtClean="0"/>
              <a:t>sp</a:t>
            </a:r>
            <a:r>
              <a:rPr lang="cs-CZ" dirty="0" smtClean="0"/>
              <a:t>. zn. I. ÚS 1586/09 ze dne 6.3.2012:</a:t>
            </a:r>
          </a:p>
          <a:p>
            <a:endParaRPr lang="cs-CZ" dirty="0"/>
          </a:p>
          <a:p>
            <a:pPr marL="0" indent="0" algn="just">
              <a:buNone/>
            </a:pPr>
            <a:r>
              <a:rPr lang="cs-CZ" i="1" dirty="0" smtClean="0"/>
              <a:t>      Je </a:t>
            </a:r>
            <a:r>
              <a:rPr lang="cs-CZ" i="1" dirty="0"/>
              <a:t>nezbytné trvat na požadavku, aby obecné soudy ve své judikatuře respektovaly určitá </a:t>
            </a:r>
            <a:r>
              <a:rPr lang="cs-CZ" b="1" i="1" u="sng" dirty="0"/>
              <a:t>společná, obecná kritéria</a:t>
            </a:r>
            <a:r>
              <a:rPr lang="cs-CZ" i="1" dirty="0"/>
              <a:t>, jež by vždy braly v úvahu při určení konkrétního způsobu </a:t>
            </a:r>
            <a:r>
              <a:rPr lang="cs-CZ" i="1" dirty="0" smtClean="0"/>
              <a:t>                 či </a:t>
            </a:r>
            <a:r>
              <a:rPr lang="cs-CZ" i="1" dirty="0"/>
              <a:t>stanovení výše přiměřeného zadostiučinění. Základním a určujícím hlediskem pro stanovení uvedených měřítek musí být hledisko závažnosti a intenzity („blízkosti“) zásahu do práv náležejících do tzv. intimní sféry soukromého života jednotlivce, dotýkající se samé podstaty lidství a lidské důstojnosti, který je s ohledem na její význam nezbytné vnímat jako zásah nejcitlivější a nejzávažnější, bez ohledu na skutečnost, zda se jedná o jednotlivce veřejně činného, známého či nikoliv.</a:t>
            </a:r>
          </a:p>
          <a:p>
            <a:pPr marL="0" indent="0">
              <a:buNone/>
            </a:pPr>
            <a:endParaRPr lang="cs-CZ" i="1" dirty="0" smtClean="0"/>
          </a:p>
          <a:p>
            <a:pPr marL="0" indent="0" algn="just">
              <a:buNone/>
            </a:pPr>
            <a:r>
              <a:rPr lang="cs-CZ" i="1" dirty="0"/>
              <a:t> </a:t>
            </a:r>
            <a:r>
              <a:rPr lang="cs-CZ" i="1" dirty="0" smtClean="0"/>
              <a:t>    Při </a:t>
            </a:r>
            <a:r>
              <a:rPr lang="cs-CZ" i="1" dirty="0"/>
              <a:t>úvaze o přiměřenosti výše náhrady nemajetkové újmy v penězích je rovněž nezbytné </a:t>
            </a:r>
            <a:r>
              <a:rPr lang="cs-CZ" b="1" i="1" dirty="0"/>
              <a:t>přihlédnout k samotnému účelu a funkcím </a:t>
            </a:r>
            <a:r>
              <a:rPr lang="cs-CZ" i="1" dirty="0"/>
              <a:t>tohoto institutu při ochraně osobnosti</a:t>
            </a:r>
            <a:r>
              <a:rPr lang="cs-CZ" i="1" dirty="0" smtClean="0"/>
              <a:t>.</a:t>
            </a:r>
          </a:p>
          <a:p>
            <a:pPr marL="0" indent="0">
              <a:buNone/>
            </a:pPr>
            <a:endParaRPr lang="cs-CZ" i="1" dirty="0" smtClean="0"/>
          </a:p>
          <a:p>
            <a:pPr marL="0" indent="0" algn="just">
              <a:buNone/>
            </a:pPr>
            <a:r>
              <a:rPr lang="cs-CZ" i="1" dirty="0"/>
              <a:t> </a:t>
            </a:r>
            <a:r>
              <a:rPr lang="cs-CZ" i="1" dirty="0" smtClean="0"/>
              <a:t>    V</a:t>
            </a:r>
            <a:r>
              <a:rPr lang="cs-CZ" i="1" dirty="0"/>
              <a:t> pojetí zohledňujícím význam intenzity a míry zavinění při stanovení výše </a:t>
            </a:r>
            <a:r>
              <a:rPr lang="cs-CZ" i="1" dirty="0" err="1"/>
              <a:t>relutární</a:t>
            </a:r>
            <a:r>
              <a:rPr lang="cs-CZ" i="1" dirty="0"/>
              <a:t> náhrady je zásah do práva na ochranu osobnosti civilním deliktem a přiměřené zadostiučinění jednou z civilněprávních sankcí, která má rušitele chráněných osobnostních statků a jeho možné následovníky odrazovat od protiprávního jednání, a být tak nástrojem speciální i generální prevence, což vyžaduje, aby se jednalo o</a:t>
            </a:r>
            <a:r>
              <a:rPr lang="cs-CZ" b="1" i="1" dirty="0"/>
              <a:t> sankci patřičně důraznou a dostačující (přiměřenou) i z tohoto hlediska</a:t>
            </a:r>
            <a:r>
              <a:rPr lang="cs-CZ" i="1" dirty="0"/>
              <a:t>․</a:t>
            </a:r>
          </a:p>
          <a:p>
            <a:pPr marL="0" indent="0">
              <a:buNone/>
            </a:pPr>
            <a:endParaRPr lang="cs-CZ" dirty="0"/>
          </a:p>
        </p:txBody>
      </p:sp>
    </p:spTree>
    <p:extLst>
      <p:ext uri="{BB962C8B-B14F-4D97-AF65-F5344CB8AC3E}">
        <p14:creationId xmlns:p14="http://schemas.microsoft.com/office/powerpoint/2010/main" val="151117168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Náhrada nemajetkové újmy</a:t>
            </a:r>
            <a:endParaRPr lang="cs-CZ" dirty="0"/>
          </a:p>
        </p:txBody>
      </p:sp>
      <p:sp>
        <p:nvSpPr>
          <p:cNvPr id="3" name="Zástupný symbol pro obsah 2"/>
          <p:cNvSpPr>
            <a:spLocks noGrp="1"/>
          </p:cNvSpPr>
          <p:nvPr>
            <p:ph sz="quarter" idx="1"/>
          </p:nvPr>
        </p:nvSpPr>
        <p:spPr/>
        <p:txBody>
          <a:bodyPr/>
          <a:lstStyle/>
          <a:p>
            <a:pPr algn="just"/>
            <a:r>
              <a:rPr lang="cs-CZ" dirty="0" smtClean="0"/>
              <a:t>Kühn, Z: </a:t>
            </a:r>
            <a:r>
              <a:rPr lang="cs-CZ" b="1" u="sng" dirty="0" smtClean="0"/>
              <a:t>Sankční </a:t>
            </a:r>
            <a:r>
              <a:rPr lang="cs-CZ" b="1" u="sng" dirty="0"/>
              <a:t>funkce</a:t>
            </a:r>
            <a:r>
              <a:rPr lang="cs-CZ" b="1" dirty="0"/>
              <a:t> náhrady škody </a:t>
            </a:r>
            <a:r>
              <a:rPr lang="cs-CZ" dirty="0"/>
              <a:t>je obsažena též v návrhu občanského </a:t>
            </a:r>
            <a:r>
              <a:rPr lang="cs-CZ" dirty="0" smtClean="0"/>
              <a:t>zákoníku…, podle </a:t>
            </a:r>
            <a:r>
              <a:rPr lang="cs-CZ" dirty="0"/>
              <a:t>něhož kromě náhrady, k níž je škůdce jinak povinen, vznikne poškozeným právo na její přiměřené zvýšení, byla-li újma způsobena úmyslně, zvláště s použitím lsti, pohrůžky, zneužitím závislosti poškozeného </a:t>
            </a:r>
            <a:r>
              <a:rPr lang="cs-CZ" dirty="0" smtClean="0"/>
              <a:t>          na </a:t>
            </a:r>
            <a:r>
              <a:rPr lang="cs-CZ" dirty="0"/>
              <a:t>škůdci nebo autority škůdce, nebo rovněž „diskriminací poškozeného z důvodu pohlaví, zdravotního stavu, etnického původu, víry nebo obdobných závažných důvodů“.</a:t>
            </a:r>
          </a:p>
        </p:txBody>
      </p:sp>
    </p:spTree>
    <p:extLst>
      <p:ext uri="{BB962C8B-B14F-4D97-AF65-F5344CB8AC3E}">
        <p14:creationId xmlns:p14="http://schemas.microsoft.com/office/powerpoint/2010/main" val="37221149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Náhrada nemajetkové újmy</a:t>
            </a:r>
            <a:endParaRPr lang="cs-CZ" dirty="0"/>
          </a:p>
        </p:txBody>
      </p:sp>
      <p:sp>
        <p:nvSpPr>
          <p:cNvPr id="3" name="Zástupný symbol pro obsah 2"/>
          <p:cNvSpPr>
            <a:spLocks noGrp="1"/>
          </p:cNvSpPr>
          <p:nvPr>
            <p:ph sz="quarter" idx="1"/>
          </p:nvPr>
        </p:nvSpPr>
        <p:spPr/>
        <p:txBody>
          <a:bodyPr>
            <a:normAutofit fontScale="85000" lnSpcReduction="20000"/>
          </a:bodyPr>
          <a:lstStyle/>
          <a:p>
            <a:pPr algn="just"/>
            <a:r>
              <a:rPr lang="cs-CZ" dirty="0"/>
              <a:t>Sabine von </a:t>
            </a:r>
            <a:r>
              <a:rPr lang="cs-CZ" dirty="0" err="1"/>
              <a:t>Colson</a:t>
            </a:r>
            <a:r>
              <a:rPr lang="cs-CZ" dirty="0"/>
              <a:t> a Elisabeth </a:t>
            </a:r>
            <a:r>
              <a:rPr lang="cs-CZ" dirty="0" err="1"/>
              <a:t>Kamann</a:t>
            </a:r>
            <a:r>
              <a:rPr lang="cs-CZ" dirty="0"/>
              <a:t> kontra Spolková země </a:t>
            </a:r>
            <a:r>
              <a:rPr lang="cs-CZ" dirty="0" smtClean="0"/>
              <a:t>Severní Porýní – Vestfálsko (14/83):</a:t>
            </a:r>
          </a:p>
          <a:p>
            <a:endParaRPr lang="cs-CZ" dirty="0"/>
          </a:p>
          <a:p>
            <a:pPr marL="0" indent="0" algn="just">
              <a:buNone/>
            </a:pPr>
            <a:r>
              <a:rPr lang="cs-CZ" i="1" dirty="0" smtClean="0"/>
              <a:t>     Směrnice </a:t>
            </a:r>
            <a:r>
              <a:rPr lang="cs-CZ" i="1" dirty="0"/>
              <a:t>76/207/EHS ponechává při stanovení sankcí </a:t>
            </a:r>
            <a:r>
              <a:rPr lang="cs-CZ" i="1" dirty="0" smtClean="0"/>
              <a:t>              za porušení zákazu </a:t>
            </a:r>
            <a:r>
              <a:rPr lang="cs-CZ" i="1" dirty="0"/>
              <a:t>diskriminace členským státům možnost volby takového </a:t>
            </a:r>
            <a:r>
              <a:rPr lang="cs-CZ" i="1" dirty="0" smtClean="0"/>
              <a:t>řešení, kterým </a:t>
            </a:r>
            <a:r>
              <a:rPr lang="cs-CZ" i="1" dirty="0"/>
              <a:t>bude nejvhodněji dosaženo směrnicí požadovaného cíle. </a:t>
            </a:r>
            <a:r>
              <a:rPr lang="cs-CZ" i="1" dirty="0" smtClean="0"/>
              <a:t>Přesto </a:t>
            </a:r>
            <a:r>
              <a:rPr lang="pl-PL" i="1" dirty="0" smtClean="0"/>
              <a:t>ale </a:t>
            </a:r>
            <a:r>
              <a:rPr lang="pl-PL" i="1" dirty="0"/>
              <a:t>od států </a:t>
            </a:r>
            <a:r>
              <a:rPr lang="pl-PL" i="1" dirty="0" smtClean="0"/>
              <a:t>                   vyžaduje, aby </a:t>
            </a:r>
            <a:r>
              <a:rPr lang="pl-PL" i="1" dirty="0"/>
              <a:t>- rozhodnou-li se sankcionovat </a:t>
            </a:r>
            <a:r>
              <a:rPr lang="pl-PL" i="1" dirty="0" smtClean="0"/>
              <a:t>porušení </a:t>
            </a:r>
            <a:r>
              <a:rPr lang="cs-CZ" i="1" dirty="0" smtClean="0"/>
              <a:t>tohoto </a:t>
            </a:r>
            <a:r>
              <a:rPr lang="cs-CZ" i="1" dirty="0"/>
              <a:t>zákazu přiznáním kompenzace - zajistily </a:t>
            </a:r>
            <a:r>
              <a:rPr lang="cs-CZ" i="1" dirty="0" smtClean="0"/>
              <a:t>efektivnost                     a </a:t>
            </a:r>
            <a:r>
              <a:rPr lang="cs-CZ" b="1" i="1" u="sng" dirty="0"/>
              <a:t>odstrašující účinek této sankce </a:t>
            </a:r>
            <a:r>
              <a:rPr lang="cs-CZ" i="1" dirty="0"/>
              <a:t>a současně její adekvátnost </a:t>
            </a:r>
            <a:r>
              <a:rPr lang="cs-CZ" i="1" dirty="0" smtClean="0"/>
              <a:t>utrpěné újmě</a:t>
            </a:r>
            <a:r>
              <a:rPr lang="cs-CZ" i="1" dirty="0"/>
              <a:t>. </a:t>
            </a:r>
            <a:r>
              <a:rPr lang="cs-CZ" b="1" i="1" dirty="0"/>
              <a:t>Sankce tedy musí představovat </a:t>
            </a:r>
            <a:r>
              <a:rPr lang="cs-CZ" b="1" i="1" u="sng" dirty="0"/>
              <a:t>víc než jen nominální </a:t>
            </a:r>
            <a:r>
              <a:rPr lang="cs-CZ" b="1" i="1" u="sng" dirty="0" smtClean="0"/>
              <a:t>odškodnění</a:t>
            </a:r>
            <a:r>
              <a:rPr lang="cs-CZ" i="1" dirty="0" smtClean="0"/>
              <a:t>, kterým </a:t>
            </a:r>
            <a:r>
              <a:rPr lang="cs-CZ" i="1" dirty="0"/>
              <a:t>je například náhrada cestovních výdajů </a:t>
            </a:r>
            <a:r>
              <a:rPr lang="cs-CZ" i="1" dirty="0" smtClean="0"/>
              <a:t>vynaložených                v </a:t>
            </a:r>
            <a:r>
              <a:rPr lang="cs-CZ" i="1" dirty="0"/>
              <a:t>souvislosti s podáním žádosti </a:t>
            </a:r>
            <a:r>
              <a:rPr lang="cs-CZ" i="1" dirty="0" smtClean="0"/>
              <a:t> o </a:t>
            </a:r>
            <a:r>
              <a:rPr lang="cs-CZ" i="1" dirty="0"/>
              <a:t>zaměstnání.</a:t>
            </a:r>
          </a:p>
        </p:txBody>
      </p:sp>
    </p:spTree>
    <p:extLst>
      <p:ext uri="{BB962C8B-B14F-4D97-AF65-F5344CB8AC3E}">
        <p14:creationId xmlns:p14="http://schemas.microsoft.com/office/powerpoint/2010/main" val="353484883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Náhrada nemajetkové újmy</a:t>
            </a:r>
            <a:endParaRPr lang="cs-CZ" dirty="0"/>
          </a:p>
        </p:txBody>
      </p:sp>
      <p:sp>
        <p:nvSpPr>
          <p:cNvPr id="3" name="Zástupný symbol pro obsah 2"/>
          <p:cNvSpPr>
            <a:spLocks noGrp="1"/>
          </p:cNvSpPr>
          <p:nvPr>
            <p:ph sz="quarter" idx="1"/>
          </p:nvPr>
        </p:nvSpPr>
        <p:spPr/>
        <p:txBody>
          <a:bodyPr>
            <a:normAutofit lnSpcReduction="10000"/>
          </a:bodyPr>
          <a:lstStyle/>
          <a:p>
            <a:pPr algn="just"/>
            <a:r>
              <a:rPr lang="cs-CZ" b="1" dirty="0"/>
              <a:t>Jsou tresty </a:t>
            </a:r>
            <a:r>
              <a:rPr lang="cs-CZ" b="1" dirty="0" smtClean="0"/>
              <a:t>skutečně jen </a:t>
            </a:r>
            <a:r>
              <a:rPr lang="cs-CZ" b="1" dirty="0"/>
              <a:t>prostředkem veřejného </a:t>
            </a:r>
            <a:r>
              <a:rPr lang="cs-CZ" b="1" dirty="0" smtClean="0"/>
              <a:t>práva nebo jsou vlastní                         i soukromému právu?</a:t>
            </a:r>
          </a:p>
          <a:p>
            <a:pPr algn="just"/>
            <a:endParaRPr lang="cs-CZ" dirty="0"/>
          </a:p>
          <a:p>
            <a:r>
              <a:rPr lang="cs-CZ" dirty="0" smtClean="0"/>
              <a:t>§ 40 odst. 4, věta druhá AZ:</a:t>
            </a:r>
          </a:p>
          <a:p>
            <a:pPr marL="0" indent="0">
              <a:buNone/>
            </a:pPr>
            <a:endParaRPr lang="cs-CZ" b="1" dirty="0" smtClean="0"/>
          </a:p>
          <a:p>
            <a:pPr marL="0" indent="0" algn="just">
              <a:buNone/>
            </a:pPr>
            <a:r>
              <a:rPr lang="cs-CZ" dirty="0" smtClean="0"/>
              <a:t>     Výše </a:t>
            </a:r>
            <a:r>
              <a:rPr lang="cs-CZ" dirty="0"/>
              <a:t>bezdůvodného obohacení vzniklého na straně toho, kdo neoprávněně nakládal s dílem, aniž by </a:t>
            </a:r>
            <a:r>
              <a:rPr lang="cs-CZ" dirty="0" smtClean="0"/>
              <a:t>                   k </a:t>
            </a:r>
            <a:r>
              <a:rPr lang="cs-CZ" dirty="0"/>
              <a:t>tomu získal potřebnou licenci, činí </a:t>
            </a:r>
            <a:r>
              <a:rPr lang="cs-CZ" b="1" dirty="0"/>
              <a:t>dvojnásobek odměny</a:t>
            </a:r>
            <a:r>
              <a:rPr lang="cs-CZ" dirty="0"/>
              <a:t>, která by byla za získání takové licence obvyklá v době neoprávněného nakládání s dílem.</a:t>
            </a:r>
          </a:p>
          <a:p>
            <a:endParaRPr lang="cs-CZ" dirty="0"/>
          </a:p>
        </p:txBody>
      </p:sp>
    </p:spTree>
    <p:extLst>
      <p:ext uri="{BB962C8B-B14F-4D97-AF65-F5344CB8AC3E}">
        <p14:creationId xmlns:p14="http://schemas.microsoft.com/office/powerpoint/2010/main" val="759719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Ochrana proti difamaci</a:t>
            </a:r>
            <a:endParaRPr lang="cs-CZ" dirty="0"/>
          </a:p>
        </p:txBody>
      </p:sp>
      <p:sp>
        <p:nvSpPr>
          <p:cNvPr id="3" name="Zástupný symbol pro obsah 2"/>
          <p:cNvSpPr>
            <a:spLocks noGrp="1"/>
          </p:cNvSpPr>
          <p:nvPr>
            <p:ph sz="quarter" idx="1"/>
          </p:nvPr>
        </p:nvSpPr>
        <p:spPr/>
        <p:txBody>
          <a:bodyPr>
            <a:normAutofit fontScale="55000" lnSpcReduction="20000"/>
          </a:bodyPr>
          <a:lstStyle/>
          <a:p>
            <a:pPr algn="just"/>
            <a:r>
              <a:rPr lang="cs-CZ" b="1" dirty="0" smtClean="0"/>
              <a:t>Satira, parodie, karikatura </a:t>
            </a:r>
            <a:r>
              <a:rPr lang="cs-CZ" dirty="0" smtClean="0"/>
              <a:t>– usnesení ÚS </a:t>
            </a:r>
            <a:r>
              <a:rPr lang="cs-CZ" dirty="0" err="1" smtClean="0"/>
              <a:t>sp</a:t>
            </a:r>
            <a:r>
              <a:rPr lang="cs-CZ" dirty="0" smtClean="0"/>
              <a:t>. zn. I.ÚS 2246/12 ze dne 17.4.2014:</a:t>
            </a:r>
          </a:p>
          <a:p>
            <a:pPr marL="0" indent="0">
              <a:buNone/>
            </a:pPr>
            <a:endParaRPr lang="cs-CZ" dirty="0"/>
          </a:p>
          <a:p>
            <a:pPr marL="0" indent="0" algn="just">
              <a:buNone/>
            </a:pPr>
            <a:r>
              <a:rPr lang="cs-CZ" i="1" dirty="0" smtClean="0"/>
              <a:t>      Co </a:t>
            </a:r>
            <a:r>
              <a:rPr lang="cs-CZ" i="1" dirty="0"/>
              <a:t>se týče názoru, který stěžovatelka zjevně zastává, totiž že i na karikaturu nutno vztáhnout požadavek, aby byla pravdivá, přiměřená, podložená a přispívala k debatě ve veřejném zájmu, což se prý v daném případě nestalo, nezbývá než znovu poukázat na </a:t>
            </a:r>
            <a:r>
              <a:rPr lang="cs-CZ" sz="2900" b="1" i="1" dirty="0"/>
              <a:t>specifika politické karikatury</a:t>
            </a:r>
            <a:r>
              <a:rPr lang="cs-CZ" i="1" dirty="0"/>
              <a:t>, žánru na pomezí umění, satiry, kritiky a žurnalistiky, pro kterou je typické, že pomocí mnohdy ostré ironie a zveličování určitých charakterových a tělesných rysů karikované osoby kritizuje jeho politické chování. "Uměřený či korektní karikaturista" je termín, obsahující </a:t>
            </a:r>
            <a:r>
              <a:rPr lang="cs-CZ" i="1" dirty="0" smtClean="0"/>
              <a:t> v </a:t>
            </a:r>
            <a:r>
              <a:rPr lang="cs-CZ" i="1" dirty="0"/>
              <a:t>sobě zřejmě stejný rozpor v samotném pojmu (</a:t>
            </a:r>
            <a:r>
              <a:rPr lang="cs-CZ" i="1" dirty="0" err="1"/>
              <a:t>contradictio</a:t>
            </a:r>
            <a:r>
              <a:rPr lang="cs-CZ" i="1" dirty="0"/>
              <a:t> in </a:t>
            </a:r>
            <a:r>
              <a:rPr lang="cs-CZ" i="1" dirty="0" err="1"/>
              <a:t>adiecto</a:t>
            </a:r>
            <a:r>
              <a:rPr lang="cs-CZ" i="1" dirty="0"/>
              <a:t>), jako shora uvedené slovní spojení "laskavá politická karikatura". Politická karikatura je naopak vždy hodnotovým soudem, </a:t>
            </a:r>
            <a:r>
              <a:rPr lang="cs-CZ" b="1" i="1" dirty="0"/>
              <a:t>formou - z povahy věci - nelaskavé kritiky </a:t>
            </a:r>
            <a:r>
              <a:rPr lang="cs-CZ" i="1" dirty="0"/>
              <a:t>mocných, kterou je ve svobodné společnosti jako užitečnou společenskou satiru nutno podporovat. </a:t>
            </a:r>
            <a:endParaRPr lang="cs-CZ" i="1" dirty="0" smtClean="0"/>
          </a:p>
          <a:p>
            <a:pPr marL="0" indent="0" algn="just">
              <a:buNone/>
            </a:pPr>
            <a:endParaRPr lang="cs-CZ" i="1" dirty="0"/>
          </a:p>
          <a:p>
            <a:pPr marL="0" indent="0" algn="just">
              <a:buNone/>
            </a:pPr>
            <a:r>
              <a:rPr lang="cs-CZ" dirty="0" smtClean="0"/>
              <a:t>      </a:t>
            </a:r>
            <a:r>
              <a:rPr lang="cs-CZ" dirty="0" err="1" smtClean="0"/>
              <a:t>Obiter</a:t>
            </a:r>
            <a:r>
              <a:rPr lang="cs-CZ" dirty="0" smtClean="0"/>
              <a:t> </a:t>
            </a:r>
            <a:r>
              <a:rPr lang="cs-CZ" dirty="0" err="1" smtClean="0"/>
              <a:t>dictum</a:t>
            </a:r>
            <a:r>
              <a:rPr lang="cs-CZ" dirty="0" smtClean="0"/>
              <a:t>:</a:t>
            </a:r>
          </a:p>
          <a:p>
            <a:pPr marL="0" indent="0" algn="just">
              <a:buNone/>
            </a:pPr>
            <a:endParaRPr lang="cs-CZ" i="1" dirty="0" smtClean="0"/>
          </a:p>
          <a:p>
            <a:pPr marL="0" indent="0" algn="just">
              <a:buNone/>
            </a:pPr>
            <a:r>
              <a:rPr lang="cs-CZ" i="1" dirty="0" smtClean="0"/>
              <a:t>      Soudní </a:t>
            </a:r>
            <a:r>
              <a:rPr lang="cs-CZ" i="1" dirty="0"/>
              <a:t>rozhodnutí v obdobných věcech, dekretující de facto čemu se lidé ještě mohou smát nebo co je již obscénní a urážlivé, by naopak v drtivé většině případů znamenala neústavní omezení svobody projevu. Je </a:t>
            </a:r>
            <a:r>
              <a:rPr lang="cs-CZ" b="1" i="1" dirty="0"/>
              <a:t>zejména na veřejnosti, a nikoliv na soudech</a:t>
            </a:r>
            <a:r>
              <a:rPr lang="cs-CZ" i="1" dirty="0"/>
              <a:t>, aby zaujali stanovisko ke konkrétní politické karikatuře a k tomu, zda je autorovo hodnocení určité situace nevkusné, nebo naopak vtipné a </a:t>
            </a:r>
            <a:r>
              <a:rPr lang="cs-CZ" i="1" dirty="0" smtClean="0"/>
              <a:t>přesvědčivé.</a:t>
            </a:r>
            <a:endParaRPr lang="cs-CZ" i="1" dirty="0"/>
          </a:p>
          <a:p>
            <a:pPr marL="0" indent="0" algn="just">
              <a:buNone/>
            </a:pPr>
            <a:endParaRPr lang="cs-CZ" i="1" dirty="0"/>
          </a:p>
          <a:p>
            <a:pPr marL="0" indent="0">
              <a:buNone/>
            </a:pPr>
            <a:endParaRPr lang="cs-CZ" dirty="0"/>
          </a:p>
          <a:p>
            <a:endParaRPr lang="cs-CZ" dirty="0"/>
          </a:p>
        </p:txBody>
      </p:sp>
    </p:spTree>
    <p:extLst>
      <p:ext uri="{BB962C8B-B14F-4D97-AF65-F5344CB8AC3E}">
        <p14:creationId xmlns:p14="http://schemas.microsoft.com/office/powerpoint/2010/main" val="152966719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Náhrada nemajetkové újmy</a:t>
            </a:r>
            <a:endParaRPr lang="cs-CZ" dirty="0"/>
          </a:p>
        </p:txBody>
      </p:sp>
      <p:sp>
        <p:nvSpPr>
          <p:cNvPr id="3" name="Zástupný symbol pro obsah 2"/>
          <p:cNvSpPr>
            <a:spLocks noGrp="1"/>
          </p:cNvSpPr>
          <p:nvPr>
            <p:ph sz="quarter" idx="1"/>
          </p:nvPr>
        </p:nvSpPr>
        <p:spPr/>
        <p:txBody>
          <a:bodyPr>
            <a:normAutofit fontScale="77500" lnSpcReduction="20000"/>
          </a:bodyPr>
          <a:lstStyle/>
          <a:p>
            <a:r>
              <a:rPr lang="cs-CZ" dirty="0" smtClean="0"/>
              <a:t>§ 3004 NOZ:</a:t>
            </a:r>
          </a:p>
          <a:p>
            <a:endParaRPr lang="cs-CZ" dirty="0"/>
          </a:p>
          <a:p>
            <a:pPr marL="0" indent="0" algn="just">
              <a:buNone/>
            </a:pPr>
            <a:r>
              <a:rPr lang="cs-CZ" dirty="0" smtClean="0"/>
              <a:t>(1</a:t>
            </a:r>
            <a:r>
              <a:rPr lang="cs-CZ" dirty="0"/>
              <a:t>) Obohacený, který nebyl v dobré víře, vydá vše, co obohacením nabyl, včetně plodů a užitků; rovněž nahradí užitek, který by ochuzený byl získal. Zcizil-li předmět bezdůvodného obohacení za úplatu, má ochuzený právo požadovat, aby mu byla podle jeho volby vydána buď peněžitá náhrada, anebo co obohacený zcizením utržil.</a:t>
            </a:r>
          </a:p>
          <a:p>
            <a:endParaRPr lang="cs-CZ" dirty="0"/>
          </a:p>
          <a:p>
            <a:pPr marL="0" indent="0" algn="just">
              <a:buNone/>
            </a:pPr>
            <a:r>
              <a:rPr lang="cs-CZ" dirty="0" smtClean="0"/>
              <a:t>(</a:t>
            </a:r>
            <a:r>
              <a:rPr lang="cs-CZ" dirty="0"/>
              <a:t>2) Bylo-li bezdůvodné obohacení nabyto zásahem do přirozeného práva člověka chráněného ustanoveními první části tohoto zákona, může ochuzený požadovat za neoprávněné nakládání s hodnotami týkajícími se jeho osobnosti namísto plnění podle odstavce 1 </a:t>
            </a:r>
            <a:r>
              <a:rPr lang="cs-CZ" b="1" dirty="0"/>
              <a:t>dvojnásobek odměny obvyklé </a:t>
            </a:r>
            <a:r>
              <a:rPr lang="cs-CZ" dirty="0"/>
              <a:t>za udělení souhlasu s takovým nakládáním. Je-li pro to spravedlivý důvod, může soud rozsah plnění </a:t>
            </a:r>
            <a:r>
              <a:rPr lang="cs-CZ" b="1" dirty="0"/>
              <a:t>přiměřeně zvýšit</a:t>
            </a:r>
            <a:r>
              <a:rPr lang="cs-CZ" dirty="0"/>
              <a:t>.</a:t>
            </a:r>
          </a:p>
        </p:txBody>
      </p:sp>
    </p:spTree>
    <p:extLst>
      <p:ext uri="{BB962C8B-B14F-4D97-AF65-F5344CB8AC3E}">
        <p14:creationId xmlns:p14="http://schemas.microsoft.com/office/powerpoint/2010/main" val="120715647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Náhrada nemajetkové újmy</a:t>
            </a:r>
            <a:endParaRPr lang="cs-CZ" dirty="0"/>
          </a:p>
        </p:txBody>
      </p:sp>
      <p:sp>
        <p:nvSpPr>
          <p:cNvPr id="3" name="Zástupný symbol pro obsah 2"/>
          <p:cNvSpPr>
            <a:spLocks noGrp="1"/>
          </p:cNvSpPr>
          <p:nvPr>
            <p:ph sz="quarter" idx="1"/>
          </p:nvPr>
        </p:nvSpPr>
        <p:spPr/>
        <p:txBody>
          <a:bodyPr>
            <a:normAutofit fontScale="85000" lnSpcReduction="20000"/>
          </a:bodyPr>
          <a:lstStyle/>
          <a:p>
            <a:pPr algn="just"/>
            <a:r>
              <a:rPr lang="cs-CZ" dirty="0" smtClean="0"/>
              <a:t>Rozsudek NS </a:t>
            </a:r>
            <a:r>
              <a:rPr lang="cs-CZ" dirty="0" err="1" smtClean="0"/>
              <a:t>sp</a:t>
            </a:r>
            <a:r>
              <a:rPr lang="cs-CZ" dirty="0" smtClean="0"/>
              <a:t>. zn. </a:t>
            </a:r>
            <a:r>
              <a:rPr lang="cs-CZ" dirty="0"/>
              <a:t>28 </a:t>
            </a:r>
            <a:r>
              <a:rPr lang="cs-CZ" dirty="0" err="1"/>
              <a:t>Cdo</a:t>
            </a:r>
            <a:r>
              <a:rPr lang="cs-CZ" dirty="0"/>
              <a:t> </a:t>
            </a:r>
            <a:r>
              <a:rPr lang="cs-CZ" dirty="0" smtClean="0"/>
              <a:t>4755/2009 ze dne 20.7.2011:</a:t>
            </a:r>
          </a:p>
          <a:p>
            <a:pPr algn="just"/>
            <a:endParaRPr lang="cs-CZ" b="1" dirty="0" smtClean="0"/>
          </a:p>
          <a:p>
            <a:pPr marL="0" indent="0" algn="just">
              <a:buNone/>
            </a:pPr>
            <a:r>
              <a:rPr lang="cs-CZ" i="1" dirty="0" smtClean="0"/>
              <a:t>     Užije-li </a:t>
            </a:r>
            <a:r>
              <a:rPr lang="cs-CZ" i="1" dirty="0"/>
              <a:t>někdo </a:t>
            </a:r>
            <a:r>
              <a:rPr lang="cs-CZ" b="1" i="1" dirty="0"/>
              <a:t>cizí podobizny nebo jiného chráněného statku </a:t>
            </a:r>
            <a:r>
              <a:rPr lang="cs-CZ" i="1" dirty="0"/>
              <a:t>ve smyslu § 12 odst. 1 občanského zákoníku </a:t>
            </a:r>
            <a:r>
              <a:rPr lang="cs-CZ" b="1" i="1" dirty="0"/>
              <a:t>pro účely propagace </a:t>
            </a:r>
            <a:r>
              <a:rPr lang="cs-CZ" i="1" dirty="0"/>
              <a:t>výrobků nebo služeb, získává určitou majetkovou hodnotu, která odpovídá hodnotě úplaty za souhlas dotčené osoby k takovému užití. Neobdrží-li dotčená osoba za užití chráněného statku příslušnou úplatu, projeví se to, pokud ovšem neudělila souhlas k bezplatnému užití, negativně v jejích majetkových poměrech. Dojde-li tedy k užití chráněných statků pro reklamní účely, aniž by dotčená osoba obdržela úplatu </a:t>
            </a:r>
            <a:r>
              <a:rPr lang="cs-CZ" i="1" dirty="0" smtClean="0"/>
              <a:t>             za </a:t>
            </a:r>
            <a:r>
              <a:rPr lang="cs-CZ" i="1" dirty="0"/>
              <a:t>takové užití nebo souhlasila s užitím bezplatným, lze dovodit, že tomu, kdo chráněné statky užil, vzniká na úkor dotčené osoby </a:t>
            </a:r>
            <a:r>
              <a:rPr lang="cs-CZ" b="1" i="1" dirty="0"/>
              <a:t>bezdůvodné obohacení</a:t>
            </a:r>
            <a:r>
              <a:rPr lang="cs-CZ" i="1" dirty="0"/>
              <a:t>.</a:t>
            </a:r>
          </a:p>
        </p:txBody>
      </p:sp>
    </p:spTree>
    <p:extLst>
      <p:ext uri="{BB962C8B-B14F-4D97-AF65-F5344CB8AC3E}">
        <p14:creationId xmlns:p14="http://schemas.microsoft.com/office/powerpoint/2010/main" val="359402846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Náhrada nemajetkové újmy</a:t>
            </a:r>
            <a:endParaRPr lang="cs-CZ" dirty="0"/>
          </a:p>
        </p:txBody>
      </p:sp>
      <p:sp>
        <p:nvSpPr>
          <p:cNvPr id="3" name="Zástupný symbol pro obsah 2"/>
          <p:cNvSpPr>
            <a:spLocks noGrp="1"/>
          </p:cNvSpPr>
          <p:nvPr>
            <p:ph sz="quarter" idx="1"/>
          </p:nvPr>
        </p:nvSpPr>
        <p:spPr/>
        <p:txBody>
          <a:bodyPr>
            <a:normAutofit fontScale="77500" lnSpcReduction="20000"/>
          </a:bodyPr>
          <a:lstStyle/>
          <a:p>
            <a:pPr marL="0" indent="0" algn="just">
              <a:buNone/>
            </a:pPr>
            <a:r>
              <a:rPr lang="cs-CZ" i="1" dirty="0" smtClean="0"/>
              <a:t>      V </a:t>
            </a:r>
            <a:r>
              <a:rPr lang="cs-CZ" i="1" dirty="0"/>
              <a:t>projednávané věci žalobci </a:t>
            </a:r>
            <a:r>
              <a:rPr lang="cs-CZ" b="1" i="1" dirty="0"/>
              <a:t>netvrdili, že </a:t>
            </a:r>
            <a:r>
              <a:rPr lang="cs-CZ" i="1" dirty="0"/>
              <a:t>by užitím jejich jmen </a:t>
            </a:r>
            <a:r>
              <a:rPr lang="cs-CZ" i="1" dirty="0" smtClean="0"/>
              <a:t>          a </a:t>
            </a:r>
            <a:r>
              <a:rPr lang="cs-CZ" i="1" dirty="0"/>
              <a:t>podobizen reklamě byla ve značné míře </a:t>
            </a:r>
            <a:r>
              <a:rPr lang="cs-CZ" b="1" i="1" dirty="0"/>
              <a:t>snížena jejich důstojnost nebo vážnost ve společnosti </a:t>
            </a:r>
            <a:r>
              <a:rPr lang="cs-CZ" i="1" dirty="0"/>
              <a:t>a ani žalovanou částku neodvozovali od závažnosti zásahu do jejich osobnostního práva tak, aby výše náhrady za nemajetkovou újmu byla této závažnosti přiměřená. Žalobci naopak od počátku (tj. již </a:t>
            </a:r>
            <a:r>
              <a:rPr lang="cs-CZ" i="1" dirty="0" smtClean="0"/>
              <a:t>v </a:t>
            </a:r>
            <a:r>
              <a:rPr lang="cs-CZ" i="1" dirty="0"/>
              <a:t>žalobě) tvrdili, že užíváním jejich jmen a podob v reklamě </a:t>
            </a:r>
            <a:r>
              <a:rPr lang="cs-CZ" b="1" i="1" dirty="0"/>
              <a:t>vzniká žalovaným majetkový prospěch </a:t>
            </a:r>
            <a:r>
              <a:rPr lang="cs-CZ" i="1" dirty="0"/>
              <a:t>spočívající v tom, že žalobcům nehradí úplatu za takové užití obvyklou, a rovněž žalovaná částka je již </a:t>
            </a:r>
            <a:r>
              <a:rPr lang="cs-CZ" i="1" dirty="0" smtClean="0"/>
              <a:t>                 v </a:t>
            </a:r>
            <a:r>
              <a:rPr lang="cs-CZ" i="1" dirty="0"/>
              <a:t>žalobě odvozena </a:t>
            </a:r>
            <a:r>
              <a:rPr lang="cs-CZ" i="1" dirty="0" smtClean="0"/>
              <a:t>od </a:t>
            </a:r>
            <a:r>
              <a:rPr lang="cs-CZ" i="1" dirty="0"/>
              <a:t>obvyklé výše takové úplaty. Na základě žalobních tvrzení proto </a:t>
            </a:r>
            <a:r>
              <a:rPr lang="cs-CZ" b="1" i="1" dirty="0"/>
              <a:t>nelze žalovanou částku přiznat </a:t>
            </a:r>
            <a:r>
              <a:rPr lang="cs-CZ" b="1" i="1" dirty="0" smtClean="0"/>
              <a:t>              jako </a:t>
            </a:r>
            <a:r>
              <a:rPr lang="cs-CZ" b="1" i="1" dirty="0"/>
              <a:t>náhradu za nemajetkovou újmu ve smyslu § 13 odst. 2 </a:t>
            </a:r>
            <a:r>
              <a:rPr lang="cs-CZ" b="1" i="1" dirty="0" err="1"/>
              <a:t>obč</a:t>
            </a:r>
            <a:r>
              <a:rPr lang="cs-CZ" b="1" i="1" dirty="0"/>
              <a:t>. zák</a:t>
            </a:r>
            <a:r>
              <a:rPr lang="cs-CZ" b="1" i="1" dirty="0" smtClean="0"/>
              <a:t>.</a:t>
            </a:r>
          </a:p>
          <a:p>
            <a:pPr marL="0" indent="0" algn="just">
              <a:buNone/>
            </a:pPr>
            <a:r>
              <a:rPr lang="cs-CZ" i="1" dirty="0" smtClean="0"/>
              <a:t> </a:t>
            </a:r>
            <a:r>
              <a:rPr lang="cs-CZ" i="1" dirty="0"/>
              <a:t/>
            </a:r>
            <a:br>
              <a:rPr lang="cs-CZ" i="1" dirty="0"/>
            </a:br>
            <a:r>
              <a:rPr lang="cs-CZ" i="1" dirty="0"/>
              <a:t/>
            </a:r>
            <a:br>
              <a:rPr lang="cs-CZ" i="1" dirty="0"/>
            </a:br>
            <a:endParaRPr lang="cs-CZ" i="1" dirty="0"/>
          </a:p>
        </p:txBody>
      </p:sp>
    </p:spTree>
    <p:extLst>
      <p:ext uri="{BB962C8B-B14F-4D97-AF65-F5344CB8AC3E}">
        <p14:creationId xmlns:p14="http://schemas.microsoft.com/office/powerpoint/2010/main" val="282855956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Náhrada nemajetkové újmy</a:t>
            </a:r>
            <a:endParaRPr lang="cs-CZ" dirty="0"/>
          </a:p>
        </p:txBody>
      </p:sp>
      <p:sp>
        <p:nvSpPr>
          <p:cNvPr id="3" name="Zástupný symbol pro obsah 2"/>
          <p:cNvSpPr>
            <a:spLocks noGrp="1"/>
          </p:cNvSpPr>
          <p:nvPr>
            <p:ph sz="quarter" idx="1"/>
          </p:nvPr>
        </p:nvSpPr>
        <p:spPr/>
        <p:txBody>
          <a:bodyPr>
            <a:normAutofit fontScale="85000" lnSpcReduction="10000"/>
          </a:bodyPr>
          <a:lstStyle/>
          <a:p>
            <a:r>
              <a:rPr lang="cs-CZ" sz="2800" dirty="0"/>
              <a:t>§ 2957 NOZ:</a:t>
            </a:r>
          </a:p>
          <a:p>
            <a:pPr marL="0" indent="0">
              <a:buNone/>
            </a:pPr>
            <a:endParaRPr lang="cs-CZ" sz="2800" i="1" dirty="0"/>
          </a:p>
          <a:p>
            <a:pPr marL="0" indent="0" algn="just">
              <a:buNone/>
            </a:pPr>
            <a:r>
              <a:rPr lang="cs-CZ" sz="2800" i="1" dirty="0"/>
              <a:t>     </a:t>
            </a:r>
            <a:r>
              <a:rPr lang="cs-CZ" sz="2800" dirty="0"/>
              <a:t>Způsob a výše přiměřeného zadostiučinění musí být určeny tak, aby byly </a:t>
            </a:r>
            <a:r>
              <a:rPr lang="cs-CZ" sz="2800" b="1" dirty="0"/>
              <a:t>odčiněny i </a:t>
            </a:r>
            <a:r>
              <a:rPr lang="cs-CZ" sz="2800" b="1" u="sng" dirty="0"/>
              <a:t>okolnosti zvláštního zřetele hodné</a:t>
            </a:r>
            <a:r>
              <a:rPr lang="cs-CZ" sz="2800" dirty="0"/>
              <a:t>. Jimi jsou </a:t>
            </a:r>
            <a:r>
              <a:rPr lang="cs-CZ" sz="2800" b="1" dirty="0"/>
              <a:t>úmyslné</a:t>
            </a:r>
            <a:r>
              <a:rPr lang="cs-CZ" sz="2800" dirty="0"/>
              <a:t> způsobení újmy, zvláště pak způsobení újmy s použitím lsti, pohrůžky, zneužitím závislosti poškozeného </a:t>
            </a:r>
            <a:r>
              <a:rPr lang="cs-CZ" sz="2800" dirty="0" smtClean="0"/>
              <a:t>na </a:t>
            </a:r>
            <a:r>
              <a:rPr lang="cs-CZ" sz="2800" dirty="0"/>
              <a:t>škůdci, násobením účinků zásahu jeho uváděním ve </a:t>
            </a:r>
            <a:r>
              <a:rPr lang="cs-CZ" sz="2800" b="1" dirty="0"/>
              <a:t>veřejnou známost</a:t>
            </a:r>
            <a:r>
              <a:rPr lang="cs-CZ" sz="2800" dirty="0"/>
              <a:t>, </a:t>
            </a:r>
            <a:r>
              <a:rPr lang="cs-CZ" sz="2800" dirty="0" smtClean="0"/>
              <a:t>nebo v </a:t>
            </a:r>
            <a:r>
              <a:rPr lang="cs-CZ" sz="2800" dirty="0"/>
              <a:t>důsledku </a:t>
            </a:r>
            <a:r>
              <a:rPr lang="cs-CZ" sz="2800" b="1" dirty="0"/>
              <a:t>diskriminace </a:t>
            </a:r>
            <a:r>
              <a:rPr lang="cs-CZ" sz="2800" dirty="0"/>
              <a:t>poškozeného se zřetelem na jeho pohlaví, zdravotní stav, etnický původ, víru nebo i </a:t>
            </a:r>
            <a:r>
              <a:rPr lang="cs-CZ" sz="2800" b="1" dirty="0"/>
              <a:t>jiné obdobně závažné důvody</a:t>
            </a:r>
            <a:r>
              <a:rPr lang="cs-CZ" sz="2800" dirty="0"/>
              <a:t>. Vezme se rovněž v úvahu obava poškozeného ze ztráty života nebo vážného poškození zdraví, pokud takovou obavu hrozba nebo jiná příčina vyvolala.</a:t>
            </a:r>
          </a:p>
          <a:p>
            <a:endParaRPr lang="cs-CZ" dirty="0"/>
          </a:p>
        </p:txBody>
      </p:sp>
    </p:spTree>
    <p:extLst>
      <p:ext uri="{BB962C8B-B14F-4D97-AF65-F5344CB8AC3E}">
        <p14:creationId xmlns:p14="http://schemas.microsoft.com/office/powerpoint/2010/main" val="325402066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Náhrada nemajetkové újmy</a:t>
            </a:r>
            <a:endParaRPr lang="cs-CZ" dirty="0"/>
          </a:p>
        </p:txBody>
      </p:sp>
      <p:sp>
        <p:nvSpPr>
          <p:cNvPr id="3" name="Zástupný symbol pro obsah 2"/>
          <p:cNvSpPr>
            <a:spLocks noGrp="1"/>
          </p:cNvSpPr>
          <p:nvPr>
            <p:ph sz="quarter" idx="1"/>
          </p:nvPr>
        </p:nvSpPr>
        <p:spPr/>
        <p:txBody>
          <a:bodyPr>
            <a:normAutofit fontScale="47500" lnSpcReduction="20000"/>
          </a:bodyPr>
          <a:lstStyle/>
          <a:p>
            <a:r>
              <a:rPr lang="cs-CZ" b="1" dirty="0"/>
              <a:t>Náhrada při poškození věci </a:t>
            </a:r>
            <a:r>
              <a:rPr lang="cs-CZ" dirty="0" smtClean="0"/>
              <a:t>- § </a:t>
            </a:r>
            <a:r>
              <a:rPr lang="cs-CZ" dirty="0"/>
              <a:t>2969 </a:t>
            </a:r>
            <a:r>
              <a:rPr lang="cs-CZ" dirty="0" smtClean="0"/>
              <a:t>NOZ:</a:t>
            </a:r>
            <a:endParaRPr lang="cs-CZ" dirty="0"/>
          </a:p>
          <a:p>
            <a:endParaRPr lang="cs-CZ" i="1" dirty="0" smtClean="0"/>
          </a:p>
          <a:p>
            <a:pPr marL="0" indent="0" algn="just">
              <a:buNone/>
            </a:pPr>
            <a:r>
              <a:rPr lang="cs-CZ" dirty="0" smtClean="0"/>
              <a:t>(</a:t>
            </a:r>
            <a:r>
              <a:rPr lang="cs-CZ" dirty="0"/>
              <a:t>1) Při určení výše škody na věci se vychází z její obvyklé ceny v době poškození a zohlední se, co poškozený musí </a:t>
            </a:r>
            <a:r>
              <a:rPr lang="cs-CZ" dirty="0" smtClean="0"/>
              <a:t>            k </a:t>
            </a:r>
            <a:r>
              <a:rPr lang="cs-CZ" dirty="0"/>
              <a:t>obnovení nebo nahrazení funkce věci účelně vynaložit.</a:t>
            </a:r>
          </a:p>
          <a:p>
            <a:pPr marL="0" indent="0" algn="just">
              <a:buNone/>
            </a:pPr>
            <a:r>
              <a:rPr lang="cs-CZ" dirty="0" smtClean="0"/>
              <a:t>(</a:t>
            </a:r>
            <a:r>
              <a:rPr lang="cs-CZ" dirty="0"/>
              <a:t>2) Poškodil-li škůdce věc </a:t>
            </a:r>
            <a:r>
              <a:rPr lang="cs-CZ" b="1" dirty="0"/>
              <a:t>ze svévole nebo škodolibosti</a:t>
            </a:r>
            <a:r>
              <a:rPr lang="cs-CZ" dirty="0"/>
              <a:t>, nahradí poškozenému </a:t>
            </a:r>
            <a:r>
              <a:rPr lang="cs-CZ" b="1" u="sng" dirty="0"/>
              <a:t>cenu zvláštní obliby</a:t>
            </a:r>
            <a:r>
              <a:rPr lang="cs-CZ" dirty="0" smtClean="0"/>
              <a:t>.</a:t>
            </a:r>
          </a:p>
          <a:p>
            <a:pPr marL="0" indent="0" algn="just">
              <a:buNone/>
            </a:pPr>
            <a:endParaRPr lang="cs-CZ" dirty="0"/>
          </a:p>
          <a:p>
            <a:r>
              <a:rPr lang="cs-CZ" dirty="0"/>
              <a:t>Usnesení NS </a:t>
            </a:r>
            <a:r>
              <a:rPr lang="cs-CZ" dirty="0" err="1"/>
              <a:t>sp</a:t>
            </a:r>
            <a:r>
              <a:rPr lang="cs-CZ" dirty="0"/>
              <a:t>. zn. 30 </a:t>
            </a:r>
            <a:r>
              <a:rPr lang="cs-CZ" dirty="0" err="1"/>
              <a:t>Cdo</a:t>
            </a:r>
            <a:r>
              <a:rPr lang="cs-CZ" dirty="0"/>
              <a:t> 2072/2007 ze dne 31.1.2008:</a:t>
            </a:r>
          </a:p>
          <a:p>
            <a:pPr marL="0" indent="0">
              <a:buNone/>
            </a:pPr>
            <a:endParaRPr lang="cs-CZ" dirty="0" smtClean="0"/>
          </a:p>
          <a:p>
            <a:pPr marL="0" indent="0" algn="just">
              <a:buNone/>
            </a:pPr>
            <a:r>
              <a:rPr lang="cs-CZ" i="1" dirty="0"/>
              <a:t> </a:t>
            </a:r>
            <a:r>
              <a:rPr lang="cs-CZ" i="1" dirty="0" smtClean="0"/>
              <a:t>    Pokud </a:t>
            </a:r>
            <a:r>
              <a:rPr lang="cs-CZ" i="1" dirty="0"/>
              <a:t>žaloba zásah do osobnostních práv vyvozovala z tvrzené ztráty některých kompaktních disků, </a:t>
            </a:r>
            <a:r>
              <a:rPr lang="cs-CZ" i="1" dirty="0" smtClean="0"/>
              <a:t>                  z </a:t>
            </a:r>
            <a:r>
              <a:rPr lang="cs-CZ" i="1" dirty="0"/>
              <a:t>poškození jejich obalů, resp. ztráty dalších předmětů s tím, že tak došlo k zásahu mimo jiné do citové sféry žalobce, neboť nedílnou součástí jeho života byla sběratelská činnost těchto hudebních nosičů, je třeba konstatovat, že je nepochybné, že </a:t>
            </a:r>
            <a:r>
              <a:rPr lang="cs-CZ" b="1" i="1" dirty="0"/>
              <a:t>osobnost fyzické osoby vymezuje mimo jiné i její interní vztah </a:t>
            </a:r>
            <a:r>
              <a:rPr lang="cs-CZ" b="1" i="1" dirty="0" smtClean="0"/>
              <a:t>          k </a:t>
            </a:r>
            <a:r>
              <a:rPr lang="cs-CZ" b="1" i="1" dirty="0"/>
              <a:t>zálibám, stejně tak jako k prožívání jejich realizace</a:t>
            </a:r>
            <a:r>
              <a:rPr lang="cs-CZ" i="1" dirty="0"/>
              <a:t>. </a:t>
            </a:r>
            <a:r>
              <a:rPr lang="cs-CZ" b="1" i="1" dirty="0"/>
              <a:t>Nelze však dovozovat, že by případné dotčení např. hmotného substrátu, jehož prostřednictvím fyzická osoba takovéto zájmy realizuje, mohlo </a:t>
            </a:r>
            <a:r>
              <a:rPr lang="cs-CZ" b="1" i="1" dirty="0" smtClean="0"/>
              <a:t>být … klasifikováno </a:t>
            </a:r>
            <a:r>
              <a:rPr lang="cs-CZ" b="1" i="1" dirty="0"/>
              <a:t>jako zásah do osobnosti </a:t>
            </a:r>
            <a:r>
              <a:rPr lang="cs-CZ" i="1" dirty="0"/>
              <a:t>takovéto osoby.</a:t>
            </a:r>
          </a:p>
          <a:p>
            <a:pPr marL="0" indent="0">
              <a:buNone/>
            </a:pPr>
            <a:endParaRPr lang="cs-CZ" dirty="0"/>
          </a:p>
          <a:p>
            <a:r>
              <a:rPr lang="cs-CZ" b="1" dirty="0"/>
              <a:t>Náhrada nemajetkové újmy </a:t>
            </a:r>
            <a:r>
              <a:rPr lang="cs-CZ" dirty="0" smtClean="0"/>
              <a:t>- § </a:t>
            </a:r>
            <a:r>
              <a:rPr lang="cs-CZ" dirty="0"/>
              <a:t>2971 </a:t>
            </a:r>
            <a:r>
              <a:rPr lang="cs-CZ" dirty="0" smtClean="0"/>
              <a:t>NOZ:</a:t>
            </a:r>
          </a:p>
          <a:p>
            <a:pPr marL="0" indent="0">
              <a:buNone/>
            </a:pPr>
            <a:endParaRPr lang="cs-CZ" b="1" i="1" dirty="0" smtClean="0"/>
          </a:p>
          <a:p>
            <a:pPr marL="0" indent="0" algn="just">
              <a:buNone/>
            </a:pPr>
            <a:r>
              <a:rPr lang="cs-CZ" b="1" i="1" dirty="0" smtClean="0"/>
              <a:t>    </a:t>
            </a:r>
            <a:r>
              <a:rPr lang="cs-CZ" dirty="0" smtClean="0"/>
              <a:t>Odůvodňují-li </a:t>
            </a:r>
            <a:r>
              <a:rPr lang="cs-CZ" dirty="0"/>
              <a:t>to zvláštní okolnosti, za nichž škůdce způsobil újmu protiprávním činem, zejména porušil-li </a:t>
            </a:r>
            <a:r>
              <a:rPr lang="cs-CZ" dirty="0" smtClean="0"/>
              <a:t>             </a:t>
            </a:r>
            <a:r>
              <a:rPr lang="cs-CZ" b="1" dirty="0" smtClean="0"/>
              <a:t>z </a:t>
            </a:r>
            <a:r>
              <a:rPr lang="cs-CZ" b="1" dirty="0"/>
              <a:t>hrubé nedbalosti důležitou právní povinnost</a:t>
            </a:r>
            <a:r>
              <a:rPr lang="cs-CZ" dirty="0"/>
              <a:t>, anebo způsobil-li </a:t>
            </a:r>
            <a:r>
              <a:rPr lang="cs-CZ" b="1" dirty="0"/>
              <a:t>újmu úmyslně </a:t>
            </a:r>
            <a:r>
              <a:rPr lang="cs-CZ" dirty="0"/>
              <a:t>z touhy ničit, ublížit nebo z jiné pohnutky zvlášť zavrženíhodné, nahradí škůdce též nemajetkovou újmu každému, kdo způsobenou újmu důvodně pociťuje jako </a:t>
            </a:r>
            <a:r>
              <a:rPr lang="cs-CZ" b="1" dirty="0"/>
              <a:t>osobní neštěstí, které nelze jinak odčinit</a:t>
            </a:r>
            <a:r>
              <a:rPr lang="cs-CZ" dirty="0"/>
              <a:t>.</a:t>
            </a:r>
          </a:p>
          <a:p>
            <a:endParaRPr lang="cs-CZ" dirty="0"/>
          </a:p>
        </p:txBody>
      </p:sp>
    </p:spTree>
    <p:extLst>
      <p:ext uri="{BB962C8B-B14F-4D97-AF65-F5344CB8AC3E}">
        <p14:creationId xmlns:p14="http://schemas.microsoft.com/office/powerpoint/2010/main" val="356352420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Náhrada nemajetkové újmy</a:t>
            </a:r>
            <a:endParaRPr lang="cs-CZ" dirty="0"/>
          </a:p>
        </p:txBody>
      </p:sp>
      <p:sp>
        <p:nvSpPr>
          <p:cNvPr id="3" name="Zástupný symbol pro obsah 2"/>
          <p:cNvSpPr>
            <a:spLocks noGrp="1"/>
          </p:cNvSpPr>
          <p:nvPr>
            <p:ph sz="quarter" idx="1"/>
          </p:nvPr>
        </p:nvSpPr>
        <p:spPr/>
        <p:txBody>
          <a:bodyPr>
            <a:normAutofit fontScale="77500" lnSpcReduction="20000"/>
          </a:bodyPr>
          <a:lstStyle/>
          <a:p>
            <a:r>
              <a:rPr lang="cs-CZ" dirty="0" smtClean="0"/>
              <a:t>Čl. </a:t>
            </a:r>
            <a:r>
              <a:rPr lang="cs-CZ" dirty="0"/>
              <a:t>10:101. </a:t>
            </a:r>
            <a:r>
              <a:rPr lang="cs-CZ" dirty="0" smtClean="0"/>
              <a:t>PETL - </a:t>
            </a:r>
            <a:r>
              <a:rPr lang="cs-CZ" b="1" dirty="0" smtClean="0"/>
              <a:t>Povaha </a:t>
            </a:r>
            <a:r>
              <a:rPr lang="cs-CZ" b="1" dirty="0"/>
              <a:t>a účel náhrady </a:t>
            </a:r>
            <a:r>
              <a:rPr lang="cs-CZ" b="1" dirty="0" smtClean="0"/>
              <a:t>škody</a:t>
            </a:r>
          </a:p>
          <a:p>
            <a:endParaRPr lang="cs-CZ" dirty="0" smtClean="0"/>
          </a:p>
          <a:p>
            <a:pPr marL="0" indent="0" algn="just">
              <a:buNone/>
            </a:pPr>
            <a:r>
              <a:rPr lang="cs-CZ" dirty="0"/>
              <a:t> </a:t>
            </a:r>
            <a:r>
              <a:rPr lang="cs-CZ" dirty="0" smtClean="0"/>
              <a:t>    Náhrada </a:t>
            </a:r>
            <a:r>
              <a:rPr lang="cs-CZ" dirty="0"/>
              <a:t>škody je peněžní platba, která má nahradit poškozenému škodu, jinak řečeno navrátit ho do stavu, pokud to jen penězi jde, </a:t>
            </a:r>
            <a:r>
              <a:rPr lang="cs-CZ" dirty="0" smtClean="0"/>
              <a:t>             ve </a:t>
            </a:r>
            <a:r>
              <a:rPr lang="cs-CZ" dirty="0"/>
              <a:t>kterém by byl, když by škodlivé jednání nebylo spácháno. Náhrada škody slouží také </a:t>
            </a:r>
            <a:r>
              <a:rPr lang="cs-CZ" b="1" dirty="0"/>
              <a:t>účelu předcházení škodám</a:t>
            </a:r>
            <a:r>
              <a:rPr lang="cs-CZ" dirty="0" smtClean="0"/>
              <a:t>.</a:t>
            </a:r>
          </a:p>
          <a:p>
            <a:pPr marL="0" indent="0" algn="just">
              <a:buNone/>
            </a:pPr>
            <a:endParaRPr lang="cs-CZ" dirty="0"/>
          </a:p>
          <a:p>
            <a:r>
              <a:rPr lang="cs-CZ" dirty="0" smtClean="0"/>
              <a:t>Čl. </a:t>
            </a:r>
            <a:r>
              <a:rPr lang="cs-CZ" dirty="0"/>
              <a:t>10:301. </a:t>
            </a:r>
            <a:r>
              <a:rPr lang="cs-CZ" dirty="0" smtClean="0"/>
              <a:t>PETL - </a:t>
            </a:r>
            <a:r>
              <a:rPr lang="cs-CZ" b="1" dirty="0" smtClean="0"/>
              <a:t>Nemajetková škoda</a:t>
            </a:r>
          </a:p>
          <a:p>
            <a:endParaRPr lang="cs-CZ" b="1" dirty="0" smtClean="0"/>
          </a:p>
          <a:p>
            <a:pPr marL="0" indent="0" algn="just">
              <a:buNone/>
            </a:pPr>
            <a:r>
              <a:rPr lang="cs-CZ" dirty="0"/>
              <a:t>(</a:t>
            </a:r>
            <a:r>
              <a:rPr lang="cs-CZ" dirty="0" smtClean="0"/>
              <a:t>2</a:t>
            </a:r>
            <a:r>
              <a:rPr lang="cs-CZ" dirty="0"/>
              <a:t>) Obecně musí být při stanovení takové náhrady škody zváženy všechny okolnosti případu, včetně závažnosti, trvání </a:t>
            </a:r>
            <a:r>
              <a:rPr lang="cs-CZ" dirty="0" smtClean="0"/>
              <a:t>a </a:t>
            </a:r>
            <a:r>
              <a:rPr lang="cs-CZ" dirty="0"/>
              <a:t>následků újmy. </a:t>
            </a:r>
            <a:r>
              <a:rPr lang="cs-CZ" b="1" dirty="0"/>
              <a:t>Stupeň zavinění </a:t>
            </a:r>
            <a:r>
              <a:rPr lang="cs-CZ" dirty="0"/>
              <a:t>škůdce </a:t>
            </a:r>
            <a:r>
              <a:rPr lang="cs-CZ" b="1" dirty="0"/>
              <a:t>musí být vzat v potaz </a:t>
            </a:r>
            <a:r>
              <a:rPr lang="cs-CZ" dirty="0"/>
              <a:t>pouze, </a:t>
            </a:r>
            <a:r>
              <a:rPr lang="cs-CZ" b="1" dirty="0"/>
              <a:t>pokud významně přispěl k újmě </a:t>
            </a:r>
            <a:r>
              <a:rPr lang="cs-CZ" dirty="0" smtClean="0"/>
              <a:t>poškozeného.</a:t>
            </a:r>
            <a:endParaRPr lang="cs-CZ" dirty="0"/>
          </a:p>
        </p:txBody>
      </p:sp>
    </p:spTree>
    <p:extLst>
      <p:ext uri="{BB962C8B-B14F-4D97-AF65-F5344CB8AC3E}">
        <p14:creationId xmlns:p14="http://schemas.microsoft.com/office/powerpoint/2010/main" val="281949467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sz="quarter" idx="1"/>
          </p:nvPr>
        </p:nvSpPr>
        <p:spPr/>
        <p:txBody>
          <a:bodyPr/>
          <a:lstStyle/>
          <a:p>
            <a:pPr marL="0" indent="0">
              <a:buNone/>
            </a:pPr>
            <a:endParaRPr lang="cs-CZ" altLang="cs-CZ" sz="2800" b="1" dirty="0" smtClean="0"/>
          </a:p>
          <a:p>
            <a:pPr marL="0" indent="0">
              <a:buNone/>
            </a:pPr>
            <a:endParaRPr lang="cs-CZ" altLang="cs-CZ" sz="2800" b="1" dirty="0"/>
          </a:p>
          <a:p>
            <a:pPr marL="0" indent="0">
              <a:buNone/>
            </a:pPr>
            <a:endParaRPr lang="cs-CZ" altLang="cs-CZ" sz="2800" b="1" dirty="0" smtClean="0"/>
          </a:p>
          <a:p>
            <a:pPr marL="0" indent="0">
              <a:buNone/>
            </a:pPr>
            <a:r>
              <a:rPr lang="cs-CZ" altLang="cs-CZ" sz="2800" b="1" dirty="0"/>
              <a:t>	</a:t>
            </a:r>
            <a:r>
              <a:rPr lang="cs-CZ" altLang="cs-CZ" sz="2800" b="1" dirty="0" smtClean="0"/>
              <a:t>	    Děkuji </a:t>
            </a:r>
            <a:r>
              <a:rPr lang="cs-CZ" altLang="cs-CZ" sz="2800" b="1" dirty="0"/>
              <a:t>za pozornost.</a:t>
            </a:r>
          </a:p>
          <a:p>
            <a:pPr marL="0" indent="0">
              <a:buNone/>
            </a:pPr>
            <a:endParaRPr lang="cs-CZ" sz="2800" b="1" dirty="0"/>
          </a:p>
          <a:p>
            <a:pPr marL="0" indent="0">
              <a:buNone/>
            </a:pPr>
            <a:r>
              <a:rPr lang="cs-CZ" sz="2800" b="1" dirty="0"/>
              <a:t>			</a:t>
            </a:r>
            <a:r>
              <a:rPr lang="cs-CZ" sz="2800" b="1" dirty="0" smtClean="0"/>
              <a:t>  Michal </a:t>
            </a:r>
            <a:r>
              <a:rPr lang="cs-CZ" sz="2800" b="1" dirty="0"/>
              <a:t>Ryška</a:t>
            </a:r>
            <a:endParaRPr lang="cs-CZ" sz="2800" dirty="0"/>
          </a:p>
          <a:p>
            <a:pPr marL="0" indent="0">
              <a:buNone/>
            </a:pPr>
            <a:endParaRPr lang="cs-CZ" dirty="0"/>
          </a:p>
        </p:txBody>
      </p:sp>
    </p:spTree>
    <p:extLst>
      <p:ext uri="{BB962C8B-B14F-4D97-AF65-F5344CB8AC3E}">
        <p14:creationId xmlns:p14="http://schemas.microsoft.com/office/powerpoint/2010/main" val="371694838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dministrativní">
  <a:themeElements>
    <a:clrScheme name="Administrativní">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Administrativní">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dministrativní">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2504</TotalTime>
  <Words>9480</Words>
  <Application>Microsoft Office PowerPoint</Application>
  <PresentationFormat>Předvádění na obrazovce (4:3)</PresentationFormat>
  <Paragraphs>510</Paragraphs>
  <Slides>96</Slides>
  <Notes>1</Notes>
  <HiddenSlides>0</HiddenSlides>
  <MMClips>0</MMClips>
  <ScaleCrop>false</ScaleCrop>
  <HeadingPairs>
    <vt:vector size="4" baseType="variant">
      <vt:variant>
        <vt:lpstr>Motiv</vt:lpstr>
      </vt:variant>
      <vt:variant>
        <vt:i4>1</vt:i4>
      </vt:variant>
      <vt:variant>
        <vt:lpstr>Nadpisy snímků</vt:lpstr>
      </vt:variant>
      <vt:variant>
        <vt:i4>96</vt:i4>
      </vt:variant>
    </vt:vector>
  </HeadingPairs>
  <TitlesOfParts>
    <vt:vector size="97" baseType="lpstr">
      <vt:lpstr>Administrativní</vt:lpstr>
      <vt:lpstr>Ochrana osobnosti</vt:lpstr>
      <vt:lpstr>Generální klauzule</vt:lpstr>
      <vt:lpstr>Generální klauzule</vt:lpstr>
      <vt:lpstr>Ochrana proti difamaci</vt:lpstr>
      <vt:lpstr>Ochrana proti difamaci</vt:lpstr>
      <vt:lpstr>Ochrana proti difamaci</vt:lpstr>
      <vt:lpstr>Ochrana proti difamaci</vt:lpstr>
      <vt:lpstr>Ochrana proti difamaci</vt:lpstr>
      <vt:lpstr>Ochrana proti difamaci</vt:lpstr>
      <vt:lpstr>Prezentace aplikace PowerPoint</vt:lpstr>
      <vt:lpstr>Prezentace aplikace PowerPoint</vt:lpstr>
      <vt:lpstr>Prezentace aplikace PowerPoint</vt:lpstr>
      <vt:lpstr>Ochrana proti difamaci</vt:lpstr>
      <vt:lpstr>Prezentace aplikace PowerPoint</vt:lpstr>
      <vt:lpstr>Ochrana proti difamaci</vt:lpstr>
      <vt:lpstr>Ochrana proti difamaci</vt:lpstr>
      <vt:lpstr>Ochrana proti difamaci</vt:lpstr>
      <vt:lpstr>Ochrana proti difamaci</vt:lpstr>
      <vt:lpstr>Ochrana proti difamaci</vt:lpstr>
      <vt:lpstr>Prezentace aplikace PowerPoint</vt:lpstr>
      <vt:lpstr>Ochrana proti difamaci</vt:lpstr>
      <vt:lpstr>Ochrana proti difamaci</vt:lpstr>
      <vt:lpstr>Ochrana proti difamaci</vt:lpstr>
      <vt:lpstr>Ochrana proti difamaci</vt:lpstr>
      <vt:lpstr>Ochrana proti difamaci</vt:lpstr>
      <vt:lpstr>Ochrana proti difamaci</vt:lpstr>
      <vt:lpstr>Prezentace aplikace PowerPoint</vt:lpstr>
      <vt:lpstr>Prezentace aplikace PowerPoint</vt:lpstr>
      <vt:lpstr>Prezentace aplikace PowerPoint</vt:lpstr>
      <vt:lpstr>Prezentace aplikace PowerPoint</vt:lpstr>
      <vt:lpstr>Ochrana proti difamaci</vt:lpstr>
      <vt:lpstr>Prezentace aplikace PowerPoint</vt:lpstr>
      <vt:lpstr>Ochrana proti difamaci</vt:lpstr>
      <vt:lpstr>Ochrana proti difamaci</vt:lpstr>
      <vt:lpstr>Ochrana proti difamaci</vt:lpstr>
      <vt:lpstr>Ochrana proti difamaci</vt:lpstr>
      <vt:lpstr>Ochrana proti difamaci</vt:lpstr>
      <vt:lpstr>Ochrana proti difamaci</vt:lpstr>
      <vt:lpstr>Prezentace aplikace PowerPoint</vt:lpstr>
      <vt:lpstr>Ochrana proti difamaci</vt:lpstr>
      <vt:lpstr>Ochrana proti difamaci</vt:lpstr>
      <vt:lpstr>Ochrana proti difamaci</vt:lpstr>
      <vt:lpstr>Ochrana proti difamaci</vt:lpstr>
      <vt:lpstr>Ochrana proti difamaci</vt:lpstr>
      <vt:lpstr>Ochrana proti difamaci</vt:lpstr>
      <vt:lpstr>Ochrana proti difamaci</vt:lpstr>
      <vt:lpstr>Ochrana proti difamaci</vt:lpstr>
      <vt:lpstr>Ochrana proti difamaci</vt:lpstr>
      <vt:lpstr>Ochrana proti difamaci</vt:lpstr>
      <vt:lpstr>Podmínky odpovědnosti za zásah</vt:lpstr>
      <vt:lpstr>Podmínky odpovědnosti za zásah</vt:lpstr>
      <vt:lpstr>Podmínky odpovědnosti za zásah</vt:lpstr>
      <vt:lpstr>Katalog prostředků ochrany</vt:lpstr>
      <vt:lpstr>Katalog prostředků ochrany</vt:lpstr>
      <vt:lpstr>Katalog prostředků ochrany</vt:lpstr>
      <vt:lpstr>Katalog prostředků ochrany</vt:lpstr>
      <vt:lpstr>Prezentace aplikace PowerPoint</vt:lpstr>
      <vt:lpstr>Prezentace aplikace PowerPoint</vt:lpstr>
      <vt:lpstr>Katalog prostředků ochrany</vt:lpstr>
      <vt:lpstr>Katalog prostředků ochrany</vt:lpstr>
      <vt:lpstr>Katalog prostředků ochrany</vt:lpstr>
      <vt:lpstr>Náhrada nemajetkové újmy</vt:lpstr>
      <vt:lpstr>Náhrada nemajetkové újmy</vt:lpstr>
      <vt:lpstr>Náhrada nemajetkové újmy</vt:lpstr>
      <vt:lpstr>Náhrada nemajetkové újmy</vt:lpstr>
      <vt:lpstr>Náhrada nemajetkové újmy</vt:lpstr>
      <vt:lpstr>Náhrada nemajetkové újmy</vt:lpstr>
      <vt:lpstr>Prezentace aplikace PowerPoint</vt:lpstr>
      <vt:lpstr>Náhrada nemajetkové újmy</vt:lpstr>
      <vt:lpstr>Náhrada nemajetkové újmy</vt:lpstr>
      <vt:lpstr>Náhrada nemajetkové újmy</vt:lpstr>
      <vt:lpstr>Náhrada nemajetkové újmy</vt:lpstr>
      <vt:lpstr>Náhrada nemajetkové újmy</vt:lpstr>
      <vt:lpstr>Prezentace aplikace PowerPoint</vt:lpstr>
      <vt:lpstr>Náhrada nemajetkové újmy</vt:lpstr>
      <vt:lpstr>Náhrada nemajetkové újmy</vt:lpstr>
      <vt:lpstr>Náhrada nemajetkové újmy</vt:lpstr>
      <vt:lpstr>Náhrada nemajetkové újmy</vt:lpstr>
      <vt:lpstr>Náhrada nemajetkové újmy</vt:lpstr>
      <vt:lpstr>Náhrada nemajetkové újmy</vt:lpstr>
      <vt:lpstr>Náhrada nemajetkové újmy</vt:lpstr>
      <vt:lpstr>Náhrada nemajetkové újmy</vt:lpstr>
      <vt:lpstr>Náhrada nemajetkové újmy</vt:lpstr>
      <vt:lpstr>Náhrada nemajetkové újmy</vt:lpstr>
      <vt:lpstr>Náhrada nemajetkové újmy</vt:lpstr>
      <vt:lpstr>Náhrada nemajetkové újmy</vt:lpstr>
      <vt:lpstr>Náhrada nemajetkové újmy</vt:lpstr>
      <vt:lpstr>Náhrada nemajetkové újmy</vt:lpstr>
      <vt:lpstr>Náhrada nemajetkové újmy</vt:lpstr>
      <vt:lpstr>Náhrada nemajetkové újmy</vt:lpstr>
      <vt:lpstr>Náhrada nemajetkové újmy</vt:lpstr>
      <vt:lpstr>Náhrada nemajetkové újmy</vt:lpstr>
      <vt:lpstr>Náhrada nemajetkové újmy</vt:lpstr>
      <vt:lpstr>Náhrada nemajetkové újmy</vt:lpstr>
      <vt:lpstr>Náhrada nemajetkové újmy</vt:lpstr>
      <vt:lpstr>Prezentace aplikace PowerPoint</vt:lpstr>
    </vt:vector>
  </TitlesOfParts>
  <Company>KS Brno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NOZ ve zdravotnictví</dc:title>
  <dc:creator>Uživatel systému Windows</dc:creator>
  <cp:lastModifiedBy>Ryška Michal</cp:lastModifiedBy>
  <cp:revision>433</cp:revision>
  <cp:lastPrinted>2015-03-30T07:48:55Z</cp:lastPrinted>
  <dcterms:created xsi:type="dcterms:W3CDTF">2014-02-24T12:17:56Z</dcterms:created>
  <dcterms:modified xsi:type="dcterms:W3CDTF">2016-04-04T07:28:37Z</dcterms:modified>
</cp:coreProperties>
</file>