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handoutMasterIdLst>
    <p:handoutMasterId r:id="rId22"/>
  </p:handoutMasterIdLst>
  <p:sldIdLst>
    <p:sldId id="256" r:id="rId2"/>
    <p:sldId id="260" r:id="rId3"/>
    <p:sldId id="262" r:id="rId4"/>
    <p:sldId id="259" r:id="rId5"/>
    <p:sldId id="330" r:id="rId6"/>
    <p:sldId id="332" r:id="rId7"/>
    <p:sldId id="331" r:id="rId8"/>
    <p:sldId id="270" r:id="rId9"/>
    <p:sldId id="269" r:id="rId10"/>
    <p:sldId id="295" r:id="rId11"/>
    <p:sldId id="296" r:id="rId12"/>
    <p:sldId id="297" r:id="rId13"/>
    <p:sldId id="304" r:id="rId14"/>
    <p:sldId id="298" r:id="rId15"/>
    <p:sldId id="299" r:id="rId16"/>
    <p:sldId id="300" r:id="rId17"/>
    <p:sldId id="326" r:id="rId18"/>
    <p:sldId id="325" r:id="rId19"/>
    <p:sldId id="301" r:id="rId20"/>
    <p:sldId id="302" r:id="rId21"/>
  </p:sldIdLst>
  <p:sldSz cx="9144000" cy="6858000" type="screen4x3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77" autoAdjust="0"/>
  </p:normalViewPr>
  <p:slideViewPr>
    <p:cSldViewPr>
      <p:cViewPr>
        <p:scale>
          <a:sx n="77" d="100"/>
          <a:sy n="77" d="100"/>
        </p:scale>
        <p:origin x="-1176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fld id="{35ACB9EA-6F29-4B6B-B78B-DC51C8F59BE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047065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16 w 5184"/>
                  <a:gd name="T3" fmla="*/ 3159 h 3159"/>
                  <a:gd name="T4" fmla="*/ 5216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60 w 556"/>
                  <a:gd name="T5" fmla="*/ 3159 h 3159"/>
                  <a:gd name="T6" fmla="*/ 560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3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3 w 251"/>
                <a:gd name="T7" fmla="*/ 12 h 12"/>
                <a:gd name="T8" fmla="*/ 253 w 251"/>
                <a:gd name="T9" fmla="*/ 0 h 12"/>
                <a:gd name="T10" fmla="*/ 253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491 w 251"/>
                <a:gd name="T5" fmla="*/ 12 h 12"/>
                <a:gd name="T6" fmla="*/ 49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5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54 w 4724"/>
                  <a:gd name="T7" fmla="*/ 12 h 12"/>
                  <a:gd name="T8" fmla="*/ 4754 w 4724"/>
                  <a:gd name="T9" fmla="*/ 0 h 12"/>
                  <a:gd name="T10" fmla="*/ 4754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</p:grpSp>
      </p:grpSp>
      <p:sp>
        <p:nvSpPr>
          <p:cNvPr id="5531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cs-CZ" altLang="cs-CZ" noProof="0" smtClean="0"/>
              <a:t>Kliknutím lze upravit styl.</a:t>
            </a:r>
          </a:p>
        </p:txBody>
      </p:sp>
      <p:sp>
        <p:nvSpPr>
          <p:cNvPr id="5531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cs-CZ" altLang="cs-CZ" noProof="0" smtClean="0"/>
              <a:t>Kliknutím lze upravit styl předlohy.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D8826-B31B-42EF-A5FA-14B00C1A58C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18971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60D1F-3046-4E1C-81BF-BA877677353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77882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48A38-C689-423D-A26C-F3ECE7BED3A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49643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16B8A-31FF-408F-9D38-18942B5803A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02597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2B3F1-E487-43A2-8097-5F1793BE9ED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63417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2FB5B-8D54-4ED8-96CD-99FA7E52CA3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71646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4E495-32F6-41D3-A980-8305B182D4B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51616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3E661-FB4D-483C-AF6D-B656A577E0A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985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BA0C0-117A-496E-983E-B74877934EA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85366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7855A-C871-46E1-829D-F0703D0EE2E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33610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12960-F733-4C5C-AE77-1AF5FA0B255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59094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16 w 5184"/>
                <a:gd name="T3" fmla="*/ 3159 h 3159"/>
                <a:gd name="T4" fmla="*/ 5216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60 w 556"/>
                <a:gd name="T5" fmla="*/ 3159 h 3159"/>
                <a:gd name="T6" fmla="*/ 560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36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37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5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54 w 4724"/>
                  <a:gd name="T7" fmla="*/ 12 h 12"/>
                  <a:gd name="T8" fmla="*/ 4754 w 4724"/>
                  <a:gd name="T9" fmla="*/ 0 h 12"/>
                  <a:gd name="T10" fmla="*/ 4754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39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283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041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491 w 251"/>
                  <a:gd name="T5" fmla="*/ 12 h 12"/>
                  <a:gd name="T6" fmla="*/ 49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42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3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3 w 251"/>
                  <a:gd name="T7" fmla="*/ 12 h 12"/>
                  <a:gd name="T8" fmla="*/ 253 w 251"/>
                  <a:gd name="T9" fmla="*/ 0 h 12"/>
                  <a:gd name="T10" fmla="*/ 253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286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</p:grpSp>
      </p:grpSp>
      <p:sp>
        <p:nvSpPr>
          <p:cNvPr id="5428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5428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5428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4290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4291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B29418DE-B3F2-4F15-85C3-DD90E61B2FA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9592" y="2420888"/>
            <a:ext cx="7158608" cy="1431925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dirty="0" smtClean="0"/>
              <a:t>Pojišťovnictví</a:t>
            </a:r>
            <a:br>
              <a:rPr lang="cs-CZ" altLang="cs-CZ" dirty="0" smtClean="0"/>
            </a:br>
            <a:r>
              <a:rPr lang="cs-CZ" altLang="cs-CZ" dirty="0" smtClean="0"/>
              <a:t/>
            </a:r>
            <a:br>
              <a:rPr lang="cs-CZ" altLang="cs-CZ" dirty="0" smtClean="0"/>
            </a:br>
            <a:r>
              <a:rPr lang="cs-CZ" altLang="cs-CZ" dirty="0" smtClean="0"/>
              <a:t>Pojišťovnické </a:t>
            </a:r>
            <a:r>
              <a:rPr lang="en-US" altLang="cs-CZ" dirty="0" smtClean="0"/>
              <a:t>&amp; </a:t>
            </a:r>
            <a:r>
              <a:rPr lang="en-US" altLang="cs-CZ" dirty="0" err="1" smtClean="0"/>
              <a:t>pojistn</a:t>
            </a:r>
            <a:r>
              <a:rPr lang="cs-CZ" altLang="cs-CZ" dirty="0" smtClean="0"/>
              <a:t>é právo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5616" y="4581128"/>
            <a:ext cx="6400800" cy="1752600"/>
          </a:xfrm>
        </p:spPr>
        <p:txBody>
          <a:bodyPr/>
          <a:lstStyle/>
          <a:p>
            <a:pPr algn="ctr" eaLnBrk="1" hangingPunct="1">
              <a:defRPr/>
            </a:pPr>
            <a:endParaRPr lang="cs-CZ" altLang="cs-CZ" sz="2400" dirty="0" smtClean="0"/>
          </a:p>
          <a:p>
            <a:pPr algn="ctr" eaLnBrk="1" hangingPunct="1">
              <a:defRPr/>
            </a:pPr>
            <a:endParaRPr lang="cs-CZ" altLang="cs-CZ" sz="2400" dirty="0" smtClean="0"/>
          </a:p>
          <a:p>
            <a:pPr algn="ctr" eaLnBrk="1" hangingPunct="1">
              <a:defRPr/>
            </a:pPr>
            <a:r>
              <a:rPr lang="cs-CZ" altLang="cs-CZ" dirty="0" smtClean="0"/>
              <a:t>Dana </a:t>
            </a:r>
            <a:r>
              <a:rPr lang="cs-CZ" altLang="cs-CZ" dirty="0" err="1" smtClean="0"/>
              <a:t>Šramková</a:t>
            </a:r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ad 1: Klasifikace pojištění podle formy vzniku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cs-CZ" altLang="cs-CZ" smtClean="0"/>
              <a:t>	Rozlišujeme 3 typy pojištění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altLang="cs-CZ" smtClean="0"/>
              <a:t>	podle formy vzniku: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cs-CZ" altLang="cs-CZ" sz="1400" smtClean="0"/>
          </a:p>
          <a:p>
            <a:pPr eaLnBrk="1" hangingPunct="1">
              <a:defRPr/>
            </a:pPr>
            <a:r>
              <a:rPr lang="cs-CZ" altLang="cs-CZ" b="1" smtClean="0"/>
              <a:t>Dobrovolné smluvní pojištění</a:t>
            </a:r>
          </a:p>
          <a:p>
            <a:pPr eaLnBrk="1" hangingPunct="1">
              <a:defRPr/>
            </a:pPr>
            <a:r>
              <a:rPr lang="cs-CZ" altLang="cs-CZ" b="1" smtClean="0"/>
              <a:t>Povinné smluvní pojištění</a:t>
            </a:r>
          </a:p>
          <a:p>
            <a:pPr eaLnBrk="1" hangingPunct="1">
              <a:defRPr/>
            </a:pPr>
            <a:r>
              <a:rPr lang="cs-CZ" altLang="cs-CZ" b="1" smtClean="0"/>
              <a:t>Zákonné pojištění</a:t>
            </a:r>
            <a:endParaRPr lang="cs-CZ" altLang="cs-CZ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ad 1: Klasifikace pojištění podle formy vzniku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 dirty="0" smtClean="0"/>
              <a:t>Dobrovolné smluvní pojištění</a:t>
            </a:r>
          </a:p>
          <a:p>
            <a:pPr lvl="1" eaLnBrk="1" hangingPunct="1">
              <a:defRPr/>
            </a:pPr>
            <a:r>
              <a:rPr lang="cs-CZ" altLang="cs-CZ" dirty="0" smtClean="0"/>
              <a:t>princip smluvní svobody =</a:t>
            </a:r>
            <a:r>
              <a:rPr lang="en-US" altLang="cs-CZ" dirty="0" smtClean="0"/>
              <a:t>&gt;</a:t>
            </a:r>
            <a:r>
              <a:rPr lang="cs-CZ" altLang="cs-CZ" dirty="0" smtClean="0"/>
              <a:t> pojistná smlouva</a:t>
            </a:r>
          </a:p>
          <a:p>
            <a:pPr lvl="1" eaLnBrk="1" hangingPunct="1">
              <a:defRPr/>
            </a:pPr>
            <a:r>
              <a:rPr lang="cs-CZ" altLang="cs-CZ" dirty="0" smtClean="0"/>
              <a:t>např. životní pojištění, úrazové pojištění, pojištění majetku… </a:t>
            </a:r>
          </a:p>
          <a:p>
            <a:pPr lvl="1" eaLnBrk="1" hangingPunct="1">
              <a:defRPr/>
            </a:pPr>
            <a:r>
              <a:rPr lang="cs-CZ" altLang="cs-CZ" dirty="0" smtClean="0"/>
              <a:t>viz </a:t>
            </a:r>
            <a:r>
              <a:rPr lang="cs-CZ" altLang="cs-CZ" dirty="0" smtClean="0">
                <a:solidFill>
                  <a:srgbClr val="FF0000"/>
                </a:solidFill>
              </a:rPr>
              <a:t>od 1.1.2014 § 2758 a n. NOZ </a:t>
            </a:r>
            <a:r>
              <a:rPr lang="cs-CZ" altLang="cs-CZ" dirty="0" smtClean="0"/>
              <a:t>(dříve zákon </a:t>
            </a:r>
            <a:r>
              <a:rPr lang="cs-CZ" altLang="cs-CZ" dirty="0"/>
              <a:t>č. 37/2004 Sb., o pojistné </a:t>
            </a:r>
            <a:r>
              <a:rPr lang="cs-CZ" altLang="cs-CZ" dirty="0" smtClean="0"/>
              <a:t>smlouvě, ještě dříve OZ)</a:t>
            </a:r>
            <a:endParaRPr lang="cs-CZ" altLang="cs-CZ" dirty="0" smtClean="0">
              <a:solidFill>
                <a:srgbClr val="FF0000"/>
              </a:solidFill>
            </a:endParaRPr>
          </a:p>
          <a:p>
            <a:pPr lvl="1" eaLnBrk="1" hangingPunct="1">
              <a:defRPr/>
            </a:pPr>
            <a:endParaRPr lang="cs-CZ" altLang="cs-CZ" b="1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ad 1: Klasifikace pojištění podle formy vzniku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b="1" smtClean="0"/>
              <a:t>Povinné smluvní pojištění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smtClean="0"/>
              <a:t>zákonná povinnost uzavřít pojistnou smlouvu (stanoví zvláštní předpisy)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smtClean="0"/>
              <a:t>pojištění zaměřené na odpovědnost za škodu, nutné pro určité činnosti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smtClean="0"/>
              <a:t>např. provoz vozidel, činnost advokátů, pojišťovacích zprostředkovatelů, exekutorů apod., provoz civilní letecké dopravy, …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ad 1: Klasifikace pojištění podle formy vzniku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2400" smtClean="0"/>
              <a:t>Vztah dobrovolného a povinného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altLang="cs-CZ" sz="2400" smtClean="0"/>
              <a:t>    smluvního pojištění vozidla</a:t>
            </a:r>
          </a:p>
        </p:txBody>
      </p:sp>
      <p:sp>
        <p:nvSpPr>
          <p:cNvPr id="12292" name="Oval 4"/>
          <p:cNvSpPr>
            <a:spLocks noChangeArrowheads="1"/>
          </p:cNvSpPr>
          <p:nvPr/>
        </p:nvSpPr>
        <p:spPr bwMode="auto">
          <a:xfrm>
            <a:off x="971550" y="3284538"/>
            <a:ext cx="3600450" cy="1079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Vozidlo,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které zavinilo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nehodu</a:t>
            </a:r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971550" y="5202238"/>
            <a:ext cx="1368425" cy="16557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Havarijní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pojištění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(dobrovolné)</a:t>
            </a:r>
          </a:p>
        </p:txBody>
      </p:sp>
      <p:sp>
        <p:nvSpPr>
          <p:cNvPr id="12294" name="Line 9"/>
          <p:cNvSpPr>
            <a:spLocks noChangeShapeType="1"/>
          </p:cNvSpPr>
          <p:nvPr/>
        </p:nvSpPr>
        <p:spPr bwMode="auto">
          <a:xfrm>
            <a:off x="2411413" y="30686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295" name="Line 10"/>
          <p:cNvSpPr>
            <a:spLocks noChangeShapeType="1"/>
          </p:cNvSpPr>
          <p:nvPr/>
        </p:nvSpPr>
        <p:spPr bwMode="auto">
          <a:xfrm>
            <a:off x="2555875" y="30686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296" name="Line 11"/>
          <p:cNvSpPr>
            <a:spLocks noChangeShapeType="1"/>
          </p:cNvSpPr>
          <p:nvPr/>
        </p:nvSpPr>
        <p:spPr bwMode="auto">
          <a:xfrm>
            <a:off x="2555875" y="30686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297" name="Line 12"/>
          <p:cNvSpPr>
            <a:spLocks noChangeShapeType="1"/>
          </p:cNvSpPr>
          <p:nvPr/>
        </p:nvSpPr>
        <p:spPr bwMode="auto">
          <a:xfrm>
            <a:off x="2555875" y="30686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298" name="Rectangle 14"/>
          <p:cNvSpPr>
            <a:spLocks noChangeArrowheads="1"/>
          </p:cNvSpPr>
          <p:nvPr/>
        </p:nvSpPr>
        <p:spPr bwMode="auto">
          <a:xfrm>
            <a:off x="2700338" y="5202238"/>
            <a:ext cx="1944687" cy="16557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Odpovědnostní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pojištění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(povinné)</a:t>
            </a:r>
          </a:p>
        </p:txBody>
      </p:sp>
      <p:sp>
        <p:nvSpPr>
          <p:cNvPr id="115727" name="Rectangle 15"/>
          <p:cNvSpPr>
            <a:spLocks noChangeArrowheads="1"/>
          </p:cNvSpPr>
          <p:nvPr/>
        </p:nvSpPr>
        <p:spPr bwMode="auto">
          <a:xfrm>
            <a:off x="2339975" y="5876925"/>
            <a:ext cx="3508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altLang="cs-CZ"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</a:p>
        </p:txBody>
      </p:sp>
      <p:sp>
        <p:nvSpPr>
          <p:cNvPr id="12300" name="Oval 16"/>
          <p:cNvSpPr>
            <a:spLocks noChangeArrowheads="1"/>
          </p:cNvSpPr>
          <p:nvPr/>
        </p:nvSpPr>
        <p:spPr bwMode="auto">
          <a:xfrm>
            <a:off x="5543550" y="3284538"/>
            <a:ext cx="3600450" cy="1079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Poškozené vozidlo,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které nezavinilo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nehodu</a:t>
            </a:r>
          </a:p>
        </p:txBody>
      </p:sp>
      <p:sp>
        <p:nvSpPr>
          <p:cNvPr id="12301" name="Rectangle 17"/>
          <p:cNvSpPr>
            <a:spLocks noChangeArrowheads="1"/>
          </p:cNvSpPr>
          <p:nvPr/>
        </p:nvSpPr>
        <p:spPr bwMode="auto">
          <a:xfrm>
            <a:off x="5435600" y="5202238"/>
            <a:ext cx="1368425" cy="16557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Havarijní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pojištění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(dobrovolné)</a:t>
            </a:r>
          </a:p>
        </p:txBody>
      </p:sp>
      <p:sp>
        <p:nvSpPr>
          <p:cNvPr id="115730" name="Rectangle 18"/>
          <p:cNvSpPr>
            <a:spLocks noChangeArrowheads="1"/>
          </p:cNvSpPr>
          <p:nvPr/>
        </p:nvSpPr>
        <p:spPr bwMode="auto">
          <a:xfrm>
            <a:off x="6804025" y="5876925"/>
            <a:ext cx="3508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altLang="cs-CZ"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</a:p>
        </p:txBody>
      </p:sp>
      <p:sp>
        <p:nvSpPr>
          <p:cNvPr id="12303" name="Rectangle 19"/>
          <p:cNvSpPr>
            <a:spLocks noChangeArrowheads="1"/>
          </p:cNvSpPr>
          <p:nvPr/>
        </p:nvSpPr>
        <p:spPr bwMode="auto">
          <a:xfrm>
            <a:off x="7199313" y="5202238"/>
            <a:ext cx="1944687" cy="16557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Odpovědnostní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pojištění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(povinné)</a:t>
            </a:r>
          </a:p>
        </p:txBody>
      </p:sp>
      <p:sp>
        <p:nvSpPr>
          <p:cNvPr id="12304" name="AutoShape 20"/>
          <p:cNvSpPr>
            <a:spLocks noChangeArrowheads="1"/>
          </p:cNvSpPr>
          <p:nvPr/>
        </p:nvSpPr>
        <p:spPr bwMode="auto">
          <a:xfrm rot="-2475862">
            <a:off x="1362075" y="4668838"/>
            <a:ext cx="838200" cy="223837"/>
          </a:xfrm>
          <a:custGeom>
            <a:avLst/>
            <a:gdLst>
              <a:gd name="T0" fmla="*/ 24395113 w 21600"/>
              <a:gd name="T1" fmla="*/ 0 h 21600"/>
              <a:gd name="T2" fmla="*/ 0 w 21600"/>
              <a:gd name="T3" fmla="*/ 1159797 h 21600"/>
              <a:gd name="T4" fmla="*/ 24395113 w 21600"/>
              <a:gd name="T5" fmla="*/ 2319583 h 21600"/>
              <a:gd name="T6" fmla="*/ 32526817 w 21600"/>
              <a:gd name="T7" fmla="*/ 115979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305" name="AutoShape 22"/>
          <p:cNvSpPr>
            <a:spLocks noChangeArrowheads="1"/>
          </p:cNvSpPr>
          <p:nvPr/>
        </p:nvSpPr>
        <p:spPr bwMode="auto">
          <a:xfrm rot="-1908215">
            <a:off x="3492500" y="4437063"/>
            <a:ext cx="2232025" cy="215900"/>
          </a:xfrm>
          <a:custGeom>
            <a:avLst/>
            <a:gdLst>
              <a:gd name="T0" fmla="*/ 172983901 w 21600"/>
              <a:gd name="T1" fmla="*/ 0 h 21600"/>
              <a:gd name="T2" fmla="*/ 0 w 21600"/>
              <a:gd name="T3" fmla="*/ 1079000 h 21600"/>
              <a:gd name="T4" fmla="*/ 172983901 w 21600"/>
              <a:gd name="T5" fmla="*/ 2158000 h 21600"/>
              <a:gd name="T6" fmla="*/ 230645167 w 21600"/>
              <a:gd name="T7" fmla="*/ 10790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306" name="AutoShape 23"/>
          <p:cNvSpPr>
            <a:spLocks noChangeArrowheads="1"/>
          </p:cNvSpPr>
          <p:nvPr/>
        </p:nvSpPr>
        <p:spPr bwMode="auto">
          <a:xfrm rot="-2475862">
            <a:off x="6011863" y="4652963"/>
            <a:ext cx="838200" cy="223837"/>
          </a:xfrm>
          <a:custGeom>
            <a:avLst/>
            <a:gdLst>
              <a:gd name="T0" fmla="*/ 24395113 w 21600"/>
              <a:gd name="T1" fmla="*/ 0 h 21600"/>
              <a:gd name="T2" fmla="*/ 0 w 21600"/>
              <a:gd name="T3" fmla="*/ 1159797 h 21600"/>
              <a:gd name="T4" fmla="*/ 24395113 w 21600"/>
              <a:gd name="T5" fmla="*/ 2319583 h 21600"/>
              <a:gd name="T6" fmla="*/ 32526817 w 21600"/>
              <a:gd name="T7" fmla="*/ 115979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12307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125538"/>
            <a:ext cx="2627312" cy="197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ad 1: Klasifikace podle formy vzniku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 smtClean="0"/>
              <a:t>Zákonné pojištění</a:t>
            </a:r>
          </a:p>
          <a:p>
            <a:pPr lvl="1" eaLnBrk="1" hangingPunct="1">
              <a:defRPr/>
            </a:pPr>
            <a:r>
              <a:rPr lang="cs-CZ" altLang="cs-CZ" smtClean="0"/>
              <a:t>tzv. pojištění zákonné, bez uzavření pojistné smlouvy</a:t>
            </a:r>
          </a:p>
          <a:p>
            <a:pPr lvl="1" eaLnBrk="1" hangingPunct="1">
              <a:defRPr/>
            </a:pPr>
            <a:r>
              <a:rPr lang="cs-CZ" altLang="cs-CZ" smtClean="0"/>
              <a:t>např. úrazové pojištění zaměstnanců pro případ poškození zdraví pracovním úrazem nebo nemocí z povolání</a:t>
            </a:r>
          </a:p>
          <a:p>
            <a:pPr lvl="1" eaLnBrk="1" hangingPunct="1">
              <a:defRPr/>
            </a:pPr>
            <a:r>
              <a:rPr lang="cs-CZ" altLang="cs-CZ" smtClean="0"/>
              <a:t>viz zákon č. 266/2006 Sb., o úrazovém pojištění zaměstnanců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ad 2: Klasifikace pojištění podle pojistných odvětví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mtClean="0"/>
              <a:t>Dle způsobu tvorby rezerv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b="1" smtClean="0"/>
              <a:t>Rizikové (neživotní) pojištění</a:t>
            </a:r>
            <a:r>
              <a:rPr lang="cs-CZ" altLang="cs-CZ" smtClean="0"/>
              <a:t>: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mtClean="0"/>
              <a:t>	</a:t>
            </a:r>
            <a:r>
              <a:rPr lang="cs-CZ" altLang="cs-CZ" sz="2400" smtClean="0"/>
              <a:t>pojistitel neví, zda pojistná událost vznikne,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2400" smtClean="0"/>
              <a:t>	zda a v jaké výši bude poskytovat pojistné plnění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2400" smtClean="0"/>
              <a:t>	(např. pojištění majetku, odpovědnosti za škodu)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b="1" smtClean="0"/>
              <a:t>Rezervotvorné (životní) pojištění</a:t>
            </a:r>
            <a:r>
              <a:rPr lang="cs-CZ" altLang="cs-CZ" smtClean="0"/>
              <a:t>: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2400" smtClean="0"/>
              <a:t>	vytváří se rezerva na pojistnou událost, která v budoucnosti jednoznačně nastane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2400" smtClean="0"/>
              <a:t>	(např. životní pojištění)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cs-CZ" altLang="cs-CZ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ad 2: Klasifikace pojištění podle pojistných odvětví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mtClean="0"/>
              <a:t>Dle předmětu  pojištění - tradičně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b="1" smtClean="0"/>
              <a:t>Pojištění majetku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2400" smtClean="0"/>
              <a:t>	např. pojištění staveb, domácnosti, cestovní, živelní, motorových vozidel, …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b="1" smtClean="0"/>
              <a:t>Pojištění odpovědnosti za škodu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2400" smtClean="0"/>
              <a:t>	např. pojištění za škodu způsobenou při výkonu povolání, provozem motorového vozidla, …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b="1" smtClean="0"/>
              <a:t>Pojištění osob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2400" smtClean="0"/>
              <a:t>	např. pojištění pro případ smrti, životní, úrazové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 </a:t>
            </a:r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5600" y="2743200"/>
            <a:ext cx="3576638" cy="4114800"/>
          </a:xfrm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6075362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2400" dirty="0" smtClean="0"/>
              <a:t>VÝVOJ NĚKTERÝCH ODVĚTVÍ POJIŠTĚNÍ V PŘEDEPSANÉM POJISTNÉM - ČR</a:t>
            </a:r>
            <a:r>
              <a:rPr lang="cs-CZ" altLang="cs-CZ" dirty="0" smtClean="0"/>
              <a:t> </a:t>
            </a:r>
            <a:r>
              <a:rPr lang="cs-CZ" altLang="cs-CZ" sz="1800" dirty="0" smtClean="0"/>
              <a:t>(www.cap.cz)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 dirty="0" smtClean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844675"/>
            <a:ext cx="7775575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ad 2: Klasifikace pojištění podle pojistných odvětví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Dle účelu pojištění</a:t>
            </a:r>
          </a:p>
          <a:p>
            <a:pPr lvl="1" eaLnBrk="1" hangingPunct="1">
              <a:defRPr/>
            </a:pPr>
            <a:r>
              <a:rPr lang="cs-CZ" altLang="cs-CZ" b="1" smtClean="0"/>
              <a:t>Pojištění škodové</a:t>
            </a:r>
          </a:p>
          <a:p>
            <a:pPr lvl="1" eaLnBrk="1" hangingPunct="1">
              <a:buFontTx/>
              <a:buNone/>
              <a:defRPr/>
            </a:pPr>
            <a:r>
              <a:rPr lang="cs-CZ" altLang="cs-CZ" sz="2400" smtClean="0"/>
              <a:t>	účelem je náhrada škody vzniklé v důsledku pojistné události</a:t>
            </a:r>
          </a:p>
          <a:p>
            <a:pPr lvl="1" eaLnBrk="1" hangingPunct="1">
              <a:defRPr/>
            </a:pPr>
            <a:r>
              <a:rPr lang="cs-CZ" altLang="cs-CZ" b="1" smtClean="0"/>
              <a:t>Pojištění obnosové</a:t>
            </a:r>
          </a:p>
          <a:p>
            <a:pPr lvl="1" eaLnBrk="1" hangingPunct="1">
              <a:buFontTx/>
              <a:buNone/>
              <a:defRPr/>
            </a:pPr>
            <a:r>
              <a:rPr lang="cs-CZ" altLang="cs-CZ" sz="2400" smtClean="0"/>
              <a:t>	účelem je získání obnosu (dohodnuté finanční částky) v důsledku pojistné události ve výši, která je nezávislá na vzniku nebo rozsahu škody</a:t>
            </a:r>
            <a:endParaRPr lang="cs-CZ" altLang="cs-CZ" smtClean="0"/>
          </a:p>
          <a:p>
            <a:pPr lvl="1" eaLnBrk="1" hangingPunct="1">
              <a:defRPr/>
            </a:pPr>
            <a:endParaRPr lang="cs-CZ" altLang="cs-CZ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Pojištění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cs-CZ" altLang="cs-CZ" b="1" smtClean="0"/>
              <a:t>	</a:t>
            </a:r>
            <a:endParaRPr lang="cs-CZ" altLang="cs-CZ" smtClean="0"/>
          </a:p>
        </p:txBody>
      </p:sp>
      <p:sp>
        <p:nvSpPr>
          <p:cNvPr id="4100" name="AutoShape 5"/>
          <p:cNvSpPr>
            <a:spLocks noChangeArrowheads="1"/>
          </p:cNvSpPr>
          <p:nvPr/>
        </p:nvSpPr>
        <p:spPr bwMode="auto">
          <a:xfrm rot="-1366945">
            <a:off x="3563938" y="3213100"/>
            <a:ext cx="1079500" cy="341313"/>
          </a:xfrm>
          <a:custGeom>
            <a:avLst/>
            <a:gdLst>
              <a:gd name="T0" fmla="*/ 40462509 w 21600"/>
              <a:gd name="T1" fmla="*/ 0 h 21600"/>
              <a:gd name="T2" fmla="*/ 0 w 21600"/>
              <a:gd name="T3" fmla="*/ 2696641 h 21600"/>
              <a:gd name="T4" fmla="*/ 40462509 w 21600"/>
              <a:gd name="T5" fmla="*/ 5393267 h 21600"/>
              <a:gd name="T6" fmla="*/ 53950012 w 21600"/>
              <a:gd name="T7" fmla="*/ 269664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101" name="AutoShape 8"/>
          <p:cNvSpPr>
            <a:spLocks noChangeArrowheads="1"/>
          </p:cNvSpPr>
          <p:nvPr/>
        </p:nvSpPr>
        <p:spPr bwMode="auto">
          <a:xfrm rot="1936436">
            <a:off x="3492500" y="4365625"/>
            <a:ext cx="1079500" cy="341313"/>
          </a:xfrm>
          <a:custGeom>
            <a:avLst/>
            <a:gdLst>
              <a:gd name="T0" fmla="*/ 40462509 w 21600"/>
              <a:gd name="T1" fmla="*/ 0 h 21600"/>
              <a:gd name="T2" fmla="*/ 0 w 21600"/>
              <a:gd name="T3" fmla="*/ 2696641 h 21600"/>
              <a:gd name="T4" fmla="*/ 40462509 w 21600"/>
              <a:gd name="T5" fmla="*/ 5393267 h 21600"/>
              <a:gd name="T6" fmla="*/ 53950012 w 21600"/>
              <a:gd name="T7" fmla="*/ 269664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9401" name="Rectangle 9"/>
          <p:cNvSpPr>
            <a:spLocks noChangeArrowheads="1"/>
          </p:cNvSpPr>
          <p:nvPr/>
        </p:nvSpPr>
        <p:spPr bwMode="auto">
          <a:xfrm>
            <a:off x="971550" y="3573463"/>
            <a:ext cx="24479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cs-CZ" altLang="cs-CZ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Kategorie</a:t>
            </a:r>
          </a:p>
        </p:txBody>
      </p:sp>
      <p:sp>
        <p:nvSpPr>
          <p:cNvPr id="59402" name="Rectangle 10"/>
          <p:cNvSpPr>
            <a:spLocks noChangeArrowheads="1"/>
          </p:cNvSpPr>
          <p:nvPr/>
        </p:nvSpPr>
        <p:spPr bwMode="auto">
          <a:xfrm>
            <a:off x="5003800" y="2676525"/>
            <a:ext cx="23082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altLang="cs-CZ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ekonomická</a:t>
            </a:r>
          </a:p>
        </p:txBody>
      </p:sp>
      <p:sp>
        <p:nvSpPr>
          <p:cNvPr id="59403" name="Rectangle 11"/>
          <p:cNvSpPr>
            <a:spLocks noChangeArrowheads="1"/>
          </p:cNvSpPr>
          <p:nvPr/>
        </p:nvSpPr>
        <p:spPr bwMode="auto">
          <a:xfrm>
            <a:off x="5076825" y="4692650"/>
            <a:ext cx="12922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altLang="cs-CZ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právní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/>
              <a:t>ad 3: Klasifikace pojištění podle délky trvání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 dirty="0" smtClean="0"/>
              <a:t>Krátkodobé pojištění</a:t>
            </a:r>
          </a:p>
          <a:p>
            <a:pPr lvl="1" eaLnBrk="1" hangingPunct="1">
              <a:defRPr/>
            </a:pPr>
            <a:r>
              <a:rPr lang="cs-CZ" altLang="cs-CZ" dirty="0" smtClean="0"/>
              <a:t>pojištění sjednané na dobu kratší než jeden rok (tzv. področní pojištění)</a:t>
            </a:r>
          </a:p>
          <a:p>
            <a:pPr eaLnBrk="1" hangingPunct="1">
              <a:defRPr/>
            </a:pPr>
            <a:r>
              <a:rPr lang="cs-CZ" altLang="cs-CZ" b="1" dirty="0" smtClean="0"/>
              <a:t>Dlouhodobé pojištění</a:t>
            </a:r>
          </a:p>
          <a:p>
            <a:pPr lvl="1" eaLnBrk="1" hangingPunct="1">
              <a:defRPr/>
            </a:pPr>
            <a:r>
              <a:rPr lang="cs-CZ" altLang="cs-CZ" dirty="0" smtClean="0"/>
              <a:t>pojištění sjednané na dobu delší než jeden rok (řadí se sem též pojištění sjednaná na dobu jednoho roku a pojištění sjednaná na dobu neurčitou)</a:t>
            </a:r>
          </a:p>
          <a:p>
            <a:pPr marL="457200" lvl="1" indent="0" eaLnBrk="1" hangingPunct="1">
              <a:buFontTx/>
              <a:buNone/>
              <a:defRPr/>
            </a:pPr>
            <a:r>
              <a:rPr lang="cs-CZ" altLang="cs-CZ" dirty="0" smtClean="0"/>
              <a:t>  </a:t>
            </a:r>
            <a:r>
              <a:rPr lang="cs-CZ" altLang="cs-CZ" sz="2000" dirty="0" smtClean="0">
                <a:solidFill>
                  <a:srgbClr val="FFC000"/>
                </a:solidFill>
              </a:rPr>
              <a:t>Praktické dopady členění: forma smlouvy (u dlouhodobého nutná písemná forma – viz </a:t>
            </a:r>
            <a:r>
              <a:rPr lang="cs-CZ" altLang="cs-CZ" sz="2000" dirty="0" smtClean="0">
                <a:solidFill>
                  <a:srgbClr val="FF0000"/>
                </a:solidFill>
              </a:rPr>
              <a:t>§ 2758/2 NOZ, </a:t>
            </a:r>
            <a:r>
              <a:rPr lang="cs-CZ" altLang="cs-CZ" sz="2000" dirty="0" smtClean="0">
                <a:solidFill>
                  <a:srgbClr val="FFC000"/>
                </a:solidFill>
              </a:rPr>
              <a:t>dříve § </a:t>
            </a:r>
            <a:r>
              <a:rPr lang="cs-CZ" altLang="cs-CZ" sz="2000" dirty="0">
                <a:solidFill>
                  <a:srgbClr val="FFC000"/>
                </a:solidFill>
              </a:rPr>
              <a:t>7 </a:t>
            </a:r>
            <a:r>
              <a:rPr lang="cs-CZ" altLang="cs-CZ" sz="2000" dirty="0" err="1" smtClean="0">
                <a:solidFill>
                  <a:srgbClr val="FFC000"/>
                </a:solidFill>
              </a:rPr>
              <a:t>ZoPS</a:t>
            </a:r>
            <a:r>
              <a:rPr lang="cs-CZ" altLang="cs-CZ" sz="2000" dirty="0" smtClean="0">
                <a:solidFill>
                  <a:srgbClr val="FFC000"/>
                </a:solidFill>
              </a:rPr>
              <a:t>)</a:t>
            </a:r>
            <a:endParaRPr lang="cs-CZ" altLang="cs-CZ" sz="2000" dirty="0" smtClean="0">
              <a:solidFill>
                <a:srgbClr val="FF0000"/>
              </a:solidFill>
            </a:endParaRPr>
          </a:p>
        </p:txBody>
      </p:sp>
      <p:sp>
        <p:nvSpPr>
          <p:cNvPr id="19460" name="AutoShape 6"/>
          <p:cNvSpPr>
            <a:spLocks noChangeArrowheads="1"/>
          </p:cNvSpPr>
          <p:nvPr/>
        </p:nvSpPr>
        <p:spPr bwMode="auto">
          <a:xfrm>
            <a:off x="1042988" y="6021388"/>
            <a:ext cx="542925" cy="341312"/>
          </a:xfrm>
          <a:custGeom>
            <a:avLst/>
            <a:gdLst>
              <a:gd name="T0" fmla="*/ 10234991 w 21600"/>
              <a:gd name="T1" fmla="*/ 0 h 21600"/>
              <a:gd name="T2" fmla="*/ 0 w 21600"/>
              <a:gd name="T3" fmla="*/ 2696633 h 21600"/>
              <a:gd name="T4" fmla="*/ 10234991 w 21600"/>
              <a:gd name="T5" fmla="*/ 5393251 h 21600"/>
              <a:gd name="T6" fmla="*/ 13646646 w 21600"/>
              <a:gd name="T7" fmla="*/ 269663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Pojištění jako ekonomická kategorie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cs-CZ" altLang="cs-CZ" smtClean="0"/>
              <a:t> 	ekonomická (peněžní) povaha pojištění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cs-CZ" altLang="cs-CZ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altLang="cs-CZ" smtClean="0"/>
              <a:t>	pojištění jako efektivní způsob tvorby a rozdělování peněžních rezerv k úhradě potřeb, jež vznikají z nahodilých událostí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altLang="cs-CZ" smtClean="0"/>
              <a:t>	</a:t>
            </a:r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900113" y="3284538"/>
            <a:ext cx="542925" cy="341312"/>
          </a:xfrm>
          <a:custGeom>
            <a:avLst/>
            <a:gdLst>
              <a:gd name="T0" fmla="*/ 10234991 w 21600"/>
              <a:gd name="T1" fmla="*/ 0 h 21600"/>
              <a:gd name="T2" fmla="*/ 0 w 21600"/>
              <a:gd name="T3" fmla="*/ 2696618 h 21600"/>
              <a:gd name="T4" fmla="*/ 10234991 w 21600"/>
              <a:gd name="T5" fmla="*/ 5393235 h 21600"/>
              <a:gd name="T6" fmla="*/ 13646646 w 21600"/>
              <a:gd name="T7" fmla="*/ 269661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Význam pojištění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989138"/>
            <a:ext cx="75438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cs-CZ" altLang="cs-CZ" smtClean="0"/>
              <a:t>	ovlivňuje výkon tržní ekonomiky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cs-CZ" altLang="cs-CZ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altLang="cs-CZ" smtClean="0"/>
              <a:t>	stabilizuje ekonomickou úroveň všech činností podnikatelské sféry, občanů a státu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cs-CZ" altLang="cs-CZ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altLang="cs-CZ" smtClean="0"/>
              <a:t>	vytváří nové pracovní příležitosti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cs-CZ" altLang="cs-CZ" b="1" smtClean="0"/>
          </a:p>
        </p:txBody>
      </p:sp>
      <p:sp>
        <p:nvSpPr>
          <p:cNvPr id="6148" name="AutoShape 6"/>
          <p:cNvSpPr>
            <a:spLocks noChangeArrowheads="1"/>
          </p:cNvSpPr>
          <p:nvPr/>
        </p:nvSpPr>
        <p:spPr bwMode="auto">
          <a:xfrm>
            <a:off x="900113" y="2060575"/>
            <a:ext cx="542925" cy="341313"/>
          </a:xfrm>
          <a:custGeom>
            <a:avLst/>
            <a:gdLst>
              <a:gd name="T0" fmla="*/ 10234991 w 21600"/>
              <a:gd name="T1" fmla="*/ 0 h 21600"/>
              <a:gd name="T2" fmla="*/ 0 w 21600"/>
              <a:gd name="T3" fmla="*/ 2696641 h 21600"/>
              <a:gd name="T4" fmla="*/ 10234991 w 21600"/>
              <a:gd name="T5" fmla="*/ 5393267 h 21600"/>
              <a:gd name="T6" fmla="*/ 13646646 w 21600"/>
              <a:gd name="T7" fmla="*/ 269664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49" name="AutoShape 7"/>
          <p:cNvSpPr>
            <a:spLocks noChangeArrowheads="1"/>
          </p:cNvSpPr>
          <p:nvPr/>
        </p:nvSpPr>
        <p:spPr bwMode="auto">
          <a:xfrm>
            <a:off x="900113" y="3284538"/>
            <a:ext cx="542925" cy="341312"/>
          </a:xfrm>
          <a:custGeom>
            <a:avLst/>
            <a:gdLst>
              <a:gd name="T0" fmla="*/ 10234991 w 21600"/>
              <a:gd name="T1" fmla="*/ 0 h 21600"/>
              <a:gd name="T2" fmla="*/ 0 w 21600"/>
              <a:gd name="T3" fmla="*/ 2696618 h 21600"/>
              <a:gd name="T4" fmla="*/ 10234991 w 21600"/>
              <a:gd name="T5" fmla="*/ 5393235 h 21600"/>
              <a:gd name="T6" fmla="*/ 13646646 w 21600"/>
              <a:gd name="T7" fmla="*/ 269661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50" name="AutoShape 8"/>
          <p:cNvSpPr>
            <a:spLocks noChangeArrowheads="1"/>
          </p:cNvSpPr>
          <p:nvPr/>
        </p:nvSpPr>
        <p:spPr bwMode="auto">
          <a:xfrm>
            <a:off x="900113" y="5445125"/>
            <a:ext cx="542925" cy="341313"/>
          </a:xfrm>
          <a:custGeom>
            <a:avLst/>
            <a:gdLst>
              <a:gd name="T0" fmla="*/ 10234991 w 21600"/>
              <a:gd name="T1" fmla="*/ 0 h 21600"/>
              <a:gd name="T2" fmla="*/ 0 w 21600"/>
              <a:gd name="T3" fmla="*/ 2696641 h 21600"/>
              <a:gd name="T4" fmla="*/ 10234991 w 21600"/>
              <a:gd name="T5" fmla="*/ 5393267 h 21600"/>
              <a:gd name="T6" fmla="*/ 13646646 w 21600"/>
              <a:gd name="T7" fmla="*/ 269664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Pojištění a jeho regulace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Soukromé</a:t>
            </a:r>
          </a:p>
          <a:p>
            <a:pPr lvl="1"/>
            <a:r>
              <a:rPr lang="cs-CZ" dirty="0" smtClean="0"/>
              <a:t>pojistné právo, pojistná smlouva (viz samostatná prezentace)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Veřejné</a:t>
            </a:r>
          </a:p>
          <a:p>
            <a:pPr lvl="1"/>
            <a:r>
              <a:rPr lang="cs-CZ" dirty="0" smtClean="0"/>
              <a:t>sociální pojištění (viz dále)</a:t>
            </a:r>
          </a:p>
          <a:p>
            <a:pPr lvl="1"/>
            <a:r>
              <a:rPr lang="cs-CZ" dirty="0"/>
              <a:t>d</a:t>
            </a:r>
            <a:r>
              <a:rPr lang="cs-CZ" dirty="0" smtClean="0"/>
              <a:t>ohled v pojišťovnictví (viz samostatná prezentace)</a:t>
            </a:r>
          </a:p>
        </p:txBody>
      </p:sp>
    </p:spTree>
    <p:extLst>
      <p:ext uri="{BB962C8B-B14F-4D97-AF65-F5344CB8AC3E}">
        <p14:creationId xmlns:p14="http://schemas.microsoft.com/office/powerpoint/2010/main" val="885543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Právo sociálního zabezpečení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981200"/>
            <a:ext cx="7927032" cy="41148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cs-CZ" altLang="cs-CZ" sz="2400" dirty="0" smtClean="0"/>
              <a:t>Samostatná kategorie:</a:t>
            </a:r>
          </a:p>
          <a:p>
            <a:pPr marL="400050" lvl="1" indent="0">
              <a:lnSpc>
                <a:spcPct val="80000"/>
              </a:lnSpc>
              <a:buNone/>
            </a:pPr>
            <a:r>
              <a:rPr lang="cs-CZ" altLang="cs-CZ" sz="2000" dirty="0" smtClean="0"/>
              <a:t>zvl. právní úprava,  předmět samostatné pedagogické disciplíny</a:t>
            </a:r>
          </a:p>
          <a:p>
            <a:pPr>
              <a:lnSpc>
                <a:spcPct val="80000"/>
              </a:lnSpc>
            </a:pPr>
            <a:endParaRPr lang="cs-CZ" altLang="cs-CZ" sz="2400" dirty="0" smtClean="0"/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cs-CZ" altLang="cs-CZ" sz="2400" b="1" dirty="0" smtClean="0"/>
              <a:t>Sociální pojištění </a:t>
            </a:r>
            <a:r>
              <a:rPr lang="cs-CZ" altLang="cs-CZ" sz="2400" dirty="0" smtClean="0"/>
              <a:t>(viz dále)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endParaRPr lang="cs-CZ" altLang="cs-CZ" sz="2400" dirty="0" smtClean="0"/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cs-CZ" altLang="cs-CZ" sz="2400" b="1" dirty="0" smtClean="0"/>
              <a:t>Státní sociální podpora </a:t>
            </a:r>
            <a:r>
              <a:rPr lang="cs-CZ" altLang="cs-CZ" sz="2400" dirty="0" smtClean="0"/>
              <a:t>(pro pomoc rodinám s dětmi, určeno FO s </a:t>
            </a:r>
            <a:r>
              <a:rPr lang="cs-CZ" altLang="cs-CZ" sz="2400" dirty="0" err="1" smtClean="0"/>
              <a:t>trv</a:t>
            </a:r>
            <a:r>
              <a:rPr lang="cs-CZ" altLang="cs-CZ" sz="2400" dirty="0" smtClean="0"/>
              <a:t>. </a:t>
            </a:r>
            <a:r>
              <a:rPr lang="cs-CZ" altLang="cs-CZ" sz="2400" dirty="0"/>
              <a:t>p</a:t>
            </a:r>
            <a:r>
              <a:rPr lang="cs-CZ" altLang="cs-CZ" sz="2400" dirty="0" smtClean="0"/>
              <a:t>obytem v ČR)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endParaRPr lang="cs-CZ" altLang="cs-CZ" sz="2400" dirty="0" smtClean="0"/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cs-CZ" altLang="cs-CZ" sz="2400" b="1" dirty="0" smtClean="0"/>
              <a:t>Sociální pomoc </a:t>
            </a:r>
            <a:r>
              <a:rPr lang="cs-CZ" altLang="cs-CZ" sz="2400" dirty="0" smtClean="0"/>
              <a:t>(pro sociálně potřebné osoby, s </a:t>
            </a:r>
            <a:r>
              <a:rPr lang="cs-CZ" altLang="cs-CZ" sz="2400" dirty="0" err="1" smtClean="0"/>
              <a:t>trv</a:t>
            </a:r>
            <a:r>
              <a:rPr lang="cs-CZ" altLang="cs-CZ" sz="2400" dirty="0" smtClean="0"/>
              <a:t>. pobytem v ČR)</a:t>
            </a:r>
            <a:r>
              <a:rPr lang="cs-CZ" altLang="cs-CZ" sz="2400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1746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Sociální pojištění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981200"/>
            <a:ext cx="7927032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400" b="1" dirty="0"/>
              <a:t>Z</a:t>
            </a:r>
            <a:r>
              <a:rPr lang="cs-CZ" altLang="cs-CZ" sz="2400" b="1" dirty="0" smtClean="0"/>
              <a:t>dravotní pojištění</a:t>
            </a:r>
            <a:r>
              <a:rPr lang="cs-CZ" altLang="cs-CZ" sz="2400" dirty="0" smtClean="0"/>
              <a:t>: úhrada za poskytování zdrav. </a:t>
            </a:r>
            <a:r>
              <a:rPr lang="cs-CZ" altLang="cs-CZ" sz="2400" dirty="0"/>
              <a:t>p</a:t>
            </a:r>
            <a:r>
              <a:rPr lang="cs-CZ" altLang="cs-CZ" sz="2400" dirty="0" smtClean="0"/>
              <a:t>éče (pro FO s trvalým pobytem v ČR)</a:t>
            </a:r>
          </a:p>
          <a:p>
            <a:pPr>
              <a:lnSpc>
                <a:spcPct val="80000"/>
              </a:lnSpc>
            </a:pPr>
            <a:endParaRPr lang="cs-CZ" altLang="cs-CZ" sz="2400" dirty="0" smtClean="0"/>
          </a:p>
          <a:p>
            <a:pPr>
              <a:lnSpc>
                <a:spcPct val="80000"/>
              </a:lnSpc>
            </a:pPr>
            <a:r>
              <a:rPr lang="cs-CZ" altLang="cs-CZ" sz="2400" b="1" dirty="0"/>
              <a:t>N</a:t>
            </a:r>
            <a:r>
              <a:rPr lang="cs-CZ" altLang="cs-CZ" sz="2400" b="1" dirty="0" smtClean="0"/>
              <a:t>emocenské pojištění</a:t>
            </a:r>
            <a:r>
              <a:rPr lang="cs-CZ" altLang="cs-CZ" sz="2400" dirty="0" smtClean="0"/>
              <a:t>: náhrada ztráty příjmu při </a:t>
            </a:r>
            <a:r>
              <a:rPr lang="cs-CZ" altLang="cs-CZ" sz="2400" dirty="0" err="1" smtClean="0"/>
              <a:t>krártkodob</a:t>
            </a:r>
            <a:r>
              <a:rPr lang="cs-CZ" altLang="cs-CZ" sz="2400" dirty="0" smtClean="0"/>
              <a:t>. soc. události (pro </a:t>
            </a:r>
            <a:r>
              <a:rPr lang="cs-CZ" altLang="cs-CZ" sz="2400" dirty="0" err="1" smtClean="0"/>
              <a:t>ekon</a:t>
            </a:r>
            <a:r>
              <a:rPr lang="cs-CZ" altLang="cs-CZ" sz="2400" dirty="0" smtClean="0"/>
              <a:t>. aktivní osoby)</a:t>
            </a:r>
          </a:p>
          <a:p>
            <a:pPr>
              <a:lnSpc>
                <a:spcPct val="80000"/>
              </a:lnSpc>
            </a:pPr>
            <a:endParaRPr lang="cs-CZ" altLang="cs-CZ" sz="2400" dirty="0" smtClean="0"/>
          </a:p>
          <a:p>
            <a:pPr>
              <a:lnSpc>
                <a:spcPct val="80000"/>
              </a:lnSpc>
            </a:pPr>
            <a:r>
              <a:rPr lang="cs-CZ" altLang="cs-CZ" sz="2400" b="1" dirty="0"/>
              <a:t>D</a:t>
            </a:r>
            <a:r>
              <a:rPr lang="cs-CZ" altLang="cs-CZ" sz="2400" b="1" dirty="0" smtClean="0"/>
              <a:t>ůchodové pojištění</a:t>
            </a:r>
            <a:r>
              <a:rPr lang="cs-CZ" altLang="cs-CZ" sz="2400" dirty="0" smtClean="0"/>
              <a:t>: náhrada ztráty příjmu (pro osoby, které nemohou být </a:t>
            </a:r>
            <a:r>
              <a:rPr lang="cs-CZ" altLang="cs-CZ" sz="2400" dirty="0" err="1" smtClean="0"/>
              <a:t>ekon</a:t>
            </a:r>
            <a:r>
              <a:rPr lang="cs-CZ" altLang="cs-CZ" sz="2400" dirty="0" smtClean="0"/>
              <a:t>. aktivní trvale či dlouhodobě)</a:t>
            </a:r>
            <a:r>
              <a:rPr lang="cs-CZ" altLang="cs-CZ" sz="2400" b="1" dirty="0" smtClean="0"/>
              <a:t> </a:t>
            </a:r>
          </a:p>
          <a:p>
            <a:pPr>
              <a:lnSpc>
                <a:spcPct val="80000"/>
              </a:lnSpc>
            </a:pPr>
            <a:endParaRPr lang="cs-CZ" altLang="cs-CZ" sz="2400" dirty="0" smtClean="0"/>
          </a:p>
          <a:p>
            <a:pPr>
              <a:lnSpc>
                <a:spcPct val="80000"/>
              </a:lnSpc>
            </a:pPr>
            <a:r>
              <a:rPr lang="cs-CZ" altLang="cs-CZ" sz="2400" dirty="0" smtClean="0"/>
              <a:t>Zvl. </a:t>
            </a:r>
            <a:r>
              <a:rPr lang="cs-CZ" altLang="cs-CZ" sz="2400" dirty="0"/>
              <a:t>k</a:t>
            </a:r>
            <a:r>
              <a:rPr lang="cs-CZ" altLang="cs-CZ" sz="2400" dirty="0" smtClean="0"/>
              <a:t>ategorie: </a:t>
            </a:r>
            <a:r>
              <a:rPr lang="cs-CZ" altLang="cs-CZ" sz="2400" b="1" dirty="0" smtClean="0"/>
              <a:t>úrazové pojištění</a:t>
            </a:r>
            <a:r>
              <a:rPr lang="cs-CZ" altLang="cs-CZ" sz="2400" dirty="0" smtClean="0"/>
              <a:t>: náhrada příjmu při </a:t>
            </a:r>
            <a:r>
              <a:rPr lang="cs-CZ" altLang="cs-CZ" sz="2400" dirty="0" err="1" smtClean="0"/>
              <a:t>prac</a:t>
            </a:r>
            <a:r>
              <a:rPr lang="cs-CZ" altLang="cs-CZ" sz="2400" dirty="0" smtClean="0"/>
              <a:t>. úrazu či nemoci z povolání (pro zaměstnance)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947257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Pojistné vztahy</a:t>
            </a:r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971550" y="2349500"/>
            <a:ext cx="2663825" cy="1584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/>
              <a:t>Ekonomické subjekty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/>
              <a:t>(jejich život, zdraví,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/>
              <a:t>majetek, činnost, …)</a:t>
            </a: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5003800" y="2349500"/>
            <a:ext cx="1295400" cy="1584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/>
              <a:t>Pojistná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/>
              <a:t>smlouva</a:t>
            </a:r>
          </a:p>
        </p:txBody>
      </p:sp>
      <p:sp>
        <p:nvSpPr>
          <p:cNvPr id="7173" name="Line 7"/>
          <p:cNvSpPr>
            <a:spLocks noChangeShapeType="1"/>
          </p:cNvSpPr>
          <p:nvPr/>
        </p:nvSpPr>
        <p:spPr bwMode="auto">
          <a:xfrm>
            <a:off x="3779838" y="3213100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3924300" y="2781300"/>
            <a:ext cx="8143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altLang="cs-CZ" b="1">
                <a:effectLst>
                  <a:outerShdw blurRad="38100" dist="38100" dir="2700000" algn="tl">
                    <a:srgbClr val="000000"/>
                  </a:outerShdw>
                </a:effectLst>
              </a:rPr>
              <a:t>rizika</a:t>
            </a:r>
          </a:p>
        </p:txBody>
      </p:sp>
      <p:sp>
        <p:nvSpPr>
          <p:cNvPr id="7175" name="Line 9"/>
          <p:cNvSpPr>
            <a:spLocks noChangeShapeType="1"/>
          </p:cNvSpPr>
          <p:nvPr/>
        </p:nvSpPr>
        <p:spPr bwMode="auto">
          <a:xfrm>
            <a:off x="6372225" y="3213100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76" name="Rectangle 10"/>
          <p:cNvSpPr>
            <a:spLocks noChangeArrowheads="1"/>
          </p:cNvSpPr>
          <p:nvPr/>
        </p:nvSpPr>
        <p:spPr bwMode="auto">
          <a:xfrm>
            <a:off x="7092950" y="2349500"/>
            <a:ext cx="1871663" cy="1584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/>
              <a:t>Pojišťovna</a:t>
            </a:r>
          </a:p>
        </p:txBody>
      </p:sp>
      <p:sp>
        <p:nvSpPr>
          <p:cNvPr id="7177" name="Line 11"/>
          <p:cNvSpPr>
            <a:spLocks noChangeShapeType="1"/>
          </p:cNvSpPr>
          <p:nvPr/>
        </p:nvSpPr>
        <p:spPr bwMode="auto">
          <a:xfrm>
            <a:off x="8027988" y="4076700"/>
            <a:ext cx="0" cy="143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78" name="Line 13"/>
          <p:cNvSpPr>
            <a:spLocks noChangeShapeType="1"/>
          </p:cNvSpPr>
          <p:nvPr/>
        </p:nvSpPr>
        <p:spPr bwMode="auto">
          <a:xfrm flipH="1">
            <a:off x="2268538" y="5516563"/>
            <a:ext cx="5759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79" name="Line 14"/>
          <p:cNvSpPr>
            <a:spLocks noChangeShapeType="1"/>
          </p:cNvSpPr>
          <p:nvPr/>
        </p:nvSpPr>
        <p:spPr bwMode="auto">
          <a:xfrm flipV="1">
            <a:off x="2268538" y="4149725"/>
            <a:ext cx="0" cy="1366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9647" name="Rectangle 15"/>
          <p:cNvSpPr>
            <a:spLocks noChangeArrowheads="1"/>
          </p:cNvSpPr>
          <p:nvPr/>
        </p:nvSpPr>
        <p:spPr bwMode="auto">
          <a:xfrm>
            <a:off x="4067175" y="5589588"/>
            <a:ext cx="208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cs-CZ" altLang="cs-CZ" b="1">
                <a:effectLst>
                  <a:outerShdw blurRad="38100" dist="38100" dir="2700000" algn="tl">
                    <a:srgbClr val="000000"/>
                  </a:outerShdw>
                </a:effectLst>
              </a:rPr>
              <a:t>pojistná plnění</a:t>
            </a:r>
          </a:p>
        </p:txBody>
      </p:sp>
      <p:pic>
        <p:nvPicPr>
          <p:cNvPr id="7181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058988"/>
            <a:ext cx="720725" cy="68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2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6021388"/>
            <a:ext cx="70485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Klasifikace pojištění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cs-CZ" altLang="cs-CZ" b="1" smtClean="0"/>
              <a:t>Podle formy vzniku pojištění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endParaRPr lang="cs-CZ" altLang="cs-CZ" sz="1000" b="1" smtClean="0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cs-CZ" altLang="cs-CZ" b="1" smtClean="0"/>
              <a:t>Podle pojistných odvětví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cs-CZ" altLang="cs-CZ" smtClean="0"/>
              <a:t>Dle způsobu tvorby rezerv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cs-CZ" altLang="cs-CZ" smtClean="0"/>
              <a:t>Dle předmětu  pojištění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cs-CZ" altLang="cs-CZ" smtClean="0"/>
              <a:t>Dle účelu pojištění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  <a:defRPr/>
            </a:pPr>
            <a:endParaRPr lang="cs-CZ" altLang="cs-CZ" sz="1000" smtClean="0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cs-CZ" altLang="cs-CZ" b="1" smtClean="0"/>
              <a:t>Podle délky jeho trvání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cs-CZ" b="1" smtClean="0"/>
              <a:t>	(dle pojistné doby)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jP_Pojistovnictvi_soukrome_pojistne_pravo">
  <a:themeElements>
    <a:clrScheme name="Třpyt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Třpy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řpyt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řpyt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řpyt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řpyt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řpyt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řpyt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řpyt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řpyt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řpyt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PojP_Pojistovnictvi_soukrome_pojistne_pravo</Template>
  <TotalTime>62</TotalTime>
  <Words>556</Words>
  <Application>Microsoft Office PowerPoint</Application>
  <PresentationFormat>Předvádění na obrazovce (4:3)</PresentationFormat>
  <Paragraphs>139</Paragraphs>
  <Slides>20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PojP_Pojistovnictvi_soukrome_pojistne_pravo</vt:lpstr>
      <vt:lpstr>Pojišťovnictví  Pojišťovnické &amp; pojistné právo</vt:lpstr>
      <vt:lpstr>Pojištění</vt:lpstr>
      <vt:lpstr>Pojištění jako ekonomická kategorie</vt:lpstr>
      <vt:lpstr>Význam pojištění</vt:lpstr>
      <vt:lpstr>Pojištění a jeho regulace</vt:lpstr>
      <vt:lpstr>Právo sociálního zabezpečení </vt:lpstr>
      <vt:lpstr>Sociální pojištění</vt:lpstr>
      <vt:lpstr>Pojistné vztahy</vt:lpstr>
      <vt:lpstr>Klasifikace pojištění</vt:lpstr>
      <vt:lpstr>ad 1: Klasifikace pojištění podle formy vzniku</vt:lpstr>
      <vt:lpstr>ad 1: Klasifikace pojištění podle formy vzniku</vt:lpstr>
      <vt:lpstr>ad 1: Klasifikace pojištění podle formy vzniku</vt:lpstr>
      <vt:lpstr>ad 1: Klasifikace pojištění podle formy vzniku</vt:lpstr>
      <vt:lpstr>ad 1: Klasifikace podle formy vzniku</vt:lpstr>
      <vt:lpstr>ad 2: Klasifikace pojištění podle pojistných odvětví</vt:lpstr>
      <vt:lpstr>ad 2: Klasifikace pojištění podle pojistných odvětví</vt:lpstr>
      <vt:lpstr> </vt:lpstr>
      <vt:lpstr>VÝVOJ NĚKTERÝCH ODVĚTVÍ POJIŠTĚNÍ V PŘEDEPSANÉM POJISTNÉM - ČR (www.cap.cz)</vt:lpstr>
      <vt:lpstr>ad 2: Klasifikace pojištění podle pojistných odvětví</vt:lpstr>
      <vt:lpstr>ad 3: Klasifikace pojištění podle délky trvání</vt:lpstr>
    </vt:vector>
  </TitlesOfParts>
  <Company>PrF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Soukromé pojišťovnické právo (pojistné právo)</dc:title>
  <dc:creator>219991</dc:creator>
  <cp:lastModifiedBy>219991</cp:lastModifiedBy>
  <cp:revision>6</cp:revision>
  <dcterms:created xsi:type="dcterms:W3CDTF">2015-09-25T09:13:51Z</dcterms:created>
  <dcterms:modified xsi:type="dcterms:W3CDTF">2015-09-25T10:19:35Z</dcterms:modified>
</cp:coreProperties>
</file>