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2"/>
  </p:handoutMasterIdLst>
  <p:sldIdLst>
    <p:sldId id="256" r:id="rId2"/>
    <p:sldId id="257" r:id="rId3"/>
    <p:sldId id="280" r:id="rId4"/>
    <p:sldId id="282" r:id="rId5"/>
    <p:sldId id="293" r:id="rId6"/>
    <p:sldId id="294" r:id="rId7"/>
    <p:sldId id="295" r:id="rId8"/>
    <p:sldId id="296" r:id="rId9"/>
    <p:sldId id="297" r:id="rId10"/>
    <p:sldId id="299" r:id="rId11"/>
    <p:sldId id="300" r:id="rId12"/>
    <p:sldId id="301" r:id="rId13"/>
    <p:sldId id="281" r:id="rId14"/>
    <p:sldId id="283" r:id="rId15"/>
    <p:sldId id="284" r:id="rId16"/>
    <p:sldId id="291" r:id="rId17"/>
    <p:sldId id="278" r:id="rId18"/>
    <p:sldId id="285" r:id="rId19"/>
    <p:sldId id="287" r:id="rId20"/>
    <p:sldId id="261" r:id="rId2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22.03.2017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58752" y="314891"/>
            <a:ext cx="7276304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Veřejné pojišťovnické 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FIPR – Evropské finanční právo</a:t>
            </a:r>
          </a:p>
          <a:p>
            <a:r>
              <a:rPr lang="cs-CZ" sz="2400" dirty="0" smtClean="0"/>
              <a:t>29.3.2017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/>
              <a:t>Dohled nad </a:t>
            </a:r>
            <a:r>
              <a:rPr lang="cs-CZ" altLang="cs-CZ" dirty="0" smtClean="0"/>
              <a:t>pojišťovnami </a:t>
            </a:r>
            <a:r>
              <a:rPr lang="cs-CZ" altLang="cs-CZ" dirty="0" smtClean="0"/>
              <a:t>II</a:t>
            </a: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77568"/>
            <a:ext cx="10018713" cy="4657345"/>
          </a:xfrm>
        </p:spPr>
        <p:txBody>
          <a:bodyPr>
            <a:normAutofit/>
          </a:bodyPr>
          <a:lstStyle/>
          <a:p>
            <a:r>
              <a:rPr lang="cs-CZ" dirty="0"/>
              <a:t>D</a:t>
            </a:r>
            <a:r>
              <a:rPr lang="cs-CZ" dirty="0" smtClean="0"/>
              <a:t>ohled </a:t>
            </a:r>
            <a:r>
              <a:rPr lang="cs-CZ" dirty="0"/>
              <a:t>v </a:t>
            </a:r>
            <a:r>
              <a:rPr lang="cs-CZ" dirty="0" smtClean="0"/>
              <a:t>pojišťovnictví mimo jiné zahrnuje:</a:t>
            </a:r>
          </a:p>
          <a:p>
            <a:pPr lvl="1"/>
            <a:r>
              <a:rPr lang="cs-CZ" dirty="0" smtClean="0"/>
              <a:t>rozhodování </a:t>
            </a:r>
            <a:r>
              <a:rPr lang="cs-CZ" dirty="0"/>
              <a:t>o žádostech o udělení </a:t>
            </a:r>
            <a:r>
              <a:rPr lang="cs-CZ" b="1" dirty="0" smtClean="0"/>
              <a:t>licencí, povolení a registrací</a:t>
            </a:r>
          </a:p>
          <a:p>
            <a:pPr lvl="1"/>
            <a:r>
              <a:rPr lang="cs-CZ" dirty="0" smtClean="0"/>
              <a:t>kontrolu </a:t>
            </a:r>
            <a:r>
              <a:rPr lang="cs-CZ" dirty="0"/>
              <a:t>dodržování podmínek stanovených udělenými licencemi a </a:t>
            </a:r>
            <a:r>
              <a:rPr lang="cs-CZ" dirty="0" smtClean="0"/>
              <a:t>povoleními</a:t>
            </a:r>
          </a:p>
          <a:p>
            <a:pPr lvl="1"/>
            <a:r>
              <a:rPr lang="cs-CZ" dirty="0" smtClean="0"/>
              <a:t>kontrolu </a:t>
            </a:r>
            <a:r>
              <a:rPr lang="cs-CZ" b="1" dirty="0"/>
              <a:t>dodržování zákonů</a:t>
            </a:r>
            <a:r>
              <a:rPr lang="cs-CZ" dirty="0"/>
              <a:t>, k jejichž kontrole je ČNB zmocněna zákonem nebo zvláštními právními </a:t>
            </a:r>
            <a:r>
              <a:rPr lang="cs-CZ" dirty="0" smtClean="0"/>
              <a:t>předpisy</a:t>
            </a:r>
          </a:p>
          <a:p>
            <a:pPr lvl="1"/>
            <a:r>
              <a:rPr lang="cs-CZ" dirty="0" smtClean="0"/>
              <a:t>kontrolu </a:t>
            </a:r>
            <a:r>
              <a:rPr lang="cs-CZ" dirty="0"/>
              <a:t>dodržování vyhlášek a opatření vydaných </a:t>
            </a:r>
            <a:r>
              <a:rPr lang="cs-CZ" dirty="0" smtClean="0"/>
              <a:t>ČNB</a:t>
            </a:r>
          </a:p>
          <a:p>
            <a:pPr lvl="1"/>
            <a:r>
              <a:rPr lang="cs-CZ" dirty="0" smtClean="0"/>
              <a:t>získávání </a:t>
            </a:r>
            <a:r>
              <a:rPr lang="cs-CZ" b="1" dirty="0"/>
              <a:t>informací potřebných pro výkon dohledu </a:t>
            </a:r>
            <a:r>
              <a:rPr lang="cs-CZ" dirty="0"/>
              <a:t>a jejich vymáhání, ověřování jejich pravdivosti, úplnosti a </a:t>
            </a:r>
            <a:r>
              <a:rPr lang="cs-CZ" dirty="0" smtClean="0"/>
              <a:t>aktuálnosti</a:t>
            </a:r>
          </a:p>
          <a:p>
            <a:pPr lvl="1"/>
            <a:r>
              <a:rPr lang="cs-CZ" dirty="0" smtClean="0"/>
              <a:t>ukládání </a:t>
            </a:r>
            <a:r>
              <a:rPr lang="cs-CZ" dirty="0"/>
              <a:t>opatření k nápravě a </a:t>
            </a:r>
            <a:r>
              <a:rPr lang="cs-CZ" b="1" dirty="0"/>
              <a:t>sankcí a řízení o správních deliktech </a:t>
            </a:r>
            <a:r>
              <a:rPr lang="cs-CZ" dirty="0"/>
              <a:t>a </a:t>
            </a:r>
            <a:r>
              <a:rPr lang="cs-CZ" dirty="0" smtClean="0"/>
              <a:t>přestupcích</a:t>
            </a:r>
          </a:p>
        </p:txBody>
      </p:sp>
    </p:spTree>
    <p:extLst>
      <p:ext uri="{BB962C8B-B14F-4D97-AF65-F5344CB8AC3E}">
        <p14:creationId xmlns:p14="http://schemas.microsoft.com/office/powerpoint/2010/main" val="25145465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EIOPA - </a:t>
            </a:r>
            <a:r>
              <a:rPr lang="en-US" dirty="0"/>
              <a:t>European Insurance and Occupational Pensions Authority</a:t>
            </a: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43329"/>
            <a:ext cx="10018713" cy="4340352"/>
          </a:xfrm>
        </p:spPr>
        <p:txBody>
          <a:bodyPr>
            <a:normAutofit/>
          </a:bodyPr>
          <a:lstStyle/>
          <a:p>
            <a:r>
              <a:rPr lang="cs-CZ" b="1" dirty="0"/>
              <a:t>Evropský orgán pro pojišťovnictví a zaměstnanecké penzijní pojištění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/>
              <a:t>zřízen nařízením Evropského parlamentu a Rady (EU) č. 1094/2010 ze dne 24. listopadu 2010 o zřízení Evropského orgánu dohledu (Evropského orgánu pro pojišťovnictví a zaměstnanecké penzijní pojištění), o změně rozhodnutí č. 716/2009/ES a o zrušení rozhodnutí Komise </a:t>
            </a:r>
            <a:r>
              <a:rPr lang="cs-CZ" dirty="0" smtClean="0"/>
              <a:t>2009/79/ES</a:t>
            </a:r>
          </a:p>
          <a:p>
            <a:r>
              <a:rPr lang="cs-CZ" dirty="0" smtClean="0"/>
              <a:t>Součást </a:t>
            </a:r>
            <a:r>
              <a:rPr lang="cs-CZ" b="1" dirty="0" smtClean="0"/>
              <a:t>Evropského systému dohledu </a:t>
            </a:r>
            <a:r>
              <a:rPr lang="cs-CZ" b="1" dirty="0"/>
              <a:t>nad finančním trhem (ESFS</a:t>
            </a:r>
            <a:r>
              <a:rPr lang="cs-CZ" b="1" dirty="0" smtClean="0"/>
              <a:t>)</a:t>
            </a:r>
          </a:p>
          <a:p>
            <a:r>
              <a:rPr lang="cs-CZ" dirty="0" smtClean="0"/>
              <a:t>ESFS byl vytvořen jako decentralizovaný, vícevrstevný systém </a:t>
            </a:r>
            <a:r>
              <a:rPr lang="cs-CZ" dirty="0" err="1" smtClean="0"/>
              <a:t>mikroobezřetnostních</a:t>
            </a:r>
            <a:r>
              <a:rPr lang="cs-CZ" dirty="0" smtClean="0"/>
              <a:t> a makroobezřetnostních orgánů s cílem zajistit konzistentní a koherentní finanční dohled v EU.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716385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EIOPA - </a:t>
            </a:r>
            <a:r>
              <a:rPr lang="en-US" dirty="0"/>
              <a:t>European Insurance and Occupational Pensions Authority</a:t>
            </a: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438399"/>
            <a:ext cx="10018713" cy="4340352"/>
          </a:xfrm>
        </p:spPr>
        <p:txBody>
          <a:bodyPr>
            <a:normAutofit/>
          </a:bodyPr>
          <a:lstStyle/>
          <a:p>
            <a:r>
              <a:rPr lang="pl-PL" dirty="0"/>
              <a:t>sídlo ve Frankfurtu nad Mohanem</a:t>
            </a:r>
            <a:endParaRPr lang="cs-CZ" dirty="0" smtClean="0"/>
          </a:p>
          <a:p>
            <a:r>
              <a:rPr lang="cs-CZ" dirty="0" smtClean="0"/>
              <a:t>EIOPA </a:t>
            </a:r>
            <a:r>
              <a:rPr lang="cs-CZ" dirty="0"/>
              <a:t>má zejména usilovat </a:t>
            </a:r>
            <a:r>
              <a:rPr lang="cs-CZ" dirty="0" smtClean="0"/>
              <a:t>o:</a:t>
            </a:r>
            <a:endParaRPr lang="cs-CZ" dirty="0"/>
          </a:p>
          <a:p>
            <a:pPr lvl="1"/>
            <a:r>
              <a:rPr lang="cs-CZ" dirty="0"/>
              <a:t>lepší fungování vnitřního trhu, včetně především důkladné, účinné a jednotné úrovně regulace a dohledu,</a:t>
            </a:r>
          </a:p>
          <a:p>
            <a:pPr lvl="1"/>
            <a:r>
              <a:rPr lang="cs-CZ" dirty="0"/>
              <a:t>zajištění integrity, průhlednosti, účinnosti a řádného fungování finančních trhů,</a:t>
            </a:r>
          </a:p>
          <a:p>
            <a:pPr lvl="1"/>
            <a:r>
              <a:rPr lang="cs-CZ" b="1" dirty="0"/>
              <a:t>posílení koordinace dohledu na mezinárodní úrovni,</a:t>
            </a:r>
          </a:p>
          <a:p>
            <a:pPr lvl="1"/>
            <a:r>
              <a:rPr lang="cs-CZ" dirty="0"/>
              <a:t>předcházení regulatorní arbitráži a prosazování rovných podmínek hospodářské soutěže,</a:t>
            </a:r>
          </a:p>
          <a:p>
            <a:pPr lvl="1"/>
            <a:r>
              <a:rPr lang="cs-CZ" dirty="0" smtClean="0"/>
              <a:t>posílení </a:t>
            </a:r>
            <a:r>
              <a:rPr lang="cs-CZ" dirty="0"/>
              <a:t>ochrany spotřebitelů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293632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pojmy v českém právním řádu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b="1" dirty="0" smtClean="0"/>
              <a:t>§ 2758 OZ</a:t>
            </a:r>
          </a:p>
          <a:p>
            <a:pPr marL="0" indent="0">
              <a:buNone/>
            </a:pPr>
            <a:r>
              <a:rPr lang="cs-CZ" altLang="cs-CZ" i="1" dirty="0" smtClean="0"/>
              <a:t>„Pojistnou </a:t>
            </a:r>
            <a:r>
              <a:rPr lang="cs-CZ" altLang="cs-CZ" i="1" dirty="0"/>
              <a:t>smlouvou se pojistitel zavazuje vůči pojistníkovi poskytnout jemu nebo třetí osobě pojistné plnění, nastane-li nahodilá událost krytá pojištěním (pojistná událost), a pojistník se zavazuje zaplatit pojistiteli </a:t>
            </a:r>
            <a:r>
              <a:rPr lang="cs-CZ" altLang="cs-CZ" i="1" dirty="0" smtClean="0"/>
              <a:t>pojistné.“</a:t>
            </a:r>
          </a:p>
          <a:p>
            <a:endParaRPr lang="cs-CZ" altLang="cs-CZ" dirty="0" smtClean="0"/>
          </a:p>
          <a:p>
            <a:r>
              <a:rPr lang="cs-CZ" altLang="cs-CZ" b="1" dirty="0"/>
              <a:t>pojistitel – </a:t>
            </a:r>
            <a:r>
              <a:rPr lang="cs-CZ" altLang="cs-CZ" dirty="0" smtClean="0"/>
              <a:t>pojišťovna</a:t>
            </a:r>
            <a:r>
              <a:rPr lang="cs-CZ" altLang="cs-CZ" dirty="0"/>
              <a:t>; </a:t>
            </a:r>
            <a:r>
              <a:rPr lang="cs-CZ" altLang="cs-CZ" dirty="0" smtClean="0"/>
              <a:t>právnická osoba</a:t>
            </a:r>
            <a:r>
              <a:rPr lang="cs-CZ" altLang="cs-CZ" dirty="0"/>
              <a:t>, která je oprávněna provozovat </a:t>
            </a:r>
            <a:r>
              <a:rPr lang="cs-CZ" altLang="cs-CZ" dirty="0" smtClean="0"/>
              <a:t>pojišťovací činnost </a:t>
            </a:r>
            <a:r>
              <a:rPr lang="cs-CZ" altLang="cs-CZ" dirty="0"/>
              <a:t>podle </a:t>
            </a:r>
            <a:r>
              <a:rPr lang="cs-CZ" altLang="cs-CZ" dirty="0" smtClean="0"/>
              <a:t>zákona o pojištovnictví</a:t>
            </a:r>
            <a:endParaRPr lang="cs-CZ" altLang="cs-CZ" dirty="0"/>
          </a:p>
          <a:p>
            <a:r>
              <a:rPr lang="cs-CZ" altLang="cs-CZ" b="1" dirty="0" smtClean="0"/>
              <a:t>pojistník</a:t>
            </a:r>
            <a:r>
              <a:rPr lang="cs-CZ" altLang="cs-CZ" dirty="0" smtClean="0"/>
              <a:t> </a:t>
            </a:r>
            <a:r>
              <a:rPr lang="cs-CZ" altLang="cs-CZ" dirty="0"/>
              <a:t>– osoba, která s pojistitelem </a:t>
            </a:r>
            <a:r>
              <a:rPr lang="cs-CZ" altLang="cs-CZ" dirty="0" smtClean="0"/>
              <a:t>uzavřela pojistnou </a:t>
            </a:r>
            <a:r>
              <a:rPr lang="cs-CZ" altLang="cs-CZ" dirty="0"/>
              <a:t>smlouvu (a platí pojistné</a:t>
            </a:r>
            <a:r>
              <a:rPr lang="cs-CZ" altLang="cs-CZ" dirty="0" smtClean="0"/>
              <a:t>)</a:t>
            </a:r>
            <a:endParaRPr lang="cs-CZ" altLang="cs-CZ" dirty="0"/>
          </a:p>
          <a:p>
            <a:r>
              <a:rPr lang="cs-CZ" altLang="cs-CZ" b="1" dirty="0" smtClean="0"/>
              <a:t>pojištěný</a:t>
            </a:r>
            <a:r>
              <a:rPr lang="cs-CZ" altLang="cs-CZ" dirty="0" smtClean="0"/>
              <a:t> </a:t>
            </a:r>
            <a:r>
              <a:rPr lang="cs-CZ" altLang="cs-CZ" dirty="0"/>
              <a:t>– osoba, na jejíž život, zdraví, </a:t>
            </a:r>
            <a:r>
              <a:rPr lang="cs-CZ" altLang="cs-CZ" dirty="0" smtClean="0"/>
              <a:t>majetek, odpovědnost </a:t>
            </a:r>
            <a:r>
              <a:rPr lang="cs-CZ" altLang="cs-CZ" dirty="0"/>
              <a:t>za škodu nebo jiné </a:t>
            </a:r>
            <a:r>
              <a:rPr lang="cs-CZ" altLang="cs-CZ" dirty="0" smtClean="0"/>
              <a:t>hodnoty pojistného </a:t>
            </a:r>
            <a:r>
              <a:rPr lang="cs-CZ" altLang="cs-CZ" dirty="0"/>
              <a:t>zájmu se </a:t>
            </a:r>
            <a:r>
              <a:rPr lang="cs-CZ" altLang="cs-CZ" dirty="0" smtClean="0"/>
              <a:t>pojištění vztahuje</a:t>
            </a:r>
            <a:endParaRPr lang="cs-CZ" altLang="cs-CZ" dirty="0"/>
          </a:p>
          <a:p>
            <a:r>
              <a:rPr lang="cs-CZ" altLang="cs-CZ" b="1" dirty="0" smtClean="0"/>
              <a:t>oprávněná </a:t>
            </a:r>
            <a:r>
              <a:rPr lang="cs-CZ" altLang="cs-CZ" b="1" dirty="0"/>
              <a:t>osoba </a:t>
            </a:r>
            <a:r>
              <a:rPr lang="cs-CZ" altLang="cs-CZ" dirty="0"/>
              <a:t>– osoba, které v </a:t>
            </a:r>
            <a:r>
              <a:rPr lang="cs-CZ" altLang="cs-CZ" dirty="0" smtClean="0"/>
              <a:t>důsledku pojistné </a:t>
            </a:r>
            <a:r>
              <a:rPr lang="cs-CZ" altLang="cs-CZ" dirty="0"/>
              <a:t>události vznikne právo na </a:t>
            </a:r>
            <a:r>
              <a:rPr lang="cs-CZ" altLang="cs-CZ" dirty="0" smtClean="0"/>
              <a:t>pojistné plnění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pojmy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 lnSpcReduction="10000"/>
          </a:bodyPr>
          <a:lstStyle/>
          <a:p>
            <a:r>
              <a:rPr lang="cs-CZ" altLang="cs-CZ" b="1" dirty="0" smtClean="0"/>
              <a:t>obmyšlený</a:t>
            </a:r>
            <a:r>
              <a:rPr lang="cs-CZ" altLang="cs-CZ" dirty="0" smtClean="0"/>
              <a:t> </a:t>
            </a:r>
            <a:r>
              <a:rPr lang="cs-CZ" altLang="cs-CZ" dirty="0"/>
              <a:t>– osoba určená pojistníkem v </a:t>
            </a:r>
            <a:r>
              <a:rPr lang="cs-CZ" altLang="cs-CZ" dirty="0" smtClean="0"/>
              <a:t>pojistné smlouvě</a:t>
            </a:r>
            <a:r>
              <a:rPr lang="cs-CZ" altLang="cs-CZ" dirty="0"/>
              <a:t>, </a:t>
            </a:r>
            <a:r>
              <a:rPr lang="cs-CZ" altLang="cs-CZ" dirty="0" smtClean="0"/>
              <a:t>jíž vznikne </a:t>
            </a:r>
            <a:r>
              <a:rPr lang="cs-CZ" altLang="cs-CZ" dirty="0"/>
              <a:t>právo na pojistné </a:t>
            </a:r>
            <a:r>
              <a:rPr lang="cs-CZ" altLang="cs-CZ" dirty="0" smtClean="0"/>
              <a:t>plnění v </a:t>
            </a:r>
            <a:r>
              <a:rPr lang="cs-CZ" altLang="cs-CZ" dirty="0"/>
              <a:t>případě smrti pojištěného;</a:t>
            </a:r>
          </a:p>
          <a:p>
            <a:r>
              <a:rPr lang="cs-CZ" altLang="cs-CZ" b="1" dirty="0" smtClean="0"/>
              <a:t>poškozený</a:t>
            </a:r>
            <a:r>
              <a:rPr lang="cs-CZ" altLang="cs-CZ" dirty="0" smtClean="0"/>
              <a:t> </a:t>
            </a:r>
            <a:r>
              <a:rPr lang="cs-CZ" altLang="cs-CZ" dirty="0"/>
              <a:t>– </a:t>
            </a:r>
            <a:r>
              <a:rPr lang="cs-CZ" altLang="cs-CZ" dirty="0" smtClean="0"/>
              <a:t>osoba, které byla způsobena </a:t>
            </a:r>
            <a:r>
              <a:rPr lang="cs-CZ" altLang="cs-CZ" dirty="0"/>
              <a:t>škoda a má </a:t>
            </a:r>
            <a:r>
              <a:rPr lang="cs-CZ" altLang="cs-CZ" dirty="0" smtClean="0"/>
              <a:t>právo na </a:t>
            </a:r>
            <a:r>
              <a:rPr lang="cs-CZ" altLang="cs-CZ" dirty="0"/>
              <a:t>náhradu proti odpovědnému subjektu</a:t>
            </a:r>
          </a:p>
          <a:p>
            <a:r>
              <a:rPr lang="cs-CZ" altLang="cs-CZ" b="1" dirty="0" smtClean="0"/>
              <a:t>pojistné</a:t>
            </a:r>
            <a:r>
              <a:rPr lang="cs-CZ" altLang="cs-CZ" dirty="0" smtClean="0"/>
              <a:t> </a:t>
            </a:r>
            <a:r>
              <a:rPr lang="cs-CZ" altLang="cs-CZ" dirty="0"/>
              <a:t>– </a:t>
            </a:r>
            <a:r>
              <a:rPr lang="cs-CZ" altLang="cs-CZ" dirty="0" smtClean="0"/>
              <a:t>platba za </a:t>
            </a:r>
            <a:r>
              <a:rPr lang="cs-CZ" altLang="cs-CZ" dirty="0"/>
              <a:t>soukromé pojištění </a:t>
            </a:r>
            <a:r>
              <a:rPr lang="cs-CZ" altLang="cs-CZ" dirty="0" smtClean="0"/>
              <a:t>(„premium“)</a:t>
            </a:r>
            <a:endParaRPr lang="cs-CZ" altLang="cs-CZ" dirty="0"/>
          </a:p>
          <a:p>
            <a:r>
              <a:rPr lang="cs-CZ" altLang="cs-CZ" b="1" dirty="0" smtClean="0"/>
              <a:t>pojistné </a:t>
            </a:r>
            <a:r>
              <a:rPr lang="cs-CZ" altLang="cs-CZ" b="1" dirty="0"/>
              <a:t>plnění </a:t>
            </a:r>
            <a:r>
              <a:rPr lang="cs-CZ" altLang="cs-CZ" dirty="0"/>
              <a:t>– náhrada za vzniklou </a:t>
            </a:r>
            <a:r>
              <a:rPr lang="cs-CZ" altLang="cs-CZ" dirty="0" smtClean="0"/>
              <a:t>(pojištěnou) škodu</a:t>
            </a:r>
          </a:p>
          <a:p>
            <a:r>
              <a:rPr lang="cs-CZ" altLang="cs-CZ" b="1" dirty="0" smtClean="0"/>
              <a:t>pojistná </a:t>
            </a:r>
            <a:r>
              <a:rPr lang="cs-CZ" altLang="cs-CZ" b="1" dirty="0"/>
              <a:t>doba </a:t>
            </a:r>
            <a:r>
              <a:rPr lang="cs-CZ" altLang="cs-CZ" dirty="0"/>
              <a:t>– doba, na kterou bylo </a:t>
            </a:r>
            <a:r>
              <a:rPr lang="cs-CZ" altLang="cs-CZ" dirty="0" smtClean="0"/>
              <a:t>soukromé pojištění sjednáno (určitá či neurčitá)</a:t>
            </a:r>
          </a:p>
          <a:p>
            <a:r>
              <a:rPr lang="cs-CZ" altLang="cs-CZ" b="1" dirty="0" smtClean="0"/>
              <a:t>pojistné období </a:t>
            </a:r>
            <a:r>
              <a:rPr lang="cs-CZ" altLang="cs-CZ" dirty="0" smtClean="0"/>
              <a:t>- č</a:t>
            </a:r>
            <a:r>
              <a:rPr lang="cs-CZ" dirty="0" smtClean="0"/>
              <a:t>asové období dohodnuté v pojistné smlouvě, za které se platí pojistné (např. jeden rok, měsíc). Určuje frekvenci placení pojistného.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08941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pojmy </a:t>
            </a:r>
            <a:r>
              <a:rPr lang="cs-CZ" dirty="0" smtClean="0"/>
              <a:t>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6609"/>
            <a:ext cx="10018713" cy="4458932"/>
          </a:xfrm>
        </p:spPr>
        <p:txBody>
          <a:bodyPr>
            <a:normAutofit/>
          </a:bodyPr>
          <a:lstStyle/>
          <a:p>
            <a:r>
              <a:rPr lang="cs-CZ" altLang="cs-CZ" b="1" dirty="0"/>
              <a:t>škodná událost - </a:t>
            </a:r>
            <a:r>
              <a:rPr lang="cs-CZ" altLang="cs-CZ" dirty="0"/>
              <a:t>skutečnost, </a:t>
            </a:r>
            <a:r>
              <a:rPr lang="cs-CZ" altLang="cs-CZ" dirty="0" smtClean="0"/>
              <a:t>z níž vznikla </a:t>
            </a:r>
            <a:r>
              <a:rPr lang="cs-CZ" altLang="cs-CZ" dirty="0"/>
              <a:t>škoda a která by mohla být </a:t>
            </a:r>
            <a:r>
              <a:rPr lang="cs-CZ" altLang="cs-CZ" dirty="0" smtClean="0"/>
              <a:t>důvodem vzniku </a:t>
            </a:r>
            <a:r>
              <a:rPr lang="cs-CZ" altLang="cs-CZ" dirty="0"/>
              <a:t>práva na pojistné </a:t>
            </a:r>
            <a:r>
              <a:rPr lang="cs-CZ" altLang="cs-CZ" dirty="0" smtClean="0"/>
              <a:t>plnění</a:t>
            </a:r>
            <a:endParaRPr lang="cs-CZ" altLang="cs-CZ" dirty="0"/>
          </a:p>
          <a:p>
            <a:r>
              <a:rPr lang="cs-CZ" altLang="cs-CZ" b="1" dirty="0" smtClean="0"/>
              <a:t>pojistná </a:t>
            </a:r>
            <a:r>
              <a:rPr lang="cs-CZ" altLang="cs-CZ" b="1" dirty="0"/>
              <a:t>událost </a:t>
            </a:r>
            <a:r>
              <a:rPr lang="cs-CZ" altLang="cs-CZ" dirty="0"/>
              <a:t>- nahodilá skutečnost </a:t>
            </a:r>
            <a:r>
              <a:rPr lang="cs-CZ" altLang="cs-CZ" dirty="0" smtClean="0"/>
              <a:t>definovaná v </a:t>
            </a:r>
            <a:r>
              <a:rPr lang="cs-CZ" altLang="cs-CZ" dirty="0"/>
              <a:t>pojistné smlouvě nebo </a:t>
            </a:r>
            <a:r>
              <a:rPr lang="cs-CZ" altLang="cs-CZ" dirty="0" smtClean="0"/>
              <a:t>ve zvláštním </a:t>
            </a:r>
            <a:r>
              <a:rPr lang="cs-CZ" altLang="cs-CZ" dirty="0"/>
              <a:t>právním předpisu, na který </a:t>
            </a:r>
            <a:r>
              <a:rPr lang="cs-CZ" altLang="cs-CZ" dirty="0" smtClean="0"/>
              <a:t>se pojistná </a:t>
            </a:r>
            <a:r>
              <a:rPr lang="cs-CZ" altLang="cs-CZ" dirty="0"/>
              <a:t>smlouva odvolává, </a:t>
            </a:r>
            <a:r>
              <a:rPr lang="cs-CZ" altLang="cs-CZ" dirty="0" smtClean="0"/>
              <a:t>s níž je spojen </a:t>
            </a:r>
            <a:r>
              <a:rPr lang="cs-CZ" altLang="cs-CZ" dirty="0"/>
              <a:t>vznik povinnosti </a:t>
            </a:r>
            <a:r>
              <a:rPr lang="cs-CZ" altLang="cs-CZ" dirty="0" smtClean="0"/>
              <a:t>pojistitele poskytnout </a:t>
            </a:r>
            <a:r>
              <a:rPr lang="cs-CZ" altLang="cs-CZ" dirty="0"/>
              <a:t>pojistné plnění</a:t>
            </a:r>
            <a:endParaRPr lang="cs-CZ" altLang="cs-CZ" dirty="0" smtClean="0"/>
          </a:p>
          <a:p>
            <a:r>
              <a:rPr lang="cs-CZ" altLang="cs-CZ" b="1" dirty="0" smtClean="0"/>
              <a:t>pojistné </a:t>
            </a:r>
            <a:r>
              <a:rPr lang="cs-CZ" altLang="cs-CZ" b="1" dirty="0"/>
              <a:t>nebezpečí </a:t>
            </a:r>
            <a:r>
              <a:rPr lang="cs-CZ" altLang="cs-CZ" dirty="0"/>
              <a:t>- možná příčina </a:t>
            </a:r>
            <a:r>
              <a:rPr lang="cs-CZ" altLang="cs-CZ" dirty="0" smtClean="0"/>
              <a:t>vzniku pojistné </a:t>
            </a:r>
            <a:r>
              <a:rPr lang="cs-CZ" altLang="cs-CZ" dirty="0"/>
              <a:t>události;</a:t>
            </a:r>
          </a:p>
          <a:p>
            <a:r>
              <a:rPr lang="cs-CZ" altLang="cs-CZ" b="1" dirty="0" smtClean="0"/>
              <a:t>pojistné </a:t>
            </a:r>
            <a:r>
              <a:rPr lang="cs-CZ" altLang="cs-CZ" b="1" dirty="0"/>
              <a:t>riziko </a:t>
            </a:r>
            <a:r>
              <a:rPr lang="cs-CZ" altLang="cs-CZ" dirty="0"/>
              <a:t>- míra </a:t>
            </a:r>
            <a:r>
              <a:rPr lang="cs-CZ" altLang="cs-CZ" dirty="0" smtClean="0"/>
              <a:t>pravděpodobnosti vzniku </a:t>
            </a:r>
            <a:r>
              <a:rPr lang="cs-CZ" altLang="cs-CZ" dirty="0"/>
              <a:t>pojistné události vyvolané </a:t>
            </a:r>
            <a:r>
              <a:rPr lang="cs-CZ" altLang="cs-CZ" dirty="0" smtClean="0"/>
              <a:t>pojistným nebezpečím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442790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6398" y="27432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Základní pojmy </a:t>
            </a:r>
            <a:r>
              <a:rPr lang="cs-CZ" dirty="0" smtClean="0"/>
              <a:t>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328928"/>
            <a:ext cx="10402889" cy="5209031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Pojišťovací zprostředkovatel - </a:t>
            </a:r>
            <a:r>
              <a:rPr lang="cs-CZ" dirty="0" smtClean="0"/>
              <a:t>právnická nebo fyzická osoba, která za úplatu provozuje zprostředkovatelskou činnost v pojišťovnictví 			(zák. č. 38/2004 Sb. zákon o pojišťovacích zprostředkovatelích )</a:t>
            </a:r>
          </a:p>
          <a:p>
            <a:pPr lvl="1"/>
            <a:r>
              <a:rPr lang="cs-CZ" b="1" dirty="0" smtClean="0"/>
              <a:t>Pojišťovací makléř - </a:t>
            </a:r>
            <a:r>
              <a:rPr lang="cs-CZ" dirty="0" smtClean="0"/>
              <a:t>Je ve své činnosti </a:t>
            </a:r>
            <a:r>
              <a:rPr lang="cs-CZ" u="sng" dirty="0" smtClean="0"/>
              <a:t>vázán obsahem smlouvy uzavřené s klientem („pracuje pro klienta“) </a:t>
            </a:r>
            <a:r>
              <a:rPr lang="cs-CZ" dirty="0" smtClean="0"/>
              <a:t>a v závislosti na jejím obsahu zpracovává </a:t>
            </a:r>
            <a:r>
              <a:rPr lang="cs-CZ" u="sng" dirty="0" smtClean="0"/>
              <a:t>komplexní analýzy pojistných rizik</a:t>
            </a:r>
            <a:r>
              <a:rPr lang="cs-CZ" dirty="0" smtClean="0"/>
              <a:t>, návrhy pojistných nebo zajistných programů, poskytuje konzultační a poradenskou činnost, provádí správu uzavřených pojistných nebo zajišťovacích smluv, sleduje lhůty k jejich revizi a spolupracuje při likvidaci pojistných událostí. Zpravidla je odměňován pojišťovnou nebo zajišťovnou</a:t>
            </a:r>
          </a:p>
          <a:p>
            <a:pPr lvl="1"/>
            <a:r>
              <a:rPr lang="cs-CZ" b="1" dirty="0" smtClean="0"/>
              <a:t>Pojišťovací agent -</a:t>
            </a:r>
            <a:r>
              <a:rPr lang="cs-CZ" dirty="0" smtClean="0"/>
              <a:t> Vykonává zprostředkovatelskou činnost v pojišťovnictví jménem a na účet </a:t>
            </a:r>
            <a:r>
              <a:rPr lang="cs-CZ" u="sng" dirty="0" smtClean="0"/>
              <a:t>jedné nebo více pojišťoven („pracuje pro </a:t>
            </a:r>
            <a:r>
              <a:rPr lang="cs-CZ" u="sng" dirty="0" err="1" smtClean="0"/>
              <a:t>pojištovnu</a:t>
            </a:r>
            <a:r>
              <a:rPr lang="cs-CZ" u="sng" dirty="0" smtClean="0"/>
              <a:t>“)</a:t>
            </a:r>
            <a:r>
              <a:rPr lang="cs-CZ" dirty="0" smtClean="0"/>
              <a:t>. Bylo-li tak dohodnuto, je oprávněn inkasovat pojistné nebo zprostředkovávat </a:t>
            </a:r>
          </a:p>
          <a:p>
            <a:pPr lvl="1"/>
            <a:r>
              <a:rPr lang="cs-CZ" b="1" dirty="0" smtClean="0"/>
              <a:t>Vázaný pojišťovací zprostředkovatel</a:t>
            </a:r>
            <a:r>
              <a:rPr lang="cs-CZ" dirty="0" smtClean="0"/>
              <a:t> - Vykonává zprostředkovatelskou činnost v pojišťovnictví jménem a na </a:t>
            </a:r>
            <a:r>
              <a:rPr lang="cs-CZ" u="sng" dirty="0" smtClean="0"/>
              <a:t>účet jedné nebo více pojišťoven</a:t>
            </a:r>
            <a:r>
              <a:rPr lang="cs-CZ" dirty="0" smtClean="0"/>
              <a:t>. V případě nabídky pojistných produktů více </a:t>
            </a:r>
            <a:r>
              <a:rPr lang="cs-CZ" u="sng" dirty="0" smtClean="0"/>
              <a:t>pojišťoven nesmí být tyto produkty vzájemně konkurenční</a:t>
            </a:r>
            <a:r>
              <a:rPr lang="cs-CZ" dirty="0" smtClean="0"/>
              <a:t>. Pojišťovna, jejíž pojistný produkt je nabízen, odpovídá za škodu způsobenou při výkonu zprostředkovatelské činnosti v pojišťovnictví. Vázaný pojišťovací zprostředkovatel neinkasuje pojistné a nevyplácí pojistné plnění.</a:t>
            </a:r>
          </a:p>
          <a:p>
            <a:pPr lvl="1"/>
            <a:r>
              <a:rPr lang="cs-CZ" b="1" dirty="0" smtClean="0"/>
              <a:t>Výhradní pojišťovací agent</a:t>
            </a:r>
            <a:r>
              <a:rPr lang="cs-CZ" dirty="0" smtClean="0"/>
              <a:t> - Vykonává zprostředkovatelskou činnost v pojišťovnictví jménem </a:t>
            </a:r>
            <a:r>
              <a:rPr lang="cs-CZ" u="sng" dirty="0" smtClean="0"/>
              <a:t>a na účet jedné pojišťovny, je vázán vnitřními předpisy pojišťovny</a:t>
            </a:r>
            <a:r>
              <a:rPr lang="cs-CZ" dirty="0" smtClean="0"/>
              <a:t>. Bylo-li tak dohodnuto, je oprávněn vybírat pojistné nebo zprostředkovávat plnění z pojistných </a:t>
            </a:r>
            <a:r>
              <a:rPr lang="cs-CZ" dirty="0" smtClean="0"/>
              <a:t>smluv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442790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Zákon o pojišťovnictví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altLang="cs-CZ" dirty="0"/>
              <a:t>ČÁST PRVNÍ - OBECNÁ USTANOVENÍ (§ 1 - § 3) </a:t>
            </a:r>
          </a:p>
          <a:p>
            <a:pPr>
              <a:defRPr/>
            </a:pPr>
            <a:r>
              <a:rPr lang="cs-CZ" altLang="cs-CZ" dirty="0"/>
              <a:t>ČÁST DRUHÁ - PROVOZOVÁNÍ ČINNOSTÍ V POJIŠŤOVNICTVÍ (§ 4 - § 83b) </a:t>
            </a:r>
          </a:p>
          <a:p>
            <a:pPr>
              <a:defRPr/>
            </a:pPr>
            <a:r>
              <a:rPr lang="cs-CZ" altLang="cs-CZ" dirty="0"/>
              <a:t>ČÁST TŘETÍ - DOHLED V POJIŠŤOVNICTVÍ (§ 84 - § 125) </a:t>
            </a:r>
          </a:p>
          <a:p>
            <a:pPr>
              <a:defRPr/>
            </a:pPr>
            <a:r>
              <a:rPr lang="cs-CZ" altLang="cs-CZ" dirty="0"/>
              <a:t>ČÁST ČTVRTÁ - MLČENLIVOST (§ 126 - § 128) </a:t>
            </a:r>
          </a:p>
          <a:p>
            <a:pPr>
              <a:defRPr/>
            </a:pPr>
            <a:r>
              <a:rPr lang="cs-CZ" altLang="cs-CZ" dirty="0"/>
              <a:t>ČÁST PÁTÁ - SPOLEČNÁ USTANOVENÍ (§ 129 - § 135) </a:t>
            </a:r>
          </a:p>
          <a:p>
            <a:pPr>
              <a:defRPr/>
            </a:pPr>
            <a:r>
              <a:rPr lang="cs-CZ" altLang="cs-CZ" dirty="0"/>
              <a:t>ČÁST ŠESTÁ - ZMOCŇOVACÍ, ZÁVĚREČNÁ, PŘECHODNÁ A ZRUŠOVACÍ USTANOVENÍ (§ 136 - § 140) </a:t>
            </a:r>
          </a:p>
          <a:p>
            <a:pPr>
              <a:defRPr/>
            </a:pPr>
            <a:r>
              <a:rPr lang="cs-CZ" altLang="cs-CZ" dirty="0"/>
              <a:t>§ 141 </a:t>
            </a:r>
          </a:p>
          <a:p>
            <a:pPr>
              <a:defRPr/>
            </a:pPr>
            <a:r>
              <a:rPr lang="cs-CZ" altLang="cs-CZ" dirty="0"/>
              <a:t>ČÁST SEDMÁ - ÚČINNOST (§ 142) </a:t>
            </a:r>
          </a:p>
        </p:txBody>
      </p:sp>
    </p:spTree>
    <p:extLst>
      <p:ext uri="{BB962C8B-B14F-4D97-AF65-F5344CB8AC3E}">
        <p14:creationId xmlns:p14="http://schemas.microsoft.com/office/powerpoint/2010/main" val="16850256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OBECNÁ </a:t>
            </a:r>
            <a:r>
              <a:rPr lang="cs-CZ" dirty="0"/>
              <a:t>USTANOVENÍ (§ 1 - § 3)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2"/>
            <a:ext cx="10018713" cy="4612455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cs-CZ" altLang="cs-CZ" dirty="0"/>
              <a:t>Pro účely tohoto zákona se </a:t>
            </a:r>
            <a:r>
              <a:rPr lang="cs-CZ" altLang="cs-CZ" dirty="0" smtClean="0"/>
              <a:t>rozumí</a:t>
            </a:r>
            <a:r>
              <a:rPr lang="en-US" altLang="cs-CZ" dirty="0" smtClean="0"/>
              <a:t>:</a:t>
            </a:r>
            <a:endParaRPr lang="cs-CZ" altLang="cs-CZ" dirty="0" smtClean="0"/>
          </a:p>
          <a:p>
            <a:pPr algn="just">
              <a:defRPr/>
            </a:pPr>
            <a:r>
              <a:rPr lang="cs-CZ" altLang="cs-CZ" b="1" dirty="0" smtClean="0"/>
              <a:t>pojišťovací činností </a:t>
            </a:r>
            <a:r>
              <a:rPr lang="cs-CZ" altLang="cs-CZ" dirty="0" smtClean="0"/>
              <a:t>- přebírání pojistných rizik na základě uzavřených pojistných smluv a plnění z nich, přičemž součástí pojišťovací činnosti jsou činnosti přímo vyplývající z povolené pojišťovací činnosti, zejména činnosti související se vznikem pojištění a jeho správou, likvidace pojistných událostí, poskytování asistenčních služeb, investování, uzavírání smluv pojišťovnou se zajišťovnami o zajištění závazků pojišťovny vyplývajících z jí uzavřených pojistných smluv a činnost směřující k předcházení vzniku škod a zmírňování jejich následků..</a:t>
            </a:r>
            <a:endParaRPr lang="cs-CZ" altLang="cs-CZ" dirty="0"/>
          </a:p>
          <a:p>
            <a:pPr algn="just">
              <a:defRPr/>
            </a:pPr>
            <a:r>
              <a:rPr lang="cs-CZ" b="1" dirty="0" smtClean="0"/>
              <a:t>zajišťovací činností </a:t>
            </a:r>
            <a:r>
              <a:rPr lang="cs-CZ" dirty="0" smtClean="0"/>
              <a:t>- přebírání pojistných rizik na základě uzavřených smluv, kterými se zajišťovna zavazuje poskytnout pojišťovně ve sjednaném rozsahu plnění, nastane-li nahodilá událost ve smlouvě blíže označená, a pojistitel se zavazuje platit zajistiteli ve smlouvě určenou část pojistného (dále jen „zajistné“) z pojistných smluv uzavřených pojistitelem, které jsou předmětem této smlouvy (dále jen „zajišťovací smlouva“)..</a:t>
            </a:r>
            <a:endParaRPr lang="cs-CZ" dirty="0"/>
          </a:p>
          <a:p>
            <a:pPr algn="just">
              <a:defRPr/>
            </a:pPr>
            <a:r>
              <a:rPr lang="cs-CZ" b="1" dirty="0" smtClean="0"/>
              <a:t>investováním</a:t>
            </a:r>
            <a:r>
              <a:rPr lang="cs-CZ" dirty="0" smtClean="0"/>
              <a:t> - nakládání s veškerými aktivy v majetku pojišťovny nebo zajišťovny</a:t>
            </a:r>
            <a:endParaRPr lang="cs-CZ" altLang="cs-CZ" dirty="0" smtClean="0"/>
          </a:p>
          <a:p>
            <a:pPr algn="just"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79259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PROVOZOVÁNÍ ČINNOSTÍ V POJIŠŤOVNICTVÍ (§ 4 - § 83b)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altLang="cs-CZ" dirty="0"/>
              <a:t>Výše základního kapitálu tuzemské pojišťovny činí při provozování pojišťovací činnosti podle</a:t>
            </a:r>
          </a:p>
          <a:p>
            <a:pPr lvl="1" algn="just">
              <a:defRPr/>
            </a:pPr>
            <a:r>
              <a:rPr lang="cs-CZ" altLang="cs-CZ" dirty="0" smtClean="0"/>
              <a:t>a</a:t>
            </a:r>
            <a:r>
              <a:rPr lang="cs-CZ" altLang="cs-CZ" dirty="0"/>
              <a:t>) jednoho nebo více pojistných odvětví </a:t>
            </a:r>
            <a:r>
              <a:rPr lang="cs-CZ" altLang="cs-CZ" b="1" dirty="0"/>
              <a:t>životních</a:t>
            </a:r>
            <a:r>
              <a:rPr lang="cs-CZ" altLang="cs-CZ" dirty="0"/>
              <a:t> pojištění </a:t>
            </a:r>
            <a:r>
              <a:rPr lang="cs-CZ" altLang="cs-CZ" dirty="0" smtClean="0"/>
              <a:t>nejméně </a:t>
            </a:r>
            <a:r>
              <a:rPr lang="cs-CZ" altLang="cs-CZ" b="1" dirty="0" smtClean="0"/>
              <a:t>105.000.000 </a:t>
            </a:r>
            <a:r>
              <a:rPr lang="cs-CZ" altLang="cs-CZ" dirty="0" smtClean="0"/>
              <a:t>Kč</a:t>
            </a:r>
            <a:endParaRPr lang="cs-CZ" altLang="cs-CZ" dirty="0"/>
          </a:p>
          <a:p>
            <a:pPr lvl="1" algn="just">
              <a:defRPr/>
            </a:pPr>
            <a:r>
              <a:rPr lang="cs-CZ" altLang="cs-CZ" dirty="0" smtClean="0"/>
              <a:t>b</a:t>
            </a:r>
            <a:r>
              <a:rPr lang="cs-CZ" altLang="cs-CZ" dirty="0"/>
              <a:t>) pojistných odvětví </a:t>
            </a:r>
            <a:r>
              <a:rPr lang="cs-CZ" altLang="cs-CZ" b="1" dirty="0"/>
              <a:t>neživotních</a:t>
            </a:r>
            <a:r>
              <a:rPr lang="cs-CZ" altLang="cs-CZ" dirty="0"/>
              <a:t> pojištění </a:t>
            </a:r>
            <a:r>
              <a:rPr lang="cs-CZ" altLang="cs-CZ" dirty="0" smtClean="0"/>
              <a:t>v rozmezí mezi </a:t>
            </a:r>
            <a:r>
              <a:rPr lang="cs-CZ" altLang="cs-CZ" b="1" dirty="0" smtClean="0"/>
              <a:t>70.000.000</a:t>
            </a:r>
            <a:r>
              <a:rPr lang="cs-CZ" altLang="cs-CZ" dirty="0" smtClean="0"/>
              <a:t> Kč – 200.000.000 Kč</a:t>
            </a:r>
          </a:p>
          <a:p>
            <a:pPr algn="just">
              <a:defRPr/>
            </a:pPr>
            <a:r>
              <a:rPr lang="cs-CZ" altLang="cs-CZ" dirty="0"/>
              <a:t>Pojišťovna z </a:t>
            </a:r>
            <a:r>
              <a:rPr lang="cs-CZ" altLang="cs-CZ" b="1" dirty="0"/>
              <a:t>jiného členského státu </a:t>
            </a:r>
            <a:r>
              <a:rPr lang="cs-CZ" altLang="cs-CZ" dirty="0"/>
              <a:t>je oprávněna provozovat na území České republiky pojišťovací činnost na základě práva zřizovat své pobočky nebo na základě svobody dočasně poskytovat služby, a to v rozsahu, v jakém jí bylo uděleno </a:t>
            </a:r>
            <a:r>
              <a:rPr lang="cs-CZ" altLang="cs-CZ" b="1" dirty="0"/>
              <a:t>povolení k provozování pojišťovací činnosti v zemi jejího sídla </a:t>
            </a:r>
            <a:r>
              <a:rPr lang="cs-CZ" altLang="cs-CZ" dirty="0"/>
              <a:t>a po splnění informační povinnosti podle tohoto zákona</a:t>
            </a:r>
          </a:p>
        </p:txBody>
      </p:sp>
    </p:spTree>
    <p:extLst>
      <p:ext uri="{BB962C8B-B14F-4D97-AF65-F5344CB8AC3E}">
        <p14:creationId xmlns:p14="http://schemas.microsoft.com/office/powerpoint/2010/main" val="26291415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Pojišťovnické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30581"/>
            <a:ext cx="10018713" cy="3408219"/>
          </a:xfrm>
        </p:spPr>
        <p:txBody>
          <a:bodyPr>
            <a:normAutofit/>
          </a:bodyPr>
          <a:lstStyle/>
          <a:p>
            <a:r>
              <a:rPr lang="cs-CZ" dirty="0" smtClean="0"/>
              <a:t>Část soukromoprávní</a:t>
            </a:r>
          </a:p>
          <a:p>
            <a:pPr lvl="1"/>
            <a:r>
              <a:rPr lang="cs-CZ" dirty="0" smtClean="0"/>
              <a:t>Např. pojistné smlouvy mezi pojišťovnou a klientem (občanské právo)</a:t>
            </a:r>
          </a:p>
          <a:p>
            <a:r>
              <a:rPr lang="cs-CZ" dirty="0" smtClean="0"/>
              <a:t>Část veřejnoprávní</a:t>
            </a:r>
          </a:p>
          <a:p>
            <a:pPr lvl="1"/>
            <a:r>
              <a:rPr lang="cs-CZ" dirty="0" smtClean="0"/>
              <a:t>Např. pojistný podvod (trestní právo)</a:t>
            </a:r>
          </a:p>
          <a:p>
            <a:pPr lvl="1"/>
            <a:r>
              <a:rPr lang="cs-CZ" u="sng" dirty="0" smtClean="0"/>
              <a:t>Regulace podmínek pro provozování pojišťovacích služeb (finanční právo)</a:t>
            </a:r>
          </a:p>
          <a:p>
            <a:pPr lvl="1"/>
            <a:r>
              <a:rPr lang="cs-CZ" u="sng" dirty="0" smtClean="0"/>
              <a:t>Dohled nad pojišťovnami (finanční právo)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Předpoklady </a:t>
            </a:r>
            <a:r>
              <a:rPr lang="cs-CZ" dirty="0" smtClean="0"/>
              <a:t>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dirty="0"/>
              <a:t>objektivní existence </a:t>
            </a:r>
            <a:r>
              <a:rPr lang="cs-CZ" altLang="cs-CZ" dirty="0" smtClean="0"/>
              <a:t>určitého </a:t>
            </a:r>
            <a:r>
              <a:rPr lang="cs-CZ" altLang="cs-CZ" b="1" dirty="0" smtClean="0"/>
              <a:t>nebezpečí</a:t>
            </a:r>
            <a:endParaRPr lang="cs-CZ" altLang="cs-CZ" dirty="0"/>
          </a:p>
          <a:p>
            <a:r>
              <a:rPr lang="cs-CZ" altLang="cs-CZ" b="1" dirty="0" smtClean="0"/>
              <a:t>nahodilost</a:t>
            </a:r>
            <a:r>
              <a:rPr lang="cs-CZ" altLang="cs-CZ" dirty="0" smtClean="0"/>
              <a:t> </a:t>
            </a:r>
            <a:r>
              <a:rPr lang="cs-CZ" altLang="cs-CZ" dirty="0"/>
              <a:t>výskytu nepříznivých událostí</a:t>
            </a:r>
          </a:p>
          <a:p>
            <a:r>
              <a:rPr lang="cs-CZ" altLang="cs-CZ" b="1" dirty="0"/>
              <a:t>m</a:t>
            </a:r>
            <a:r>
              <a:rPr lang="cs-CZ" altLang="cs-CZ" b="1" dirty="0" smtClean="0"/>
              <a:t>ěřitelnost</a:t>
            </a:r>
            <a:r>
              <a:rPr lang="cs-CZ" altLang="cs-CZ" dirty="0" smtClean="0"/>
              <a:t> rizika </a:t>
            </a:r>
            <a:r>
              <a:rPr lang="cs-CZ" altLang="cs-CZ" dirty="0"/>
              <a:t>a nahodilé </a:t>
            </a:r>
            <a:r>
              <a:rPr lang="cs-CZ" altLang="cs-CZ" dirty="0" smtClean="0"/>
              <a:t>skutečnosti</a:t>
            </a:r>
            <a:endParaRPr lang="cs-CZ" altLang="cs-CZ" dirty="0"/>
          </a:p>
          <a:p>
            <a:r>
              <a:rPr lang="cs-CZ" altLang="cs-CZ" b="1" dirty="0" smtClean="0"/>
              <a:t>riziko</a:t>
            </a:r>
            <a:r>
              <a:rPr lang="cs-CZ" altLang="cs-CZ" dirty="0" smtClean="0"/>
              <a:t> – většinou spojené s určitou ztrátou</a:t>
            </a:r>
          </a:p>
          <a:p>
            <a:r>
              <a:rPr lang="cs-CZ" altLang="cs-CZ" i="1" dirty="0" smtClean="0"/>
              <a:t>„pojišťovna za poplatek přejímá riziko“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Pojistitelné riziko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44435"/>
            <a:ext cx="10018713" cy="2895031"/>
          </a:xfrm>
        </p:spPr>
        <p:txBody>
          <a:bodyPr>
            <a:normAutofit/>
          </a:bodyPr>
          <a:lstStyle/>
          <a:p>
            <a:r>
              <a:rPr lang="cs-CZ" altLang="cs-CZ" dirty="0"/>
              <a:t>r</a:t>
            </a:r>
            <a:r>
              <a:rPr lang="cs-CZ" altLang="cs-CZ" dirty="0" smtClean="0"/>
              <a:t>iziko musí </a:t>
            </a:r>
            <a:r>
              <a:rPr lang="cs-CZ" altLang="cs-CZ" dirty="0"/>
              <a:t>být </a:t>
            </a:r>
            <a:r>
              <a:rPr lang="cs-CZ" altLang="cs-CZ" b="1" dirty="0"/>
              <a:t>identifikovatelné</a:t>
            </a:r>
            <a:r>
              <a:rPr lang="cs-CZ" altLang="cs-CZ" dirty="0"/>
              <a:t>,</a:t>
            </a:r>
          </a:p>
          <a:p>
            <a:r>
              <a:rPr lang="cs-CZ" altLang="cs-CZ" dirty="0" smtClean="0"/>
              <a:t>ztráta </a:t>
            </a:r>
            <a:r>
              <a:rPr lang="cs-CZ" altLang="cs-CZ" dirty="0"/>
              <a:t>z realizace rizika musí </a:t>
            </a:r>
            <a:r>
              <a:rPr lang="cs-CZ" altLang="cs-CZ" dirty="0" smtClean="0"/>
              <a:t>být </a:t>
            </a:r>
            <a:r>
              <a:rPr lang="cs-CZ" altLang="cs-CZ" b="1" dirty="0" smtClean="0"/>
              <a:t>vyčíslitelná</a:t>
            </a:r>
            <a:r>
              <a:rPr lang="cs-CZ" altLang="cs-CZ" dirty="0"/>
              <a:t>,</a:t>
            </a:r>
          </a:p>
          <a:p>
            <a:r>
              <a:rPr lang="cs-CZ" altLang="cs-CZ" dirty="0" smtClean="0"/>
              <a:t>riziko </a:t>
            </a:r>
            <a:r>
              <a:rPr lang="cs-CZ" altLang="cs-CZ" dirty="0"/>
              <a:t>musí být pro </a:t>
            </a:r>
            <a:r>
              <a:rPr lang="cs-CZ" altLang="cs-CZ" dirty="0" smtClean="0"/>
              <a:t>pojišťovnu </a:t>
            </a:r>
            <a:r>
              <a:rPr lang="cs-CZ" altLang="cs-CZ" b="1" dirty="0" smtClean="0"/>
              <a:t>ekonomicky </a:t>
            </a:r>
            <a:r>
              <a:rPr lang="cs-CZ" altLang="cs-CZ" b="1" dirty="0"/>
              <a:t>přijatelné</a:t>
            </a:r>
            <a:r>
              <a:rPr lang="cs-CZ" altLang="cs-CZ" dirty="0"/>
              <a:t>,</a:t>
            </a:r>
          </a:p>
          <a:p>
            <a:r>
              <a:rPr lang="cs-CZ" altLang="cs-CZ" dirty="0" smtClean="0"/>
              <a:t>projev </a:t>
            </a:r>
            <a:r>
              <a:rPr lang="cs-CZ" altLang="cs-CZ" dirty="0"/>
              <a:t>rizika musí být </a:t>
            </a:r>
            <a:r>
              <a:rPr lang="cs-CZ" altLang="cs-CZ" b="1" dirty="0"/>
              <a:t>náhodný</a:t>
            </a:r>
            <a:r>
              <a:rPr lang="cs-CZ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19324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K oblastem veřejnoprávní regulace pojišťovnictví v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44435"/>
            <a:ext cx="10018713" cy="3717453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Požadavky na pojišťovny</a:t>
            </a:r>
          </a:p>
          <a:p>
            <a:pPr lvl="1"/>
            <a:r>
              <a:rPr lang="cs-CZ" altLang="cs-CZ" dirty="0" smtClean="0"/>
              <a:t>kvantitativní a kvalitativní požadavky na výši kapitálu, technických rezerv, požadavky na kontrolní procesy, transparentnost, atd.</a:t>
            </a:r>
          </a:p>
          <a:p>
            <a:r>
              <a:rPr lang="cs-CZ" altLang="cs-CZ" dirty="0" smtClean="0"/>
              <a:t>Požadavky na pojišťovací zprostředkovatele</a:t>
            </a:r>
          </a:p>
          <a:p>
            <a:r>
              <a:rPr lang="cs-CZ" altLang="cs-CZ" dirty="0" smtClean="0"/>
              <a:t>Dohled nad pojišťovnami</a:t>
            </a:r>
          </a:p>
          <a:p>
            <a:r>
              <a:rPr lang="cs-CZ" altLang="cs-CZ" dirty="0" smtClean="0"/>
              <a:t>Atd.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681104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/>
              <a:t>Požadavky na pojišťovny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44435"/>
            <a:ext cx="10018713" cy="3717453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Klíčové předpisy na úrovni EU:</a:t>
            </a:r>
          </a:p>
          <a:p>
            <a:pPr lvl="1"/>
            <a:r>
              <a:rPr lang="cs-CZ" altLang="cs-CZ" dirty="0"/>
              <a:t>Směrnice Evropského parlamentu a Rady 2009/138/ES ze dne 25. listopadu 2009 o přístupu k pojišťovací a zajišťovací činnosti a jejím výkonu (Solventnost II</a:t>
            </a:r>
            <a:r>
              <a:rPr lang="cs-CZ" altLang="cs-CZ" dirty="0" smtClean="0"/>
              <a:t>)</a:t>
            </a:r>
          </a:p>
          <a:p>
            <a:pPr lvl="1"/>
            <a:endParaRPr lang="cs-CZ" altLang="cs-CZ" dirty="0" smtClean="0"/>
          </a:p>
          <a:p>
            <a:r>
              <a:rPr lang="cs-CZ" altLang="cs-CZ" dirty="0" smtClean="0"/>
              <a:t>Klíčové předpisy na úrovni ČR:</a:t>
            </a:r>
          </a:p>
          <a:p>
            <a:pPr lvl="1"/>
            <a:r>
              <a:rPr lang="cs-CZ" altLang="cs-CZ" dirty="0" smtClean="0"/>
              <a:t>Zákon č. 277/2009 Sb., o pojišťovnictví</a:t>
            </a:r>
          </a:p>
          <a:p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533883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err="1" smtClean="0"/>
              <a:t>Solvency</a:t>
            </a:r>
            <a:r>
              <a:rPr lang="cs-CZ" altLang="cs-CZ" dirty="0" smtClean="0"/>
              <a:t> II</a:t>
            </a: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94399" y="2561427"/>
            <a:ext cx="10018713" cy="3717453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Nahrazuje předchozí</a:t>
            </a:r>
          </a:p>
          <a:p>
            <a:pPr marL="0" indent="0">
              <a:buNone/>
            </a:pPr>
            <a:r>
              <a:rPr lang="cs-CZ" altLang="cs-CZ" dirty="0" smtClean="0"/>
              <a:t>směrnice</a:t>
            </a:r>
          </a:p>
          <a:p>
            <a:r>
              <a:rPr lang="cs-CZ" altLang="cs-CZ" dirty="0" smtClean="0"/>
              <a:t>Posílení harmonizace</a:t>
            </a:r>
          </a:p>
          <a:p>
            <a:pPr marL="0" indent="0">
              <a:buNone/>
            </a:pPr>
            <a:r>
              <a:rPr lang="cs-CZ" altLang="cs-CZ" dirty="0"/>
              <a:t>n</a:t>
            </a:r>
            <a:r>
              <a:rPr lang="cs-CZ" altLang="cs-CZ" dirty="0" smtClean="0"/>
              <a:t>a úrovni EU</a:t>
            </a:r>
          </a:p>
          <a:p>
            <a:r>
              <a:rPr lang="cs-CZ" altLang="cs-CZ" dirty="0" smtClean="0"/>
              <a:t>Postavena na třech</a:t>
            </a:r>
          </a:p>
          <a:p>
            <a:pPr marL="0" indent="0">
              <a:buNone/>
            </a:pPr>
            <a:r>
              <a:rPr lang="cs-CZ" altLang="cs-CZ" dirty="0" smtClean="0"/>
              <a:t>pilířích</a:t>
            </a:r>
            <a:endParaRPr lang="cs-CZ" altLang="cs-CZ" dirty="0"/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/>
          </a:p>
        </p:txBody>
      </p:sp>
      <p:pic>
        <p:nvPicPr>
          <p:cNvPr id="1026" name="Picture 2" descr="Výsledek obrázku pro pillars of solvency i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842" y="1337023"/>
            <a:ext cx="7254240" cy="5286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 rot="16028896">
            <a:off x="10471578" y="5236258"/>
            <a:ext cx="2731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MAZARS, 2010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620240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/>
              <a:t>Požadavky na pojišťovací zprostředkovatele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44435"/>
            <a:ext cx="10018713" cy="3997869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Klíčové předpisy na úrovni EU:</a:t>
            </a:r>
          </a:p>
          <a:p>
            <a:pPr lvl="1"/>
            <a:r>
              <a:rPr lang="cs-CZ" altLang="cs-CZ" dirty="0" smtClean="0"/>
              <a:t>Směrnice </a:t>
            </a:r>
            <a:r>
              <a:rPr lang="cs-CZ" altLang="cs-CZ" dirty="0"/>
              <a:t>Evropského parlamentu a Rady (EU) 2016/97 ze dne 20. ledna 2016 o distribuci pojištění</a:t>
            </a:r>
            <a:endParaRPr lang="cs-CZ" altLang="cs-CZ" dirty="0" smtClean="0"/>
          </a:p>
          <a:p>
            <a:r>
              <a:rPr lang="cs-CZ" altLang="cs-CZ" dirty="0" smtClean="0"/>
              <a:t>Klíčové předpisy na úrovni ČR:</a:t>
            </a:r>
          </a:p>
          <a:p>
            <a:pPr lvl="1"/>
            <a:r>
              <a:rPr lang="cs-CZ" altLang="cs-CZ" dirty="0" smtClean="0"/>
              <a:t>Zákon č. </a:t>
            </a:r>
            <a:r>
              <a:rPr lang="cs-CZ" altLang="cs-CZ" dirty="0"/>
              <a:t>38/2004 Sb., o </a:t>
            </a:r>
            <a:r>
              <a:rPr lang="cs-CZ" altLang="cs-CZ" dirty="0" smtClean="0"/>
              <a:t>pojišťovacích </a:t>
            </a:r>
            <a:r>
              <a:rPr lang="cs-CZ" altLang="cs-CZ" dirty="0"/>
              <a:t>zprostředkovatelích a samostatných likvidátorech pojistných událostí a o změně živnostenského zákona (zákon o pojišťovacích zprostředkovatelích a likvidátorech pojistných </a:t>
            </a:r>
            <a:r>
              <a:rPr lang="cs-CZ" altLang="cs-CZ" dirty="0" smtClean="0"/>
              <a:t>událostí)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07026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/>
              <a:t>Dohled nad </a:t>
            </a:r>
            <a:r>
              <a:rPr lang="cs-CZ" altLang="cs-CZ" dirty="0" smtClean="0"/>
              <a:t>pojišťovnami I</a:t>
            </a: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26337"/>
            <a:ext cx="10018713" cy="4608576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 smtClean="0"/>
              <a:t>V ČR Česká národní banka – srov. zák. č. 6/1993 Sb., o České národní bance</a:t>
            </a:r>
          </a:p>
          <a:p>
            <a:r>
              <a:rPr lang="cs-CZ" altLang="cs-CZ" dirty="0" smtClean="0"/>
              <a:t>§ 44, odst. 1 písm. c) zákona o ČNB:</a:t>
            </a:r>
          </a:p>
          <a:p>
            <a:pPr marL="0" indent="0">
              <a:buNone/>
            </a:pPr>
            <a:r>
              <a:rPr lang="cs-CZ" altLang="cs-CZ" i="1" dirty="0" smtClean="0"/>
              <a:t>„Česká </a:t>
            </a:r>
            <a:r>
              <a:rPr lang="cs-CZ" altLang="cs-CZ" i="1" dirty="0"/>
              <a:t>národní banka vykonává </a:t>
            </a:r>
            <a:r>
              <a:rPr lang="cs-CZ" altLang="cs-CZ" b="1" i="1" dirty="0"/>
              <a:t>dohled nad: pojišťovnami, zajišťovnami, </a:t>
            </a:r>
            <a:r>
              <a:rPr lang="cs-CZ" altLang="cs-CZ" i="1" dirty="0"/>
              <a:t>penzijními fondy, penzijními společnostmi a dalšími osobami působícími v oblasti pojišťovnictví, doplňkového penzijního spoření, důchodového spoření a penzijního připojištění podle zákonů upravujících pojišťovnictví, činnost pojišťovacích zprostředkovatelů, penzijní </a:t>
            </a:r>
            <a:r>
              <a:rPr lang="cs-CZ" altLang="cs-CZ" i="1" dirty="0" smtClean="0"/>
              <a:t>připojištění, </a:t>
            </a:r>
            <a:r>
              <a:rPr lang="cs-CZ" altLang="cs-CZ" i="1" dirty="0"/>
              <a:t>doplňkové penzijní spoření a důchodové </a:t>
            </a:r>
            <a:r>
              <a:rPr lang="cs-CZ" altLang="cs-CZ" i="1" dirty="0" smtClean="0"/>
              <a:t>spoření…“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Do roku 2006 dohled vykonávalo Ministerstvo financí</a:t>
            </a:r>
            <a:r>
              <a:rPr lang="cs-CZ" altLang="cs-CZ" dirty="0"/>
              <a:t>, Úřadu státního dozoru v pojišťovnictví a penzijním připojištění Ministerstva financí (ÚDPP</a:t>
            </a:r>
            <a:r>
              <a:rPr lang="cs-CZ" altLang="cs-CZ" dirty="0" smtClean="0"/>
              <a:t>)</a:t>
            </a:r>
          </a:p>
          <a:p>
            <a:r>
              <a:rPr lang="cs-CZ" altLang="cs-CZ" dirty="0" smtClean="0"/>
              <a:t>Srov. zák. č. </a:t>
            </a:r>
            <a:r>
              <a:rPr lang="cs-CZ" altLang="cs-CZ" dirty="0"/>
              <a:t>57/2006 Sb., o změně zákonů v souvislosti se sjednocením dohledu nad finančním trhem</a:t>
            </a: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3137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1852</TotalTime>
  <Words>1253</Words>
  <Application>Microsoft Office PowerPoint</Application>
  <PresentationFormat>Širokoúhlá obrazovka</PresentationFormat>
  <Paragraphs>127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Corbel</vt:lpstr>
      <vt:lpstr>Paralaxa</vt:lpstr>
      <vt:lpstr>Veřejné pojišťovnické právo</vt:lpstr>
      <vt:lpstr>Pojišťovnické právo</vt:lpstr>
      <vt:lpstr>Předpoklady pojištění</vt:lpstr>
      <vt:lpstr>Pojistitelné riziko :</vt:lpstr>
      <vt:lpstr>K oblastem veřejnoprávní regulace pojišťovnictví v EU</vt:lpstr>
      <vt:lpstr>Požadavky na pojišťovny</vt:lpstr>
      <vt:lpstr>Solvency II</vt:lpstr>
      <vt:lpstr>Požadavky na pojišťovací zprostředkovatele</vt:lpstr>
      <vt:lpstr>Dohled nad pojišťovnami I</vt:lpstr>
      <vt:lpstr>Dohled nad pojišťovnami II</vt:lpstr>
      <vt:lpstr>EIOPA - European Insurance and Occupational Pensions Authority</vt:lpstr>
      <vt:lpstr>EIOPA - European Insurance and Occupational Pensions Authority</vt:lpstr>
      <vt:lpstr>Základní pojmy v českém právním řádu</vt:lpstr>
      <vt:lpstr>Základní pojmy II</vt:lpstr>
      <vt:lpstr>Základní pojmy III</vt:lpstr>
      <vt:lpstr>Základní pojmy IV</vt:lpstr>
      <vt:lpstr>Zákon o pojišťovnictví</vt:lpstr>
      <vt:lpstr>OBECNÁ USTANOVENÍ (§ 1 - § 3) </vt:lpstr>
      <vt:lpstr>PROVOZOVÁNÍ ČINNOSTÍ V POJIŠŤOVNICTVÍ (§ 4 - § 83b)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111</cp:revision>
  <cp:lastPrinted>2016-12-01T06:58:45Z</cp:lastPrinted>
  <dcterms:created xsi:type="dcterms:W3CDTF">2016-10-17T17:38:14Z</dcterms:created>
  <dcterms:modified xsi:type="dcterms:W3CDTF">2017-03-22T11:34:00Z</dcterms:modified>
</cp:coreProperties>
</file>